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2"/>
  </p:sldMasterIdLst>
  <p:notesMasterIdLst>
    <p:notesMasterId r:id="rId542"/>
  </p:notesMasterIdLst>
  <p:handoutMasterIdLst>
    <p:handoutMasterId r:id="rId543"/>
  </p:handoutMasterIdLst>
  <p:sldIdLst>
    <p:sldId id="264" r:id="rId3"/>
    <p:sldId id="712" r:id="rId4"/>
    <p:sldId id="265" r:id="rId5"/>
    <p:sldId id="266" r:id="rId6"/>
    <p:sldId id="267" r:id="rId7"/>
    <p:sldId id="780" r:id="rId8"/>
    <p:sldId id="781" r:id="rId9"/>
    <p:sldId id="933" r:id="rId10"/>
    <p:sldId id="783" r:id="rId11"/>
    <p:sldId id="860" r:id="rId12"/>
    <p:sldId id="936" r:id="rId13"/>
    <p:sldId id="269" r:id="rId14"/>
    <p:sldId id="270" r:id="rId15"/>
    <p:sldId id="271" r:id="rId16"/>
    <p:sldId id="784" r:id="rId17"/>
    <p:sldId id="272" r:id="rId18"/>
    <p:sldId id="273" r:id="rId19"/>
    <p:sldId id="274" r:id="rId20"/>
    <p:sldId id="787" r:id="rId21"/>
    <p:sldId id="802" r:id="rId22"/>
    <p:sldId id="777" r:id="rId23"/>
    <p:sldId id="275" r:id="rId24"/>
    <p:sldId id="892"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764" r:id="rId48"/>
    <p:sldId id="298" r:id="rId49"/>
    <p:sldId id="299" r:id="rId50"/>
    <p:sldId id="300" r:id="rId51"/>
    <p:sldId id="734" r:id="rId52"/>
    <p:sldId id="301" r:id="rId53"/>
    <p:sldId id="303" r:id="rId54"/>
    <p:sldId id="766" r:id="rId55"/>
    <p:sldId id="304" r:id="rId56"/>
    <p:sldId id="305" r:id="rId57"/>
    <p:sldId id="713" r:id="rId58"/>
    <p:sldId id="714" r:id="rId59"/>
    <p:sldId id="715" r:id="rId60"/>
    <p:sldId id="309" r:id="rId61"/>
    <p:sldId id="310" r:id="rId62"/>
    <p:sldId id="311" r:id="rId63"/>
    <p:sldId id="312" r:id="rId64"/>
    <p:sldId id="313" r:id="rId65"/>
    <p:sldId id="314" r:id="rId66"/>
    <p:sldId id="315" r:id="rId67"/>
    <p:sldId id="876" r:id="rId68"/>
    <p:sldId id="316" r:id="rId69"/>
    <p:sldId id="317" r:id="rId70"/>
    <p:sldId id="318" r:id="rId71"/>
    <p:sldId id="771" r:id="rId72"/>
    <p:sldId id="323" r:id="rId73"/>
    <p:sldId id="324" r:id="rId74"/>
    <p:sldId id="325" r:id="rId75"/>
    <p:sldId id="919" r:id="rId76"/>
    <p:sldId id="866" r:id="rId77"/>
    <p:sldId id="883" r:id="rId78"/>
    <p:sldId id="884" r:id="rId79"/>
    <p:sldId id="913" r:id="rId80"/>
    <p:sldId id="888"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862" r:id="rId94"/>
    <p:sldId id="338" r:id="rId95"/>
    <p:sldId id="339" r:id="rId96"/>
    <p:sldId id="340" r:id="rId97"/>
    <p:sldId id="341" r:id="rId98"/>
    <p:sldId id="342" r:id="rId99"/>
    <p:sldId id="343" r:id="rId100"/>
    <p:sldId id="344" r:id="rId101"/>
    <p:sldId id="345" r:id="rId102"/>
    <p:sldId id="346" r:id="rId103"/>
    <p:sldId id="347" r:id="rId104"/>
    <p:sldId id="349" r:id="rId105"/>
    <p:sldId id="724" r:id="rId106"/>
    <p:sldId id="353" r:id="rId107"/>
    <p:sldId id="354" r:id="rId108"/>
    <p:sldId id="356" r:id="rId109"/>
    <p:sldId id="357" r:id="rId110"/>
    <p:sldId id="358" r:id="rId111"/>
    <p:sldId id="359" r:id="rId112"/>
    <p:sldId id="360" r:id="rId113"/>
    <p:sldId id="361" r:id="rId114"/>
    <p:sldId id="910" r:id="rId115"/>
    <p:sldId id="912" r:id="rId116"/>
    <p:sldId id="915" r:id="rId117"/>
    <p:sldId id="916" r:id="rId118"/>
    <p:sldId id="914" r:id="rId119"/>
    <p:sldId id="927" r:id="rId120"/>
    <p:sldId id="362" r:id="rId121"/>
    <p:sldId id="363" r:id="rId122"/>
    <p:sldId id="364" r:id="rId123"/>
    <p:sldId id="365" r:id="rId124"/>
    <p:sldId id="366" r:id="rId125"/>
    <p:sldId id="367" r:id="rId126"/>
    <p:sldId id="368" r:id="rId127"/>
    <p:sldId id="369" r:id="rId128"/>
    <p:sldId id="370" r:id="rId129"/>
    <p:sldId id="371" r:id="rId130"/>
    <p:sldId id="372" r:id="rId131"/>
    <p:sldId id="374" r:id="rId132"/>
    <p:sldId id="376" r:id="rId133"/>
    <p:sldId id="378" r:id="rId134"/>
    <p:sldId id="379" r:id="rId135"/>
    <p:sldId id="382" r:id="rId136"/>
    <p:sldId id="383" r:id="rId137"/>
    <p:sldId id="387" r:id="rId138"/>
    <p:sldId id="786" r:id="rId139"/>
    <p:sldId id="388" r:id="rId140"/>
    <p:sldId id="389" r:id="rId141"/>
    <p:sldId id="745" r:id="rId142"/>
    <p:sldId id="390" r:id="rId143"/>
    <p:sldId id="700" r:id="rId144"/>
    <p:sldId id="391" r:id="rId145"/>
    <p:sldId id="392" r:id="rId146"/>
    <p:sldId id="393" r:id="rId147"/>
    <p:sldId id="707" r:id="rId148"/>
    <p:sldId id="394" r:id="rId149"/>
    <p:sldId id="703" r:id="rId150"/>
    <p:sldId id="717" r:id="rId151"/>
    <p:sldId id="752" r:id="rId152"/>
    <p:sldId id="396" r:id="rId153"/>
    <p:sldId id="397" r:id="rId154"/>
    <p:sldId id="399" r:id="rId155"/>
    <p:sldId id="400" r:id="rId156"/>
    <p:sldId id="401" r:id="rId157"/>
    <p:sldId id="701" r:id="rId158"/>
    <p:sldId id="720" r:id="rId159"/>
    <p:sldId id="718" r:id="rId160"/>
    <p:sldId id="719" r:id="rId161"/>
    <p:sldId id="747" r:id="rId162"/>
    <p:sldId id="755" r:id="rId163"/>
    <p:sldId id="805" r:id="rId164"/>
    <p:sldId id="853" r:id="rId165"/>
    <p:sldId id="806" r:id="rId166"/>
    <p:sldId id="836" r:id="rId167"/>
    <p:sldId id="402" r:id="rId168"/>
    <p:sldId id="403" r:id="rId169"/>
    <p:sldId id="404" r:id="rId170"/>
    <p:sldId id="746" r:id="rId171"/>
    <p:sldId id="838" r:id="rId172"/>
    <p:sldId id="406" r:id="rId173"/>
    <p:sldId id="407" r:id="rId174"/>
    <p:sldId id="886" r:id="rId175"/>
    <p:sldId id="887" r:id="rId176"/>
    <p:sldId id="889" r:id="rId177"/>
    <p:sldId id="891" r:id="rId178"/>
    <p:sldId id="935" r:id="rId179"/>
    <p:sldId id="409" r:id="rId180"/>
    <p:sldId id="410" r:id="rId181"/>
    <p:sldId id="411" r:id="rId182"/>
    <p:sldId id="412" r:id="rId183"/>
    <p:sldId id="413" r:id="rId184"/>
    <p:sldId id="414" r:id="rId185"/>
    <p:sldId id="415" r:id="rId186"/>
    <p:sldId id="733" r:id="rId187"/>
    <p:sldId id="767" r:id="rId188"/>
    <p:sldId id="773" r:id="rId189"/>
    <p:sldId id="416" r:id="rId190"/>
    <p:sldId id="417" r:id="rId191"/>
    <p:sldId id="418" r:id="rId192"/>
    <p:sldId id="844" r:id="rId193"/>
    <p:sldId id="420" r:id="rId194"/>
    <p:sldId id="421" r:id="rId195"/>
    <p:sldId id="863" r:id="rId196"/>
    <p:sldId id="864" r:id="rId197"/>
    <p:sldId id="422" r:id="rId198"/>
    <p:sldId id="423" r:id="rId199"/>
    <p:sldId id="424" r:id="rId200"/>
    <p:sldId id="776" r:id="rId201"/>
    <p:sldId id="426" r:id="rId202"/>
    <p:sldId id="427" r:id="rId203"/>
    <p:sldId id="865" r:id="rId204"/>
    <p:sldId id="428" r:id="rId205"/>
    <p:sldId id="932" r:id="rId206"/>
    <p:sldId id="429" r:id="rId207"/>
    <p:sldId id="430" r:id="rId208"/>
    <p:sldId id="431" r:id="rId209"/>
    <p:sldId id="432" r:id="rId210"/>
    <p:sldId id="848" r:id="rId211"/>
    <p:sldId id="433" r:id="rId212"/>
    <p:sldId id="434" r:id="rId213"/>
    <p:sldId id="435" r:id="rId214"/>
    <p:sldId id="436" r:id="rId215"/>
    <p:sldId id="437" r:id="rId216"/>
    <p:sldId id="438" r:id="rId217"/>
    <p:sldId id="439" r:id="rId218"/>
    <p:sldId id="440" r:id="rId219"/>
    <p:sldId id="441" r:id="rId220"/>
    <p:sldId id="749" r:id="rId221"/>
    <p:sldId id="931" r:id="rId222"/>
    <p:sldId id="807" r:id="rId223"/>
    <p:sldId id="808" r:id="rId224"/>
    <p:sldId id="809" r:id="rId225"/>
    <p:sldId id="810" r:id="rId226"/>
    <p:sldId id="811" r:id="rId227"/>
    <p:sldId id="812" r:id="rId228"/>
    <p:sldId id="813" r:id="rId229"/>
    <p:sldId id="814" r:id="rId230"/>
    <p:sldId id="815" r:id="rId231"/>
    <p:sldId id="816" r:id="rId232"/>
    <p:sldId id="817" r:id="rId233"/>
    <p:sldId id="818" r:id="rId234"/>
    <p:sldId id="819" r:id="rId235"/>
    <p:sldId id="820" r:id="rId236"/>
    <p:sldId id="821" r:id="rId237"/>
    <p:sldId id="874" r:id="rId238"/>
    <p:sldId id="822" r:id="rId239"/>
    <p:sldId id="823" r:id="rId240"/>
    <p:sldId id="824" r:id="rId241"/>
    <p:sldId id="442" r:id="rId242"/>
    <p:sldId id="869" r:id="rId243"/>
    <p:sldId id="870" r:id="rId244"/>
    <p:sldId id="894" r:id="rId245"/>
    <p:sldId id="872" r:id="rId246"/>
    <p:sldId id="877" r:id="rId247"/>
    <p:sldId id="878" r:id="rId248"/>
    <p:sldId id="443" r:id="rId249"/>
    <p:sldId id="826" r:id="rId250"/>
    <p:sldId id="444" r:id="rId251"/>
    <p:sldId id="906" r:id="rId252"/>
    <p:sldId id="918" r:id="rId253"/>
    <p:sldId id="901" r:id="rId254"/>
    <p:sldId id="904" r:id="rId255"/>
    <p:sldId id="905" r:id="rId256"/>
    <p:sldId id="902" r:id="rId257"/>
    <p:sldId id="903" r:id="rId258"/>
    <p:sldId id="761" r:id="rId259"/>
    <p:sldId id="879" r:id="rId260"/>
    <p:sldId id="465" r:id="rId261"/>
    <p:sldId id="467" r:id="rId262"/>
    <p:sldId id="846" r:id="rId263"/>
    <p:sldId id="726" r:id="rId264"/>
    <p:sldId id="727" r:id="rId265"/>
    <p:sldId id="728" r:id="rId266"/>
    <p:sldId id="849" r:id="rId267"/>
    <p:sldId id="468" r:id="rId268"/>
    <p:sldId id="469" r:id="rId269"/>
    <p:sldId id="470" r:id="rId270"/>
    <p:sldId id="471" r:id="rId271"/>
    <p:sldId id="472" r:id="rId272"/>
    <p:sldId id="473" r:id="rId273"/>
    <p:sldId id="474" r:id="rId274"/>
    <p:sldId id="475" r:id="rId275"/>
    <p:sldId id="929" r:id="rId276"/>
    <p:sldId id="744" r:id="rId277"/>
    <p:sldId id="835" r:id="rId278"/>
    <p:sldId id="854" r:id="rId279"/>
    <p:sldId id="921" r:id="rId280"/>
    <p:sldId id="926" r:id="rId281"/>
    <p:sldId id="928" r:id="rId282"/>
    <p:sldId id="922" r:id="rId283"/>
    <p:sldId id="923" r:id="rId284"/>
    <p:sldId id="924" r:id="rId285"/>
    <p:sldId id="925" r:id="rId286"/>
    <p:sldId id="930" r:id="rId287"/>
    <p:sldId id="479" r:id="rId288"/>
    <p:sldId id="480" r:id="rId289"/>
    <p:sldId id="481" r:id="rId290"/>
    <p:sldId id="482" r:id="rId291"/>
    <p:sldId id="483" r:id="rId292"/>
    <p:sldId id="484" r:id="rId293"/>
    <p:sldId id="485" r:id="rId294"/>
    <p:sldId id="486" r:id="rId295"/>
    <p:sldId id="487" r:id="rId296"/>
    <p:sldId id="893" r:id="rId297"/>
    <p:sldId id="488" r:id="rId298"/>
    <p:sldId id="489" r:id="rId299"/>
    <p:sldId id="490" r:id="rId300"/>
    <p:sldId id="491" r:id="rId301"/>
    <p:sldId id="492" r:id="rId302"/>
    <p:sldId id="731" r:id="rId303"/>
    <p:sldId id="732" r:id="rId304"/>
    <p:sldId id="763" r:id="rId305"/>
    <p:sldId id="803" r:id="rId306"/>
    <p:sldId id="804" r:id="rId307"/>
    <p:sldId id="493" r:id="rId308"/>
    <p:sldId id="494" r:id="rId309"/>
    <p:sldId id="769" r:id="rId310"/>
    <p:sldId id="495" r:id="rId311"/>
    <p:sldId id="496" r:id="rId312"/>
    <p:sldId id="497" r:id="rId313"/>
    <p:sldId id="498" r:id="rId314"/>
    <p:sldId id="499" r:id="rId315"/>
    <p:sldId id="768" r:id="rId316"/>
    <p:sldId id="500" r:id="rId317"/>
    <p:sldId id="754" r:id="rId318"/>
    <p:sldId id="501" r:id="rId319"/>
    <p:sldId id="502" r:id="rId320"/>
    <p:sldId id="503" r:id="rId321"/>
    <p:sldId id="504" r:id="rId322"/>
    <p:sldId id="505" r:id="rId323"/>
    <p:sldId id="506" r:id="rId324"/>
    <p:sldId id="507" r:id="rId325"/>
    <p:sldId id="508" r:id="rId326"/>
    <p:sldId id="762" r:id="rId327"/>
    <p:sldId id="779" r:id="rId328"/>
    <p:sldId id="917" r:id="rId329"/>
    <p:sldId id="900" r:id="rId330"/>
    <p:sldId id="526" r:id="rId331"/>
    <p:sldId id="716" r:id="rId332"/>
    <p:sldId id="896" r:id="rId333"/>
    <p:sldId id="861" r:id="rId334"/>
    <p:sldId id="529" r:id="rId335"/>
    <p:sldId id="532" r:id="rId336"/>
    <p:sldId id="729" r:id="rId337"/>
    <p:sldId id="897" r:id="rId338"/>
    <p:sldId id="533" r:id="rId339"/>
    <p:sldId id="534" r:id="rId340"/>
    <p:sldId id="920" r:id="rId341"/>
    <p:sldId id="855" r:id="rId342"/>
    <p:sldId id="856" r:id="rId343"/>
    <p:sldId id="535" r:id="rId344"/>
    <p:sldId id="536" r:id="rId345"/>
    <p:sldId id="537" r:id="rId346"/>
    <p:sldId id="538" r:id="rId347"/>
    <p:sldId id="899" r:id="rId348"/>
    <p:sldId id="539" r:id="rId349"/>
    <p:sldId id="540" r:id="rId350"/>
    <p:sldId id="541" r:id="rId351"/>
    <p:sldId id="881" r:id="rId352"/>
    <p:sldId id="542" r:id="rId353"/>
    <p:sldId id="748" r:id="rId354"/>
    <p:sldId id="543" r:id="rId355"/>
    <p:sldId id="544" r:id="rId356"/>
    <p:sldId id="545" r:id="rId357"/>
    <p:sldId id="750" r:id="rId358"/>
    <p:sldId id="751" r:id="rId359"/>
    <p:sldId id="546" r:id="rId360"/>
    <p:sldId id="547" r:id="rId361"/>
    <p:sldId id="548" r:id="rId362"/>
    <p:sldId id="549" r:id="rId363"/>
    <p:sldId id="550" r:id="rId364"/>
    <p:sldId id="551" r:id="rId365"/>
    <p:sldId id="552" r:id="rId366"/>
    <p:sldId id="553" r:id="rId367"/>
    <p:sldId id="554" r:id="rId368"/>
    <p:sldId id="555" r:id="rId369"/>
    <p:sldId id="556" r:id="rId370"/>
    <p:sldId id="825" r:id="rId371"/>
    <p:sldId id="557" r:id="rId372"/>
    <p:sldId id="890" r:id="rId373"/>
    <p:sldId id="558" r:id="rId374"/>
    <p:sldId id="560" r:id="rId375"/>
    <p:sldId id="561" r:id="rId376"/>
    <p:sldId id="857" r:id="rId377"/>
    <p:sldId id="562" r:id="rId378"/>
    <p:sldId id="563" r:id="rId379"/>
    <p:sldId id="564" r:id="rId380"/>
    <p:sldId id="565" r:id="rId381"/>
    <p:sldId id="566" r:id="rId382"/>
    <p:sldId id="567" r:id="rId383"/>
    <p:sldId id="568" r:id="rId384"/>
    <p:sldId id="569" r:id="rId385"/>
    <p:sldId id="570" r:id="rId386"/>
    <p:sldId id="833" r:id="rId387"/>
    <p:sldId id="834" r:id="rId388"/>
    <p:sldId id="907" r:id="rId389"/>
    <p:sldId id="909" r:id="rId390"/>
    <p:sldId id="934" r:id="rId391"/>
    <p:sldId id="571" r:id="rId392"/>
    <p:sldId id="572" r:id="rId393"/>
    <p:sldId id="573" r:id="rId394"/>
    <p:sldId id="574" r:id="rId395"/>
    <p:sldId id="785" r:id="rId396"/>
    <p:sldId id="575" r:id="rId397"/>
    <p:sldId id="576" r:id="rId398"/>
    <p:sldId id="577" r:id="rId399"/>
    <p:sldId id="578" r:id="rId400"/>
    <p:sldId id="579" r:id="rId401"/>
    <p:sldId id="580" r:id="rId402"/>
    <p:sldId id="850" r:id="rId403"/>
    <p:sldId id="581" r:id="rId404"/>
    <p:sldId id="759" r:id="rId405"/>
    <p:sldId id="760" r:id="rId406"/>
    <p:sldId id="709" r:id="rId407"/>
    <p:sldId id="757" r:id="rId408"/>
    <p:sldId id="710" r:id="rId409"/>
    <p:sldId id="723" r:id="rId410"/>
    <p:sldId id="758" r:id="rId411"/>
    <p:sldId id="588" r:id="rId412"/>
    <p:sldId id="589" r:id="rId413"/>
    <p:sldId id="858" r:id="rId414"/>
    <p:sldId id="590" r:id="rId415"/>
    <p:sldId id="597" r:id="rId416"/>
    <p:sldId id="885" r:id="rId417"/>
    <p:sldId id="599" r:id="rId418"/>
    <p:sldId id="600" r:id="rId419"/>
    <p:sldId id="601" r:id="rId420"/>
    <p:sldId id="602" r:id="rId421"/>
    <p:sldId id="603" r:id="rId422"/>
    <p:sldId id="880" r:id="rId423"/>
    <p:sldId id="604" r:id="rId424"/>
    <p:sldId id="605" r:id="rId425"/>
    <p:sldId id="606" r:id="rId426"/>
    <p:sldId id="607" r:id="rId427"/>
    <p:sldId id="608" r:id="rId428"/>
    <p:sldId id="721" r:id="rId429"/>
    <p:sldId id="756" r:id="rId430"/>
    <p:sldId id="609" r:id="rId431"/>
    <p:sldId id="610" r:id="rId432"/>
    <p:sldId id="611" r:id="rId433"/>
    <p:sldId id="612" r:id="rId434"/>
    <p:sldId id="882" r:id="rId435"/>
    <p:sldId id="613" r:id="rId436"/>
    <p:sldId id="614" r:id="rId437"/>
    <p:sldId id="828" r:id="rId438"/>
    <p:sldId id="895" r:id="rId439"/>
    <p:sldId id="615" r:id="rId440"/>
    <p:sldId id="616" r:id="rId441"/>
    <p:sldId id="617" r:id="rId442"/>
    <p:sldId id="618" r:id="rId443"/>
    <p:sldId id="619" r:id="rId444"/>
    <p:sldId id="620" r:id="rId445"/>
    <p:sldId id="623" r:id="rId446"/>
    <p:sldId id="624" r:id="rId447"/>
    <p:sldId id="625" r:id="rId448"/>
    <p:sldId id="626" r:id="rId449"/>
    <p:sldId id="627" r:id="rId450"/>
    <p:sldId id="628" r:id="rId451"/>
    <p:sldId id="629" r:id="rId452"/>
    <p:sldId id="630" r:id="rId453"/>
    <p:sldId id="702" r:id="rId454"/>
    <p:sldId id="832" r:id="rId455"/>
    <p:sldId id="631" r:id="rId456"/>
    <p:sldId id="632" r:id="rId457"/>
    <p:sldId id="633" r:id="rId458"/>
    <p:sldId id="634" r:id="rId459"/>
    <p:sldId id="635" r:id="rId460"/>
    <p:sldId id="636" r:id="rId461"/>
    <p:sldId id="637" r:id="rId462"/>
    <p:sldId id="638" r:id="rId463"/>
    <p:sldId id="639" r:id="rId464"/>
    <p:sldId id="640" r:id="rId465"/>
    <p:sldId id="704" r:id="rId466"/>
    <p:sldId id="706" r:id="rId467"/>
    <p:sldId id="765" r:id="rId468"/>
    <p:sldId id="774" r:id="rId469"/>
    <p:sldId id="641" r:id="rId470"/>
    <p:sldId id="642" r:id="rId471"/>
    <p:sldId id="643" r:id="rId472"/>
    <p:sldId id="644" r:id="rId473"/>
    <p:sldId id="645" r:id="rId474"/>
    <p:sldId id="646" r:id="rId475"/>
    <p:sldId id="647" r:id="rId476"/>
    <p:sldId id="648" r:id="rId477"/>
    <p:sldId id="649" r:id="rId478"/>
    <p:sldId id="650" r:id="rId479"/>
    <p:sldId id="651" r:id="rId480"/>
    <p:sldId id="652" r:id="rId481"/>
    <p:sldId id="653" r:id="rId482"/>
    <p:sldId id="852" r:id="rId483"/>
    <p:sldId id="654" r:id="rId484"/>
    <p:sldId id="655" r:id="rId485"/>
    <p:sldId id="656" r:id="rId486"/>
    <p:sldId id="657" r:id="rId487"/>
    <p:sldId id="658" r:id="rId488"/>
    <p:sldId id="659" r:id="rId489"/>
    <p:sldId id="660" r:id="rId490"/>
    <p:sldId id="661" r:id="rId491"/>
    <p:sldId id="662" r:id="rId492"/>
    <p:sldId id="663" r:id="rId493"/>
    <p:sldId id="664" r:id="rId494"/>
    <p:sldId id="665" r:id="rId495"/>
    <p:sldId id="666" r:id="rId496"/>
    <p:sldId id="667" r:id="rId497"/>
    <p:sldId id="668" r:id="rId498"/>
    <p:sldId id="669" r:id="rId499"/>
    <p:sldId id="670" r:id="rId500"/>
    <p:sldId id="673" r:id="rId501"/>
    <p:sldId id="674" r:id="rId502"/>
    <p:sldId id="675" r:id="rId503"/>
    <p:sldId id="676" r:id="rId504"/>
    <p:sldId id="677" r:id="rId505"/>
    <p:sldId id="678" r:id="rId506"/>
    <p:sldId id="679" r:id="rId507"/>
    <p:sldId id="680" r:id="rId508"/>
    <p:sldId id="681" r:id="rId509"/>
    <p:sldId id="682" r:id="rId510"/>
    <p:sldId id="683" r:id="rId511"/>
    <p:sldId id="684" r:id="rId512"/>
    <p:sldId id="685" r:id="rId513"/>
    <p:sldId id="686" r:id="rId514"/>
    <p:sldId id="687" r:id="rId515"/>
    <p:sldId id="688" r:id="rId516"/>
    <p:sldId id="689" r:id="rId517"/>
    <p:sldId id="690" r:id="rId518"/>
    <p:sldId id="691" r:id="rId519"/>
    <p:sldId id="692" r:id="rId520"/>
    <p:sldId id="693" r:id="rId521"/>
    <p:sldId id="694" r:id="rId522"/>
    <p:sldId id="695" r:id="rId523"/>
    <p:sldId id="696" r:id="rId524"/>
    <p:sldId id="697" r:id="rId525"/>
    <p:sldId id="698" r:id="rId526"/>
    <p:sldId id="699" r:id="rId527"/>
    <p:sldId id="788" r:id="rId528"/>
    <p:sldId id="789" r:id="rId529"/>
    <p:sldId id="798" r:id="rId530"/>
    <p:sldId id="800" r:id="rId531"/>
    <p:sldId id="801" r:id="rId532"/>
    <p:sldId id="790" r:id="rId533"/>
    <p:sldId id="791" r:id="rId534"/>
    <p:sldId id="792" r:id="rId535"/>
    <p:sldId id="793" r:id="rId536"/>
    <p:sldId id="794" r:id="rId537"/>
    <p:sldId id="795" r:id="rId538"/>
    <p:sldId id="796" r:id="rId539"/>
    <p:sldId id="797" r:id="rId540"/>
    <p:sldId id="799" r:id="rId5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9614" autoAdjust="0"/>
  </p:normalViewPr>
  <p:slideViewPr>
    <p:cSldViewPr snapToGrid="0">
      <p:cViewPr>
        <p:scale>
          <a:sx n="75" d="100"/>
          <a:sy n="75" d="100"/>
        </p:scale>
        <p:origin x="-128" y="-48"/>
      </p:cViewPr>
      <p:guideLst>
        <p:guide orient="horz" pos="2160"/>
        <p:guide pos="3840"/>
      </p:guideLst>
    </p:cSldViewPr>
  </p:slideViewPr>
  <p:notesTextViewPr>
    <p:cViewPr>
      <p:scale>
        <a:sx n="1" d="1"/>
        <a:sy n="1" d="1"/>
      </p:scale>
      <p:origin x="0" y="0"/>
    </p:cViewPr>
  </p:notesTextViewPr>
  <p:sorterViewPr>
    <p:cViewPr>
      <p:scale>
        <a:sx n="100" d="100"/>
        <a:sy n="100" d="100"/>
      </p:scale>
      <p:origin x="0" y="720"/>
    </p:cViewPr>
  </p:sorterViewPr>
  <p:notesViewPr>
    <p:cSldViewPr snapToGrid="0">
      <p:cViewPr varScale="1">
        <p:scale>
          <a:sx n="76" d="100"/>
          <a:sy n="76" d="100"/>
        </p:scale>
        <p:origin x="1770" y="9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531" Type="http://schemas.openxmlformats.org/officeDocument/2006/relationships/slide" Target="slides/slide529.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00" Type="http://schemas.openxmlformats.org/officeDocument/2006/relationships/slide" Target="slides/slide498.xml"/><Relationship Id="rId542" Type="http://schemas.openxmlformats.org/officeDocument/2006/relationships/notesMaster" Target="notesMasters/notesMaster1.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511" Type="http://schemas.openxmlformats.org/officeDocument/2006/relationships/slide" Target="slides/slide509.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497" Type="http://schemas.openxmlformats.org/officeDocument/2006/relationships/slide" Target="slides/slide495.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22" Type="http://schemas.openxmlformats.org/officeDocument/2006/relationships/slide" Target="slides/slide520.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533" Type="http://schemas.openxmlformats.org/officeDocument/2006/relationships/slide" Target="slides/slide531.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477" Type="http://schemas.openxmlformats.org/officeDocument/2006/relationships/slide" Target="slides/slide475.xml"/><Relationship Id="rId281" Type="http://schemas.openxmlformats.org/officeDocument/2006/relationships/slide" Target="slides/slide279.xml"/><Relationship Id="rId337" Type="http://schemas.openxmlformats.org/officeDocument/2006/relationships/slide" Target="slides/slide335.xml"/><Relationship Id="rId502" Type="http://schemas.openxmlformats.org/officeDocument/2006/relationships/slide" Target="slides/slide500.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44" Type="http://schemas.openxmlformats.org/officeDocument/2006/relationships/presProps" Target="presProps.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88" Type="http://schemas.openxmlformats.org/officeDocument/2006/relationships/slide" Target="slides/slide486.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513" Type="http://schemas.openxmlformats.org/officeDocument/2006/relationships/slide" Target="slides/slide511.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261" Type="http://schemas.openxmlformats.org/officeDocument/2006/relationships/slide" Target="slides/slide259.xml"/><Relationship Id="rId499" Type="http://schemas.openxmlformats.org/officeDocument/2006/relationships/slide" Target="slides/slide497.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524" Type="http://schemas.openxmlformats.org/officeDocument/2006/relationships/slide" Target="slides/slide522.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535" Type="http://schemas.openxmlformats.org/officeDocument/2006/relationships/slide" Target="slides/slide533.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20" Type="http://schemas.openxmlformats.org/officeDocument/2006/relationships/slide" Target="slides/slide218.xml"/><Relationship Id="rId241" Type="http://schemas.openxmlformats.org/officeDocument/2006/relationships/slide" Target="slides/slide239.xml"/><Relationship Id="rId437" Type="http://schemas.openxmlformats.org/officeDocument/2006/relationships/slide" Target="slides/slide435.xml"/><Relationship Id="rId458" Type="http://schemas.openxmlformats.org/officeDocument/2006/relationships/slide" Target="slides/slide456.xml"/><Relationship Id="rId479" Type="http://schemas.openxmlformats.org/officeDocument/2006/relationships/slide" Target="slides/slide4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490" Type="http://schemas.openxmlformats.org/officeDocument/2006/relationships/slide" Target="slides/slide488.xml"/><Relationship Id="rId504" Type="http://schemas.openxmlformats.org/officeDocument/2006/relationships/slide" Target="slides/slide502.xml"/><Relationship Id="rId525" Type="http://schemas.openxmlformats.org/officeDocument/2006/relationships/slide" Target="slides/slide523.xml"/><Relationship Id="rId546" Type="http://schemas.openxmlformats.org/officeDocument/2006/relationships/theme" Target="theme/theme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27" Type="http://schemas.openxmlformats.org/officeDocument/2006/relationships/slide" Target="slides/slide425.xml"/><Relationship Id="rId448" Type="http://schemas.openxmlformats.org/officeDocument/2006/relationships/slide" Target="slides/slide446.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80" Type="http://schemas.openxmlformats.org/officeDocument/2006/relationships/slide" Target="slides/slide478.xml"/><Relationship Id="rId515" Type="http://schemas.openxmlformats.org/officeDocument/2006/relationships/slide" Target="slides/slide513.xml"/><Relationship Id="rId536" Type="http://schemas.openxmlformats.org/officeDocument/2006/relationships/slide" Target="slides/slide53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417" Type="http://schemas.openxmlformats.org/officeDocument/2006/relationships/slide" Target="slides/slide415.xml"/><Relationship Id="rId438" Type="http://schemas.openxmlformats.org/officeDocument/2006/relationships/slide" Target="slides/slide436.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470" Type="http://schemas.openxmlformats.org/officeDocument/2006/relationships/slide" Target="slides/slide468.xml"/><Relationship Id="rId491" Type="http://schemas.openxmlformats.org/officeDocument/2006/relationships/slide" Target="slides/slide489.xml"/><Relationship Id="rId505" Type="http://schemas.openxmlformats.org/officeDocument/2006/relationships/slide" Target="slides/slide503.xml"/><Relationship Id="rId526" Type="http://schemas.openxmlformats.org/officeDocument/2006/relationships/slide" Target="slides/slide52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547" Type="http://schemas.openxmlformats.org/officeDocument/2006/relationships/tableStyles" Target="tableStyles.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428" Type="http://schemas.openxmlformats.org/officeDocument/2006/relationships/slide" Target="slides/slide426.xml"/><Relationship Id="rId449" Type="http://schemas.openxmlformats.org/officeDocument/2006/relationships/slide" Target="slides/slide447.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481" Type="http://schemas.openxmlformats.org/officeDocument/2006/relationships/slide" Target="slides/slide479.xml"/><Relationship Id="rId516" Type="http://schemas.openxmlformats.org/officeDocument/2006/relationships/slide" Target="slides/slide51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537" Type="http://schemas.openxmlformats.org/officeDocument/2006/relationships/slide" Target="slides/slide535.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439" Type="http://schemas.openxmlformats.org/officeDocument/2006/relationships/slide" Target="slides/slide437.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450" Type="http://schemas.openxmlformats.org/officeDocument/2006/relationships/slide" Target="slides/slide448.xml"/><Relationship Id="rId471" Type="http://schemas.openxmlformats.org/officeDocument/2006/relationships/slide" Target="slides/slide469.xml"/><Relationship Id="rId506" Type="http://schemas.openxmlformats.org/officeDocument/2006/relationships/slide" Target="slides/slide50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492" Type="http://schemas.openxmlformats.org/officeDocument/2006/relationships/slide" Target="slides/slide490.xml"/><Relationship Id="rId527" Type="http://schemas.openxmlformats.org/officeDocument/2006/relationships/slide" Target="slides/slide525.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slide" Target="slides/slide427.xml"/><Relationship Id="rId1" Type="http://schemas.openxmlformats.org/officeDocument/2006/relationships/customXml" Target="../customXml/item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slide" Target="slides/slide459.xml"/><Relationship Id="rId482" Type="http://schemas.openxmlformats.org/officeDocument/2006/relationships/slide" Target="slides/slide480.xml"/><Relationship Id="rId517" Type="http://schemas.openxmlformats.org/officeDocument/2006/relationships/slide" Target="slides/slide515.xml"/><Relationship Id="rId538" Type="http://schemas.openxmlformats.org/officeDocument/2006/relationships/slide" Target="slides/slide536.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slide" Target="slides/slide449.xml"/><Relationship Id="rId472" Type="http://schemas.openxmlformats.org/officeDocument/2006/relationships/slide" Target="slides/slide470.xml"/><Relationship Id="rId493" Type="http://schemas.openxmlformats.org/officeDocument/2006/relationships/slide" Target="slides/slide491.xml"/><Relationship Id="rId507" Type="http://schemas.openxmlformats.org/officeDocument/2006/relationships/slide" Target="slides/slide505.xml"/><Relationship Id="rId528" Type="http://schemas.openxmlformats.org/officeDocument/2006/relationships/slide" Target="slides/slide526.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1.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62" Type="http://schemas.openxmlformats.org/officeDocument/2006/relationships/slide" Target="slides/slide460.xml"/><Relationship Id="rId483" Type="http://schemas.openxmlformats.org/officeDocument/2006/relationships/slide" Target="slides/slide481.xml"/><Relationship Id="rId518" Type="http://schemas.openxmlformats.org/officeDocument/2006/relationships/slide" Target="slides/slide516.xml"/><Relationship Id="rId539" Type="http://schemas.openxmlformats.org/officeDocument/2006/relationships/slide" Target="slides/slide53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473" Type="http://schemas.openxmlformats.org/officeDocument/2006/relationships/slide" Target="slides/slide471.xml"/><Relationship Id="rId494" Type="http://schemas.openxmlformats.org/officeDocument/2006/relationships/slide" Target="slides/slide492.xml"/><Relationship Id="rId508" Type="http://schemas.openxmlformats.org/officeDocument/2006/relationships/slide" Target="slides/slide506.xml"/><Relationship Id="rId529" Type="http://schemas.openxmlformats.org/officeDocument/2006/relationships/slide" Target="slides/slide52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40" Type="http://schemas.openxmlformats.org/officeDocument/2006/relationships/slide" Target="slides/slide538.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slide" Target="slides/slide461.xml"/><Relationship Id="rId484" Type="http://schemas.openxmlformats.org/officeDocument/2006/relationships/slide" Target="slides/slide482.xml"/><Relationship Id="rId519" Type="http://schemas.openxmlformats.org/officeDocument/2006/relationships/slide" Target="slides/slide517.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530" Type="http://schemas.openxmlformats.org/officeDocument/2006/relationships/slide" Target="slides/slide528.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474" Type="http://schemas.openxmlformats.org/officeDocument/2006/relationships/slide" Target="slides/slide472.xml"/><Relationship Id="rId509" Type="http://schemas.openxmlformats.org/officeDocument/2006/relationships/slide" Target="slides/slide507.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520" Type="http://schemas.openxmlformats.org/officeDocument/2006/relationships/slide" Target="slides/slide518.xml"/><Relationship Id="rId541" Type="http://schemas.openxmlformats.org/officeDocument/2006/relationships/slide" Target="slides/slide539.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slide" Target="slides/slide462.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handoutMaster" Target="handoutMasters/handoutMaster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viewProps" Target="viewProps.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89" Type="http://schemas.openxmlformats.org/officeDocument/2006/relationships/slide" Target="slides/slide487.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09733D-69F8-45CE-987F-1E3A67C77C5D}" type="datetimeFigureOut">
              <a:rPr lang="en-US" smtClean="0"/>
              <a:pPr/>
              <a:t>3/1/2020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73FB42-312D-429D-A89D-91E21C85F0BA}" type="slidenum">
              <a:rPr lang="en-US" smtClean="0"/>
              <a:pPr/>
              <a:t>‹#›</a:t>
            </a:fld>
            <a:endParaRPr lang="en-US"/>
          </a:p>
        </p:txBody>
      </p:sp>
    </p:spTree>
    <p:extLst>
      <p:ext uri="{BB962C8B-B14F-4D97-AF65-F5344CB8AC3E}">
        <p14:creationId xmlns:p14="http://schemas.microsoft.com/office/powerpoint/2010/main" val="566154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BDC3DB-9C0B-4EEA-BE0C-C823D6258BF2}" type="datetimeFigureOut">
              <a:rPr lang="en-US" smtClean="0"/>
              <a:pPr/>
              <a:t>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09D77-6270-417D-B912-9E40620F0D03}" type="slidenum">
              <a:rPr lang="en-US" smtClean="0"/>
              <a:pPr/>
              <a:t>‹#›</a:t>
            </a:fld>
            <a:endParaRPr lang="en-US"/>
          </a:p>
        </p:txBody>
      </p:sp>
    </p:spTree>
    <p:extLst>
      <p:ext uri="{BB962C8B-B14F-4D97-AF65-F5344CB8AC3E}">
        <p14:creationId xmlns:p14="http://schemas.microsoft.com/office/powerpoint/2010/main" val="408523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15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5158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396B677A-89E1-49EB-AD71-870982D70334}" type="slidenum">
              <a:rPr lang="zh-TW" altLang="en-US" sz="1200" smtClean="0"/>
              <a:pPr eaLnBrk="1" hangingPunct="1"/>
              <a:t>1</a:t>
            </a:fld>
            <a:endParaRPr lang="zh-TW" altLang="en-US" sz="120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6080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017A8E1C-B8E5-491A-B7B0-DDD8BB031937}" type="slidenum">
              <a:rPr lang="zh-TW" altLang="en-US" sz="1200" smtClean="0"/>
              <a:pPr eaLnBrk="1" hangingPunct="1"/>
              <a:t>27</a:t>
            </a:fld>
            <a:endParaRPr lang="zh-TW" altLang="en-US" sz="1200"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9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5398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FEB913F5-6942-4CAA-B4E6-31DD2A9CCC7C}" type="slidenum">
              <a:rPr lang="zh-TW" altLang="en-US" sz="1200" smtClean="0"/>
              <a:pPr eaLnBrk="1" hangingPunct="1"/>
              <a:t>379</a:t>
            </a:fld>
            <a:endParaRPr lang="zh-TW" altLang="en-US" sz="1200"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50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550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163F5EC8-C388-4668-A141-140A71BCEFE9}" type="slidenum">
              <a:rPr lang="zh-TW" altLang="en-US" sz="1200" smtClean="0"/>
              <a:pPr eaLnBrk="1" hangingPunct="1"/>
              <a:t>380</a:t>
            </a:fld>
            <a:endParaRPr lang="zh-TW" altLang="en-US" sz="1200"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60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560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9790A5E7-ED57-4E52-A693-1C222EBE24A7}" type="slidenum">
              <a:rPr lang="zh-TW" altLang="en-US" sz="1200" smtClean="0"/>
              <a:pPr eaLnBrk="1" hangingPunct="1"/>
              <a:t>382</a:t>
            </a:fld>
            <a:endParaRPr lang="zh-TW" altLang="en-US" sz="1200"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70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5706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A4BB7AA-E4FA-4119-8BDE-F48C0CCDC4E2}" type="slidenum">
              <a:rPr lang="zh-TW" altLang="en-US" sz="1200" smtClean="0"/>
              <a:pPr eaLnBrk="1" hangingPunct="1"/>
              <a:t>390</a:t>
            </a:fld>
            <a:endParaRPr lang="zh-TW" altLang="en-US" sz="1200"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80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580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D55ADF78-7105-4B9E-BD61-9D8AE28AD649}" type="slidenum">
              <a:rPr lang="zh-TW" altLang="en-US" sz="1200" smtClean="0"/>
              <a:pPr eaLnBrk="1" hangingPunct="1"/>
              <a:t>391</a:t>
            </a:fld>
            <a:endParaRPr lang="zh-TW" altLang="en-US" sz="1200"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91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5910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40F30A59-6888-43FC-B8E0-D4181B0C4E6A}" type="slidenum">
              <a:rPr lang="zh-TW" altLang="en-US" sz="1200" smtClean="0"/>
              <a:pPr eaLnBrk="1" hangingPunct="1"/>
              <a:t>392</a:t>
            </a:fld>
            <a:endParaRPr lang="zh-TW" altLang="en-US" sz="1200"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01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6013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8F8E602-67F3-421E-8176-A867B67C6CFF}" type="slidenum">
              <a:rPr lang="zh-TW" altLang="en-US" sz="1200" smtClean="0"/>
              <a:pPr eaLnBrk="1" hangingPunct="1"/>
              <a:t>393</a:t>
            </a:fld>
            <a:endParaRPr lang="zh-TW" altLang="en-US" sz="1200"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11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6115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8F83DB16-5989-4526-BED3-253C13D336AB}" type="slidenum">
              <a:rPr lang="zh-TW" altLang="en-US" sz="1200" smtClean="0"/>
              <a:pPr eaLnBrk="1" hangingPunct="1"/>
              <a:t>395</a:t>
            </a:fld>
            <a:endParaRPr lang="zh-TW" altLang="en-US" sz="1200"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21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6218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94BEB1D3-7341-4D2E-8503-BDF17340071A}" type="slidenum">
              <a:rPr lang="zh-TW" altLang="en-US" sz="1200" smtClean="0"/>
              <a:pPr eaLnBrk="1" hangingPunct="1"/>
              <a:t>396</a:t>
            </a:fld>
            <a:endParaRPr lang="zh-TW" altLang="en-US" sz="1200"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6320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ED326C5-A9A2-4C91-91B1-BFBA5CA80F21}" type="slidenum">
              <a:rPr lang="zh-TW" altLang="en-US" sz="1200" smtClean="0"/>
              <a:pPr eaLnBrk="1" hangingPunct="1"/>
              <a:t>402</a:t>
            </a:fld>
            <a:endParaRPr lang="zh-TW" altLang="en-US" sz="120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18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6182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687AA86-C555-4F4B-AF53-7B1333F8E60B}" type="slidenum">
              <a:rPr lang="zh-TW" altLang="en-US" sz="1200" smtClean="0"/>
              <a:pPr eaLnBrk="1" hangingPunct="1"/>
              <a:t>28</a:t>
            </a:fld>
            <a:endParaRPr lang="zh-TW" altLang="en-US" sz="1200"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42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6422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0B753FB-0C4E-4920-A6FE-FB1033C4AE80}" type="slidenum">
              <a:rPr lang="zh-TW" altLang="en-US" sz="1200" smtClean="0"/>
              <a:pPr eaLnBrk="1" hangingPunct="1"/>
              <a:t>404</a:t>
            </a:fld>
            <a:endParaRPr lang="zh-TW" altLang="en-US" sz="1200"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67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8675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1EDE590-58F3-4272-8BCC-2A6D58557139}" type="slidenum">
              <a:rPr lang="zh-TW" altLang="en-US" sz="1200" smtClean="0"/>
              <a:pPr eaLnBrk="1" hangingPunct="1"/>
              <a:t>409</a:t>
            </a:fld>
            <a:endParaRPr lang="zh-TW" altLang="en-US" sz="1200"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93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693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0461DEB-8281-4E9A-8BD3-7052CBEF5CC7}" type="slidenum">
              <a:rPr lang="zh-TW" altLang="en-US" sz="1200" smtClean="0"/>
              <a:pPr eaLnBrk="1" hangingPunct="1"/>
              <a:t>413</a:t>
            </a:fld>
            <a:endParaRPr lang="zh-TW" altLang="en-US" sz="1200"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03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7037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8FDE6152-59D1-4554-B1A8-BFC9F6AE7DCA}" type="slidenum">
              <a:rPr lang="zh-TW" altLang="en-US" sz="1200" smtClean="0"/>
              <a:pPr eaLnBrk="1" hangingPunct="1"/>
              <a:t>414</a:t>
            </a:fld>
            <a:endParaRPr lang="zh-TW" altLang="en-US" sz="1200"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82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826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9D7BAFAF-D35B-4B1C-96F1-AD34BA05EEB1}" type="slidenum">
              <a:rPr lang="zh-TW" altLang="en-US" sz="1200" smtClean="0"/>
              <a:pPr eaLnBrk="1" hangingPunct="1"/>
              <a:t>415</a:t>
            </a:fld>
            <a:endParaRPr lang="zh-TW" altLang="en-US" sz="1200"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13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7139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DF73F0E4-3691-442D-B5FF-8060309989C4}" type="slidenum">
              <a:rPr lang="zh-TW" altLang="en-US" sz="1200" smtClean="0"/>
              <a:pPr eaLnBrk="1" hangingPunct="1"/>
              <a:t>416</a:t>
            </a:fld>
            <a:endParaRPr lang="zh-TW" altLang="en-US" sz="1200"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24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7242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FBBD21B-15F9-4E8B-9174-CE34172B3759}" type="slidenum">
              <a:rPr lang="zh-TW" altLang="en-US" sz="1200" smtClean="0"/>
              <a:pPr eaLnBrk="1" hangingPunct="1"/>
              <a:t>417</a:t>
            </a:fld>
            <a:endParaRPr lang="zh-TW" altLang="en-US" sz="1200"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734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4C2B3DF-7CD8-4527-890D-EB5A05DC7EAA}" type="slidenum">
              <a:rPr lang="zh-TW" altLang="en-US" sz="1200" smtClean="0"/>
              <a:pPr eaLnBrk="1" hangingPunct="1"/>
              <a:t>418</a:t>
            </a:fld>
            <a:endParaRPr lang="zh-TW" altLang="en-US" sz="1200"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44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7446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8E311B63-EB50-4C32-A19C-09B2AFC49A6A}" type="slidenum">
              <a:rPr lang="zh-TW" altLang="en-US" sz="1200" smtClean="0"/>
              <a:pPr eaLnBrk="1" hangingPunct="1"/>
              <a:t>420</a:t>
            </a:fld>
            <a:endParaRPr lang="zh-TW" altLang="en-US" sz="1200"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54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7549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0F33A0B-EDE3-4FEA-BAB2-E657E9A51406}" type="slidenum">
              <a:rPr lang="zh-TW" altLang="en-US" sz="1200" smtClean="0"/>
              <a:pPr eaLnBrk="1" hangingPunct="1"/>
              <a:t>422</a:t>
            </a:fld>
            <a:endParaRPr lang="zh-TW" altLang="en-US" sz="120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28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6285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64D6528-662A-4075-A13C-66E62A73039E}" type="slidenum">
              <a:rPr lang="zh-TW" altLang="en-US" sz="1200" smtClean="0"/>
              <a:pPr eaLnBrk="1" hangingPunct="1"/>
              <a:t>29</a:t>
            </a:fld>
            <a:endParaRPr lang="zh-TW" altLang="en-US" sz="1200"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65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7651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EB57C1C-203A-4420-AB6C-303D1A152E42}" type="slidenum">
              <a:rPr lang="zh-TW" altLang="en-US" sz="1200" smtClean="0"/>
              <a:pPr eaLnBrk="1" hangingPunct="1"/>
              <a:t>424</a:t>
            </a:fld>
            <a:endParaRPr lang="zh-TW" altLang="en-US" sz="1200"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75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775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164BFA1-3854-45B3-ACD1-3FCBF4571661}" type="slidenum">
              <a:rPr lang="zh-TW" altLang="en-US" sz="1200" smtClean="0"/>
              <a:pPr eaLnBrk="1" hangingPunct="1"/>
              <a:t>425</a:t>
            </a:fld>
            <a:endParaRPr lang="zh-TW" altLang="en-US" sz="1200"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85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7856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0A3CECF2-E7D2-4BAA-900A-9F70DF0F410E}" type="slidenum">
              <a:rPr lang="zh-TW" altLang="en-US" sz="1200" smtClean="0"/>
              <a:pPr eaLnBrk="1" hangingPunct="1"/>
              <a:t>426</a:t>
            </a:fld>
            <a:endParaRPr lang="zh-TW" altLang="en-US" sz="1200"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92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92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1057EAD-892B-4FC0-A49E-E67B93B3F784}" type="slidenum">
              <a:rPr lang="zh-TW" altLang="en-US" sz="1200" smtClean="0"/>
              <a:pPr eaLnBrk="1" hangingPunct="1"/>
              <a:t>427</a:t>
            </a:fld>
            <a:endParaRPr lang="zh-TW" altLang="en-US" sz="1200"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13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1133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F983B77F-35B4-4A0C-838E-734A11BEE051}" type="slidenum">
              <a:rPr lang="zh-TW" altLang="en-US" sz="1200" smtClean="0"/>
              <a:pPr eaLnBrk="1" hangingPunct="1"/>
              <a:t>428</a:t>
            </a:fld>
            <a:endParaRPr lang="zh-TW" altLang="en-US" sz="1200"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95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7958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ACE579B-03DC-44C5-9784-5D55881124E2}" type="slidenum">
              <a:rPr lang="zh-TW" altLang="en-US" sz="1200" smtClean="0"/>
              <a:pPr eaLnBrk="1" hangingPunct="1"/>
              <a:t>429</a:t>
            </a:fld>
            <a:endParaRPr lang="zh-TW" altLang="en-US" sz="1200"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06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806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FEE3454F-1150-4F30-9A0F-B108D0D2C01D}" type="slidenum">
              <a:rPr lang="zh-TW" altLang="en-US" sz="1200" smtClean="0"/>
              <a:pPr eaLnBrk="1" hangingPunct="1"/>
              <a:t>430</a:t>
            </a:fld>
            <a:endParaRPr lang="zh-TW" altLang="en-US" sz="1200"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16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816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D672561-935D-4872-B76D-A5A4E9A6A278}" type="slidenum">
              <a:rPr lang="zh-TW" altLang="en-US" sz="1200" smtClean="0"/>
              <a:pPr eaLnBrk="1" hangingPunct="1"/>
              <a:t>431</a:t>
            </a:fld>
            <a:endParaRPr lang="zh-TW" altLang="en-US" sz="1200"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26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8266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96911006-2B5A-4488-96F2-8B65168D318C}" type="slidenum">
              <a:rPr lang="zh-TW" altLang="en-US" sz="1200" smtClean="0"/>
              <a:pPr eaLnBrk="1" hangingPunct="1"/>
              <a:t>432</a:t>
            </a:fld>
            <a:endParaRPr lang="zh-TW" altLang="en-US" sz="1200"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6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836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70808C9-82BA-4AF8-9838-D05CE552AC52}" type="slidenum">
              <a:rPr lang="zh-TW" altLang="en-US" sz="1200" smtClean="0"/>
              <a:pPr eaLnBrk="1" hangingPunct="1"/>
              <a:t>434</a:t>
            </a:fld>
            <a:endParaRPr lang="zh-TW" altLang="en-US" sz="120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38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6387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7792493-869B-4CE8-8335-4E301A32A46F}" type="slidenum">
              <a:rPr lang="zh-TW" altLang="en-US" sz="1200" smtClean="0"/>
              <a:pPr eaLnBrk="1" hangingPunct="1"/>
              <a:t>30</a:t>
            </a:fld>
            <a:endParaRPr lang="zh-TW" altLang="en-US" sz="1200"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4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8470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8BEBAF6C-A725-45B9-ABF9-7725915914EE}" type="slidenum">
              <a:rPr lang="zh-TW" altLang="en-US" sz="1200" smtClean="0"/>
              <a:pPr eaLnBrk="1" hangingPunct="1"/>
              <a:t>438</a:t>
            </a:fld>
            <a:endParaRPr lang="zh-TW" altLang="en-US" sz="1200"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57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8573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4F71DB57-9501-4E91-9117-84568EDF08E7}" type="slidenum">
              <a:rPr lang="zh-TW" altLang="en-US" sz="1200" smtClean="0"/>
              <a:pPr eaLnBrk="1" hangingPunct="1"/>
              <a:t>443</a:t>
            </a:fld>
            <a:endParaRPr lang="zh-TW" altLang="en-US" sz="1200" smtClean="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77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8778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93AB8280-73E7-4DC2-8C06-A9025D6636B6}" type="slidenum">
              <a:rPr lang="zh-TW" altLang="en-US" sz="1200" smtClean="0"/>
              <a:pPr eaLnBrk="1" hangingPunct="1"/>
              <a:t>444</a:t>
            </a:fld>
            <a:endParaRPr lang="zh-TW" altLang="en-US" sz="1200"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88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8880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932F9C7-AF78-4D8E-A3E0-4B32847CD4A9}" type="slidenum">
              <a:rPr lang="zh-TW" altLang="en-US" sz="1200" smtClean="0"/>
              <a:pPr eaLnBrk="1" hangingPunct="1"/>
              <a:t>445</a:t>
            </a:fld>
            <a:endParaRPr lang="zh-TW" altLang="en-US" sz="1200" smtClean="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98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8982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84FA4B29-9F96-4EEC-BB7D-4B9BF05EF5BE}" type="slidenum">
              <a:rPr lang="zh-TW" altLang="en-US" sz="1200" smtClean="0"/>
              <a:pPr eaLnBrk="1" hangingPunct="1"/>
              <a:t>446</a:t>
            </a:fld>
            <a:endParaRPr lang="zh-TW" altLang="en-US" sz="1200"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08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9085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D27B082-C1D9-4ABB-8C27-2458EAC0FF1B}" type="slidenum">
              <a:rPr lang="zh-TW" altLang="en-US" sz="1200" smtClean="0"/>
              <a:pPr eaLnBrk="1" hangingPunct="1"/>
              <a:t>449</a:t>
            </a:fld>
            <a:endParaRPr lang="zh-TW" altLang="en-US" sz="1200"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18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9187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D9DD194B-9AB9-413E-A7D1-6D83953EC704}" type="slidenum">
              <a:rPr lang="zh-TW" altLang="en-US" sz="1200" smtClean="0"/>
              <a:pPr eaLnBrk="1" hangingPunct="1"/>
              <a:t>454</a:t>
            </a:fld>
            <a:endParaRPr lang="zh-TW" altLang="en-US" sz="1200"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28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9290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1412985-B80E-4CB5-97C4-23B2F827823F}" type="slidenum">
              <a:rPr lang="zh-TW" altLang="en-US" sz="1200" smtClean="0"/>
              <a:pPr eaLnBrk="1" hangingPunct="1"/>
              <a:t>455</a:t>
            </a:fld>
            <a:endParaRPr lang="zh-TW" altLang="en-US" sz="1200"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9392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6D0C4CC-060E-4F0B-B3DD-34B5F96C4F4A}" type="slidenum">
              <a:rPr lang="zh-TW" altLang="en-US" sz="1200" smtClean="0"/>
              <a:pPr eaLnBrk="1" hangingPunct="1"/>
              <a:t>456</a:t>
            </a:fld>
            <a:endParaRPr lang="zh-TW" altLang="en-US" sz="1200" smtClean="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49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949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60938FE-AC9D-47EE-9C1C-2154F598AA37}" type="slidenum">
              <a:rPr lang="zh-TW" altLang="en-US" sz="1200" smtClean="0"/>
              <a:pPr eaLnBrk="1" hangingPunct="1"/>
              <a:t>457</a:t>
            </a:fld>
            <a:endParaRPr lang="zh-TW" altLang="en-US" sz="12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48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6490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4DC0357C-0CF9-48CD-A593-456267E951F8}" type="slidenum">
              <a:rPr lang="zh-TW" altLang="en-US" sz="1200" smtClean="0"/>
              <a:pPr eaLnBrk="1" hangingPunct="1"/>
              <a:t>31</a:t>
            </a:fld>
            <a:endParaRPr lang="zh-TW" altLang="en-US" sz="1200"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59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9597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33F5C5D2-2484-470F-8478-E5E2D7AE58D2}" type="slidenum">
              <a:rPr lang="zh-TW" altLang="en-US" sz="1200" smtClean="0"/>
              <a:pPr eaLnBrk="1" hangingPunct="1"/>
              <a:t>458</a:t>
            </a:fld>
            <a:endParaRPr lang="zh-TW" altLang="en-US" sz="1200" smtClean="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69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9699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969E6FF-0FE7-4435-A75E-405BA83AA8D1}" type="slidenum">
              <a:rPr lang="zh-TW" altLang="en-US" sz="1200" smtClean="0"/>
              <a:pPr eaLnBrk="1" hangingPunct="1"/>
              <a:t>459</a:t>
            </a:fld>
            <a:endParaRPr lang="zh-TW" altLang="en-US" sz="1200"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80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9802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FA61996-0C68-4D2F-A6B8-A2C1F58A2DF4}" type="slidenum">
              <a:rPr lang="zh-TW" altLang="en-US" sz="1200" smtClean="0"/>
              <a:pPr eaLnBrk="1" hangingPunct="1"/>
              <a:t>460</a:t>
            </a:fld>
            <a:endParaRPr lang="zh-TW" altLang="en-US" sz="1200" smtClean="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90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990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2898F14-173C-4FED-BEA8-6D15BA81B22D}" type="slidenum">
              <a:rPr lang="zh-TW" altLang="en-US" sz="1200" smtClean="0"/>
              <a:pPr eaLnBrk="1" hangingPunct="1"/>
              <a:t>468</a:t>
            </a:fld>
            <a:endParaRPr lang="zh-TW" altLang="en-US" sz="1200"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00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006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07F8D0B-2016-4499-B805-9200B2C17813}" type="slidenum">
              <a:rPr lang="zh-TW" altLang="en-US" sz="1200" smtClean="0"/>
              <a:pPr eaLnBrk="1" hangingPunct="1"/>
              <a:t>469</a:t>
            </a:fld>
            <a:endParaRPr lang="zh-TW" altLang="en-US" sz="1200"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10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109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81A816CC-2909-4160-B0A8-0F8DA1EACB5E}" type="slidenum">
              <a:rPr lang="zh-TW" altLang="en-US" sz="1200" smtClean="0"/>
              <a:pPr eaLnBrk="1" hangingPunct="1"/>
              <a:t>470</a:t>
            </a:fld>
            <a:endParaRPr lang="zh-TW" altLang="en-US" sz="1200" smtClean="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21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211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3CF5E1BB-1150-49EB-A6B3-AF09A4EF6F95}" type="slidenum">
              <a:rPr lang="zh-TW" altLang="en-US" sz="1200" smtClean="0"/>
              <a:pPr eaLnBrk="1" hangingPunct="1"/>
              <a:t>471</a:t>
            </a:fld>
            <a:endParaRPr lang="zh-TW" altLang="en-US" sz="1200" smtClean="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31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31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14BB4E2A-C6E1-4CD2-9F45-75665FC3EC27}" type="slidenum">
              <a:rPr lang="zh-TW" altLang="en-US" sz="1200" smtClean="0"/>
              <a:pPr eaLnBrk="1" hangingPunct="1"/>
              <a:t>472</a:t>
            </a:fld>
            <a:endParaRPr lang="zh-TW" altLang="en-US" sz="1200"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416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11A14E0-DB80-4DA2-975E-CD0D4CF8C93E}" type="slidenum">
              <a:rPr lang="zh-TW" altLang="en-US" sz="1200" smtClean="0"/>
              <a:pPr eaLnBrk="1" hangingPunct="1"/>
              <a:t>473</a:t>
            </a:fld>
            <a:endParaRPr lang="zh-TW" altLang="en-US" sz="1200"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51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518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F3F59766-306C-4D86-81BA-79FC629052BC}" type="slidenum">
              <a:rPr lang="zh-TW" altLang="en-US" sz="1200" smtClean="0"/>
              <a:pPr eaLnBrk="1" hangingPunct="1"/>
              <a:t>474</a:t>
            </a:fld>
            <a:endParaRPr lang="zh-TW" altLang="en-US" sz="120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59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6592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87A5409-FD31-46B9-89BE-61A8E97D9D90}" type="slidenum">
              <a:rPr lang="zh-TW" altLang="en-US" sz="1200" smtClean="0"/>
              <a:pPr eaLnBrk="1" hangingPunct="1"/>
              <a:t>32</a:t>
            </a:fld>
            <a:endParaRPr lang="zh-TW" altLang="en-US" sz="1200"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62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62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6AED978-ABF1-46C0-8573-7C9AD42E9DEB}" type="slidenum">
              <a:rPr lang="zh-TW" altLang="en-US" sz="1200" smtClean="0"/>
              <a:pPr eaLnBrk="1" hangingPunct="1"/>
              <a:t>475</a:t>
            </a:fld>
            <a:endParaRPr lang="zh-TW" altLang="en-US" sz="1200"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72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72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F49B4902-9483-4DCC-A587-B7B45E9CDF4E}" type="slidenum">
              <a:rPr lang="zh-TW" altLang="en-US" sz="1200" smtClean="0"/>
              <a:pPr eaLnBrk="1" hangingPunct="1"/>
              <a:t>476</a:t>
            </a:fld>
            <a:endParaRPr lang="zh-TW" altLang="en-US" sz="1200"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82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826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9D7BAFAF-D35B-4B1C-96F1-AD34BA05EEB1}" type="slidenum">
              <a:rPr lang="zh-TW" altLang="en-US" sz="1200" smtClean="0"/>
              <a:pPr eaLnBrk="1" hangingPunct="1"/>
              <a:t>477</a:t>
            </a:fld>
            <a:endParaRPr lang="zh-TW" altLang="en-US" sz="1200"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92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092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1057EAD-892B-4FC0-A49E-E67B93B3F784}" type="slidenum">
              <a:rPr lang="zh-TW" altLang="en-US" sz="1200" smtClean="0"/>
              <a:pPr eaLnBrk="1" hangingPunct="1"/>
              <a:t>478</a:t>
            </a:fld>
            <a:endParaRPr lang="zh-TW" altLang="en-US" sz="1200"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03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1030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A657921-0B08-4AD1-8CBB-F10C9323C4AD}" type="slidenum">
              <a:rPr lang="zh-TW" altLang="en-US" sz="1200" smtClean="0"/>
              <a:pPr eaLnBrk="1" hangingPunct="1"/>
              <a:t>479</a:t>
            </a:fld>
            <a:endParaRPr lang="zh-TW" altLang="en-US" sz="1200"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13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1133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F983B77F-35B4-4A0C-838E-734A11BEE051}" type="slidenum">
              <a:rPr lang="zh-TW" altLang="en-US" sz="1200" smtClean="0"/>
              <a:pPr eaLnBrk="1" hangingPunct="1"/>
              <a:t>480</a:t>
            </a:fld>
            <a:endParaRPr lang="zh-TW" altLang="en-US" sz="1200"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23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1235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9F8BDD3B-84E7-4010-A49F-F437FC13D8A8}" type="slidenum">
              <a:rPr lang="zh-TW" altLang="en-US" sz="1200" smtClean="0"/>
              <a:pPr eaLnBrk="1" hangingPunct="1"/>
              <a:t>482</a:t>
            </a:fld>
            <a:endParaRPr lang="zh-TW" altLang="en-US" sz="1200"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33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1338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1BFD9F77-68CC-41D7-8206-65F17A89DAAD}" type="slidenum">
              <a:rPr lang="zh-TW" altLang="en-US" sz="1200" smtClean="0"/>
              <a:pPr eaLnBrk="1" hangingPunct="1"/>
              <a:t>483</a:t>
            </a:fld>
            <a:endParaRPr lang="zh-TW" altLang="en-US" sz="1200" smtClean="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1440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3341413-45A7-4404-8A2B-B3A4B06279BA}" type="slidenum">
              <a:rPr lang="zh-TW" altLang="en-US" sz="1200" smtClean="0"/>
              <a:pPr eaLnBrk="1" hangingPunct="1"/>
              <a:t>484</a:t>
            </a:fld>
            <a:endParaRPr lang="zh-TW" altLang="en-US" sz="1200"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54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1542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89484316-8A65-4B2C-9A9E-F1FAF39684E8}" type="slidenum">
              <a:rPr lang="zh-TW" altLang="en-US" sz="1200" smtClean="0"/>
              <a:pPr eaLnBrk="1" hangingPunct="1"/>
              <a:t>485</a:t>
            </a:fld>
            <a:endParaRPr lang="zh-TW" altLang="en-US" sz="120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69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669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E4F5E38-8FBB-4C5F-9063-43AC07B21712}" type="slidenum">
              <a:rPr lang="zh-TW" altLang="en-US" sz="1200" smtClean="0"/>
              <a:pPr eaLnBrk="1" hangingPunct="1"/>
              <a:t>33</a:t>
            </a:fld>
            <a:endParaRPr lang="zh-TW" altLang="en-US" sz="1200"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64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1645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01F1AC91-968C-4430-8A6D-AE4849C9CB06}" type="slidenum">
              <a:rPr lang="zh-TW" altLang="en-US" sz="1200" smtClean="0"/>
              <a:pPr eaLnBrk="1" hangingPunct="1"/>
              <a:t>486</a:t>
            </a:fld>
            <a:endParaRPr lang="zh-TW" altLang="en-US" sz="1200" smtClean="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74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1747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AE0F55B-6B19-4FE0-9D63-AE92CF552119}" type="slidenum">
              <a:rPr lang="zh-TW" altLang="en-US" sz="1200" smtClean="0"/>
              <a:pPr eaLnBrk="1" hangingPunct="1"/>
              <a:t>487</a:t>
            </a:fld>
            <a:endParaRPr lang="zh-TW" altLang="en-US" sz="1200"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84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1850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909906A-ED8F-49D3-8BD6-A2139FF0BCCE}" type="slidenum">
              <a:rPr lang="zh-TW" altLang="en-US" sz="1200" smtClean="0"/>
              <a:pPr eaLnBrk="1" hangingPunct="1"/>
              <a:t>488</a:t>
            </a:fld>
            <a:endParaRPr lang="zh-TW" altLang="en-US" sz="1200" smtClean="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95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1952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C5C1F3E-68EA-45FB-9AC4-82034CEEAD88}" type="slidenum">
              <a:rPr lang="zh-TW" altLang="en-US" sz="1200" smtClean="0"/>
              <a:pPr eaLnBrk="1" hangingPunct="1"/>
              <a:t>489</a:t>
            </a:fld>
            <a:endParaRPr lang="zh-TW" altLang="en-US" sz="1200" smtClean="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05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205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08C24662-D1DA-431B-8699-4AC5FEF6253F}" type="slidenum">
              <a:rPr lang="zh-TW" altLang="en-US" sz="1200" smtClean="0"/>
              <a:pPr eaLnBrk="1" hangingPunct="1"/>
              <a:t>490</a:t>
            </a:fld>
            <a:endParaRPr lang="zh-TW" altLang="en-US" sz="1200" smtClean="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15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2157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F8B1A4A3-AA15-4BA7-BCC1-1497AF625E31}" type="slidenum">
              <a:rPr lang="zh-TW" altLang="en-US" sz="1200" smtClean="0"/>
              <a:pPr eaLnBrk="1" hangingPunct="1"/>
              <a:t>491</a:t>
            </a:fld>
            <a:endParaRPr lang="zh-TW" altLang="en-US" sz="1200" smtClean="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25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2259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86696AA-2836-481C-9914-F8D745630DC4}" type="slidenum">
              <a:rPr lang="zh-TW" altLang="en-US" sz="1200" smtClean="0"/>
              <a:pPr eaLnBrk="1" hangingPunct="1"/>
              <a:t>492</a:t>
            </a:fld>
            <a:endParaRPr lang="zh-TW" altLang="en-US" sz="1200" smtClean="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36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2362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DEBB25D-738F-4B72-A120-E2503923C304}" type="slidenum">
              <a:rPr lang="zh-TW" altLang="en-US" sz="1200" smtClean="0"/>
              <a:pPr eaLnBrk="1" hangingPunct="1"/>
              <a:t>493</a:t>
            </a:fld>
            <a:endParaRPr lang="zh-TW" altLang="en-US" sz="1200" smtClean="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246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31D01BA-2959-4206-AF38-C327ADCFC915}" type="slidenum">
              <a:rPr lang="zh-TW" altLang="en-US" sz="1200" smtClean="0"/>
              <a:pPr eaLnBrk="1" hangingPunct="1"/>
              <a:t>494</a:t>
            </a:fld>
            <a:endParaRPr lang="zh-TW" altLang="en-US" sz="1200" smtClean="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56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2566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161E159-8640-4099-92B1-67534E20AD58}" type="slidenum">
              <a:rPr lang="zh-TW" altLang="en-US" sz="1200" smtClean="0"/>
              <a:pPr eaLnBrk="1" hangingPunct="1"/>
              <a:t>495</a:t>
            </a:fld>
            <a:endParaRPr lang="zh-TW" altLang="en-US" sz="120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79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6797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13DFC513-FACE-452F-AFC0-5EE9B8150DE8}" type="slidenum">
              <a:rPr lang="zh-TW" altLang="en-US" sz="1200" smtClean="0"/>
              <a:pPr eaLnBrk="1" hangingPunct="1"/>
              <a:t>41</a:t>
            </a:fld>
            <a:endParaRPr lang="zh-TW" altLang="en-US" sz="1200" smtClean="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66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2669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C2FD7BE-9063-4ADB-878A-BFFA4BD9A918}" type="slidenum">
              <a:rPr lang="zh-TW" altLang="en-US" sz="1200" smtClean="0"/>
              <a:pPr eaLnBrk="1" hangingPunct="1"/>
              <a:t>496</a:t>
            </a:fld>
            <a:endParaRPr lang="zh-TW" altLang="en-US" sz="1200" smtClean="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77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2771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4DA1595E-EE29-4A03-A65D-DA3CB963E407}" type="slidenum">
              <a:rPr lang="zh-TW" altLang="en-US" sz="1200" smtClean="0"/>
              <a:pPr eaLnBrk="1" hangingPunct="1"/>
              <a:t>497</a:t>
            </a:fld>
            <a:endParaRPr lang="zh-TW" altLang="en-US" sz="1200" smtClean="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87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287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EB4205B-FF43-4761-A230-6E12AF4646D8}" type="slidenum">
              <a:rPr lang="zh-TW" altLang="en-US" sz="1200" smtClean="0"/>
              <a:pPr eaLnBrk="1" hangingPunct="1"/>
              <a:t>498</a:t>
            </a:fld>
            <a:endParaRPr lang="zh-TW" altLang="en-US" sz="1200" smtClean="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18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318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E543A410-239C-44F3-B425-DEC471E9C444}" type="slidenum">
              <a:rPr lang="zh-TW" altLang="en-US" sz="1200" smtClean="0"/>
              <a:pPr eaLnBrk="1" hangingPunct="1"/>
              <a:t>499</a:t>
            </a:fld>
            <a:endParaRPr lang="zh-TW" altLang="en-US" sz="1200" smtClean="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28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6328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E68AF3D-2F47-4F87-8E4F-437F513880BE}" type="slidenum">
              <a:rPr lang="zh-TW" altLang="en-US" sz="1200" smtClean="0"/>
              <a:pPr eaLnBrk="1" hangingPunct="1"/>
              <a:t>525</a:t>
            </a:fld>
            <a:endParaRPr lang="zh-TW" altLang="en-US" sz="1200" smtClean="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92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792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C8CB04E-340E-44A3-997F-D69EEB89221F}" type="slidenum">
              <a:rPr lang="zh-TW" altLang="en-US" sz="1200" smtClean="0"/>
              <a:pPr eaLnBrk="1" hangingPunct="1"/>
              <a:t>538</a:t>
            </a:fld>
            <a:endParaRPr lang="zh-TW" altLang="en-US" sz="120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89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6899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7937617-3C2F-4B97-B33E-FCAD0176A0E2}" type="slidenum">
              <a:rPr lang="zh-TW" altLang="en-US" sz="1200" smtClean="0"/>
              <a:pPr eaLnBrk="1" hangingPunct="1"/>
              <a:t>43</a:t>
            </a:fld>
            <a:endParaRPr lang="zh-TW" altLang="en-US" sz="120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00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7002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B353C75-5837-42A2-B141-076168A53BDD}" type="slidenum">
              <a:rPr lang="zh-TW" altLang="en-US" sz="1200" smtClean="0"/>
              <a:pPr eaLnBrk="1" hangingPunct="1"/>
              <a:t>47</a:t>
            </a:fld>
            <a:endParaRPr lang="zh-TW" altLang="en-US" sz="12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26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526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31DFB819-F9A7-40C6-9044-09097D8512E4}" type="slidenum">
              <a:rPr lang="zh-TW" altLang="en-US" sz="1200" smtClean="0"/>
              <a:pPr eaLnBrk="1" hangingPunct="1"/>
              <a:t>3</a:t>
            </a:fld>
            <a:endParaRPr lang="zh-TW" altLang="en-US" sz="120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710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9FDBBAC-D790-481D-8366-F8E77BC42785}" type="slidenum">
              <a:rPr lang="zh-TW" altLang="en-US" sz="1200" smtClean="0"/>
              <a:pPr eaLnBrk="1" hangingPunct="1"/>
              <a:t>51</a:t>
            </a:fld>
            <a:endParaRPr lang="zh-TW" altLang="en-US" sz="120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30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7309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140FEBC-B77A-45A6-9855-D81BA191567E}" type="slidenum">
              <a:rPr lang="zh-TW" altLang="en-US" sz="1200" smtClean="0"/>
              <a:pPr eaLnBrk="1" hangingPunct="1"/>
              <a:t>52</a:t>
            </a:fld>
            <a:endParaRPr lang="zh-TW" altLang="en-US" sz="120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41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7411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16067CC-2665-474A-AA90-3F97D69054C0}" type="slidenum">
              <a:rPr lang="zh-TW" altLang="en-US" sz="1200" smtClean="0"/>
              <a:pPr eaLnBrk="1" hangingPunct="1"/>
              <a:t>54</a:t>
            </a:fld>
            <a:endParaRPr lang="zh-TW" altLang="en-US" sz="120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51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751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6147166-C2F7-4119-814F-8731584A475D}" type="slidenum">
              <a:rPr lang="zh-TW" altLang="en-US" sz="1200" smtClean="0"/>
              <a:pPr eaLnBrk="1" hangingPunct="1"/>
              <a:t>55</a:t>
            </a:fld>
            <a:endParaRPr lang="zh-TW" altLang="en-US" sz="120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556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95F0F927-96F4-4F43-A73B-DECD89A4D492}" type="slidenum">
              <a:rPr lang="zh-TW" altLang="en-US" sz="1200" smtClean="0"/>
              <a:pPr eaLnBrk="1" hangingPunct="1"/>
              <a:t>56</a:t>
            </a:fld>
            <a:endParaRPr lang="zh-TW" altLang="en-US" sz="120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6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5670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01CE52B-570E-4F01-8CAB-DE8A568BA98B}" type="slidenum">
              <a:rPr lang="zh-TW" altLang="en-US" sz="1200" smtClean="0"/>
              <a:pPr eaLnBrk="1" hangingPunct="1"/>
              <a:t>57</a:t>
            </a:fld>
            <a:endParaRPr lang="zh-TW" altLang="en-US" sz="120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448515" name="備忘稿版面配置區 2"/>
          <p:cNvSpPr>
            <a:spLocks noGrp="1"/>
          </p:cNvSpPr>
          <p:nvPr>
            <p:ph type="body" idx="1"/>
          </p:nvPr>
        </p:nvSpPr>
        <p:spPr bwMode="auto">
          <a:noFill/>
        </p:spPr>
        <p:txBody>
          <a:bodyPr wrap="square" numCol="1" anchor="t" anchorCtr="0" compatLnSpc="1">
            <a:prstTxWarp prst="textNoShape">
              <a:avLst/>
            </a:prstTxWarp>
          </a:bodyPr>
          <a:lstStyle/>
          <a:p>
            <a:endParaRPr lang="zh-TW" altLang="en-US" smtClean="0"/>
          </a:p>
        </p:txBody>
      </p:sp>
      <p:sp>
        <p:nvSpPr>
          <p:cNvPr id="448516" name="投影片編號版面配置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491FAC9-84CA-4C93-9E9C-81BD11EE9CBD}" type="slidenum">
              <a:rPr lang="zh-TW" altLang="en-US" smtClean="0">
                <a:ea typeface="新細明體" charset="-120"/>
              </a:rPr>
              <a:pPr/>
              <a:t>58</a:t>
            </a:fld>
            <a:endParaRPr lang="zh-TW" altLang="en-US" smtClean="0">
              <a:ea typeface="新細明體" charset="-12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8026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5637FAD-4E75-4DF9-BFBB-DA0B12115CB6}" type="slidenum">
              <a:rPr lang="zh-TW" altLang="en-US" sz="1200" smtClean="0"/>
              <a:pPr eaLnBrk="1" hangingPunct="1"/>
              <a:t>80</a:t>
            </a:fld>
            <a:endParaRPr lang="zh-TW" altLang="en-US" sz="120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2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812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516EE53-72DF-4E75-8196-8E43C9BB4198}" type="slidenum">
              <a:rPr lang="zh-TW" altLang="en-US" sz="1200" smtClean="0"/>
              <a:pPr eaLnBrk="1" hangingPunct="1"/>
              <a:t>82</a:t>
            </a:fld>
            <a:endParaRPr lang="zh-TW" altLang="en-US" sz="120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23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8230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9EBDDF7-ACB1-4826-96AE-11040256830F}" type="slidenum">
              <a:rPr lang="zh-TW" altLang="en-US" sz="1200" smtClean="0"/>
              <a:pPr eaLnBrk="1" hangingPunct="1"/>
              <a:t>87</a:t>
            </a:fld>
            <a:endParaRPr lang="zh-TW" altLang="en-US" sz="12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36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4536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65131BF-3892-4034-B4A8-DE20A21F3B31}" type="slidenum">
              <a:rPr lang="zh-TW" altLang="en-US" sz="1200" smtClean="0"/>
              <a:pPr eaLnBrk="1" hangingPunct="1"/>
              <a:t>4</a:t>
            </a:fld>
            <a:endParaRPr lang="zh-TW" altLang="en-US" sz="120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8333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AC804EB-89B4-4E9C-AFA8-E3F80E697287}" type="slidenum">
              <a:rPr lang="zh-TW" altLang="en-US" sz="1200" smtClean="0"/>
              <a:pPr eaLnBrk="1" hangingPunct="1"/>
              <a:t>88</a:t>
            </a:fld>
            <a:endParaRPr lang="zh-TW" altLang="en-US" sz="120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43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8435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14AFA749-BCF8-422B-8915-38B9515CC8FF}" type="slidenum">
              <a:rPr lang="zh-TW" altLang="en-US" sz="1200" smtClean="0"/>
              <a:pPr eaLnBrk="1" hangingPunct="1"/>
              <a:t>89</a:t>
            </a:fld>
            <a:endParaRPr lang="zh-TW" altLang="en-US" sz="120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53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8538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134EBBF-83AB-4D05-9676-B0576DB62A58}" type="slidenum">
              <a:rPr lang="zh-TW" altLang="en-US" sz="1200" smtClean="0"/>
              <a:pPr eaLnBrk="1" hangingPunct="1"/>
              <a:t>90</a:t>
            </a:fld>
            <a:endParaRPr lang="zh-TW" altLang="en-US" sz="120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64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8640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EEE6AA0D-7517-4A78-985C-14A6CEE61406}" type="slidenum">
              <a:rPr lang="zh-TW" altLang="en-US" sz="1200" smtClean="0"/>
              <a:pPr eaLnBrk="1" hangingPunct="1"/>
              <a:t>95</a:t>
            </a:fld>
            <a:endParaRPr lang="zh-TW" altLang="en-US" sz="120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74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8742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5E0C8C1-25F6-4C71-BEF9-3C62421E2154}" type="slidenum">
              <a:rPr lang="zh-TW" altLang="en-US" sz="1200" smtClean="0"/>
              <a:pPr eaLnBrk="1" hangingPunct="1"/>
              <a:t>97</a:t>
            </a:fld>
            <a:endParaRPr lang="zh-TW" altLang="en-US" sz="120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84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8845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8F7A2700-9415-4C7B-B41F-1731ABA0DF26}" type="slidenum">
              <a:rPr lang="zh-TW" altLang="en-US" sz="1200" smtClean="0"/>
              <a:pPr eaLnBrk="1" hangingPunct="1"/>
              <a:t>108</a:t>
            </a:fld>
            <a:endParaRPr lang="zh-TW" altLang="en-US" sz="120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94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04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9050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F0F68290-7DD2-4FEE-B071-19EB6EBCE3EE}" type="slidenum">
              <a:rPr lang="zh-TW" altLang="en-US" sz="1200" smtClean="0"/>
              <a:pPr eaLnBrk="1" hangingPunct="1"/>
              <a:t>122</a:t>
            </a:fld>
            <a:endParaRPr lang="zh-TW" altLang="en-US" sz="120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9152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CA78134-C72C-4274-92A9-D84389DC1092}" type="slidenum">
              <a:rPr lang="zh-TW" altLang="en-US" sz="1200" smtClean="0"/>
              <a:pPr eaLnBrk="1" hangingPunct="1"/>
              <a:t>133</a:t>
            </a:fld>
            <a:endParaRPr lang="zh-TW" altLang="en-US" sz="120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25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925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D77ADA38-03ED-4200-825C-2CCDB1BBB71D}" type="slidenum">
              <a:rPr lang="zh-TW" altLang="en-US" sz="1200" smtClean="0"/>
              <a:pPr eaLnBrk="1" hangingPunct="1"/>
              <a:t>166</a:t>
            </a:fld>
            <a:endParaRPr lang="zh-TW" altLang="en-US"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46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5466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4529DF1D-8D13-428B-8514-912D6417D899}" type="slidenum">
              <a:rPr lang="zh-TW" altLang="en-US" sz="1200" smtClean="0"/>
              <a:pPr eaLnBrk="1" hangingPunct="1"/>
              <a:t>5</a:t>
            </a:fld>
            <a:endParaRPr lang="zh-TW" altLang="en-US" sz="120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35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9357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1BC99664-E4E3-4937-8874-D1918E18E89B}" type="slidenum">
              <a:rPr lang="zh-TW" altLang="en-US" sz="1200" smtClean="0"/>
              <a:pPr eaLnBrk="1" hangingPunct="1"/>
              <a:t>168</a:t>
            </a:fld>
            <a:endParaRPr lang="zh-TW" altLang="en-US" sz="120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45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9459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B5E6CF3-BC10-4A96-AE93-A5D642375FB4}" type="slidenum">
              <a:rPr lang="zh-TW" altLang="en-US" sz="1200" smtClean="0"/>
              <a:pPr eaLnBrk="1" hangingPunct="1"/>
              <a:t>179</a:t>
            </a:fld>
            <a:endParaRPr lang="zh-TW" altLang="en-US" sz="120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56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9562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7987759-E23D-469E-B7D9-F9F35ECC006B}" type="slidenum">
              <a:rPr lang="zh-TW" altLang="en-US" sz="1200" smtClean="0"/>
              <a:pPr eaLnBrk="1" hangingPunct="1"/>
              <a:t>180</a:t>
            </a:fld>
            <a:endParaRPr lang="zh-TW" altLang="en-US" sz="120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66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966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0801037F-4D10-4839-8689-5D10A778DE10}" type="slidenum">
              <a:rPr lang="zh-TW" altLang="en-US" sz="1200" smtClean="0"/>
              <a:pPr eaLnBrk="1" hangingPunct="1"/>
              <a:t>181</a:t>
            </a:fld>
            <a:endParaRPr lang="zh-TW" altLang="en-US" sz="120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76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9766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67D0914-E1F8-487B-AB40-D75DA9F34056}" type="slidenum">
              <a:rPr lang="zh-TW" altLang="en-US" sz="1200" smtClean="0"/>
              <a:pPr eaLnBrk="1" hangingPunct="1"/>
              <a:t>182</a:t>
            </a:fld>
            <a:endParaRPr lang="zh-TW" altLang="en-US" sz="120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86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9869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4522B2B-23C3-425C-A583-418D3D5C4FEB}" type="slidenum">
              <a:rPr lang="zh-TW" altLang="en-US" sz="1200" smtClean="0"/>
              <a:pPr eaLnBrk="1" hangingPunct="1"/>
              <a:t>183</a:t>
            </a:fld>
            <a:endParaRPr lang="zh-TW" altLang="en-US" sz="120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97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9971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2F60BBA-8EDD-4F05-BF41-03237C685926}" type="slidenum">
              <a:rPr lang="zh-TW" altLang="en-US" sz="1200" smtClean="0"/>
              <a:pPr eaLnBrk="1" hangingPunct="1"/>
              <a:t>189</a:t>
            </a:fld>
            <a:endParaRPr lang="zh-TW" altLang="en-US" sz="120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0176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1B6F886-CE1E-4637-9CB8-B542A1C700AC}" type="slidenum">
              <a:rPr lang="zh-TW" altLang="en-US" sz="1200" smtClean="0"/>
              <a:pPr eaLnBrk="1" hangingPunct="1"/>
              <a:t>192</a:t>
            </a:fld>
            <a:endParaRPr lang="zh-TW" altLang="en-US" sz="120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07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007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D4AEB8B-CAD3-4802-85A9-28EBBADE1F44}" type="slidenum">
              <a:rPr lang="zh-TW" altLang="en-US" sz="1200" smtClean="0"/>
              <a:pPr eaLnBrk="1" hangingPunct="1"/>
              <a:t>194</a:t>
            </a:fld>
            <a:endParaRPr lang="zh-TW" altLang="en-US" sz="120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27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0278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D427E46-3E50-4954-931C-549A9D5DC54F}" type="slidenum">
              <a:rPr lang="zh-TW" altLang="en-US" sz="1200" smtClean="0"/>
              <a:pPr eaLnBrk="1" hangingPunct="1"/>
              <a:t>202</a:t>
            </a:fld>
            <a:endParaRPr lang="zh-TW" altLang="en-US"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67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5670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E571CAD-CFB2-4551-8B75-F764BBF816FB}" type="slidenum">
              <a:rPr lang="zh-TW" altLang="en-US" sz="1200" smtClean="0"/>
              <a:pPr eaLnBrk="1" hangingPunct="1"/>
              <a:t>13</a:t>
            </a:fld>
            <a:endParaRPr lang="zh-TW" altLang="en-US" sz="120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38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038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41BD562-F969-4577-9831-894E31D5344E}" type="slidenum">
              <a:rPr lang="zh-TW" altLang="en-US" sz="1200" smtClean="0"/>
              <a:pPr eaLnBrk="1" hangingPunct="1"/>
              <a:t>206</a:t>
            </a:fld>
            <a:endParaRPr lang="zh-TW" altLang="en-US" sz="120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48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048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E0BFE0E-7BD5-4A93-9640-A628869A58F3}" type="slidenum">
              <a:rPr lang="zh-TW" altLang="en-US" sz="1200" smtClean="0"/>
              <a:pPr eaLnBrk="1" hangingPunct="1"/>
              <a:t>207</a:t>
            </a:fld>
            <a:endParaRPr lang="zh-TW" altLang="en-US" sz="120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222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BF90569-83D8-4A8D-BB82-2D7F2ACB5451}" type="slidenum">
              <a:rPr lang="zh-TW" altLang="en-US" sz="1200" smtClean="0"/>
              <a:pPr eaLnBrk="1" hangingPunct="1"/>
              <a:t>222</a:t>
            </a:fld>
            <a:endParaRPr lang="zh-TW" altLang="en-US" sz="120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32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2326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3304B664-27E1-405E-A127-972A1C7CA1AE}" type="slidenum">
              <a:rPr lang="zh-TW" altLang="en-US" sz="1200" smtClean="0"/>
              <a:pPr eaLnBrk="1" hangingPunct="1"/>
              <a:t>223</a:t>
            </a:fld>
            <a:endParaRPr lang="zh-TW" altLang="en-US" sz="120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42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2429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16CB63D3-7C55-47A1-B4A6-C7538243F431}" type="slidenum">
              <a:rPr lang="zh-TW" altLang="en-US" sz="1200" smtClean="0"/>
              <a:pPr eaLnBrk="1" hangingPunct="1"/>
              <a:t>224</a:t>
            </a:fld>
            <a:endParaRPr lang="zh-TW" altLang="en-US" sz="120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53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2531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D29100DF-CFB8-4642-A0A6-BAD378C7CA09}" type="slidenum">
              <a:rPr lang="zh-TW" altLang="en-US" sz="1200" smtClean="0"/>
              <a:pPr eaLnBrk="1" hangingPunct="1"/>
              <a:t>227</a:t>
            </a:fld>
            <a:endParaRPr lang="zh-TW" altLang="en-US" sz="120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63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263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9346050-084D-4421-A82B-F8E62465693A}" type="slidenum">
              <a:rPr lang="zh-TW" altLang="en-US" sz="1200" smtClean="0"/>
              <a:pPr eaLnBrk="1" hangingPunct="1"/>
              <a:t>228</a:t>
            </a:fld>
            <a:endParaRPr lang="zh-TW" altLang="en-US" sz="120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73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2736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527BF9C-16CA-422B-88D2-3137A015E717}" type="slidenum">
              <a:rPr lang="zh-TW" altLang="en-US" sz="1200" smtClean="0"/>
              <a:pPr eaLnBrk="1" hangingPunct="1"/>
              <a:t>229</a:t>
            </a:fld>
            <a:endParaRPr lang="zh-TW" altLang="en-US" sz="120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838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2838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E89163DD-9FF4-47A0-805B-0F72A3528BB5}" type="slidenum">
              <a:rPr lang="zh-TW" altLang="en-US" sz="1200" smtClean="0"/>
              <a:pPr eaLnBrk="1" hangingPunct="1"/>
              <a:t>230</a:t>
            </a:fld>
            <a:endParaRPr lang="zh-TW" altLang="en-US" sz="120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941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2941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E5B0136-4619-4554-B84D-81C2E56C07D8}" type="slidenum">
              <a:rPr lang="zh-TW" altLang="en-US" sz="1200" smtClean="0"/>
              <a:pPr eaLnBrk="1" hangingPunct="1"/>
              <a:t>231</a:t>
            </a:fld>
            <a:endParaRPr lang="zh-TW" altLang="en-US" sz="12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56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4556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9B6B31A-408D-440F-9763-8F299C79A362}" type="slidenum">
              <a:rPr lang="zh-TW" altLang="en-US" sz="1200" smtClean="0"/>
              <a:pPr eaLnBrk="1" hangingPunct="1"/>
              <a:t>15</a:t>
            </a:fld>
            <a:endParaRPr lang="zh-TW" altLang="en-US" sz="120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58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0586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4F3AE185-325E-41D1-A741-5DC2279FF421}" type="slidenum">
              <a:rPr lang="zh-TW" altLang="en-US" sz="1200" smtClean="0"/>
              <a:pPr eaLnBrk="1" hangingPunct="1"/>
              <a:t>240</a:t>
            </a:fld>
            <a:endParaRPr lang="zh-TW" altLang="en-US" sz="120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79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0790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34B4715-2988-4B09-A112-A21FDC2DC22E}" type="slidenum">
              <a:rPr lang="zh-TW" altLang="en-US" sz="1200" smtClean="0"/>
              <a:pPr eaLnBrk="1" hangingPunct="1"/>
              <a:t>287</a:t>
            </a:fld>
            <a:endParaRPr lang="zh-TW" altLang="en-US" sz="120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89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0893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5794EE5-DCB5-43FD-AAAF-8FFD5AEC431F}" type="slidenum">
              <a:rPr lang="zh-TW" altLang="en-US" sz="1200" smtClean="0"/>
              <a:pPr eaLnBrk="1" hangingPunct="1"/>
              <a:t>288</a:t>
            </a:fld>
            <a:endParaRPr lang="zh-TW" altLang="en-US" sz="120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99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0995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5142353-DDA6-46C2-BD7B-8F98F9B58D3E}" type="slidenum">
              <a:rPr lang="zh-TW" altLang="en-US" sz="1200" smtClean="0"/>
              <a:pPr eaLnBrk="1" hangingPunct="1"/>
              <a:t>289</a:t>
            </a:fld>
            <a:endParaRPr lang="zh-TW" altLang="en-US" sz="120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09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1098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86DC30FF-2F82-4E42-BF23-754531B994ED}" type="slidenum">
              <a:rPr lang="zh-TW" altLang="en-US" sz="1200" smtClean="0"/>
              <a:pPr eaLnBrk="1" hangingPunct="1"/>
              <a:t>291</a:t>
            </a:fld>
            <a:endParaRPr lang="zh-TW" altLang="en-US" sz="120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1200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A433B5E-FD78-4B24-B2B4-6D4105BECB93}" type="slidenum">
              <a:rPr lang="zh-TW" altLang="en-US" sz="1200" smtClean="0"/>
              <a:pPr eaLnBrk="1" hangingPunct="1"/>
              <a:t>297</a:t>
            </a:fld>
            <a:endParaRPr lang="zh-TW" altLang="en-US" sz="120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30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1302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02AD4A71-7FC9-48E1-8D06-CC40CEED0CEE}" type="slidenum">
              <a:rPr lang="zh-TW" altLang="en-US" sz="1200" smtClean="0"/>
              <a:pPr eaLnBrk="1" hangingPunct="1"/>
              <a:t>309</a:t>
            </a:fld>
            <a:endParaRPr lang="zh-TW" altLang="en-US" sz="120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40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1405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F10AB84-DB69-4B08-8620-89E67799A169}" type="slidenum">
              <a:rPr lang="zh-TW" altLang="en-US" sz="1200" smtClean="0"/>
              <a:pPr eaLnBrk="1" hangingPunct="1"/>
              <a:t>311</a:t>
            </a:fld>
            <a:endParaRPr lang="zh-TW" altLang="en-US" sz="120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50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1507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F587DD99-68B1-4C4E-91E3-0452FA04B49D}" type="slidenum">
              <a:rPr lang="zh-TW" altLang="en-US" sz="1200" smtClean="0"/>
              <a:pPr eaLnBrk="1" hangingPunct="1"/>
              <a:t>315</a:t>
            </a:fld>
            <a:endParaRPr lang="zh-TW" altLang="en-US" sz="120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519171" name="備忘稿版面配置區 2"/>
          <p:cNvSpPr>
            <a:spLocks noGrp="1"/>
          </p:cNvSpPr>
          <p:nvPr>
            <p:ph type="body" idx="1"/>
          </p:nvPr>
        </p:nvSpPr>
        <p:spPr bwMode="auto">
          <a:noFill/>
        </p:spPr>
        <p:txBody>
          <a:bodyPr wrap="square" numCol="1" anchor="t" anchorCtr="0" compatLnSpc="1">
            <a:prstTxWarp prst="textNoShape">
              <a:avLst/>
            </a:prstTxWarp>
          </a:bodyPr>
          <a:lstStyle/>
          <a:p>
            <a:endParaRPr lang="zh-TW" altLang="en-US" smtClean="0"/>
          </a:p>
        </p:txBody>
      </p:sp>
      <p:sp>
        <p:nvSpPr>
          <p:cNvPr id="519172" name="投影片編號版面配置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786E765-F174-4B21-9ACE-2CBF17D166AE}" type="slidenum">
              <a:rPr lang="zh-TW" altLang="en-US" smtClean="0">
                <a:ea typeface="新細明體" charset="-120"/>
              </a:rPr>
              <a:pPr/>
              <a:t>316</a:t>
            </a:fld>
            <a:endParaRPr lang="zh-TW" altLang="en-US" smtClean="0">
              <a:ea typeface="新細明體" charset="-12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77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5773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4AB359FD-2D61-41B4-BE5E-5C423A83F3CD}" type="slidenum">
              <a:rPr lang="zh-TW" altLang="en-US" sz="1200" smtClean="0"/>
              <a:pPr eaLnBrk="1" hangingPunct="1"/>
              <a:t>16</a:t>
            </a:fld>
            <a:endParaRPr lang="zh-TW" altLang="en-US" sz="120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60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1610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66C0B89-637F-4E20-B81E-B7808A1F15F8}" type="slidenum">
              <a:rPr lang="zh-TW" altLang="en-US" sz="1200" smtClean="0"/>
              <a:pPr eaLnBrk="1" hangingPunct="1"/>
              <a:t>317</a:t>
            </a:fld>
            <a:endParaRPr lang="zh-TW" altLang="en-US" sz="120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71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1712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61FBB6E-784F-44BC-8B0B-B4C117ADA3E3}" type="slidenum">
              <a:rPr lang="zh-TW" altLang="en-US" sz="1200" smtClean="0"/>
              <a:pPr eaLnBrk="1" hangingPunct="1"/>
              <a:t>318</a:t>
            </a:fld>
            <a:endParaRPr lang="zh-TW" altLang="en-US" sz="120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81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181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BDCD058-7355-4A2D-BDF8-28943A003480}" type="slidenum">
              <a:rPr lang="zh-TW" altLang="en-US" sz="1200" smtClean="0"/>
              <a:pPr eaLnBrk="1" hangingPunct="1"/>
              <a:t>320</a:t>
            </a:fld>
            <a:endParaRPr lang="zh-TW" altLang="en-US" sz="120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91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1917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4EBD6DA8-B0E4-402F-A686-846E1F78BC4E}" type="slidenum">
              <a:rPr lang="zh-TW" altLang="en-US" sz="1200" smtClean="0"/>
              <a:pPr eaLnBrk="1" hangingPunct="1"/>
              <a:t>321</a:t>
            </a:fld>
            <a:endParaRPr lang="zh-TW" altLang="en-US" sz="120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01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2019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A33FFFCB-BE44-4111-975F-54BBD98DB990}" type="slidenum">
              <a:rPr lang="zh-TW" altLang="en-US" sz="1200" smtClean="0"/>
              <a:pPr eaLnBrk="1" hangingPunct="1"/>
              <a:t>322</a:t>
            </a:fld>
            <a:endParaRPr lang="zh-TW" altLang="en-US" sz="120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12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2122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1D80C0F3-6E2F-40CF-BBE9-876395D39CD8}" type="slidenum">
              <a:rPr lang="zh-TW" altLang="en-US" sz="1200" smtClean="0"/>
              <a:pPr eaLnBrk="1" hangingPunct="1"/>
              <a:t>324</a:t>
            </a:fld>
            <a:endParaRPr lang="zh-TW" altLang="en-US" sz="120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20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7206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E640E63C-47A2-4323-9554-DC083B62DBD7}" type="slidenum">
              <a:rPr lang="zh-TW" altLang="en-US" sz="1200" smtClean="0"/>
              <a:pPr eaLnBrk="1" hangingPunct="1"/>
              <a:t>328</a:t>
            </a:fld>
            <a:endParaRPr lang="zh-TW" altLang="en-US" sz="120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043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3043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DCAD471-5913-4493-87DE-BB2F81C07FA3}" type="slidenum">
              <a:rPr lang="zh-TW" altLang="en-US" sz="1200" smtClean="0"/>
              <a:pPr eaLnBrk="1" hangingPunct="1"/>
              <a:t>329</a:t>
            </a:fld>
            <a:endParaRPr lang="zh-TW" altLang="en-US" sz="120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350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3350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FA0341C-BC9E-4578-88B9-FCAC9CCA6F08}" type="slidenum">
              <a:rPr lang="zh-TW" altLang="en-US" sz="1200" smtClean="0"/>
              <a:pPr eaLnBrk="1" hangingPunct="1"/>
              <a:t>331</a:t>
            </a:fld>
            <a:endParaRPr lang="zh-TW" altLang="en-US" sz="1200"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48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3248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42F50B5-1D87-4DD3-BBFB-BD35459CA7A2}" type="slidenum">
              <a:rPr lang="zh-TW" altLang="en-US" sz="1200" smtClean="0"/>
              <a:pPr eaLnBrk="1" hangingPunct="1"/>
              <a:t>333</a:t>
            </a:fld>
            <a:endParaRPr lang="zh-TW" altLang="en-US" sz="12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87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5875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8625E358-6AE4-4FDB-957B-C990AB239021}" type="slidenum">
              <a:rPr lang="zh-TW" altLang="en-US" sz="1200" smtClean="0"/>
              <a:pPr eaLnBrk="1" hangingPunct="1"/>
              <a:t>17</a:t>
            </a:fld>
            <a:endParaRPr lang="zh-TW" altLang="en-US" sz="120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145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3146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DFC39E2A-1C8D-469A-9240-48DD73D64987}" type="slidenum">
              <a:rPr lang="zh-TW" altLang="en-US" sz="1200" smtClean="0"/>
              <a:pPr eaLnBrk="1" hangingPunct="1"/>
              <a:t>335</a:t>
            </a:fld>
            <a:endParaRPr lang="zh-TW" altLang="en-US" sz="120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453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3453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833D2717-76EA-433F-94C7-E7880D8C5818}" type="slidenum">
              <a:rPr lang="zh-TW" altLang="en-US" sz="1200" smtClean="0"/>
              <a:pPr eaLnBrk="1" hangingPunct="1"/>
              <a:t>336</a:t>
            </a:fld>
            <a:endParaRPr lang="zh-TW" altLang="en-US" sz="1200"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555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3555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D0045C3-9225-4019-8158-1B776DA5A502}" type="slidenum">
              <a:rPr lang="zh-TW" altLang="en-US" sz="1200" smtClean="0"/>
              <a:pPr eaLnBrk="1" hangingPunct="1"/>
              <a:t>337</a:t>
            </a:fld>
            <a:endParaRPr lang="zh-TW" altLang="en-US" sz="1200"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65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3658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03FB33F1-AA98-402A-AFC7-6E04A21F1FE3}" type="slidenum">
              <a:rPr lang="zh-TW" altLang="en-US" sz="1200" smtClean="0"/>
              <a:pPr eaLnBrk="1" hangingPunct="1"/>
              <a:t>338</a:t>
            </a:fld>
            <a:endParaRPr lang="zh-TW" altLang="en-US" sz="1200"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760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3760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03173F1-D204-4EE8-913E-1EA942CFB386}" type="slidenum">
              <a:rPr lang="zh-TW" altLang="en-US" sz="1200" smtClean="0"/>
              <a:pPr eaLnBrk="1" hangingPunct="1"/>
              <a:t>342</a:t>
            </a:fld>
            <a:endParaRPr lang="zh-TW" altLang="en-US" sz="1200"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862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3862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E4F23B62-2B21-4DDB-A0B1-C7BFEB6521C2}" type="slidenum">
              <a:rPr lang="zh-TW" altLang="en-US" sz="1200" smtClean="0"/>
              <a:pPr eaLnBrk="1" hangingPunct="1"/>
              <a:t>344</a:t>
            </a:fld>
            <a:endParaRPr lang="zh-TW" altLang="en-US" sz="1200"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965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3965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F46BF3F2-20E4-4677-B310-7BE167B258B2}" type="slidenum">
              <a:rPr lang="zh-TW" altLang="en-US" sz="1200" smtClean="0"/>
              <a:pPr eaLnBrk="1" hangingPunct="1"/>
              <a:t>347</a:t>
            </a:fld>
            <a:endParaRPr lang="zh-TW" altLang="en-US" sz="1200"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067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4067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11B8D166-2048-417D-BF09-4228476DD7B7}" type="slidenum">
              <a:rPr lang="zh-TW" altLang="en-US" sz="1200" smtClean="0"/>
              <a:pPr eaLnBrk="1" hangingPunct="1"/>
              <a:t>348</a:t>
            </a:fld>
            <a:endParaRPr lang="zh-TW" altLang="en-US" sz="1200"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169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4170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672C545C-66C0-4512-AF13-7A2AFAF64174}" type="slidenum">
              <a:rPr lang="zh-TW" altLang="en-US" sz="1200" smtClean="0"/>
              <a:pPr eaLnBrk="1" hangingPunct="1"/>
              <a:t>355</a:t>
            </a:fld>
            <a:endParaRPr lang="zh-TW" altLang="en-US" sz="1200"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2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4272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BE73A5BB-BF07-40DD-9662-5CB200B39559}" type="slidenum">
              <a:rPr lang="zh-TW" altLang="en-US" sz="1200" smtClean="0"/>
              <a:pPr eaLnBrk="1" hangingPunct="1"/>
              <a:t>358</a:t>
            </a:fld>
            <a:endParaRPr lang="zh-TW" altLang="en-US" sz="12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977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45978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701628C8-7DEE-4462-A51D-639B88EA92FE}" type="slidenum">
              <a:rPr lang="zh-TW" altLang="en-US" sz="1200" smtClean="0"/>
              <a:pPr eaLnBrk="1" hangingPunct="1"/>
              <a:t>22</a:t>
            </a:fld>
            <a:endParaRPr lang="zh-TW" altLang="en-US" sz="1200"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37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437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5992DC56-0236-4150-A5A7-9A8B76A409E4}" type="slidenum">
              <a:rPr lang="zh-TW" altLang="en-US" sz="1200" smtClean="0"/>
              <a:pPr eaLnBrk="1" hangingPunct="1"/>
              <a:t>359</a:t>
            </a:fld>
            <a:endParaRPr lang="zh-TW" altLang="en-US" sz="1200"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47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4477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4431142B-5803-47CB-AE92-EBE1F0CF89E3}" type="slidenum">
              <a:rPr lang="zh-TW" altLang="en-US" sz="1200" smtClean="0"/>
              <a:pPr eaLnBrk="1" hangingPunct="1"/>
              <a:t>360</a:t>
            </a:fld>
            <a:endParaRPr lang="zh-TW" altLang="en-US" sz="1200"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57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4579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FFE20300-BC0C-4176-B455-9C6151BD1DED}" type="slidenum">
              <a:rPr lang="zh-TW" altLang="en-US" sz="1200" smtClean="0"/>
              <a:pPr eaLnBrk="1" hangingPunct="1"/>
              <a:t>363</a:t>
            </a:fld>
            <a:endParaRPr lang="zh-TW" altLang="en-US" sz="1200"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681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4682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9A1EF75C-CBB1-4DA1-BD06-4E99BB5C1049}" type="slidenum">
              <a:rPr lang="zh-TW" altLang="en-US" sz="1200" smtClean="0"/>
              <a:pPr eaLnBrk="1" hangingPunct="1"/>
              <a:t>367</a:t>
            </a:fld>
            <a:endParaRPr lang="zh-TW" altLang="en-US" sz="1200"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784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z="1000" smtClean="0"/>
          </a:p>
        </p:txBody>
      </p:sp>
      <p:sp>
        <p:nvSpPr>
          <p:cNvPr id="54784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33308B6C-79C3-4487-8976-9BD7AC88A49E}" type="slidenum">
              <a:rPr lang="zh-TW" altLang="en-US" sz="1200" smtClean="0"/>
              <a:pPr eaLnBrk="1" hangingPunct="1"/>
              <a:t>368</a:t>
            </a:fld>
            <a:endParaRPr lang="zh-TW" altLang="en-US" sz="1200"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886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4886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3C8DC1A-1237-4849-984E-9F381696308C}" type="slidenum">
              <a:rPr lang="zh-TW" altLang="en-US" sz="1200" smtClean="0"/>
              <a:pPr eaLnBrk="1" hangingPunct="1"/>
              <a:t>371</a:t>
            </a:fld>
            <a:endParaRPr lang="zh-TW" altLang="en-US" sz="1200"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989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4989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CF8FF040-C15B-4292-8DE6-879112DFB507}" type="slidenum">
              <a:rPr lang="zh-TW" altLang="en-US" sz="1200" smtClean="0"/>
              <a:pPr eaLnBrk="1" hangingPunct="1"/>
              <a:t>374</a:t>
            </a:fld>
            <a:endParaRPr lang="zh-TW" altLang="en-US" sz="1200"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091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5091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0CBA3098-AA49-4DC7-957D-666E3E4EBD5E}" type="slidenum">
              <a:rPr lang="zh-TW" altLang="en-US" sz="1200" smtClean="0"/>
              <a:pPr eaLnBrk="1" hangingPunct="1"/>
              <a:t>376</a:t>
            </a:fld>
            <a:endParaRPr lang="zh-TW" altLang="en-US" sz="1200"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1939"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51940"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31718BE-B213-4572-A8F7-402048902DF5}" type="slidenum">
              <a:rPr lang="zh-TW" altLang="en-US" sz="1200" smtClean="0"/>
              <a:pPr eaLnBrk="1" hangingPunct="1"/>
              <a:t>377</a:t>
            </a:fld>
            <a:endParaRPr lang="zh-TW" altLang="en-US" sz="1200"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63"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TW" altLang="en-US" smtClean="0"/>
          </a:p>
        </p:txBody>
      </p:sp>
      <p:sp>
        <p:nvSpPr>
          <p:cNvPr id="552964"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fld id="{28F4CBAF-E457-436C-867A-16E96338C4E1}" type="slidenum">
              <a:rPr lang="zh-TW" altLang="en-US" sz="1200" smtClean="0"/>
              <a:pPr eaLnBrk="1" hangingPunct="1"/>
              <a:t>378</a:t>
            </a:fld>
            <a:endParaRPr lang="zh-TW" alt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3/1/2020</a:t>
            </a:fld>
            <a:endParaRPr lang="en-US"/>
          </a:p>
        </p:txBody>
      </p:sp>
      <p:sp>
        <p:nvSpPr>
          <p:cNvPr id="8" name="Slide Number Placeholder 7"/>
          <p:cNvSpPr>
            <a:spLocks noGrp="1"/>
          </p:cNvSpPr>
          <p:nvPr>
            <p:ph type="sldNum" sz="quarter" idx="11"/>
          </p:nvPr>
        </p:nvSpPr>
        <p:spPr/>
        <p:txBody>
          <a:bodyPr/>
          <a:lstStyle>
            <a:lvl1pPr>
              <a:defRPr>
                <a:solidFill>
                  <a:schemeClr val="tx2"/>
                </a:solidFill>
              </a:defRPr>
            </a:lvl1pPr>
          </a:lstStyle>
          <a:p>
            <a:fld id="{401CF334-2D5C-4859-84A6-CA7E6E43FAEB}" type="slidenum">
              <a:rPr lang="en-US" smtClean="0"/>
              <a:pPr/>
              <a:t>‹#›</a:t>
            </a:fld>
            <a:endParaRPr lang="en-US"/>
          </a:p>
        </p:txBody>
      </p:sp>
      <p:sp>
        <p:nvSpPr>
          <p:cNvPr id="9" name="Footer Placeholder 8"/>
          <p:cNvSpPr>
            <a:spLocks noGrp="1"/>
          </p:cNvSpPr>
          <p:nvPr>
            <p:ph type="ftr" sz="quarter" idx="12"/>
          </p:nvPr>
        </p:nvSpPr>
        <p:spPr/>
        <p:txBody>
          <a:bodyPr/>
          <a:lstStyle>
            <a:lvl1pPr>
              <a:defRPr>
                <a:solidFill>
                  <a:schemeClr val="tx2"/>
                </a:solidFill>
              </a:defRPr>
            </a:lvl1pPr>
          </a:lstStyle>
          <a:p>
            <a:endParaRPr lang="en-US"/>
          </a:p>
        </p:txBody>
      </p:sp>
      <p:sp>
        <p:nvSpPr>
          <p:cNvPr id="3" name="Subtitle 2"/>
          <p:cNvSpPr>
            <a:spLocks noGrp="1"/>
          </p:cNvSpPr>
          <p:nvPr>
            <p:ph type="subTitle" idx="1"/>
          </p:nvPr>
        </p:nvSpPr>
        <p:spPr>
          <a:xfrm>
            <a:off x="1828800" y="4343399"/>
            <a:ext cx="8534400" cy="1219200"/>
          </a:xfrm>
        </p:spPr>
        <p:txBody>
          <a:bodyPr>
            <a:normAutofit/>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2" name="Title 1"/>
          <p:cNvSpPr>
            <a:spLocks noGrp="1"/>
          </p:cNvSpPr>
          <p:nvPr>
            <p:ph type="ctrTitle"/>
          </p:nvPr>
        </p:nvSpPr>
        <p:spPr>
          <a:xfrm>
            <a:off x="914400" y="0"/>
            <a:ext cx="10363200" cy="4267200"/>
          </a:xfrm>
        </p:spPr>
        <p:txBody>
          <a:bodyPr anchor="b">
            <a:noAutofit/>
          </a:bodyPr>
          <a:lstStyle>
            <a:lvl1pPr>
              <a:lnSpc>
                <a:spcPct val="100000"/>
              </a:lnSpc>
              <a:defRPr sz="6600">
                <a:solidFill>
                  <a:schemeClr val="accent1"/>
                </a:solidFill>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2856722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3/1/2020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2" name="Title 1"/>
          <p:cNvSpPr>
            <a:spLocks noGrp="1"/>
          </p:cNvSpPr>
          <p:nvPr>
            <p:ph type="title"/>
          </p:nvPr>
        </p:nvSpPr>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328822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3/1/2020</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
        <p:nvSpPr>
          <p:cNvPr id="3" name="Vertical Text Placeholder 2"/>
          <p:cNvSpPr>
            <a:spLocks noGrp="1"/>
          </p:cNvSpPr>
          <p:nvPr>
            <p:ph type="body" orient="vert" idx="1"/>
          </p:nvPr>
        </p:nvSpPr>
        <p:spPr>
          <a:xfrm>
            <a:off x="609600" y="274639"/>
            <a:ext cx="8026400" cy="4983161"/>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2" name="Vertical Title 1"/>
          <p:cNvSpPr>
            <a:spLocks noGrp="1"/>
          </p:cNvSpPr>
          <p:nvPr>
            <p:ph type="title" orient="vert"/>
          </p:nvPr>
        </p:nvSpPr>
        <p:spPr>
          <a:xfrm>
            <a:off x="8839200" y="274639"/>
            <a:ext cx="2743200" cy="4983161"/>
          </a:xfrm>
        </p:spPr>
        <p:txBody>
          <a:bodyPr vert="eaVert"/>
          <a:lstStyle/>
          <a:p>
            <a:r>
              <a:rPr lang="zh-TW" altLang="en-US" smtClean="0"/>
              <a:t>按一下以編輯母片標題樣式</a:t>
            </a:r>
            <a:endParaRPr lang="en-US" dirty="0"/>
          </a:p>
        </p:txBody>
      </p:sp>
    </p:spTree>
    <p:extLst>
      <p:ext uri="{BB962C8B-B14F-4D97-AF65-F5344CB8AC3E}">
        <p14:creationId xmlns:p14="http://schemas.microsoft.com/office/powerpoint/2010/main" val="4218807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609600" y="274639"/>
            <a:ext cx="10972800" cy="5851525"/>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3" name="Rectangle 6"/>
          <p:cNvSpPr>
            <a:spLocks noGrp="1" noChangeArrowheads="1"/>
          </p:cNvSpPr>
          <p:nvPr>
            <p:ph type="dt" sz="half" idx="10"/>
          </p:nvPr>
        </p:nvSpPr>
        <p:spPr/>
        <p:txBody>
          <a:bodyPr/>
          <a:lstStyle>
            <a:lvl1pPr>
              <a:defRPr/>
            </a:lvl1pPr>
          </a:lstStyle>
          <a:p>
            <a:pPr>
              <a:defRPr/>
            </a:pPr>
            <a:endParaRPr lang="en-US" altLang="en-US"/>
          </a:p>
        </p:txBody>
      </p:sp>
      <p:sp>
        <p:nvSpPr>
          <p:cNvPr id="4" name="Rectangle 7"/>
          <p:cNvSpPr>
            <a:spLocks noGrp="1" noChangeArrowheads="1"/>
          </p:cNvSpPr>
          <p:nvPr>
            <p:ph type="ftr" sz="quarter" idx="11"/>
          </p:nvPr>
        </p:nvSpPr>
        <p:spPr/>
        <p:txBody>
          <a:bodyPr/>
          <a:lstStyle>
            <a:lvl1pPr>
              <a:defRPr/>
            </a:lvl1pPr>
          </a:lstStyle>
          <a:p>
            <a:pPr>
              <a:defRPr/>
            </a:pPr>
            <a:endParaRPr lang="en-US" altLang="en-US"/>
          </a:p>
        </p:txBody>
      </p:sp>
      <p:sp>
        <p:nvSpPr>
          <p:cNvPr id="5" name="Rectangle 8"/>
          <p:cNvSpPr>
            <a:spLocks noGrp="1" noChangeArrowheads="1"/>
          </p:cNvSpPr>
          <p:nvPr>
            <p:ph type="sldNum" sz="quarter" idx="12"/>
          </p:nvPr>
        </p:nvSpPr>
        <p:spPr/>
        <p:txBody>
          <a:bodyPr/>
          <a:lstStyle>
            <a:lvl1pPr>
              <a:defRPr/>
            </a:lvl1pPr>
          </a:lstStyle>
          <a:p>
            <a:pPr>
              <a:defRPr/>
            </a:pPr>
            <a:fld id="{F6CD1F16-4FF4-477D-8829-23AC4E8EF0B8}" type="slidenum">
              <a:rPr lang="en-US" altLang="en-US"/>
              <a:pPr>
                <a:defRPr/>
              </a:pPr>
              <a:t>‹#›</a:t>
            </a:fld>
            <a:endParaRPr lang="en-US" altLang="en-US"/>
          </a:p>
        </p:txBody>
      </p:sp>
    </p:spTree>
    <p:extLst>
      <p:ext uri="{BB962C8B-B14F-4D97-AF65-F5344CB8AC3E}">
        <p14:creationId xmlns:p14="http://schemas.microsoft.com/office/powerpoint/2010/main" val="3035733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609600" y="277814"/>
            <a:ext cx="10972800" cy="1139825"/>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609600" y="1600201"/>
            <a:ext cx="5384800" cy="45307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97600" y="1600201"/>
            <a:ext cx="5384800" cy="45307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40"/>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41"/>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42"/>
          <p:cNvSpPr>
            <a:spLocks noGrp="1" noChangeArrowheads="1"/>
          </p:cNvSpPr>
          <p:nvPr>
            <p:ph type="sldNum" sz="quarter" idx="12"/>
          </p:nvPr>
        </p:nvSpPr>
        <p:spPr>
          <a:ln/>
        </p:spPr>
        <p:txBody>
          <a:bodyPr/>
          <a:lstStyle>
            <a:lvl1pPr>
              <a:defRPr/>
            </a:lvl1pPr>
          </a:lstStyle>
          <a:p>
            <a:pPr>
              <a:defRPr/>
            </a:pPr>
            <a:fld id="{D72E2E50-DFD2-481C-8563-052292B63BD1}" type="slidenum">
              <a:rPr lang="zh-TW" altLang="en-US"/>
              <a:pPr>
                <a:defRPr/>
              </a:pPr>
              <a:t>‹#›</a:t>
            </a:fld>
            <a:endParaRPr lang="en-US" altLang="zh-TW"/>
          </a:p>
        </p:txBody>
      </p:sp>
    </p:spTree>
    <p:extLst>
      <p:ext uri="{BB962C8B-B14F-4D97-AF65-F5344CB8AC3E}">
        <p14:creationId xmlns:p14="http://schemas.microsoft.com/office/powerpoint/2010/main" val="868404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9BF3EA-1A78-4F07-BDC0-C8A1BD461199}" type="datetimeFigureOut">
              <a:rPr lang="en-US" smtClean="0"/>
              <a:pPr/>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2" name="Title 1"/>
          <p:cNvSpPr>
            <a:spLocks noGrp="1"/>
          </p:cNvSpPr>
          <p:nvPr>
            <p:ph type="title"/>
          </p:nvPr>
        </p:nvSpPr>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2607457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9BF3EA-1A78-4F07-BDC0-C8A1BD461199}" type="datetimeFigureOut">
              <a:rPr lang="en-US" smtClean="0"/>
              <a:pPr/>
              <a:t>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
        <p:nvSpPr>
          <p:cNvPr id="3" name="Text Placeholder 2"/>
          <p:cNvSpPr>
            <a:spLocks noGrp="1"/>
          </p:cNvSpPr>
          <p:nvPr>
            <p:ph type="body" idx="1"/>
          </p:nvPr>
        </p:nvSpPr>
        <p:spPr>
          <a:xfrm>
            <a:off x="963084" y="2697163"/>
            <a:ext cx="10363200" cy="11318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2" name="Title 1"/>
          <p:cNvSpPr>
            <a:spLocks noGrp="1"/>
          </p:cNvSpPr>
          <p:nvPr>
            <p:ph type="title"/>
          </p:nvPr>
        </p:nvSpPr>
        <p:spPr>
          <a:xfrm>
            <a:off x="963084" y="0"/>
            <a:ext cx="10363200" cy="2505075"/>
          </a:xfrm>
        </p:spPr>
        <p:txBody>
          <a:bodyPr vert="horz" lIns="91440" tIns="45720" rIns="91440" bIns="45720" rtlCol="0" anchor="b">
            <a:noAutofit/>
          </a:bodyPr>
          <a:lstStyle>
            <a:lvl1pPr>
              <a:defRPr lang="en-US" dirty="0"/>
            </a:lvl1pPr>
          </a:lstStyle>
          <a:p>
            <a:pPr lvl="0"/>
            <a:r>
              <a:rPr lang="zh-TW" altLang="en-US" smtClean="0"/>
              <a:t>按一下以編輯母片標題樣式</a:t>
            </a:r>
            <a:endParaRPr lang="en-US" dirty="0"/>
          </a:p>
        </p:txBody>
      </p:sp>
    </p:spTree>
    <p:extLst>
      <p:ext uri="{BB962C8B-B14F-4D97-AF65-F5344CB8AC3E}">
        <p14:creationId xmlns:p14="http://schemas.microsoft.com/office/powerpoint/2010/main" val="4003804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lumMod val="50000"/>
                  </a:schemeClr>
                </a:solidFill>
              </a:defRPr>
            </a:lvl1pPr>
          </a:lstStyle>
          <a:p>
            <a:fld id="{349BF3EA-1A78-4F07-BDC0-C8A1BD461199}" type="datetimeFigureOut">
              <a:rPr lang="en-US" smtClean="0"/>
              <a:pPr/>
              <a:t>3/1/2020</a:t>
            </a:fld>
            <a:endParaRPr lang="en-US"/>
          </a:p>
        </p:txBody>
      </p:sp>
      <p:sp>
        <p:nvSpPr>
          <p:cNvPr id="6" name="Footer Placeholder 5"/>
          <p:cNvSpPr>
            <a:spLocks noGrp="1"/>
          </p:cNvSpPr>
          <p:nvPr>
            <p:ph type="ftr" sz="quarter" idx="11"/>
          </p:nvPr>
        </p:nvSpPr>
        <p:spPr/>
        <p:txBody>
          <a:bodyPr/>
          <a:lstStyle>
            <a:lvl1pPr>
              <a:defRPr>
                <a:solidFill>
                  <a:schemeClr val="bg1">
                    <a:lumMod val="50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1">
                    <a:lumMod val="50000"/>
                  </a:schemeClr>
                </a:solidFill>
              </a:defRPr>
            </a:lvl1pPr>
          </a:lstStyle>
          <a:p>
            <a:fld id="{401CF334-2D5C-4859-84A6-CA7E6E43FAEB}" type="slidenum">
              <a:rPr lang="en-US" smtClean="0"/>
              <a:pPr/>
              <a:t>‹#›</a:t>
            </a:fld>
            <a:endParaRPr lang="en-US"/>
          </a:p>
        </p:txBody>
      </p:sp>
      <p:sp>
        <p:nvSpPr>
          <p:cNvPr id="4" name="Content Placeholder 3"/>
          <p:cNvSpPr>
            <a:spLocks noGrp="1"/>
          </p:cNvSpPr>
          <p:nvPr>
            <p:ph sz="half" idx="2"/>
          </p:nvPr>
        </p:nvSpPr>
        <p:spPr>
          <a:xfrm>
            <a:off x="6197600" y="1828785"/>
            <a:ext cx="5384800" cy="3429015"/>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9" name="Content Placeholder 8"/>
          <p:cNvSpPr>
            <a:spLocks noGrp="1"/>
          </p:cNvSpPr>
          <p:nvPr>
            <p:ph sz="quarter" idx="13"/>
          </p:nvPr>
        </p:nvSpPr>
        <p:spPr>
          <a:xfrm>
            <a:off x="612805" y="1828800"/>
            <a:ext cx="5388864" cy="342925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2" name="Title 1"/>
          <p:cNvSpPr>
            <a:spLocks noGrp="1"/>
          </p:cNvSpPr>
          <p:nvPr>
            <p:ph type="title"/>
          </p:nvPr>
        </p:nvSpPr>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267205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349BF3EA-1A78-4F07-BDC0-C8A1BD461199}" type="datetimeFigureOut">
              <a:rPr lang="en-US" smtClean="0"/>
              <a:pPr/>
              <a:t>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pPr/>
              <a:t>‹#›</a:t>
            </a:fld>
            <a:endParaRPr lang="en-US"/>
          </a:p>
        </p:txBody>
      </p:sp>
      <p:sp>
        <p:nvSpPr>
          <p:cNvPr id="13" name="Content Placeholder 12"/>
          <p:cNvSpPr>
            <a:spLocks noGrp="1"/>
          </p:cNvSpPr>
          <p:nvPr>
            <p:ph sz="quarter" idx="14"/>
          </p:nvPr>
        </p:nvSpPr>
        <p:spPr>
          <a:xfrm>
            <a:off x="6201237" y="2453474"/>
            <a:ext cx="5388864" cy="283370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97601" y="1840825"/>
            <a:ext cx="5389033" cy="609600"/>
          </a:xfrm>
        </p:spPr>
        <p:txBody>
          <a:bodyPr anchor="b">
            <a:noAutofit/>
          </a:bodyPr>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11" name="Content Placeholder 10"/>
          <p:cNvSpPr>
            <a:spLocks noGrp="1"/>
          </p:cNvSpPr>
          <p:nvPr>
            <p:ph sz="quarter" idx="13"/>
          </p:nvPr>
        </p:nvSpPr>
        <p:spPr>
          <a:xfrm>
            <a:off x="609600" y="2453473"/>
            <a:ext cx="5388864" cy="2834031"/>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3" name="Text Placeholder 2"/>
          <p:cNvSpPr>
            <a:spLocks noGrp="1"/>
          </p:cNvSpPr>
          <p:nvPr>
            <p:ph type="body" idx="1"/>
          </p:nvPr>
        </p:nvSpPr>
        <p:spPr>
          <a:xfrm>
            <a:off x="609600" y="1840825"/>
            <a:ext cx="5386917" cy="609600"/>
          </a:xfrm>
        </p:spPr>
        <p:txBody>
          <a:bodyPr anchor="b">
            <a:noAutofit/>
          </a:bodyPr>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Tree>
    <p:extLst>
      <p:ext uri="{BB962C8B-B14F-4D97-AF65-F5344CB8AC3E}">
        <p14:creationId xmlns:p14="http://schemas.microsoft.com/office/powerpoint/2010/main" val="250106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349BF3EA-1A78-4F07-BDC0-C8A1BD461199}" type="datetimeFigureOut">
              <a:rPr lang="en-US" smtClean="0"/>
              <a:pPr/>
              <a:t>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413000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9BF3EA-1A78-4F07-BDC0-C8A1BD461199}" type="datetimeFigureOut">
              <a:rPr lang="en-US" smtClean="0"/>
              <a:pPr/>
              <a:t>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669437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49BF3EA-1A78-4F07-BDC0-C8A1BD461199}" type="datetimeFigureOut">
              <a:rPr lang="en-US" smtClean="0"/>
              <a:pPr/>
              <a:t>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pPr/>
              <a:t>‹#›</a:t>
            </a:fld>
            <a:endParaRPr lang="en-US"/>
          </a:p>
        </p:txBody>
      </p:sp>
      <p:sp>
        <p:nvSpPr>
          <p:cNvPr id="3" name="Content Placeholder 2"/>
          <p:cNvSpPr>
            <a:spLocks noGrp="1"/>
          </p:cNvSpPr>
          <p:nvPr>
            <p:ph idx="1"/>
          </p:nvPr>
        </p:nvSpPr>
        <p:spPr>
          <a:xfrm>
            <a:off x="958850" y="273052"/>
            <a:ext cx="6661151" cy="498474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7876117" y="2438401"/>
            <a:ext cx="4011084" cy="2819399"/>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zh-TW" altLang="en-US" smtClean="0"/>
              <a:t>按一下以編輯母片標題樣式</a:t>
            </a:r>
            <a:endParaRPr lang="en-US" dirty="0"/>
          </a:p>
        </p:txBody>
      </p:sp>
    </p:spTree>
    <p:extLst>
      <p:ext uri="{BB962C8B-B14F-4D97-AF65-F5344CB8AC3E}">
        <p14:creationId xmlns:p14="http://schemas.microsoft.com/office/powerpoint/2010/main" val="376157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tx2"/>
                </a:solidFill>
              </a:defRPr>
            </a:lvl1pPr>
          </a:lstStyle>
          <a:p>
            <a:fld id="{349BF3EA-1A78-4F07-BDC0-C8A1BD461199}" type="datetimeFigureOut">
              <a:rPr lang="en-US" smtClean="0"/>
              <a:pPr/>
              <a:t>3/1/2020</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1CF334-2D5C-4859-84A6-CA7E6E43FAEB}" type="slidenum">
              <a:rPr lang="en-US" smtClean="0"/>
              <a:pPr/>
              <a:t>‹#›</a:t>
            </a:fld>
            <a:endParaRPr lang="en-US"/>
          </a:p>
        </p:txBody>
      </p:sp>
      <p:sp>
        <p:nvSpPr>
          <p:cNvPr id="3" name="Picture Placeholder 2"/>
          <p:cNvSpPr>
            <a:spLocks noGrp="1"/>
          </p:cNvSpPr>
          <p:nvPr>
            <p:ph type="pic" idx="1"/>
          </p:nvPr>
        </p:nvSpPr>
        <p:spPr>
          <a:xfrm>
            <a:off x="2010835" y="1597800"/>
            <a:ext cx="8072965" cy="38552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2239435" y="5579250"/>
            <a:ext cx="7615765" cy="533400"/>
          </a:xfrm>
        </p:spPr>
        <p:txBody>
          <a:bodyPr>
            <a:normAutofit/>
          </a:bodyPr>
          <a:lstStyle>
            <a:lvl1pPr marL="0" indent="0" algn="ctr">
              <a:buNone/>
              <a:defRPr sz="16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zh-TW" altLang="en-US" smtClean="0"/>
              <a:t>按一下以編輯母片標題樣式</a:t>
            </a:r>
            <a:endParaRPr lang="en-US" dirty="0"/>
          </a:p>
        </p:txBody>
      </p:sp>
    </p:spTree>
    <p:extLst>
      <p:ext uri="{BB962C8B-B14F-4D97-AF65-F5344CB8AC3E}">
        <p14:creationId xmlns:p14="http://schemas.microsoft.com/office/powerpoint/2010/main" val="1337183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7303488" y="6137408"/>
            <a:ext cx="1173043" cy="365125"/>
          </a:xfrm>
          <a:prstGeom prst="rect">
            <a:avLst/>
          </a:prstGeom>
        </p:spPr>
        <p:txBody>
          <a:bodyPr vert="horz" lIns="91440" tIns="45720" rIns="45720" bIns="45720" rtlCol="0" anchor="ctr"/>
          <a:lstStyle>
            <a:lvl1pPr algn="r">
              <a:defRPr sz="1200">
                <a:solidFill>
                  <a:schemeClr val="tx2"/>
                </a:solidFill>
                <a:latin typeface="Century Gothic" pitchFamily="34" charset="0"/>
              </a:defRPr>
            </a:lvl1pPr>
          </a:lstStyle>
          <a:p>
            <a:fld id="{349BF3EA-1A78-4F07-BDC0-C8A1BD461199}" type="datetimeFigureOut">
              <a:rPr lang="en-US" smtClean="0"/>
              <a:pPr/>
              <a:t>3/1/2020</a:t>
            </a:fld>
            <a:endParaRPr lang="en-US"/>
          </a:p>
        </p:txBody>
      </p:sp>
      <p:sp>
        <p:nvSpPr>
          <p:cNvPr id="5" name="Footer Placeholder 4"/>
          <p:cNvSpPr>
            <a:spLocks noGrp="1"/>
          </p:cNvSpPr>
          <p:nvPr>
            <p:ph type="ftr" sz="quarter" idx="3"/>
          </p:nvPr>
        </p:nvSpPr>
        <p:spPr>
          <a:xfrm>
            <a:off x="2692275" y="6137408"/>
            <a:ext cx="3654313" cy="365125"/>
          </a:xfrm>
          <a:prstGeom prst="rect">
            <a:avLst/>
          </a:prstGeom>
        </p:spPr>
        <p:txBody>
          <a:bodyPr vert="horz" lIns="45720" tIns="45720" rIns="91440" bIns="45720" rtlCol="0" anchor="ctr"/>
          <a:lstStyle>
            <a:lvl1pPr algn="l">
              <a:defRPr sz="1200">
                <a:solidFill>
                  <a:schemeClr val="tx2"/>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9433430" y="6137408"/>
            <a:ext cx="749300" cy="365125"/>
          </a:xfrm>
          <a:prstGeom prst="rect">
            <a:avLst/>
          </a:prstGeom>
        </p:spPr>
        <p:txBody>
          <a:bodyPr vert="horz" lIns="27432" tIns="45720" rIns="45720" bIns="45720" rtlCol="0" anchor="ctr"/>
          <a:lstStyle>
            <a:lvl1pPr algn="l">
              <a:defRPr sz="1200">
                <a:solidFill>
                  <a:schemeClr val="tx2"/>
                </a:solidFill>
                <a:latin typeface="Century Gothic" pitchFamily="34" charset="0"/>
              </a:defRPr>
            </a:lvl1pPr>
          </a:lstStyle>
          <a:p>
            <a:fld id="{401CF334-2D5C-4859-84A6-CA7E6E43FAEB}" type="slidenum">
              <a:rPr lang="en-US" smtClean="0"/>
              <a:pPr/>
              <a:t>‹#›</a:t>
            </a:fld>
            <a:endParaRPr lang="en-US"/>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2"/>
              </a:solidFill>
            </a:endParaRPr>
          </a:p>
        </p:txBody>
      </p:sp>
      <p:sp>
        <p:nvSpPr>
          <p:cNvPr id="10" name="Freeform 2"/>
          <p:cNvSpPr>
            <a:spLocks/>
          </p:cNvSpPr>
          <p:nvPr/>
        </p:nvSpPr>
        <p:spPr bwMode="ltGray">
          <a:xfrm>
            <a:off x="11112" y="6456363"/>
            <a:ext cx="12180887" cy="423862"/>
          </a:xfrm>
          <a:custGeom>
            <a:avLst/>
            <a:gdLst>
              <a:gd name="T0" fmla="*/ 0 w 5760"/>
              <a:gd name="T1" fmla="*/ 266 h 267"/>
              <a:gd name="T2" fmla="*/ 5759 w 5760"/>
              <a:gd name="T3" fmla="*/ 266 h 267"/>
              <a:gd name="T4" fmla="*/ 5759 w 5760"/>
              <a:gd name="T5" fmla="*/ 81 h 267"/>
              <a:gd name="T6" fmla="*/ 5573 w 5760"/>
              <a:gd name="T7" fmla="*/ 111 h 267"/>
              <a:gd name="T8" fmla="*/ 5104 w 5760"/>
              <a:gd name="T9" fmla="*/ 131 h 267"/>
              <a:gd name="T10" fmla="*/ 4602 w 5760"/>
              <a:gd name="T11" fmla="*/ 101 h 267"/>
              <a:gd name="T12" fmla="*/ 4143 w 5760"/>
              <a:gd name="T13" fmla="*/ 141 h 267"/>
              <a:gd name="T14" fmla="*/ 3918 w 5760"/>
              <a:gd name="T15" fmla="*/ 141 h 267"/>
              <a:gd name="T16" fmla="*/ 3790 w 5760"/>
              <a:gd name="T17" fmla="*/ 131 h 267"/>
              <a:gd name="T18" fmla="*/ 3459 w 5760"/>
              <a:gd name="T19" fmla="*/ 81 h 267"/>
              <a:gd name="T20" fmla="*/ 2979 w 5760"/>
              <a:gd name="T21" fmla="*/ 91 h 267"/>
              <a:gd name="T22" fmla="*/ 2733 w 5760"/>
              <a:gd name="T23" fmla="*/ 20 h 267"/>
              <a:gd name="T24" fmla="*/ 2434 w 5760"/>
              <a:gd name="T25" fmla="*/ 51 h 267"/>
              <a:gd name="T26" fmla="*/ 2220 w 5760"/>
              <a:gd name="T27" fmla="*/ 81 h 267"/>
              <a:gd name="T28" fmla="*/ 2050 w 5760"/>
              <a:gd name="T29" fmla="*/ 91 h 267"/>
              <a:gd name="T30" fmla="*/ 1751 w 5760"/>
              <a:gd name="T31" fmla="*/ 71 h 267"/>
              <a:gd name="T32" fmla="*/ 1441 w 5760"/>
              <a:gd name="T33" fmla="*/ 51 h 267"/>
              <a:gd name="T34" fmla="*/ 1131 w 5760"/>
              <a:gd name="T35" fmla="*/ 20 h 267"/>
              <a:gd name="T36" fmla="*/ 757 w 5760"/>
              <a:gd name="T37" fmla="*/ 40 h 267"/>
              <a:gd name="T38" fmla="*/ 384 w 5760"/>
              <a:gd name="T39" fmla="*/ 71 h 267"/>
              <a:gd name="T40" fmla="*/ 128 w 5760"/>
              <a:gd name="T41" fmla="*/ 10 h 267"/>
              <a:gd name="T42" fmla="*/ 0 w 5760"/>
              <a:gd name="T43" fmla="*/ 0 h 267"/>
              <a:gd name="T44" fmla="*/ 0 w 5760"/>
              <a:gd name="T45"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60" h="267">
                <a:moveTo>
                  <a:pt x="0" y="266"/>
                </a:moveTo>
                <a:lnTo>
                  <a:pt x="5759" y="266"/>
                </a:lnTo>
                <a:lnTo>
                  <a:pt x="5759" y="81"/>
                </a:lnTo>
                <a:lnTo>
                  <a:pt x="5573" y="111"/>
                </a:lnTo>
                <a:lnTo>
                  <a:pt x="5104" y="131"/>
                </a:lnTo>
                <a:lnTo>
                  <a:pt x="4602" y="101"/>
                </a:lnTo>
                <a:lnTo>
                  <a:pt x="4143" y="141"/>
                </a:lnTo>
                <a:lnTo>
                  <a:pt x="3918" y="141"/>
                </a:lnTo>
                <a:lnTo>
                  <a:pt x="3790" y="131"/>
                </a:lnTo>
                <a:lnTo>
                  <a:pt x="3459" y="81"/>
                </a:lnTo>
                <a:lnTo>
                  <a:pt x="2979" y="91"/>
                </a:lnTo>
                <a:lnTo>
                  <a:pt x="2733" y="20"/>
                </a:lnTo>
                <a:lnTo>
                  <a:pt x="2434" y="51"/>
                </a:lnTo>
                <a:lnTo>
                  <a:pt x="2220" y="81"/>
                </a:lnTo>
                <a:lnTo>
                  <a:pt x="2050" y="91"/>
                </a:lnTo>
                <a:lnTo>
                  <a:pt x="1751" y="71"/>
                </a:lnTo>
                <a:lnTo>
                  <a:pt x="1441" y="51"/>
                </a:lnTo>
                <a:lnTo>
                  <a:pt x="1131" y="20"/>
                </a:lnTo>
                <a:lnTo>
                  <a:pt x="757" y="40"/>
                </a:lnTo>
                <a:lnTo>
                  <a:pt x="384" y="71"/>
                </a:lnTo>
                <a:lnTo>
                  <a:pt x="128" y="10"/>
                </a:lnTo>
                <a:lnTo>
                  <a:pt x="0" y="0"/>
                </a:lnTo>
                <a:lnTo>
                  <a:pt x="0" y="266"/>
                </a:lnTo>
              </a:path>
            </a:pathLst>
          </a:custGeom>
          <a:solidFill>
            <a:srgbClr val="9DA09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1" name="Group 68"/>
          <p:cNvGrpSpPr>
            <a:grpSpLocks/>
          </p:cNvGrpSpPr>
          <p:nvPr/>
        </p:nvGrpSpPr>
        <p:grpSpPr bwMode="auto">
          <a:xfrm>
            <a:off x="68263" y="4291013"/>
            <a:ext cx="2384425" cy="2447925"/>
            <a:chOff x="43" y="2703"/>
            <a:chExt cx="1502" cy="1542"/>
          </a:xfrm>
        </p:grpSpPr>
        <p:grpSp>
          <p:nvGrpSpPr>
            <p:cNvPr id="55" name="Group 28"/>
            <p:cNvGrpSpPr>
              <a:grpSpLocks/>
            </p:cNvGrpSpPr>
            <p:nvPr/>
          </p:nvGrpSpPr>
          <p:grpSpPr bwMode="auto">
            <a:xfrm>
              <a:off x="106" y="2703"/>
              <a:ext cx="1387" cy="1542"/>
              <a:chOff x="106" y="2703"/>
              <a:chExt cx="1387" cy="1542"/>
            </a:xfrm>
          </p:grpSpPr>
          <p:grpSp>
            <p:nvGrpSpPr>
              <p:cNvPr id="95" name="Group 5"/>
              <p:cNvGrpSpPr>
                <a:grpSpLocks/>
              </p:cNvGrpSpPr>
              <p:nvPr/>
            </p:nvGrpSpPr>
            <p:grpSpPr bwMode="auto">
              <a:xfrm>
                <a:off x="506" y="3583"/>
                <a:ext cx="135" cy="584"/>
                <a:chOff x="506" y="3583"/>
                <a:chExt cx="135" cy="584"/>
              </a:xfrm>
            </p:grpSpPr>
            <p:sp>
              <p:nvSpPr>
                <p:cNvPr id="118" name="Freeform 3"/>
                <p:cNvSpPr>
                  <a:spLocks/>
                </p:cNvSpPr>
                <p:nvPr/>
              </p:nvSpPr>
              <p:spPr bwMode="ltGray">
                <a:xfrm>
                  <a:off x="509" y="3861"/>
                  <a:ext cx="132" cy="239"/>
                </a:xfrm>
                <a:custGeom>
                  <a:avLst/>
                  <a:gdLst>
                    <a:gd name="T0" fmla="*/ 0 w 132"/>
                    <a:gd name="T1" fmla="*/ 238 h 239"/>
                    <a:gd name="T2" fmla="*/ 19 w 132"/>
                    <a:gd name="T3" fmla="*/ 184 h 239"/>
                    <a:gd name="T4" fmla="*/ 36 w 132"/>
                    <a:gd name="T5" fmla="*/ 126 h 239"/>
                    <a:gd name="T6" fmla="*/ 44 w 132"/>
                    <a:gd name="T7" fmla="*/ 100 h 239"/>
                    <a:gd name="T8" fmla="*/ 55 w 132"/>
                    <a:gd name="T9" fmla="*/ 70 h 239"/>
                    <a:gd name="T10" fmla="*/ 72 w 132"/>
                    <a:gd name="T11" fmla="*/ 39 h 239"/>
                    <a:gd name="T12" fmla="*/ 83 w 132"/>
                    <a:gd name="T13" fmla="*/ 19 h 239"/>
                    <a:gd name="T14" fmla="*/ 93 w 132"/>
                    <a:gd name="T15" fmla="*/ 10 h 239"/>
                    <a:gd name="T16" fmla="*/ 105 w 132"/>
                    <a:gd name="T17" fmla="*/ 2 h 239"/>
                    <a:gd name="T18" fmla="*/ 118 w 132"/>
                    <a:gd name="T19" fmla="*/ 0 h 239"/>
                    <a:gd name="T20" fmla="*/ 124 w 132"/>
                    <a:gd name="T21" fmla="*/ 6 h 239"/>
                    <a:gd name="T22" fmla="*/ 131 w 132"/>
                    <a:gd name="T23" fmla="*/ 2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2" h="239">
                      <a:moveTo>
                        <a:pt x="0" y="238"/>
                      </a:moveTo>
                      <a:lnTo>
                        <a:pt x="19" y="184"/>
                      </a:lnTo>
                      <a:lnTo>
                        <a:pt x="36" y="126"/>
                      </a:lnTo>
                      <a:lnTo>
                        <a:pt x="44" y="100"/>
                      </a:lnTo>
                      <a:lnTo>
                        <a:pt x="55" y="70"/>
                      </a:lnTo>
                      <a:lnTo>
                        <a:pt x="72" y="39"/>
                      </a:lnTo>
                      <a:lnTo>
                        <a:pt x="83" y="19"/>
                      </a:lnTo>
                      <a:lnTo>
                        <a:pt x="93" y="10"/>
                      </a:lnTo>
                      <a:lnTo>
                        <a:pt x="105" y="2"/>
                      </a:lnTo>
                      <a:lnTo>
                        <a:pt x="118" y="0"/>
                      </a:lnTo>
                      <a:lnTo>
                        <a:pt x="124" y="6"/>
                      </a:lnTo>
                      <a:lnTo>
                        <a:pt x="131" y="22"/>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 name="Freeform 4"/>
                <p:cNvSpPr>
                  <a:spLocks/>
                </p:cNvSpPr>
                <p:nvPr/>
              </p:nvSpPr>
              <p:spPr bwMode="ltGray">
                <a:xfrm>
                  <a:off x="506" y="3583"/>
                  <a:ext cx="90" cy="584"/>
                </a:xfrm>
                <a:custGeom>
                  <a:avLst/>
                  <a:gdLst>
                    <a:gd name="T0" fmla="*/ 0 w 90"/>
                    <a:gd name="T1" fmla="*/ 583 h 584"/>
                    <a:gd name="T2" fmla="*/ 0 w 90"/>
                    <a:gd name="T3" fmla="*/ 528 h 584"/>
                    <a:gd name="T4" fmla="*/ 0 w 90"/>
                    <a:gd name="T5" fmla="*/ 487 h 584"/>
                    <a:gd name="T6" fmla="*/ 2 w 90"/>
                    <a:gd name="T7" fmla="*/ 458 h 584"/>
                    <a:gd name="T8" fmla="*/ 2 w 90"/>
                    <a:gd name="T9" fmla="*/ 423 h 584"/>
                    <a:gd name="T10" fmla="*/ 2 w 90"/>
                    <a:gd name="T11" fmla="*/ 387 h 584"/>
                    <a:gd name="T12" fmla="*/ 3 w 90"/>
                    <a:gd name="T13" fmla="*/ 357 h 584"/>
                    <a:gd name="T14" fmla="*/ 5 w 90"/>
                    <a:gd name="T15" fmla="*/ 329 h 584"/>
                    <a:gd name="T16" fmla="*/ 8 w 90"/>
                    <a:gd name="T17" fmla="*/ 280 h 584"/>
                    <a:gd name="T18" fmla="*/ 13 w 90"/>
                    <a:gd name="T19" fmla="*/ 227 h 584"/>
                    <a:gd name="T20" fmla="*/ 19 w 90"/>
                    <a:gd name="T21" fmla="*/ 173 h 584"/>
                    <a:gd name="T22" fmla="*/ 23 w 90"/>
                    <a:gd name="T23" fmla="*/ 116 h 584"/>
                    <a:gd name="T24" fmla="*/ 27 w 90"/>
                    <a:gd name="T25" fmla="*/ 81 h 584"/>
                    <a:gd name="T26" fmla="*/ 30 w 90"/>
                    <a:gd name="T27" fmla="*/ 68 h 584"/>
                    <a:gd name="T28" fmla="*/ 38 w 90"/>
                    <a:gd name="T29" fmla="*/ 45 h 584"/>
                    <a:gd name="T30" fmla="*/ 46 w 90"/>
                    <a:gd name="T31" fmla="*/ 28 h 584"/>
                    <a:gd name="T32" fmla="*/ 55 w 90"/>
                    <a:gd name="T33" fmla="*/ 15 h 584"/>
                    <a:gd name="T34" fmla="*/ 63 w 90"/>
                    <a:gd name="T35" fmla="*/ 3 h 584"/>
                    <a:gd name="T36" fmla="*/ 69 w 90"/>
                    <a:gd name="T37" fmla="*/ 0 h 584"/>
                    <a:gd name="T38" fmla="*/ 78 w 90"/>
                    <a:gd name="T39" fmla="*/ 0 h 584"/>
                    <a:gd name="T40" fmla="*/ 86 w 90"/>
                    <a:gd name="T41" fmla="*/ 4 h 584"/>
                    <a:gd name="T42" fmla="*/ 89 w 90"/>
                    <a:gd name="T43" fmla="*/ 1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584">
                      <a:moveTo>
                        <a:pt x="0" y="583"/>
                      </a:moveTo>
                      <a:lnTo>
                        <a:pt x="0" y="528"/>
                      </a:lnTo>
                      <a:lnTo>
                        <a:pt x="0" y="487"/>
                      </a:lnTo>
                      <a:lnTo>
                        <a:pt x="2" y="458"/>
                      </a:lnTo>
                      <a:lnTo>
                        <a:pt x="2" y="423"/>
                      </a:lnTo>
                      <a:lnTo>
                        <a:pt x="2" y="387"/>
                      </a:lnTo>
                      <a:lnTo>
                        <a:pt x="3" y="357"/>
                      </a:lnTo>
                      <a:lnTo>
                        <a:pt x="5" y="329"/>
                      </a:lnTo>
                      <a:lnTo>
                        <a:pt x="8" y="280"/>
                      </a:lnTo>
                      <a:lnTo>
                        <a:pt x="13" y="227"/>
                      </a:lnTo>
                      <a:lnTo>
                        <a:pt x="19" y="173"/>
                      </a:lnTo>
                      <a:lnTo>
                        <a:pt x="23" y="116"/>
                      </a:lnTo>
                      <a:lnTo>
                        <a:pt x="27" y="81"/>
                      </a:lnTo>
                      <a:lnTo>
                        <a:pt x="30" y="68"/>
                      </a:lnTo>
                      <a:lnTo>
                        <a:pt x="38" y="45"/>
                      </a:lnTo>
                      <a:lnTo>
                        <a:pt x="46" y="28"/>
                      </a:lnTo>
                      <a:lnTo>
                        <a:pt x="55" y="15"/>
                      </a:lnTo>
                      <a:lnTo>
                        <a:pt x="63" y="3"/>
                      </a:lnTo>
                      <a:lnTo>
                        <a:pt x="69" y="0"/>
                      </a:lnTo>
                      <a:lnTo>
                        <a:pt x="78" y="0"/>
                      </a:lnTo>
                      <a:lnTo>
                        <a:pt x="86" y="4"/>
                      </a:lnTo>
                      <a:lnTo>
                        <a:pt x="89"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96" name="Group 8"/>
              <p:cNvGrpSpPr>
                <a:grpSpLocks/>
              </p:cNvGrpSpPr>
              <p:nvPr/>
            </p:nvGrpSpPr>
            <p:grpSpPr bwMode="auto">
              <a:xfrm>
                <a:off x="243" y="3542"/>
                <a:ext cx="270" cy="631"/>
                <a:chOff x="243" y="3542"/>
                <a:chExt cx="270" cy="631"/>
              </a:xfrm>
            </p:grpSpPr>
            <p:sp>
              <p:nvSpPr>
                <p:cNvPr id="116" name="Freeform 6"/>
                <p:cNvSpPr>
                  <a:spLocks/>
                </p:cNvSpPr>
                <p:nvPr/>
              </p:nvSpPr>
              <p:spPr bwMode="ltGray">
                <a:xfrm>
                  <a:off x="350" y="3908"/>
                  <a:ext cx="163" cy="265"/>
                </a:xfrm>
                <a:custGeom>
                  <a:avLst/>
                  <a:gdLst>
                    <a:gd name="T0" fmla="*/ 162 w 163"/>
                    <a:gd name="T1" fmla="*/ 264 h 265"/>
                    <a:gd name="T2" fmla="*/ 138 w 163"/>
                    <a:gd name="T3" fmla="*/ 239 h 265"/>
                    <a:gd name="T4" fmla="*/ 128 w 163"/>
                    <a:gd name="T5" fmla="*/ 222 h 265"/>
                    <a:gd name="T6" fmla="*/ 122 w 163"/>
                    <a:gd name="T7" fmla="*/ 210 h 265"/>
                    <a:gd name="T8" fmla="*/ 86 w 163"/>
                    <a:gd name="T9" fmla="*/ 88 h 265"/>
                    <a:gd name="T10" fmla="*/ 66 w 163"/>
                    <a:gd name="T11" fmla="*/ 49 h 265"/>
                    <a:gd name="T12" fmla="*/ 52 w 163"/>
                    <a:gd name="T13" fmla="*/ 24 h 265"/>
                    <a:gd name="T14" fmla="*/ 41 w 163"/>
                    <a:gd name="T15" fmla="*/ 13 h 265"/>
                    <a:gd name="T16" fmla="*/ 27 w 163"/>
                    <a:gd name="T17" fmla="*/ 3 h 265"/>
                    <a:gd name="T18" fmla="*/ 15 w 163"/>
                    <a:gd name="T19" fmla="*/ 0 h 265"/>
                    <a:gd name="T20" fmla="*/ 5 w 163"/>
                    <a:gd name="T21" fmla="*/ 2 h 265"/>
                    <a:gd name="T22" fmla="*/ 0 w 163"/>
                    <a:gd name="T23" fmla="*/ 1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265">
                      <a:moveTo>
                        <a:pt x="162" y="264"/>
                      </a:moveTo>
                      <a:lnTo>
                        <a:pt x="138" y="239"/>
                      </a:lnTo>
                      <a:lnTo>
                        <a:pt x="128" y="222"/>
                      </a:lnTo>
                      <a:lnTo>
                        <a:pt x="122" y="210"/>
                      </a:lnTo>
                      <a:lnTo>
                        <a:pt x="86" y="88"/>
                      </a:lnTo>
                      <a:lnTo>
                        <a:pt x="66" y="49"/>
                      </a:lnTo>
                      <a:lnTo>
                        <a:pt x="52" y="24"/>
                      </a:lnTo>
                      <a:lnTo>
                        <a:pt x="41" y="13"/>
                      </a:lnTo>
                      <a:lnTo>
                        <a:pt x="27" y="3"/>
                      </a:lnTo>
                      <a:lnTo>
                        <a:pt x="15" y="0"/>
                      </a:lnTo>
                      <a:lnTo>
                        <a:pt x="5" y="2"/>
                      </a:lnTo>
                      <a:lnTo>
                        <a:pt x="0" y="17"/>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7" name="Freeform 7"/>
                <p:cNvSpPr>
                  <a:spLocks/>
                </p:cNvSpPr>
                <p:nvPr/>
              </p:nvSpPr>
              <p:spPr bwMode="ltGray">
                <a:xfrm>
                  <a:off x="243" y="3542"/>
                  <a:ext cx="250" cy="628"/>
                </a:xfrm>
                <a:custGeom>
                  <a:avLst/>
                  <a:gdLst>
                    <a:gd name="T0" fmla="*/ 249 w 250"/>
                    <a:gd name="T1" fmla="*/ 627 h 628"/>
                    <a:gd name="T2" fmla="*/ 242 w 250"/>
                    <a:gd name="T3" fmla="*/ 577 h 628"/>
                    <a:gd name="T4" fmla="*/ 164 w 250"/>
                    <a:gd name="T5" fmla="*/ 237 h 628"/>
                    <a:gd name="T6" fmla="*/ 128 w 250"/>
                    <a:gd name="T7" fmla="*/ 132 h 628"/>
                    <a:gd name="T8" fmla="*/ 118 w 250"/>
                    <a:gd name="T9" fmla="*/ 97 h 628"/>
                    <a:gd name="T10" fmla="*/ 105 w 250"/>
                    <a:gd name="T11" fmla="*/ 57 h 628"/>
                    <a:gd name="T12" fmla="*/ 90 w 250"/>
                    <a:gd name="T13" fmla="*/ 27 h 628"/>
                    <a:gd name="T14" fmla="*/ 75 w 250"/>
                    <a:gd name="T15" fmla="*/ 11 h 628"/>
                    <a:gd name="T16" fmla="*/ 57 w 250"/>
                    <a:gd name="T17" fmla="*/ 0 h 628"/>
                    <a:gd name="T18" fmla="*/ 38 w 250"/>
                    <a:gd name="T19" fmla="*/ 0 h 628"/>
                    <a:gd name="T20" fmla="*/ 26 w 250"/>
                    <a:gd name="T21" fmla="*/ 12 h 628"/>
                    <a:gd name="T22" fmla="*/ 0 w 250"/>
                    <a:gd name="T23" fmla="*/ 70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628">
                      <a:moveTo>
                        <a:pt x="249" y="627"/>
                      </a:moveTo>
                      <a:lnTo>
                        <a:pt x="242" y="577"/>
                      </a:lnTo>
                      <a:lnTo>
                        <a:pt x="164" y="237"/>
                      </a:lnTo>
                      <a:lnTo>
                        <a:pt x="128" y="132"/>
                      </a:lnTo>
                      <a:lnTo>
                        <a:pt x="118" y="97"/>
                      </a:lnTo>
                      <a:lnTo>
                        <a:pt x="105" y="57"/>
                      </a:lnTo>
                      <a:lnTo>
                        <a:pt x="90" y="27"/>
                      </a:lnTo>
                      <a:lnTo>
                        <a:pt x="75" y="11"/>
                      </a:lnTo>
                      <a:lnTo>
                        <a:pt x="57" y="0"/>
                      </a:lnTo>
                      <a:lnTo>
                        <a:pt x="38" y="0"/>
                      </a:lnTo>
                      <a:lnTo>
                        <a:pt x="26" y="12"/>
                      </a:lnTo>
                      <a:lnTo>
                        <a:pt x="0" y="70"/>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7" name="Freeform 9"/>
              <p:cNvSpPr>
                <a:spLocks/>
              </p:cNvSpPr>
              <p:nvPr/>
            </p:nvSpPr>
            <p:spPr bwMode="ltGray">
              <a:xfrm>
                <a:off x="351" y="3908"/>
                <a:ext cx="59" cy="262"/>
              </a:xfrm>
              <a:custGeom>
                <a:avLst/>
                <a:gdLst>
                  <a:gd name="T0" fmla="*/ 0 w 59"/>
                  <a:gd name="T1" fmla="*/ 261 h 262"/>
                  <a:gd name="T2" fmla="*/ 8 w 59"/>
                  <a:gd name="T3" fmla="*/ 202 h 262"/>
                  <a:gd name="T4" fmla="*/ 15 w 59"/>
                  <a:gd name="T5" fmla="*/ 138 h 262"/>
                  <a:gd name="T6" fmla="*/ 19 w 59"/>
                  <a:gd name="T7" fmla="*/ 110 h 262"/>
                  <a:gd name="T8" fmla="*/ 24 w 59"/>
                  <a:gd name="T9" fmla="*/ 77 h 262"/>
                  <a:gd name="T10" fmla="*/ 31 w 59"/>
                  <a:gd name="T11" fmla="*/ 43 h 262"/>
                  <a:gd name="T12" fmla="*/ 36 w 59"/>
                  <a:gd name="T13" fmla="*/ 21 h 262"/>
                  <a:gd name="T14" fmla="*/ 41 w 59"/>
                  <a:gd name="T15" fmla="*/ 11 h 262"/>
                  <a:gd name="T16" fmla="*/ 46 w 59"/>
                  <a:gd name="T17" fmla="*/ 2 h 262"/>
                  <a:gd name="T18" fmla="*/ 52 w 59"/>
                  <a:gd name="T19" fmla="*/ 0 h 262"/>
                  <a:gd name="T20" fmla="*/ 55 w 59"/>
                  <a:gd name="T21" fmla="*/ 7 h 262"/>
                  <a:gd name="T22" fmla="*/ 58 w 59"/>
                  <a:gd name="T23" fmla="*/ 2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262">
                    <a:moveTo>
                      <a:pt x="0" y="261"/>
                    </a:moveTo>
                    <a:lnTo>
                      <a:pt x="8" y="202"/>
                    </a:lnTo>
                    <a:lnTo>
                      <a:pt x="15" y="138"/>
                    </a:lnTo>
                    <a:lnTo>
                      <a:pt x="19" y="110"/>
                    </a:lnTo>
                    <a:lnTo>
                      <a:pt x="24" y="77"/>
                    </a:lnTo>
                    <a:lnTo>
                      <a:pt x="31" y="43"/>
                    </a:lnTo>
                    <a:lnTo>
                      <a:pt x="36" y="21"/>
                    </a:lnTo>
                    <a:lnTo>
                      <a:pt x="41" y="11"/>
                    </a:lnTo>
                    <a:lnTo>
                      <a:pt x="46" y="2"/>
                    </a:lnTo>
                    <a:lnTo>
                      <a:pt x="52" y="0"/>
                    </a:lnTo>
                    <a:lnTo>
                      <a:pt x="55" y="7"/>
                    </a:lnTo>
                    <a:lnTo>
                      <a:pt x="58" y="24"/>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Freeform 10"/>
              <p:cNvSpPr>
                <a:spLocks/>
              </p:cNvSpPr>
              <p:nvPr/>
            </p:nvSpPr>
            <p:spPr bwMode="ltGray">
              <a:xfrm>
                <a:off x="349" y="3605"/>
                <a:ext cx="41" cy="640"/>
              </a:xfrm>
              <a:custGeom>
                <a:avLst/>
                <a:gdLst>
                  <a:gd name="T0" fmla="*/ 0 w 41"/>
                  <a:gd name="T1" fmla="*/ 639 h 640"/>
                  <a:gd name="T2" fmla="*/ 0 w 41"/>
                  <a:gd name="T3" fmla="*/ 579 h 640"/>
                  <a:gd name="T4" fmla="*/ 0 w 41"/>
                  <a:gd name="T5" fmla="*/ 534 h 640"/>
                  <a:gd name="T6" fmla="*/ 0 w 41"/>
                  <a:gd name="T7" fmla="*/ 503 h 640"/>
                  <a:gd name="T8" fmla="*/ 1 w 41"/>
                  <a:gd name="T9" fmla="*/ 464 h 640"/>
                  <a:gd name="T10" fmla="*/ 1 w 41"/>
                  <a:gd name="T11" fmla="*/ 424 h 640"/>
                  <a:gd name="T12" fmla="*/ 1 w 41"/>
                  <a:gd name="T13" fmla="*/ 391 h 640"/>
                  <a:gd name="T14" fmla="*/ 2 w 41"/>
                  <a:gd name="T15" fmla="*/ 361 h 640"/>
                  <a:gd name="T16" fmla="*/ 4 w 41"/>
                  <a:gd name="T17" fmla="*/ 307 h 640"/>
                  <a:gd name="T18" fmla="*/ 5 w 41"/>
                  <a:gd name="T19" fmla="*/ 249 h 640"/>
                  <a:gd name="T20" fmla="*/ 8 w 41"/>
                  <a:gd name="T21" fmla="*/ 190 h 640"/>
                  <a:gd name="T22" fmla="*/ 10 w 41"/>
                  <a:gd name="T23" fmla="*/ 127 h 640"/>
                  <a:gd name="T24" fmla="*/ 12 w 41"/>
                  <a:gd name="T25" fmla="*/ 89 h 640"/>
                  <a:gd name="T26" fmla="*/ 13 w 41"/>
                  <a:gd name="T27" fmla="*/ 75 h 640"/>
                  <a:gd name="T28" fmla="*/ 17 w 41"/>
                  <a:gd name="T29" fmla="*/ 49 h 640"/>
                  <a:gd name="T30" fmla="*/ 20 w 41"/>
                  <a:gd name="T31" fmla="*/ 31 h 640"/>
                  <a:gd name="T32" fmla="*/ 24 w 41"/>
                  <a:gd name="T33" fmla="*/ 16 h 640"/>
                  <a:gd name="T34" fmla="*/ 28 w 41"/>
                  <a:gd name="T35" fmla="*/ 3 h 640"/>
                  <a:gd name="T36" fmla="*/ 31 w 41"/>
                  <a:gd name="T37" fmla="*/ 0 h 640"/>
                  <a:gd name="T38" fmla="*/ 35 w 41"/>
                  <a:gd name="T39" fmla="*/ 0 h 640"/>
                  <a:gd name="T40" fmla="*/ 38 w 41"/>
                  <a:gd name="T41" fmla="*/ 5 h 640"/>
                  <a:gd name="T42" fmla="*/ 40 w 41"/>
                  <a:gd name="T43" fmla="*/ 1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640">
                    <a:moveTo>
                      <a:pt x="0" y="639"/>
                    </a:moveTo>
                    <a:lnTo>
                      <a:pt x="0" y="579"/>
                    </a:lnTo>
                    <a:lnTo>
                      <a:pt x="0" y="534"/>
                    </a:lnTo>
                    <a:lnTo>
                      <a:pt x="0" y="503"/>
                    </a:lnTo>
                    <a:lnTo>
                      <a:pt x="1" y="464"/>
                    </a:lnTo>
                    <a:lnTo>
                      <a:pt x="1" y="424"/>
                    </a:lnTo>
                    <a:lnTo>
                      <a:pt x="1" y="391"/>
                    </a:lnTo>
                    <a:lnTo>
                      <a:pt x="2" y="361"/>
                    </a:lnTo>
                    <a:lnTo>
                      <a:pt x="4" y="307"/>
                    </a:lnTo>
                    <a:lnTo>
                      <a:pt x="5" y="249"/>
                    </a:lnTo>
                    <a:lnTo>
                      <a:pt x="8" y="190"/>
                    </a:lnTo>
                    <a:lnTo>
                      <a:pt x="10" y="127"/>
                    </a:lnTo>
                    <a:lnTo>
                      <a:pt x="12" y="89"/>
                    </a:lnTo>
                    <a:lnTo>
                      <a:pt x="13" y="75"/>
                    </a:lnTo>
                    <a:lnTo>
                      <a:pt x="17" y="49"/>
                    </a:lnTo>
                    <a:lnTo>
                      <a:pt x="20" y="31"/>
                    </a:lnTo>
                    <a:lnTo>
                      <a:pt x="24" y="16"/>
                    </a:lnTo>
                    <a:lnTo>
                      <a:pt x="28" y="3"/>
                    </a:lnTo>
                    <a:lnTo>
                      <a:pt x="31" y="0"/>
                    </a:lnTo>
                    <a:lnTo>
                      <a:pt x="35" y="0"/>
                    </a:lnTo>
                    <a:lnTo>
                      <a:pt x="38" y="5"/>
                    </a:lnTo>
                    <a:lnTo>
                      <a:pt x="40"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Freeform 11"/>
              <p:cNvSpPr>
                <a:spLocks/>
              </p:cNvSpPr>
              <p:nvPr/>
            </p:nvSpPr>
            <p:spPr bwMode="ltGray">
              <a:xfrm>
                <a:off x="106" y="3013"/>
                <a:ext cx="140" cy="1097"/>
              </a:xfrm>
              <a:custGeom>
                <a:avLst/>
                <a:gdLst>
                  <a:gd name="T0" fmla="*/ 139 w 140"/>
                  <a:gd name="T1" fmla="*/ 1096 h 1097"/>
                  <a:gd name="T2" fmla="*/ 135 w 140"/>
                  <a:gd name="T3" fmla="*/ 1009 h 1097"/>
                  <a:gd name="T4" fmla="*/ 90 w 140"/>
                  <a:gd name="T5" fmla="*/ 415 h 1097"/>
                  <a:gd name="T6" fmla="*/ 71 w 140"/>
                  <a:gd name="T7" fmla="*/ 230 h 1097"/>
                  <a:gd name="T8" fmla="*/ 66 w 140"/>
                  <a:gd name="T9" fmla="*/ 170 h 1097"/>
                  <a:gd name="T10" fmla="*/ 58 w 140"/>
                  <a:gd name="T11" fmla="*/ 100 h 1097"/>
                  <a:gd name="T12" fmla="*/ 50 w 140"/>
                  <a:gd name="T13" fmla="*/ 47 h 1097"/>
                  <a:gd name="T14" fmla="*/ 41 w 140"/>
                  <a:gd name="T15" fmla="*/ 19 h 1097"/>
                  <a:gd name="T16" fmla="*/ 32 w 140"/>
                  <a:gd name="T17" fmla="*/ 1 h 1097"/>
                  <a:gd name="T18" fmla="*/ 21 w 140"/>
                  <a:gd name="T19" fmla="*/ 0 h 1097"/>
                  <a:gd name="T20" fmla="*/ 14 w 140"/>
                  <a:gd name="T21" fmla="*/ 21 h 1097"/>
                  <a:gd name="T22" fmla="*/ 0 w 140"/>
                  <a:gd name="T23" fmla="*/ 122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097">
                    <a:moveTo>
                      <a:pt x="139" y="1096"/>
                    </a:moveTo>
                    <a:lnTo>
                      <a:pt x="135" y="1009"/>
                    </a:lnTo>
                    <a:lnTo>
                      <a:pt x="90" y="415"/>
                    </a:lnTo>
                    <a:lnTo>
                      <a:pt x="71" y="230"/>
                    </a:lnTo>
                    <a:lnTo>
                      <a:pt x="66" y="170"/>
                    </a:lnTo>
                    <a:lnTo>
                      <a:pt x="58" y="100"/>
                    </a:lnTo>
                    <a:lnTo>
                      <a:pt x="50" y="47"/>
                    </a:lnTo>
                    <a:lnTo>
                      <a:pt x="41" y="19"/>
                    </a:lnTo>
                    <a:lnTo>
                      <a:pt x="32" y="1"/>
                    </a:lnTo>
                    <a:lnTo>
                      <a:pt x="21" y="0"/>
                    </a:lnTo>
                    <a:lnTo>
                      <a:pt x="14" y="21"/>
                    </a:lnTo>
                    <a:lnTo>
                      <a:pt x="0" y="122"/>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0" name="Group 16"/>
              <p:cNvGrpSpPr>
                <a:grpSpLocks/>
              </p:cNvGrpSpPr>
              <p:nvPr/>
            </p:nvGrpSpPr>
            <p:grpSpPr bwMode="auto">
              <a:xfrm>
                <a:off x="193" y="2703"/>
                <a:ext cx="152" cy="1529"/>
                <a:chOff x="193" y="2703"/>
                <a:chExt cx="152" cy="1529"/>
              </a:xfrm>
            </p:grpSpPr>
            <p:sp>
              <p:nvSpPr>
                <p:cNvPr id="112" name="Freeform 12"/>
                <p:cNvSpPr>
                  <a:spLocks/>
                </p:cNvSpPr>
                <p:nvPr/>
              </p:nvSpPr>
              <p:spPr bwMode="ltGray">
                <a:xfrm>
                  <a:off x="193" y="3846"/>
                  <a:ext cx="92" cy="386"/>
                </a:xfrm>
                <a:custGeom>
                  <a:avLst/>
                  <a:gdLst>
                    <a:gd name="T0" fmla="*/ 91 w 92"/>
                    <a:gd name="T1" fmla="*/ 385 h 386"/>
                    <a:gd name="T2" fmla="*/ 77 w 92"/>
                    <a:gd name="T3" fmla="*/ 347 h 386"/>
                    <a:gd name="T4" fmla="*/ 72 w 92"/>
                    <a:gd name="T5" fmla="*/ 325 h 386"/>
                    <a:gd name="T6" fmla="*/ 69 w 92"/>
                    <a:gd name="T7" fmla="*/ 306 h 386"/>
                    <a:gd name="T8" fmla="*/ 48 w 92"/>
                    <a:gd name="T9" fmla="*/ 129 h 386"/>
                    <a:gd name="T10" fmla="*/ 37 w 92"/>
                    <a:gd name="T11" fmla="*/ 73 h 386"/>
                    <a:gd name="T12" fmla="*/ 29 w 92"/>
                    <a:gd name="T13" fmla="*/ 37 h 386"/>
                    <a:gd name="T14" fmla="*/ 23 w 92"/>
                    <a:gd name="T15" fmla="*/ 18 h 386"/>
                    <a:gd name="T16" fmla="*/ 15 w 92"/>
                    <a:gd name="T17" fmla="*/ 5 h 386"/>
                    <a:gd name="T18" fmla="*/ 8 w 92"/>
                    <a:gd name="T19" fmla="*/ 0 h 386"/>
                    <a:gd name="T20" fmla="*/ 2 w 92"/>
                    <a:gd name="T21" fmla="*/ 3 h 386"/>
                    <a:gd name="T22" fmla="*/ 0 w 92"/>
                    <a:gd name="T23" fmla="*/ 2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386">
                      <a:moveTo>
                        <a:pt x="91" y="385"/>
                      </a:moveTo>
                      <a:lnTo>
                        <a:pt x="77" y="347"/>
                      </a:lnTo>
                      <a:lnTo>
                        <a:pt x="72" y="325"/>
                      </a:lnTo>
                      <a:lnTo>
                        <a:pt x="69" y="306"/>
                      </a:lnTo>
                      <a:lnTo>
                        <a:pt x="48" y="129"/>
                      </a:lnTo>
                      <a:lnTo>
                        <a:pt x="37" y="73"/>
                      </a:lnTo>
                      <a:lnTo>
                        <a:pt x="29" y="37"/>
                      </a:lnTo>
                      <a:lnTo>
                        <a:pt x="23" y="18"/>
                      </a:lnTo>
                      <a:lnTo>
                        <a:pt x="15" y="5"/>
                      </a:lnTo>
                      <a:lnTo>
                        <a:pt x="8" y="0"/>
                      </a:lnTo>
                      <a:lnTo>
                        <a:pt x="2" y="3"/>
                      </a:lnTo>
                      <a:lnTo>
                        <a:pt x="0" y="2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Freeform 13"/>
                <p:cNvSpPr>
                  <a:spLocks/>
                </p:cNvSpPr>
                <p:nvPr/>
              </p:nvSpPr>
              <p:spPr bwMode="ltGray">
                <a:xfrm>
                  <a:off x="215" y="2703"/>
                  <a:ext cx="130" cy="1413"/>
                </a:xfrm>
                <a:custGeom>
                  <a:avLst/>
                  <a:gdLst>
                    <a:gd name="T0" fmla="*/ 0 w 130"/>
                    <a:gd name="T1" fmla="*/ 1412 h 1413"/>
                    <a:gd name="T2" fmla="*/ 45 w 130"/>
                    <a:gd name="T3" fmla="*/ 888 h 1413"/>
                    <a:gd name="T4" fmla="*/ 50 w 130"/>
                    <a:gd name="T5" fmla="*/ 804 h 1413"/>
                    <a:gd name="T6" fmla="*/ 62 w 130"/>
                    <a:gd name="T7" fmla="*/ 668 h 1413"/>
                    <a:gd name="T8" fmla="*/ 73 w 130"/>
                    <a:gd name="T9" fmla="*/ 526 h 1413"/>
                    <a:gd name="T10" fmla="*/ 79 w 130"/>
                    <a:gd name="T11" fmla="*/ 450 h 1413"/>
                    <a:gd name="T12" fmla="*/ 82 w 130"/>
                    <a:gd name="T13" fmla="*/ 368 h 1413"/>
                    <a:gd name="T14" fmla="*/ 85 w 130"/>
                    <a:gd name="T15" fmla="*/ 291 h 1413"/>
                    <a:gd name="T16" fmla="*/ 93 w 130"/>
                    <a:gd name="T17" fmla="*/ 202 h 1413"/>
                    <a:gd name="T18" fmla="*/ 100 w 130"/>
                    <a:gd name="T19" fmla="*/ 120 h 1413"/>
                    <a:gd name="T20" fmla="*/ 110 w 130"/>
                    <a:gd name="T21" fmla="*/ 48 h 1413"/>
                    <a:gd name="T22" fmla="*/ 117 w 130"/>
                    <a:gd name="T23" fmla="*/ 3 h 1413"/>
                    <a:gd name="T24" fmla="*/ 122 w 130"/>
                    <a:gd name="T25" fmla="*/ 0 h 1413"/>
                    <a:gd name="T26" fmla="*/ 126 w 130"/>
                    <a:gd name="T27" fmla="*/ 23 h 1413"/>
                    <a:gd name="T28" fmla="*/ 129 w 130"/>
                    <a:gd name="T29" fmla="*/ 102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413">
                      <a:moveTo>
                        <a:pt x="0" y="1412"/>
                      </a:moveTo>
                      <a:lnTo>
                        <a:pt x="45" y="888"/>
                      </a:lnTo>
                      <a:lnTo>
                        <a:pt x="50" y="804"/>
                      </a:lnTo>
                      <a:lnTo>
                        <a:pt x="62" y="668"/>
                      </a:lnTo>
                      <a:lnTo>
                        <a:pt x="73" y="526"/>
                      </a:lnTo>
                      <a:lnTo>
                        <a:pt x="79" y="450"/>
                      </a:lnTo>
                      <a:lnTo>
                        <a:pt x="82" y="368"/>
                      </a:lnTo>
                      <a:lnTo>
                        <a:pt x="85" y="291"/>
                      </a:lnTo>
                      <a:lnTo>
                        <a:pt x="93" y="202"/>
                      </a:lnTo>
                      <a:lnTo>
                        <a:pt x="100" y="120"/>
                      </a:lnTo>
                      <a:lnTo>
                        <a:pt x="110" y="48"/>
                      </a:lnTo>
                      <a:lnTo>
                        <a:pt x="117" y="3"/>
                      </a:lnTo>
                      <a:lnTo>
                        <a:pt x="122" y="0"/>
                      </a:lnTo>
                      <a:lnTo>
                        <a:pt x="126" y="23"/>
                      </a:lnTo>
                      <a:lnTo>
                        <a:pt x="129" y="102"/>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Freeform 14"/>
                <p:cNvSpPr>
                  <a:spLocks/>
                </p:cNvSpPr>
                <p:nvPr/>
              </p:nvSpPr>
              <p:spPr bwMode="ltGray">
                <a:xfrm>
                  <a:off x="237" y="3336"/>
                  <a:ext cx="106" cy="522"/>
                </a:xfrm>
                <a:custGeom>
                  <a:avLst/>
                  <a:gdLst>
                    <a:gd name="T0" fmla="*/ 0 w 106"/>
                    <a:gd name="T1" fmla="*/ 521 h 522"/>
                    <a:gd name="T2" fmla="*/ 20 w 106"/>
                    <a:gd name="T3" fmla="*/ 408 h 522"/>
                    <a:gd name="T4" fmla="*/ 32 w 106"/>
                    <a:gd name="T5" fmla="*/ 278 h 522"/>
                    <a:gd name="T6" fmla="*/ 38 w 106"/>
                    <a:gd name="T7" fmla="*/ 220 h 522"/>
                    <a:gd name="T8" fmla="*/ 47 w 106"/>
                    <a:gd name="T9" fmla="*/ 153 h 522"/>
                    <a:gd name="T10" fmla="*/ 59 w 106"/>
                    <a:gd name="T11" fmla="*/ 84 h 522"/>
                    <a:gd name="T12" fmla="*/ 69 w 106"/>
                    <a:gd name="T13" fmla="*/ 40 h 522"/>
                    <a:gd name="T14" fmla="*/ 75 w 106"/>
                    <a:gd name="T15" fmla="*/ 19 h 522"/>
                    <a:gd name="T16" fmla="*/ 84 w 106"/>
                    <a:gd name="T17" fmla="*/ 3 h 522"/>
                    <a:gd name="T18" fmla="*/ 96 w 106"/>
                    <a:gd name="T19" fmla="*/ 0 h 522"/>
                    <a:gd name="T20" fmla="*/ 101 w 106"/>
                    <a:gd name="T21" fmla="*/ 11 h 522"/>
                    <a:gd name="T22" fmla="*/ 105 w 106"/>
                    <a:gd name="T23" fmla="*/ 4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522">
                      <a:moveTo>
                        <a:pt x="0" y="521"/>
                      </a:moveTo>
                      <a:lnTo>
                        <a:pt x="20" y="408"/>
                      </a:lnTo>
                      <a:lnTo>
                        <a:pt x="32" y="278"/>
                      </a:lnTo>
                      <a:lnTo>
                        <a:pt x="38" y="220"/>
                      </a:lnTo>
                      <a:lnTo>
                        <a:pt x="47" y="153"/>
                      </a:lnTo>
                      <a:lnTo>
                        <a:pt x="59" y="84"/>
                      </a:lnTo>
                      <a:lnTo>
                        <a:pt x="69" y="40"/>
                      </a:lnTo>
                      <a:lnTo>
                        <a:pt x="75" y="19"/>
                      </a:lnTo>
                      <a:lnTo>
                        <a:pt x="84" y="3"/>
                      </a:lnTo>
                      <a:lnTo>
                        <a:pt x="96" y="0"/>
                      </a:lnTo>
                      <a:lnTo>
                        <a:pt x="101" y="11"/>
                      </a:lnTo>
                      <a:lnTo>
                        <a:pt x="105" y="46"/>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Freeform 15"/>
                <p:cNvSpPr>
                  <a:spLocks/>
                </p:cNvSpPr>
                <p:nvPr/>
              </p:nvSpPr>
              <p:spPr bwMode="ltGray">
                <a:xfrm>
                  <a:off x="194" y="3521"/>
                  <a:ext cx="48" cy="255"/>
                </a:xfrm>
                <a:custGeom>
                  <a:avLst/>
                  <a:gdLst>
                    <a:gd name="T0" fmla="*/ 0 w 48"/>
                    <a:gd name="T1" fmla="*/ 0 h 255"/>
                    <a:gd name="T2" fmla="*/ 7 w 48"/>
                    <a:gd name="T3" fmla="*/ 16 h 255"/>
                    <a:gd name="T4" fmla="*/ 18 w 48"/>
                    <a:gd name="T5" fmla="*/ 34 h 255"/>
                    <a:gd name="T6" fmla="*/ 26 w 48"/>
                    <a:gd name="T7" fmla="*/ 70 h 255"/>
                    <a:gd name="T8" fmla="*/ 33 w 48"/>
                    <a:gd name="T9" fmla="*/ 101 h 255"/>
                    <a:gd name="T10" fmla="*/ 40 w 48"/>
                    <a:gd name="T11" fmla="*/ 132 h 255"/>
                    <a:gd name="T12" fmla="*/ 43 w 48"/>
                    <a:gd name="T13" fmla="*/ 158 h 255"/>
                    <a:gd name="T14" fmla="*/ 45 w 48"/>
                    <a:gd name="T15" fmla="*/ 184 h 255"/>
                    <a:gd name="T16" fmla="*/ 47 w 48"/>
                    <a:gd name="T17" fmla="*/ 219 h 255"/>
                    <a:gd name="T18" fmla="*/ 47 w 48"/>
                    <a:gd name="T19" fmla="*/ 25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255">
                      <a:moveTo>
                        <a:pt x="0" y="0"/>
                      </a:moveTo>
                      <a:lnTo>
                        <a:pt x="7" y="16"/>
                      </a:lnTo>
                      <a:lnTo>
                        <a:pt x="18" y="34"/>
                      </a:lnTo>
                      <a:lnTo>
                        <a:pt x="26" y="70"/>
                      </a:lnTo>
                      <a:lnTo>
                        <a:pt x="33" y="101"/>
                      </a:lnTo>
                      <a:lnTo>
                        <a:pt x="40" y="132"/>
                      </a:lnTo>
                      <a:lnTo>
                        <a:pt x="43" y="158"/>
                      </a:lnTo>
                      <a:lnTo>
                        <a:pt x="45" y="184"/>
                      </a:lnTo>
                      <a:lnTo>
                        <a:pt x="47" y="219"/>
                      </a:lnTo>
                      <a:lnTo>
                        <a:pt x="47" y="254"/>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1" name="Freeform 17"/>
              <p:cNvSpPr>
                <a:spLocks/>
              </p:cNvSpPr>
              <p:nvPr/>
            </p:nvSpPr>
            <p:spPr bwMode="ltGray">
              <a:xfrm>
                <a:off x="782" y="4015"/>
                <a:ext cx="164" cy="130"/>
              </a:xfrm>
              <a:custGeom>
                <a:avLst/>
                <a:gdLst>
                  <a:gd name="T0" fmla="*/ 163 w 164"/>
                  <a:gd name="T1" fmla="*/ 129 h 130"/>
                  <a:gd name="T2" fmla="*/ 138 w 164"/>
                  <a:gd name="T3" fmla="*/ 116 h 130"/>
                  <a:gd name="T4" fmla="*/ 129 w 164"/>
                  <a:gd name="T5" fmla="*/ 109 h 130"/>
                  <a:gd name="T6" fmla="*/ 123 w 164"/>
                  <a:gd name="T7" fmla="*/ 103 h 130"/>
                  <a:gd name="T8" fmla="*/ 86 w 164"/>
                  <a:gd name="T9" fmla="*/ 43 h 130"/>
                  <a:gd name="T10" fmla="*/ 67 w 164"/>
                  <a:gd name="T11" fmla="*/ 24 h 130"/>
                  <a:gd name="T12" fmla="*/ 52 w 164"/>
                  <a:gd name="T13" fmla="*/ 12 h 130"/>
                  <a:gd name="T14" fmla="*/ 41 w 164"/>
                  <a:gd name="T15" fmla="*/ 6 h 130"/>
                  <a:gd name="T16" fmla="*/ 27 w 164"/>
                  <a:gd name="T17" fmla="*/ 2 h 130"/>
                  <a:gd name="T18" fmla="*/ 14 w 164"/>
                  <a:gd name="T19" fmla="*/ 0 h 130"/>
                  <a:gd name="T20" fmla="*/ 5 w 164"/>
                  <a:gd name="T21" fmla="*/ 0 h 130"/>
                  <a:gd name="T22" fmla="*/ 0 w 164"/>
                  <a:gd name="T23" fmla="*/ 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30">
                    <a:moveTo>
                      <a:pt x="163" y="129"/>
                    </a:moveTo>
                    <a:lnTo>
                      <a:pt x="138" y="116"/>
                    </a:lnTo>
                    <a:lnTo>
                      <a:pt x="129" y="109"/>
                    </a:lnTo>
                    <a:lnTo>
                      <a:pt x="123" y="103"/>
                    </a:lnTo>
                    <a:lnTo>
                      <a:pt x="86" y="43"/>
                    </a:lnTo>
                    <a:lnTo>
                      <a:pt x="67" y="24"/>
                    </a:lnTo>
                    <a:lnTo>
                      <a:pt x="52" y="12"/>
                    </a:lnTo>
                    <a:lnTo>
                      <a:pt x="41" y="6"/>
                    </a:lnTo>
                    <a:lnTo>
                      <a:pt x="27" y="2"/>
                    </a:lnTo>
                    <a:lnTo>
                      <a:pt x="14" y="0"/>
                    </a:lnTo>
                    <a:lnTo>
                      <a:pt x="5" y="0"/>
                    </a:lnTo>
                    <a:lnTo>
                      <a:pt x="0" y="8"/>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 name="Freeform 18"/>
              <p:cNvSpPr>
                <a:spLocks/>
              </p:cNvSpPr>
              <p:nvPr/>
            </p:nvSpPr>
            <p:spPr bwMode="ltGray">
              <a:xfrm>
                <a:off x="1275" y="3966"/>
                <a:ext cx="218" cy="140"/>
              </a:xfrm>
              <a:custGeom>
                <a:avLst/>
                <a:gdLst>
                  <a:gd name="T0" fmla="*/ 0 w 218"/>
                  <a:gd name="T1" fmla="*/ 139 h 140"/>
                  <a:gd name="T2" fmla="*/ 32 w 218"/>
                  <a:gd name="T3" fmla="*/ 108 h 140"/>
                  <a:gd name="T4" fmla="*/ 59 w 218"/>
                  <a:gd name="T5" fmla="*/ 73 h 140"/>
                  <a:gd name="T6" fmla="*/ 73 w 218"/>
                  <a:gd name="T7" fmla="*/ 58 h 140"/>
                  <a:gd name="T8" fmla="*/ 93 w 218"/>
                  <a:gd name="T9" fmla="*/ 41 h 140"/>
                  <a:gd name="T10" fmla="*/ 119 w 218"/>
                  <a:gd name="T11" fmla="*/ 23 h 140"/>
                  <a:gd name="T12" fmla="*/ 139 w 218"/>
                  <a:gd name="T13" fmla="*/ 11 h 140"/>
                  <a:gd name="T14" fmla="*/ 153 w 218"/>
                  <a:gd name="T15" fmla="*/ 5 h 140"/>
                  <a:gd name="T16" fmla="*/ 173 w 218"/>
                  <a:gd name="T17" fmla="*/ 1 h 140"/>
                  <a:gd name="T18" fmla="*/ 196 w 218"/>
                  <a:gd name="T19" fmla="*/ 0 h 140"/>
                  <a:gd name="T20" fmla="*/ 206 w 218"/>
                  <a:gd name="T21" fmla="*/ 3 h 140"/>
                  <a:gd name="T22" fmla="*/ 217 w 218"/>
                  <a:gd name="T23" fmla="*/ 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8" h="140">
                    <a:moveTo>
                      <a:pt x="0" y="139"/>
                    </a:moveTo>
                    <a:lnTo>
                      <a:pt x="32" y="108"/>
                    </a:lnTo>
                    <a:lnTo>
                      <a:pt x="59" y="73"/>
                    </a:lnTo>
                    <a:lnTo>
                      <a:pt x="73" y="58"/>
                    </a:lnTo>
                    <a:lnTo>
                      <a:pt x="93" y="41"/>
                    </a:lnTo>
                    <a:lnTo>
                      <a:pt x="119" y="23"/>
                    </a:lnTo>
                    <a:lnTo>
                      <a:pt x="139" y="11"/>
                    </a:lnTo>
                    <a:lnTo>
                      <a:pt x="153" y="5"/>
                    </a:lnTo>
                    <a:lnTo>
                      <a:pt x="173" y="1"/>
                    </a:lnTo>
                    <a:lnTo>
                      <a:pt x="196" y="0"/>
                    </a:lnTo>
                    <a:lnTo>
                      <a:pt x="206" y="3"/>
                    </a:lnTo>
                    <a:lnTo>
                      <a:pt x="217" y="1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 name="Freeform 19"/>
              <p:cNvSpPr>
                <a:spLocks/>
              </p:cNvSpPr>
              <p:nvPr/>
            </p:nvSpPr>
            <p:spPr bwMode="ltGray">
              <a:xfrm>
                <a:off x="1268" y="3802"/>
                <a:ext cx="150" cy="345"/>
              </a:xfrm>
              <a:custGeom>
                <a:avLst/>
                <a:gdLst>
                  <a:gd name="T0" fmla="*/ 0 w 150"/>
                  <a:gd name="T1" fmla="*/ 344 h 345"/>
                  <a:gd name="T2" fmla="*/ 0 w 150"/>
                  <a:gd name="T3" fmla="*/ 311 h 345"/>
                  <a:gd name="T4" fmla="*/ 0 w 150"/>
                  <a:gd name="T5" fmla="*/ 287 h 345"/>
                  <a:gd name="T6" fmla="*/ 3 w 150"/>
                  <a:gd name="T7" fmla="*/ 270 h 345"/>
                  <a:gd name="T8" fmla="*/ 5 w 150"/>
                  <a:gd name="T9" fmla="*/ 249 h 345"/>
                  <a:gd name="T10" fmla="*/ 5 w 150"/>
                  <a:gd name="T11" fmla="*/ 228 h 345"/>
                  <a:gd name="T12" fmla="*/ 5 w 150"/>
                  <a:gd name="T13" fmla="*/ 211 h 345"/>
                  <a:gd name="T14" fmla="*/ 10 w 150"/>
                  <a:gd name="T15" fmla="*/ 194 h 345"/>
                  <a:gd name="T16" fmla="*/ 14 w 150"/>
                  <a:gd name="T17" fmla="*/ 165 h 345"/>
                  <a:gd name="T18" fmla="*/ 22 w 150"/>
                  <a:gd name="T19" fmla="*/ 134 h 345"/>
                  <a:gd name="T20" fmla="*/ 31 w 150"/>
                  <a:gd name="T21" fmla="*/ 102 h 345"/>
                  <a:gd name="T22" fmla="*/ 38 w 150"/>
                  <a:gd name="T23" fmla="*/ 68 h 345"/>
                  <a:gd name="T24" fmla="*/ 45 w 150"/>
                  <a:gd name="T25" fmla="*/ 48 h 345"/>
                  <a:gd name="T26" fmla="*/ 50 w 150"/>
                  <a:gd name="T27" fmla="*/ 40 h 345"/>
                  <a:gd name="T28" fmla="*/ 64 w 150"/>
                  <a:gd name="T29" fmla="*/ 27 h 345"/>
                  <a:gd name="T30" fmla="*/ 77 w 150"/>
                  <a:gd name="T31" fmla="*/ 16 h 345"/>
                  <a:gd name="T32" fmla="*/ 91 w 150"/>
                  <a:gd name="T33" fmla="*/ 8 h 345"/>
                  <a:gd name="T34" fmla="*/ 106 w 150"/>
                  <a:gd name="T35" fmla="*/ 2 h 345"/>
                  <a:gd name="T36" fmla="*/ 117 w 150"/>
                  <a:gd name="T37" fmla="*/ 0 h 345"/>
                  <a:gd name="T38" fmla="*/ 131 w 150"/>
                  <a:gd name="T39" fmla="*/ 0 h 345"/>
                  <a:gd name="T40" fmla="*/ 143 w 150"/>
                  <a:gd name="T41" fmla="*/ 2 h 345"/>
                  <a:gd name="T42" fmla="*/ 149 w 150"/>
                  <a:gd name="T43" fmla="*/ 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345">
                    <a:moveTo>
                      <a:pt x="0" y="344"/>
                    </a:moveTo>
                    <a:lnTo>
                      <a:pt x="0" y="311"/>
                    </a:lnTo>
                    <a:lnTo>
                      <a:pt x="0" y="287"/>
                    </a:lnTo>
                    <a:lnTo>
                      <a:pt x="3" y="270"/>
                    </a:lnTo>
                    <a:lnTo>
                      <a:pt x="5" y="249"/>
                    </a:lnTo>
                    <a:lnTo>
                      <a:pt x="5" y="228"/>
                    </a:lnTo>
                    <a:lnTo>
                      <a:pt x="5" y="211"/>
                    </a:lnTo>
                    <a:lnTo>
                      <a:pt x="10" y="194"/>
                    </a:lnTo>
                    <a:lnTo>
                      <a:pt x="14" y="165"/>
                    </a:lnTo>
                    <a:lnTo>
                      <a:pt x="22" y="134"/>
                    </a:lnTo>
                    <a:lnTo>
                      <a:pt x="31" y="102"/>
                    </a:lnTo>
                    <a:lnTo>
                      <a:pt x="38" y="68"/>
                    </a:lnTo>
                    <a:lnTo>
                      <a:pt x="45" y="48"/>
                    </a:lnTo>
                    <a:lnTo>
                      <a:pt x="50" y="40"/>
                    </a:lnTo>
                    <a:lnTo>
                      <a:pt x="64" y="27"/>
                    </a:lnTo>
                    <a:lnTo>
                      <a:pt x="77" y="16"/>
                    </a:lnTo>
                    <a:lnTo>
                      <a:pt x="91" y="8"/>
                    </a:lnTo>
                    <a:lnTo>
                      <a:pt x="106" y="2"/>
                    </a:lnTo>
                    <a:lnTo>
                      <a:pt x="117" y="0"/>
                    </a:lnTo>
                    <a:lnTo>
                      <a:pt x="131" y="0"/>
                    </a:lnTo>
                    <a:lnTo>
                      <a:pt x="143" y="2"/>
                    </a:lnTo>
                    <a:lnTo>
                      <a:pt x="149" y="5"/>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 name="Freeform 20"/>
              <p:cNvSpPr>
                <a:spLocks/>
              </p:cNvSpPr>
              <p:nvPr/>
            </p:nvSpPr>
            <p:spPr bwMode="ltGray">
              <a:xfrm>
                <a:off x="707" y="3886"/>
                <a:ext cx="261" cy="312"/>
              </a:xfrm>
              <a:custGeom>
                <a:avLst/>
                <a:gdLst>
                  <a:gd name="T0" fmla="*/ 260 w 261"/>
                  <a:gd name="T1" fmla="*/ 311 h 312"/>
                  <a:gd name="T2" fmla="*/ 252 w 261"/>
                  <a:gd name="T3" fmla="*/ 286 h 312"/>
                  <a:gd name="T4" fmla="*/ 171 w 261"/>
                  <a:gd name="T5" fmla="*/ 117 h 312"/>
                  <a:gd name="T6" fmla="*/ 134 w 261"/>
                  <a:gd name="T7" fmla="*/ 65 h 312"/>
                  <a:gd name="T8" fmla="*/ 124 w 261"/>
                  <a:gd name="T9" fmla="*/ 48 h 312"/>
                  <a:gd name="T10" fmla="*/ 109 w 261"/>
                  <a:gd name="T11" fmla="*/ 28 h 312"/>
                  <a:gd name="T12" fmla="*/ 94 w 261"/>
                  <a:gd name="T13" fmla="*/ 13 h 312"/>
                  <a:gd name="T14" fmla="*/ 78 w 261"/>
                  <a:gd name="T15" fmla="*/ 5 h 312"/>
                  <a:gd name="T16" fmla="*/ 59 w 261"/>
                  <a:gd name="T17" fmla="*/ 0 h 312"/>
                  <a:gd name="T18" fmla="*/ 40 w 261"/>
                  <a:gd name="T19" fmla="*/ 0 h 312"/>
                  <a:gd name="T20" fmla="*/ 27 w 261"/>
                  <a:gd name="T21" fmla="*/ 5 h 312"/>
                  <a:gd name="T22" fmla="*/ 0 w 261"/>
                  <a:gd name="T23" fmla="*/ 3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1" h="312">
                    <a:moveTo>
                      <a:pt x="260" y="311"/>
                    </a:moveTo>
                    <a:lnTo>
                      <a:pt x="252" y="286"/>
                    </a:lnTo>
                    <a:lnTo>
                      <a:pt x="171" y="117"/>
                    </a:lnTo>
                    <a:lnTo>
                      <a:pt x="134" y="65"/>
                    </a:lnTo>
                    <a:lnTo>
                      <a:pt x="124" y="48"/>
                    </a:lnTo>
                    <a:lnTo>
                      <a:pt x="109" y="28"/>
                    </a:lnTo>
                    <a:lnTo>
                      <a:pt x="94" y="13"/>
                    </a:lnTo>
                    <a:lnTo>
                      <a:pt x="78" y="5"/>
                    </a:lnTo>
                    <a:lnTo>
                      <a:pt x="59" y="0"/>
                    </a:lnTo>
                    <a:lnTo>
                      <a:pt x="40" y="0"/>
                    </a:lnTo>
                    <a:lnTo>
                      <a:pt x="27" y="5"/>
                    </a:lnTo>
                    <a:lnTo>
                      <a:pt x="0" y="3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 name="Freeform 21"/>
              <p:cNvSpPr>
                <a:spLocks/>
              </p:cNvSpPr>
              <p:nvPr/>
            </p:nvSpPr>
            <p:spPr bwMode="ltGray">
              <a:xfrm>
                <a:off x="1026" y="3664"/>
                <a:ext cx="236" cy="479"/>
              </a:xfrm>
              <a:custGeom>
                <a:avLst/>
                <a:gdLst>
                  <a:gd name="T0" fmla="*/ 0 w 236"/>
                  <a:gd name="T1" fmla="*/ 478 h 479"/>
                  <a:gd name="T2" fmla="*/ 84 w 236"/>
                  <a:gd name="T3" fmla="*/ 300 h 479"/>
                  <a:gd name="T4" fmla="*/ 93 w 236"/>
                  <a:gd name="T5" fmla="*/ 272 h 479"/>
                  <a:gd name="T6" fmla="*/ 114 w 236"/>
                  <a:gd name="T7" fmla="*/ 226 h 479"/>
                  <a:gd name="T8" fmla="*/ 133 w 236"/>
                  <a:gd name="T9" fmla="*/ 178 h 479"/>
                  <a:gd name="T10" fmla="*/ 144 w 236"/>
                  <a:gd name="T11" fmla="*/ 152 h 479"/>
                  <a:gd name="T12" fmla="*/ 149 w 236"/>
                  <a:gd name="T13" fmla="*/ 124 h 479"/>
                  <a:gd name="T14" fmla="*/ 157 w 236"/>
                  <a:gd name="T15" fmla="*/ 98 h 479"/>
                  <a:gd name="T16" fmla="*/ 169 w 236"/>
                  <a:gd name="T17" fmla="*/ 68 h 479"/>
                  <a:gd name="T18" fmla="*/ 183 w 236"/>
                  <a:gd name="T19" fmla="*/ 40 h 479"/>
                  <a:gd name="T20" fmla="*/ 200 w 236"/>
                  <a:gd name="T21" fmla="*/ 16 h 479"/>
                  <a:gd name="T22" fmla="*/ 214 w 236"/>
                  <a:gd name="T23" fmla="*/ 1 h 479"/>
                  <a:gd name="T24" fmla="*/ 222 w 236"/>
                  <a:gd name="T25" fmla="*/ 0 h 479"/>
                  <a:gd name="T26" fmla="*/ 230 w 236"/>
                  <a:gd name="T27" fmla="*/ 8 h 479"/>
                  <a:gd name="T28" fmla="*/ 235 w 236"/>
                  <a:gd name="T29" fmla="*/ 3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479">
                    <a:moveTo>
                      <a:pt x="0" y="478"/>
                    </a:moveTo>
                    <a:lnTo>
                      <a:pt x="84" y="300"/>
                    </a:lnTo>
                    <a:lnTo>
                      <a:pt x="93" y="272"/>
                    </a:lnTo>
                    <a:lnTo>
                      <a:pt x="114" y="226"/>
                    </a:lnTo>
                    <a:lnTo>
                      <a:pt x="133" y="178"/>
                    </a:lnTo>
                    <a:lnTo>
                      <a:pt x="144" y="152"/>
                    </a:lnTo>
                    <a:lnTo>
                      <a:pt x="149" y="124"/>
                    </a:lnTo>
                    <a:lnTo>
                      <a:pt x="157" y="98"/>
                    </a:lnTo>
                    <a:lnTo>
                      <a:pt x="169" y="68"/>
                    </a:lnTo>
                    <a:lnTo>
                      <a:pt x="183" y="40"/>
                    </a:lnTo>
                    <a:lnTo>
                      <a:pt x="200" y="16"/>
                    </a:lnTo>
                    <a:lnTo>
                      <a:pt x="214" y="1"/>
                    </a:lnTo>
                    <a:lnTo>
                      <a:pt x="222" y="0"/>
                    </a:lnTo>
                    <a:lnTo>
                      <a:pt x="230" y="8"/>
                    </a:lnTo>
                    <a:lnTo>
                      <a:pt x="235" y="34"/>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 name="Freeform 22"/>
              <p:cNvSpPr>
                <a:spLocks/>
              </p:cNvSpPr>
              <p:nvPr/>
            </p:nvSpPr>
            <p:spPr bwMode="ltGray">
              <a:xfrm>
                <a:off x="1067" y="3877"/>
                <a:ext cx="189" cy="178"/>
              </a:xfrm>
              <a:custGeom>
                <a:avLst/>
                <a:gdLst>
                  <a:gd name="T0" fmla="*/ 0 w 189"/>
                  <a:gd name="T1" fmla="*/ 177 h 178"/>
                  <a:gd name="T2" fmla="*/ 35 w 189"/>
                  <a:gd name="T3" fmla="*/ 138 h 178"/>
                  <a:gd name="T4" fmla="*/ 57 w 189"/>
                  <a:gd name="T5" fmla="*/ 94 h 178"/>
                  <a:gd name="T6" fmla="*/ 70 w 189"/>
                  <a:gd name="T7" fmla="*/ 74 h 178"/>
                  <a:gd name="T8" fmla="*/ 86 w 189"/>
                  <a:gd name="T9" fmla="*/ 51 h 178"/>
                  <a:gd name="T10" fmla="*/ 107 w 189"/>
                  <a:gd name="T11" fmla="*/ 28 h 178"/>
                  <a:gd name="T12" fmla="*/ 123 w 189"/>
                  <a:gd name="T13" fmla="*/ 13 h 178"/>
                  <a:gd name="T14" fmla="*/ 136 w 189"/>
                  <a:gd name="T15" fmla="*/ 6 h 178"/>
                  <a:gd name="T16" fmla="*/ 152 w 189"/>
                  <a:gd name="T17" fmla="*/ 1 h 178"/>
                  <a:gd name="T18" fmla="*/ 171 w 189"/>
                  <a:gd name="T19" fmla="*/ 0 h 178"/>
                  <a:gd name="T20" fmla="*/ 179 w 189"/>
                  <a:gd name="T21" fmla="*/ 3 h 178"/>
                  <a:gd name="T22" fmla="*/ 188 w 189"/>
                  <a:gd name="T23" fmla="*/ 1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78">
                    <a:moveTo>
                      <a:pt x="0" y="177"/>
                    </a:moveTo>
                    <a:lnTo>
                      <a:pt x="35" y="138"/>
                    </a:lnTo>
                    <a:lnTo>
                      <a:pt x="57" y="94"/>
                    </a:lnTo>
                    <a:lnTo>
                      <a:pt x="70" y="74"/>
                    </a:lnTo>
                    <a:lnTo>
                      <a:pt x="86" y="51"/>
                    </a:lnTo>
                    <a:lnTo>
                      <a:pt x="107" y="28"/>
                    </a:lnTo>
                    <a:lnTo>
                      <a:pt x="123" y="13"/>
                    </a:lnTo>
                    <a:lnTo>
                      <a:pt x="136" y="6"/>
                    </a:lnTo>
                    <a:lnTo>
                      <a:pt x="152" y="1"/>
                    </a:lnTo>
                    <a:lnTo>
                      <a:pt x="171" y="0"/>
                    </a:lnTo>
                    <a:lnTo>
                      <a:pt x="179" y="3"/>
                    </a:lnTo>
                    <a:lnTo>
                      <a:pt x="188" y="15"/>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Freeform 23"/>
              <p:cNvSpPr>
                <a:spLocks/>
              </p:cNvSpPr>
              <p:nvPr/>
            </p:nvSpPr>
            <p:spPr bwMode="ltGray">
              <a:xfrm>
                <a:off x="988" y="3941"/>
                <a:ext cx="91" cy="87"/>
              </a:xfrm>
              <a:custGeom>
                <a:avLst/>
                <a:gdLst>
                  <a:gd name="T0" fmla="*/ 0 w 91"/>
                  <a:gd name="T1" fmla="*/ 0 h 87"/>
                  <a:gd name="T2" fmla="*/ 15 w 91"/>
                  <a:gd name="T3" fmla="*/ 5 h 87"/>
                  <a:gd name="T4" fmla="*/ 33 w 91"/>
                  <a:gd name="T5" fmla="*/ 11 h 87"/>
                  <a:gd name="T6" fmla="*/ 50 w 91"/>
                  <a:gd name="T7" fmla="*/ 23 h 87"/>
                  <a:gd name="T8" fmla="*/ 65 w 91"/>
                  <a:gd name="T9" fmla="*/ 33 h 87"/>
                  <a:gd name="T10" fmla="*/ 77 w 91"/>
                  <a:gd name="T11" fmla="*/ 44 h 87"/>
                  <a:gd name="T12" fmla="*/ 84 w 91"/>
                  <a:gd name="T13" fmla="*/ 53 h 87"/>
                  <a:gd name="T14" fmla="*/ 87 w 91"/>
                  <a:gd name="T15" fmla="*/ 62 h 87"/>
                  <a:gd name="T16" fmla="*/ 90 w 91"/>
                  <a:gd name="T17" fmla="*/ 74 h 87"/>
                  <a:gd name="T18" fmla="*/ 90 w 91"/>
                  <a:gd name="T19"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0" y="0"/>
                    </a:moveTo>
                    <a:lnTo>
                      <a:pt x="15" y="5"/>
                    </a:lnTo>
                    <a:lnTo>
                      <a:pt x="33" y="11"/>
                    </a:lnTo>
                    <a:lnTo>
                      <a:pt x="50" y="23"/>
                    </a:lnTo>
                    <a:lnTo>
                      <a:pt x="65" y="33"/>
                    </a:lnTo>
                    <a:lnTo>
                      <a:pt x="77" y="44"/>
                    </a:lnTo>
                    <a:lnTo>
                      <a:pt x="84" y="53"/>
                    </a:lnTo>
                    <a:lnTo>
                      <a:pt x="87" y="62"/>
                    </a:lnTo>
                    <a:lnTo>
                      <a:pt x="90" y="74"/>
                    </a:lnTo>
                    <a:lnTo>
                      <a:pt x="90" y="86"/>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Freeform 24"/>
              <p:cNvSpPr>
                <a:spLocks/>
              </p:cNvSpPr>
              <p:nvPr/>
            </p:nvSpPr>
            <p:spPr bwMode="ltGray">
              <a:xfrm>
                <a:off x="460" y="3189"/>
                <a:ext cx="227" cy="968"/>
              </a:xfrm>
              <a:custGeom>
                <a:avLst/>
                <a:gdLst>
                  <a:gd name="T0" fmla="*/ 0 w 227"/>
                  <a:gd name="T1" fmla="*/ 967 h 968"/>
                  <a:gd name="T2" fmla="*/ 80 w 227"/>
                  <a:gd name="T3" fmla="*/ 608 h 968"/>
                  <a:gd name="T4" fmla="*/ 89 w 227"/>
                  <a:gd name="T5" fmla="*/ 550 h 968"/>
                  <a:gd name="T6" fmla="*/ 109 w 227"/>
                  <a:gd name="T7" fmla="*/ 458 h 968"/>
                  <a:gd name="T8" fmla="*/ 128 w 227"/>
                  <a:gd name="T9" fmla="*/ 361 h 968"/>
                  <a:gd name="T10" fmla="*/ 138 w 227"/>
                  <a:gd name="T11" fmla="*/ 307 h 968"/>
                  <a:gd name="T12" fmla="*/ 143 w 227"/>
                  <a:gd name="T13" fmla="*/ 252 h 968"/>
                  <a:gd name="T14" fmla="*/ 151 w 227"/>
                  <a:gd name="T15" fmla="*/ 199 h 968"/>
                  <a:gd name="T16" fmla="*/ 163 w 227"/>
                  <a:gd name="T17" fmla="*/ 138 h 968"/>
                  <a:gd name="T18" fmla="*/ 175 w 227"/>
                  <a:gd name="T19" fmla="*/ 81 h 968"/>
                  <a:gd name="T20" fmla="*/ 192 w 227"/>
                  <a:gd name="T21" fmla="*/ 32 h 968"/>
                  <a:gd name="T22" fmla="*/ 206 w 227"/>
                  <a:gd name="T23" fmla="*/ 2 h 968"/>
                  <a:gd name="T24" fmla="*/ 214 w 227"/>
                  <a:gd name="T25" fmla="*/ 0 h 968"/>
                  <a:gd name="T26" fmla="*/ 221 w 227"/>
                  <a:gd name="T27" fmla="*/ 15 h 968"/>
                  <a:gd name="T28" fmla="*/ 226 w 227"/>
                  <a:gd name="T29" fmla="*/ 69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968">
                    <a:moveTo>
                      <a:pt x="0" y="967"/>
                    </a:moveTo>
                    <a:lnTo>
                      <a:pt x="80" y="608"/>
                    </a:lnTo>
                    <a:lnTo>
                      <a:pt x="89" y="550"/>
                    </a:lnTo>
                    <a:lnTo>
                      <a:pt x="109" y="458"/>
                    </a:lnTo>
                    <a:lnTo>
                      <a:pt x="128" y="361"/>
                    </a:lnTo>
                    <a:lnTo>
                      <a:pt x="138" y="307"/>
                    </a:lnTo>
                    <a:lnTo>
                      <a:pt x="143" y="252"/>
                    </a:lnTo>
                    <a:lnTo>
                      <a:pt x="151" y="199"/>
                    </a:lnTo>
                    <a:lnTo>
                      <a:pt x="163" y="138"/>
                    </a:lnTo>
                    <a:lnTo>
                      <a:pt x="175" y="81"/>
                    </a:lnTo>
                    <a:lnTo>
                      <a:pt x="192" y="32"/>
                    </a:lnTo>
                    <a:lnTo>
                      <a:pt x="206" y="2"/>
                    </a:lnTo>
                    <a:lnTo>
                      <a:pt x="214" y="0"/>
                    </a:lnTo>
                    <a:lnTo>
                      <a:pt x="221" y="15"/>
                    </a:lnTo>
                    <a:lnTo>
                      <a:pt x="226" y="6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Freeform 25"/>
              <p:cNvSpPr>
                <a:spLocks/>
              </p:cNvSpPr>
              <p:nvPr/>
            </p:nvSpPr>
            <p:spPr bwMode="ltGray">
              <a:xfrm>
                <a:off x="501" y="3621"/>
                <a:ext cx="179" cy="360"/>
              </a:xfrm>
              <a:custGeom>
                <a:avLst/>
                <a:gdLst>
                  <a:gd name="T0" fmla="*/ 0 w 179"/>
                  <a:gd name="T1" fmla="*/ 359 h 360"/>
                  <a:gd name="T2" fmla="*/ 33 w 179"/>
                  <a:gd name="T3" fmla="*/ 281 h 360"/>
                  <a:gd name="T4" fmla="*/ 54 w 179"/>
                  <a:gd name="T5" fmla="*/ 191 h 360"/>
                  <a:gd name="T6" fmla="*/ 65 w 179"/>
                  <a:gd name="T7" fmla="*/ 151 h 360"/>
                  <a:gd name="T8" fmla="*/ 81 w 179"/>
                  <a:gd name="T9" fmla="*/ 105 h 360"/>
                  <a:gd name="T10" fmla="*/ 101 w 179"/>
                  <a:gd name="T11" fmla="*/ 57 h 360"/>
                  <a:gd name="T12" fmla="*/ 117 w 179"/>
                  <a:gd name="T13" fmla="*/ 28 h 360"/>
                  <a:gd name="T14" fmla="*/ 128 w 179"/>
                  <a:gd name="T15" fmla="*/ 13 h 360"/>
                  <a:gd name="T16" fmla="*/ 144 w 179"/>
                  <a:gd name="T17" fmla="*/ 2 h 360"/>
                  <a:gd name="T18" fmla="*/ 162 w 179"/>
                  <a:gd name="T19" fmla="*/ 0 h 360"/>
                  <a:gd name="T20" fmla="*/ 169 w 179"/>
                  <a:gd name="T21" fmla="*/ 8 h 360"/>
                  <a:gd name="T22" fmla="*/ 178 w 179"/>
                  <a:gd name="T23" fmla="*/ 3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360">
                    <a:moveTo>
                      <a:pt x="0" y="359"/>
                    </a:moveTo>
                    <a:lnTo>
                      <a:pt x="33" y="281"/>
                    </a:lnTo>
                    <a:lnTo>
                      <a:pt x="54" y="191"/>
                    </a:lnTo>
                    <a:lnTo>
                      <a:pt x="65" y="151"/>
                    </a:lnTo>
                    <a:lnTo>
                      <a:pt x="81" y="105"/>
                    </a:lnTo>
                    <a:lnTo>
                      <a:pt x="101" y="57"/>
                    </a:lnTo>
                    <a:lnTo>
                      <a:pt x="117" y="28"/>
                    </a:lnTo>
                    <a:lnTo>
                      <a:pt x="128" y="13"/>
                    </a:lnTo>
                    <a:lnTo>
                      <a:pt x="144" y="2"/>
                    </a:lnTo>
                    <a:lnTo>
                      <a:pt x="162" y="0"/>
                    </a:lnTo>
                    <a:lnTo>
                      <a:pt x="169" y="8"/>
                    </a:lnTo>
                    <a:lnTo>
                      <a:pt x="178" y="31"/>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Freeform 26"/>
              <p:cNvSpPr>
                <a:spLocks/>
              </p:cNvSpPr>
              <p:nvPr/>
            </p:nvSpPr>
            <p:spPr bwMode="ltGray">
              <a:xfrm>
                <a:off x="425" y="3751"/>
                <a:ext cx="88" cy="174"/>
              </a:xfrm>
              <a:custGeom>
                <a:avLst/>
                <a:gdLst>
                  <a:gd name="T0" fmla="*/ 0 w 88"/>
                  <a:gd name="T1" fmla="*/ 0 h 174"/>
                  <a:gd name="T2" fmla="*/ 14 w 88"/>
                  <a:gd name="T3" fmla="*/ 10 h 174"/>
                  <a:gd name="T4" fmla="*/ 32 w 88"/>
                  <a:gd name="T5" fmla="*/ 24 h 174"/>
                  <a:gd name="T6" fmla="*/ 48 w 88"/>
                  <a:gd name="T7" fmla="*/ 47 h 174"/>
                  <a:gd name="T8" fmla="*/ 62 w 88"/>
                  <a:gd name="T9" fmla="*/ 68 h 174"/>
                  <a:gd name="T10" fmla="*/ 75 w 88"/>
                  <a:gd name="T11" fmla="*/ 90 h 174"/>
                  <a:gd name="T12" fmla="*/ 81 w 88"/>
                  <a:gd name="T13" fmla="*/ 108 h 174"/>
                  <a:gd name="T14" fmla="*/ 84 w 88"/>
                  <a:gd name="T15" fmla="*/ 125 h 174"/>
                  <a:gd name="T16" fmla="*/ 87 w 88"/>
                  <a:gd name="T17" fmla="*/ 148 h 174"/>
                  <a:gd name="T18" fmla="*/ 87 w 88"/>
                  <a:gd name="T19"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74">
                    <a:moveTo>
                      <a:pt x="0" y="0"/>
                    </a:moveTo>
                    <a:lnTo>
                      <a:pt x="14" y="10"/>
                    </a:lnTo>
                    <a:lnTo>
                      <a:pt x="32" y="24"/>
                    </a:lnTo>
                    <a:lnTo>
                      <a:pt x="48" y="47"/>
                    </a:lnTo>
                    <a:lnTo>
                      <a:pt x="62" y="68"/>
                    </a:lnTo>
                    <a:lnTo>
                      <a:pt x="75" y="90"/>
                    </a:lnTo>
                    <a:lnTo>
                      <a:pt x="81" y="108"/>
                    </a:lnTo>
                    <a:lnTo>
                      <a:pt x="84" y="125"/>
                    </a:lnTo>
                    <a:lnTo>
                      <a:pt x="87" y="148"/>
                    </a:lnTo>
                    <a:lnTo>
                      <a:pt x="87" y="173"/>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1" name="Freeform 27"/>
              <p:cNvSpPr>
                <a:spLocks/>
              </p:cNvSpPr>
              <p:nvPr/>
            </p:nvSpPr>
            <p:spPr bwMode="ltGray">
              <a:xfrm>
                <a:off x="915" y="3389"/>
                <a:ext cx="123" cy="805"/>
              </a:xfrm>
              <a:custGeom>
                <a:avLst/>
                <a:gdLst>
                  <a:gd name="T0" fmla="*/ 121 w 123"/>
                  <a:gd name="T1" fmla="*/ 804 h 805"/>
                  <a:gd name="T2" fmla="*/ 122 w 123"/>
                  <a:gd name="T3" fmla="*/ 687 h 805"/>
                  <a:gd name="T4" fmla="*/ 122 w 123"/>
                  <a:gd name="T5" fmla="*/ 634 h 805"/>
                  <a:gd name="T6" fmla="*/ 119 w 123"/>
                  <a:gd name="T7" fmla="*/ 596 h 805"/>
                  <a:gd name="T8" fmla="*/ 117 w 123"/>
                  <a:gd name="T9" fmla="*/ 551 h 805"/>
                  <a:gd name="T10" fmla="*/ 118 w 123"/>
                  <a:gd name="T11" fmla="*/ 503 h 805"/>
                  <a:gd name="T12" fmla="*/ 116 w 123"/>
                  <a:gd name="T13" fmla="*/ 464 h 805"/>
                  <a:gd name="T14" fmla="*/ 114 w 123"/>
                  <a:gd name="T15" fmla="*/ 428 h 805"/>
                  <a:gd name="T16" fmla="*/ 109 w 123"/>
                  <a:gd name="T17" fmla="*/ 365 h 805"/>
                  <a:gd name="T18" fmla="*/ 103 w 123"/>
                  <a:gd name="T19" fmla="*/ 296 h 805"/>
                  <a:gd name="T20" fmla="*/ 96 w 123"/>
                  <a:gd name="T21" fmla="*/ 226 h 805"/>
                  <a:gd name="T22" fmla="*/ 90 w 123"/>
                  <a:gd name="T23" fmla="*/ 151 h 805"/>
                  <a:gd name="T24" fmla="*/ 84 w 123"/>
                  <a:gd name="T25" fmla="*/ 106 h 805"/>
                  <a:gd name="T26" fmla="*/ 80 w 123"/>
                  <a:gd name="T27" fmla="*/ 89 h 805"/>
                  <a:gd name="T28" fmla="*/ 68 w 123"/>
                  <a:gd name="T29" fmla="*/ 59 h 805"/>
                  <a:gd name="T30" fmla="*/ 58 w 123"/>
                  <a:gd name="T31" fmla="*/ 37 h 805"/>
                  <a:gd name="T32" fmla="*/ 47 w 123"/>
                  <a:gd name="T33" fmla="*/ 18 h 805"/>
                  <a:gd name="T34" fmla="*/ 34 w 123"/>
                  <a:gd name="T35" fmla="*/ 4 h 805"/>
                  <a:gd name="T36" fmla="*/ 26 w 123"/>
                  <a:gd name="T37" fmla="*/ 0 h 805"/>
                  <a:gd name="T38" fmla="*/ 14 w 123"/>
                  <a:gd name="T39" fmla="*/ 0 h 805"/>
                  <a:gd name="T40" fmla="*/ 5 w 123"/>
                  <a:gd name="T41" fmla="*/ 5 h 805"/>
                  <a:gd name="T42" fmla="*/ 0 w 123"/>
                  <a:gd name="T43" fmla="*/ 13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 h="805">
                    <a:moveTo>
                      <a:pt x="121" y="804"/>
                    </a:moveTo>
                    <a:lnTo>
                      <a:pt x="122" y="687"/>
                    </a:lnTo>
                    <a:lnTo>
                      <a:pt x="122" y="634"/>
                    </a:lnTo>
                    <a:lnTo>
                      <a:pt x="119" y="596"/>
                    </a:lnTo>
                    <a:lnTo>
                      <a:pt x="117" y="551"/>
                    </a:lnTo>
                    <a:lnTo>
                      <a:pt x="118" y="503"/>
                    </a:lnTo>
                    <a:lnTo>
                      <a:pt x="116" y="464"/>
                    </a:lnTo>
                    <a:lnTo>
                      <a:pt x="114" y="428"/>
                    </a:lnTo>
                    <a:lnTo>
                      <a:pt x="109" y="365"/>
                    </a:lnTo>
                    <a:lnTo>
                      <a:pt x="103" y="296"/>
                    </a:lnTo>
                    <a:lnTo>
                      <a:pt x="96" y="226"/>
                    </a:lnTo>
                    <a:lnTo>
                      <a:pt x="90" y="151"/>
                    </a:lnTo>
                    <a:lnTo>
                      <a:pt x="84" y="106"/>
                    </a:lnTo>
                    <a:lnTo>
                      <a:pt x="80" y="89"/>
                    </a:lnTo>
                    <a:lnTo>
                      <a:pt x="68" y="59"/>
                    </a:lnTo>
                    <a:lnTo>
                      <a:pt x="58" y="37"/>
                    </a:lnTo>
                    <a:lnTo>
                      <a:pt x="47" y="18"/>
                    </a:lnTo>
                    <a:lnTo>
                      <a:pt x="34" y="4"/>
                    </a:lnTo>
                    <a:lnTo>
                      <a:pt x="26" y="0"/>
                    </a:lnTo>
                    <a:lnTo>
                      <a:pt x="14" y="0"/>
                    </a:lnTo>
                    <a:lnTo>
                      <a:pt x="5" y="5"/>
                    </a:lnTo>
                    <a:lnTo>
                      <a:pt x="0" y="1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6" name="Freeform 29"/>
            <p:cNvSpPr>
              <a:spLocks/>
            </p:cNvSpPr>
            <p:nvPr/>
          </p:nvSpPr>
          <p:spPr bwMode="ltGray">
            <a:xfrm>
              <a:off x="324" y="3805"/>
              <a:ext cx="29" cy="224"/>
            </a:xfrm>
            <a:custGeom>
              <a:avLst/>
              <a:gdLst>
                <a:gd name="T0" fmla="*/ 27 w 29"/>
                <a:gd name="T1" fmla="*/ 35 h 224"/>
                <a:gd name="T2" fmla="*/ 21 w 29"/>
                <a:gd name="T3" fmla="*/ 0 h 224"/>
                <a:gd name="T4" fmla="*/ 17 w 29"/>
                <a:gd name="T5" fmla="*/ 0 h 224"/>
                <a:gd name="T6" fmla="*/ 14 w 29"/>
                <a:gd name="T7" fmla="*/ 2 h 224"/>
                <a:gd name="T8" fmla="*/ 12 w 29"/>
                <a:gd name="T9" fmla="*/ 11 h 224"/>
                <a:gd name="T10" fmla="*/ 5 w 29"/>
                <a:gd name="T11" fmla="*/ 40 h 224"/>
                <a:gd name="T12" fmla="*/ 3 w 29"/>
                <a:gd name="T13" fmla="*/ 53 h 224"/>
                <a:gd name="T14" fmla="*/ 2 w 29"/>
                <a:gd name="T15" fmla="*/ 66 h 224"/>
                <a:gd name="T16" fmla="*/ 0 w 29"/>
                <a:gd name="T17" fmla="*/ 104 h 224"/>
                <a:gd name="T18" fmla="*/ 0 w 29"/>
                <a:gd name="T19" fmla="*/ 116 h 224"/>
                <a:gd name="T20" fmla="*/ 0 w 29"/>
                <a:gd name="T21" fmla="*/ 130 h 224"/>
                <a:gd name="T22" fmla="*/ 1 w 29"/>
                <a:gd name="T23" fmla="*/ 146 h 224"/>
                <a:gd name="T24" fmla="*/ 3 w 29"/>
                <a:gd name="T25" fmla="*/ 169 h 224"/>
                <a:gd name="T26" fmla="*/ 6 w 29"/>
                <a:gd name="T27" fmla="*/ 185 h 224"/>
                <a:gd name="T28" fmla="*/ 9 w 29"/>
                <a:gd name="T29" fmla="*/ 202 h 224"/>
                <a:gd name="T30" fmla="*/ 15 w 29"/>
                <a:gd name="T31" fmla="*/ 223 h 224"/>
                <a:gd name="T32" fmla="*/ 12 w 29"/>
                <a:gd name="T33" fmla="*/ 197 h 224"/>
                <a:gd name="T34" fmla="*/ 9 w 29"/>
                <a:gd name="T35" fmla="*/ 173 h 224"/>
                <a:gd name="T36" fmla="*/ 8 w 29"/>
                <a:gd name="T37" fmla="*/ 152 h 224"/>
                <a:gd name="T38" fmla="*/ 9 w 29"/>
                <a:gd name="T39" fmla="*/ 130 h 224"/>
                <a:gd name="T40" fmla="*/ 9 w 29"/>
                <a:gd name="T41" fmla="*/ 116 h 224"/>
                <a:gd name="T42" fmla="*/ 8 w 29"/>
                <a:gd name="T43" fmla="*/ 97 h 224"/>
                <a:gd name="T44" fmla="*/ 7 w 29"/>
                <a:gd name="T45" fmla="*/ 83 h 224"/>
                <a:gd name="T46" fmla="*/ 10 w 29"/>
                <a:gd name="T47" fmla="*/ 53 h 224"/>
                <a:gd name="T48" fmla="*/ 10 w 29"/>
                <a:gd name="T49" fmla="*/ 38 h 224"/>
                <a:gd name="T50" fmla="*/ 12 w 29"/>
                <a:gd name="T51" fmla="*/ 25 h 224"/>
                <a:gd name="T52" fmla="*/ 17 w 29"/>
                <a:gd name="T53" fmla="*/ 8 h 224"/>
                <a:gd name="T54" fmla="*/ 19 w 29"/>
                <a:gd name="T55" fmla="*/ 21 h 224"/>
                <a:gd name="T56" fmla="*/ 28 w 29"/>
                <a:gd name="T57" fmla="*/ 42 h 224"/>
                <a:gd name="T58" fmla="*/ 27 w 29"/>
                <a:gd name="T59" fmla="*/ 3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 h="224">
                  <a:moveTo>
                    <a:pt x="27" y="35"/>
                  </a:moveTo>
                  <a:lnTo>
                    <a:pt x="21" y="0"/>
                  </a:lnTo>
                  <a:lnTo>
                    <a:pt x="17" y="0"/>
                  </a:lnTo>
                  <a:lnTo>
                    <a:pt x="14" y="2"/>
                  </a:lnTo>
                  <a:lnTo>
                    <a:pt x="12" y="11"/>
                  </a:lnTo>
                  <a:lnTo>
                    <a:pt x="5" y="40"/>
                  </a:lnTo>
                  <a:lnTo>
                    <a:pt x="3" y="53"/>
                  </a:lnTo>
                  <a:lnTo>
                    <a:pt x="2" y="66"/>
                  </a:lnTo>
                  <a:lnTo>
                    <a:pt x="0" y="104"/>
                  </a:lnTo>
                  <a:lnTo>
                    <a:pt x="0" y="116"/>
                  </a:lnTo>
                  <a:lnTo>
                    <a:pt x="0" y="130"/>
                  </a:lnTo>
                  <a:lnTo>
                    <a:pt x="1" y="146"/>
                  </a:lnTo>
                  <a:lnTo>
                    <a:pt x="3" y="169"/>
                  </a:lnTo>
                  <a:lnTo>
                    <a:pt x="6" y="185"/>
                  </a:lnTo>
                  <a:lnTo>
                    <a:pt x="9" y="202"/>
                  </a:lnTo>
                  <a:lnTo>
                    <a:pt x="15" y="223"/>
                  </a:lnTo>
                  <a:lnTo>
                    <a:pt x="12" y="197"/>
                  </a:lnTo>
                  <a:lnTo>
                    <a:pt x="9" y="173"/>
                  </a:lnTo>
                  <a:lnTo>
                    <a:pt x="8" y="152"/>
                  </a:lnTo>
                  <a:lnTo>
                    <a:pt x="9" y="130"/>
                  </a:lnTo>
                  <a:lnTo>
                    <a:pt x="9" y="116"/>
                  </a:lnTo>
                  <a:lnTo>
                    <a:pt x="8" y="97"/>
                  </a:lnTo>
                  <a:lnTo>
                    <a:pt x="7" y="83"/>
                  </a:lnTo>
                  <a:lnTo>
                    <a:pt x="10" y="53"/>
                  </a:lnTo>
                  <a:lnTo>
                    <a:pt x="10" y="38"/>
                  </a:lnTo>
                  <a:lnTo>
                    <a:pt x="12" y="25"/>
                  </a:lnTo>
                  <a:lnTo>
                    <a:pt x="17" y="8"/>
                  </a:lnTo>
                  <a:lnTo>
                    <a:pt x="19" y="21"/>
                  </a:lnTo>
                  <a:lnTo>
                    <a:pt x="28" y="42"/>
                  </a:lnTo>
                  <a:lnTo>
                    <a:pt x="27" y="3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7" name="Group 33"/>
            <p:cNvGrpSpPr>
              <a:grpSpLocks/>
            </p:cNvGrpSpPr>
            <p:nvPr/>
          </p:nvGrpSpPr>
          <p:grpSpPr bwMode="auto">
            <a:xfrm>
              <a:off x="454" y="3586"/>
              <a:ext cx="255" cy="498"/>
              <a:chOff x="454" y="3586"/>
              <a:chExt cx="255" cy="498"/>
            </a:xfrm>
          </p:grpSpPr>
          <p:sp>
            <p:nvSpPr>
              <p:cNvPr id="92" name="Freeform 30"/>
              <p:cNvSpPr>
                <a:spLocks/>
              </p:cNvSpPr>
              <p:nvPr/>
            </p:nvSpPr>
            <p:spPr bwMode="ltGray">
              <a:xfrm>
                <a:off x="633" y="3878"/>
                <a:ext cx="38" cy="206"/>
              </a:xfrm>
              <a:custGeom>
                <a:avLst/>
                <a:gdLst>
                  <a:gd name="T0" fmla="*/ 7 w 38"/>
                  <a:gd name="T1" fmla="*/ 0 h 206"/>
                  <a:gd name="T2" fmla="*/ 14 w 38"/>
                  <a:gd name="T3" fmla="*/ 15 h 206"/>
                  <a:gd name="T4" fmla="*/ 22 w 38"/>
                  <a:gd name="T5" fmla="*/ 40 h 206"/>
                  <a:gd name="T6" fmla="*/ 29 w 38"/>
                  <a:gd name="T7" fmla="*/ 74 h 206"/>
                  <a:gd name="T8" fmla="*/ 37 w 38"/>
                  <a:gd name="T9" fmla="*/ 118 h 206"/>
                  <a:gd name="T10" fmla="*/ 37 w 38"/>
                  <a:gd name="T11" fmla="*/ 164 h 206"/>
                  <a:gd name="T12" fmla="*/ 33 w 38"/>
                  <a:gd name="T13" fmla="*/ 205 h 206"/>
                  <a:gd name="T14" fmla="*/ 29 w 38"/>
                  <a:gd name="T15" fmla="*/ 205 h 206"/>
                  <a:gd name="T16" fmla="*/ 33 w 38"/>
                  <a:gd name="T17" fmla="*/ 164 h 206"/>
                  <a:gd name="T18" fmla="*/ 33 w 38"/>
                  <a:gd name="T19" fmla="*/ 130 h 206"/>
                  <a:gd name="T20" fmla="*/ 26 w 38"/>
                  <a:gd name="T21" fmla="*/ 93 h 206"/>
                  <a:gd name="T22" fmla="*/ 14 w 38"/>
                  <a:gd name="T23" fmla="*/ 56 h 206"/>
                  <a:gd name="T24" fmla="*/ 0 w 38"/>
                  <a:gd name="T25" fmla="*/ 9 h 206"/>
                  <a:gd name="T26" fmla="*/ 7 w 38"/>
                  <a:gd name="T27"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06">
                    <a:moveTo>
                      <a:pt x="7" y="0"/>
                    </a:moveTo>
                    <a:lnTo>
                      <a:pt x="14" y="15"/>
                    </a:lnTo>
                    <a:lnTo>
                      <a:pt x="22" y="40"/>
                    </a:lnTo>
                    <a:lnTo>
                      <a:pt x="29" y="74"/>
                    </a:lnTo>
                    <a:lnTo>
                      <a:pt x="37" y="118"/>
                    </a:lnTo>
                    <a:lnTo>
                      <a:pt x="37" y="164"/>
                    </a:lnTo>
                    <a:lnTo>
                      <a:pt x="33" y="205"/>
                    </a:lnTo>
                    <a:lnTo>
                      <a:pt x="29" y="205"/>
                    </a:lnTo>
                    <a:lnTo>
                      <a:pt x="33" y="164"/>
                    </a:lnTo>
                    <a:lnTo>
                      <a:pt x="33" y="130"/>
                    </a:lnTo>
                    <a:lnTo>
                      <a:pt x="26" y="93"/>
                    </a:lnTo>
                    <a:lnTo>
                      <a:pt x="14" y="56"/>
                    </a:lnTo>
                    <a:lnTo>
                      <a:pt x="0" y="9"/>
                    </a:lnTo>
                    <a:lnTo>
                      <a:pt x="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Freeform 31"/>
              <p:cNvSpPr>
                <a:spLocks/>
              </p:cNvSpPr>
              <p:nvPr/>
            </p:nvSpPr>
            <p:spPr bwMode="ltGray">
              <a:xfrm>
                <a:off x="454" y="3767"/>
                <a:ext cx="61" cy="205"/>
              </a:xfrm>
              <a:custGeom>
                <a:avLst/>
                <a:gdLst>
                  <a:gd name="T0" fmla="*/ 58 w 61"/>
                  <a:gd name="T1" fmla="*/ 32 h 205"/>
                  <a:gd name="T2" fmla="*/ 46 w 61"/>
                  <a:gd name="T3" fmla="*/ 0 h 205"/>
                  <a:gd name="T4" fmla="*/ 37 w 61"/>
                  <a:gd name="T5" fmla="*/ 0 h 205"/>
                  <a:gd name="T6" fmla="*/ 31 w 61"/>
                  <a:gd name="T7" fmla="*/ 2 h 205"/>
                  <a:gd name="T8" fmla="*/ 26 w 61"/>
                  <a:gd name="T9" fmla="*/ 10 h 205"/>
                  <a:gd name="T10" fmla="*/ 12 w 61"/>
                  <a:gd name="T11" fmla="*/ 37 h 205"/>
                  <a:gd name="T12" fmla="*/ 7 w 61"/>
                  <a:gd name="T13" fmla="*/ 48 h 205"/>
                  <a:gd name="T14" fmla="*/ 4 w 61"/>
                  <a:gd name="T15" fmla="*/ 60 h 205"/>
                  <a:gd name="T16" fmla="*/ 0 w 61"/>
                  <a:gd name="T17" fmla="*/ 95 h 205"/>
                  <a:gd name="T18" fmla="*/ 0 w 61"/>
                  <a:gd name="T19" fmla="*/ 106 h 205"/>
                  <a:gd name="T20" fmla="*/ 0 w 61"/>
                  <a:gd name="T21" fmla="*/ 119 h 205"/>
                  <a:gd name="T22" fmla="*/ 2 w 61"/>
                  <a:gd name="T23" fmla="*/ 133 h 205"/>
                  <a:gd name="T24" fmla="*/ 8 w 61"/>
                  <a:gd name="T25" fmla="*/ 155 h 205"/>
                  <a:gd name="T26" fmla="*/ 13 w 61"/>
                  <a:gd name="T27" fmla="*/ 169 h 205"/>
                  <a:gd name="T28" fmla="*/ 20 w 61"/>
                  <a:gd name="T29" fmla="*/ 184 h 205"/>
                  <a:gd name="T30" fmla="*/ 33 w 61"/>
                  <a:gd name="T31" fmla="*/ 204 h 205"/>
                  <a:gd name="T32" fmla="*/ 26 w 61"/>
                  <a:gd name="T33" fmla="*/ 180 h 205"/>
                  <a:gd name="T34" fmla="*/ 20 w 61"/>
                  <a:gd name="T35" fmla="*/ 158 h 205"/>
                  <a:gd name="T36" fmla="*/ 18 w 61"/>
                  <a:gd name="T37" fmla="*/ 138 h 205"/>
                  <a:gd name="T38" fmla="*/ 18 w 61"/>
                  <a:gd name="T39" fmla="*/ 119 h 205"/>
                  <a:gd name="T40" fmla="*/ 20 w 61"/>
                  <a:gd name="T41" fmla="*/ 106 h 205"/>
                  <a:gd name="T42" fmla="*/ 18 w 61"/>
                  <a:gd name="T43" fmla="*/ 89 h 205"/>
                  <a:gd name="T44" fmla="*/ 16 w 61"/>
                  <a:gd name="T45" fmla="*/ 76 h 205"/>
                  <a:gd name="T46" fmla="*/ 22 w 61"/>
                  <a:gd name="T47" fmla="*/ 48 h 205"/>
                  <a:gd name="T48" fmla="*/ 23 w 61"/>
                  <a:gd name="T49" fmla="*/ 35 h 205"/>
                  <a:gd name="T50" fmla="*/ 28 w 61"/>
                  <a:gd name="T51" fmla="*/ 23 h 205"/>
                  <a:gd name="T52" fmla="*/ 37 w 61"/>
                  <a:gd name="T53" fmla="*/ 8 h 205"/>
                  <a:gd name="T54" fmla="*/ 42 w 61"/>
                  <a:gd name="T55" fmla="*/ 19 h 205"/>
                  <a:gd name="T56" fmla="*/ 60 w 61"/>
                  <a:gd name="T57" fmla="*/ 38 h 205"/>
                  <a:gd name="T58" fmla="*/ 58 w 61"/>
                  <a:gd name="T59" fmla="*/ 3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205">
                    <a:moveTo>
                      <a:pt x="58" y="32"/>
                    </a:moveTo>
                    <a:lnTo>
                      <a:pt x="46" y="0"/>
                    </a:lnTo>
                    <a:lnTo>
                      <a:pt x="37" y="0"/>
                    </a:lnTo>
                    <a:lnTo>
                      <a:pt x="31" y="2"/>
                    </a:lnTo>
                    <a:lnTo>
                      <a:pt x="26" y="10"/>
                    </a:lnTo>
                    <a:lnTo>
                      <a:pt x="12" y="37"/>
                    </a:lnTo>
                    <a:lnTo>
                      <a:pt x="7" y="48"/>
                    </a:lnTo>
                    <a:lnTo>
                      <a:pt x="4" y="60"/>
                    </a:lnTo>
                    <a:lnTo>
                      <a:pt x="0" y="95"/>
                    </a:lnTo>
                    <a:lnTo>
                      <a:pt x="0" y="106"/>
                    </a:lnTo>
                    <a:lnTo>
                      <a:pt x="0" y="119"/>
                    </a:lnTo>
                    <a:lnTo>
                      <a:pt x="2" y="133"/>
                    </a:lnTo>
                    <a:lnTo>
                      <a:pt x="8" y="155"/>
                    </a:lnTo>
                    <a:lnTo>
                      <a:pt x="13" y="169"/>
                    </a:lnTo>
                    <a:lnTo>
                      <a:pt x="20" y="184"/>
                    </a:lnTo>
                    <a:lnTo>
                      <a:pt x="33" y="204"/>
                    </a:lnTo>
                    <a:lnTo>
                      <a:pt x="26" y="180"/>
                    </a:lnTo>
                    <a:lnTo>
                      <a:pt x="20" y="158"/>
                    </a:lnTo>
                    <a:lnTo>
                      <a:pt x="18" y="138"/>
                    </a:lnTo>
                    <a:lnTo>
                      <a:pt x="18" y="119"/>
                    </a:lnTo>
                    <a:lnTo>
                      <a:pt x="20" y="106"/>
                    </a:lnTo>
                    <a:lnTo>
                      <a:pt x="18" y="89"/>
                    </a:lnTo>
                    <a:lnTo>
                      <a:pt x="16" y="76"/>
                    </a:lnTo>
                    <a:lnTo>
                      <a:pt x="22" y="48"/>
                    </a:lnTo>
                    <a:lnTo>
                      <a:pt x="23" y="35"/>
                    </a:lnTo>
                    <a:lnTo>
                      <a:pt x="28" y="23"/>
                    </a:lnTo>
                    <a:lnTo>
                      <a:pt x="37" y="8"/>
                    </a:lnTo>
                    <a:lnTo>
                      <a:pt x="42" y="19"/>
                    </a:lnTo>
                    <a:lnTo>
                      <a:pt x="60" y="38"/>
                    </a:lnTo>
                    <a:lnTo>
                      <a:pt x="58" y="3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Freeform 32"/>
              <p:cNvSpPr>
                <a:spLocks/>
              </p:cNvSpPr>
              <p:nvPr/>
            </p:nvSpPr>
            <p:spPr bwMode="ltGray">
              <a:xfrm>
                <a:off x="559" y="3586"/>
                <a:ext cx="150" cy="369"/>
              </a:xfrm>
              <a:custGeom>
                <a:avLst/>
                <a:gdLst>
                  <a:gd name="T0" fmla="*/ 48 w 150"/>
                  <a:gd name="T1" fmla="*/ 4 h 369"/>
                  <a:gd name="T2" fmla="*/ 52 w 150"/>
                  <a:gd name="T3" fmla="*/ 15 h 369"/>
                  <a:gd name="T4" fmla="*/ 85 w 150"/>
                  <a:gd name="T5" fmla="*/ 13 h 369"/>
                  <a:gd name="T6" fmla="*/ 72 w 150"/>
                  <a:gd name="T7" fmla="*/ 19 h 369"/>
                  <a:gd name="T8" fmla="*/ 58 w 150"/>
                  <a:gd name="T9" fmla="*/ 24 h 369"/>
                  <a:gd name="T10" fmla="*/ 89 w 150"/>
                  <a:gd name="T11" fmla="*/ 34 h 369"/>
                  <a:gd name="T12" fmla="*/ 65 w 150"/>
                  <a:gd name="T13" fmla="*/ 38 h 369"/>
                  <a:gd name="T14" fmla="*/ 63 w 150"/>
                  <a:gd name="T15" fmla="*/ 48 h 369"/>
                  <a:gd name="T16" fmla="*/ 133 w 150"/>
                  <a:gd name="T17" fmla="*/ 100 h 369"/>
                  <a:gd name="T18" fmla="*/ 68 w 150"/>
                  <a:gd name="T19" fmla="*/ 62 h 369"/>
                  <a:gd name="T20" fmla="*/ 82 w 150"/>
                  <a:gd name="T21" fmla="*/ 84 h 369"/>
                  <a:gd name="T22" fmla="*/ 73 w 150"/>
                  <a:gd name="T23" fmla="*/ 85 h 369"/>
                  <a:gd name="T24" fmla="*/ 85 w 150"/>
                  <a:gd name="T25" fmla="*/ 115 h 369"/>
                  <a:gd name="T26" fmla="*/ 112 w 150"/>
                  <a:gd name="T27" fmla="*/ 146 h 369"/>
                  <a:gd name="T28" fmla="*/ 82 w 150"/>
                  <a:gd name="T29" fmla="*/ 123 h 369"/>
                  <a:gd name="T30" fmla="*/ 107 w 150"/>
                  <a:gd name="T31" fmla="*/ 170 h 369"/>
                  <a:gd name="T32" fmla="*/ 85 w 150"/>
                  <a:gd name="T33" fmla="*/ 139 h 369"/>
                  <a:gd name="T34" fmla="*/ 79 w 150"/>
                  <a:gd name="T35" fmla="*/ 139 h 369"/>
                  <a:gd name="T36" fmla="*/ 87 w 150"/>
                  <a:gd name="T37" fmla="*/ 166 h 369"/>
                  <a:gd name="T38" fmla="*/ 81 w 150"/>
                  <a:gd name="T39" fmla="*/ 166 h 369"/>
                  <a:gd name="T40" fmla="*/ 94 w 150"/>
                  <a:gd name="T41" fmla="*/ 198 h 369"/>
                  <a:gd name="T42" fmla="*/ 86 w 150"/>
                  <a:gd name="T43" fmla="*/ 190 h 369"/>
                  <a:gd name="T44" fmla="*/ 93 w 150"/>
                  <a:gd name="T45" fmla="*/ 220 h 369"/>
                  <a:gd name="T46" fmla="*/ 87 w 150"/>
                  <a:gd name="T47" fmla="*/ 210 h 369"/>
                  <a:gd name="T48" fmla="*/ 81 w 150"/>
                  <a:gd name="T49" fmla="*/ 207 h 369"/>
                  <a:gd name="T50" fmla="*/ 85 w 150"/>
                  <a:gd name="T51" fmla="*/ 229 h 369"/>
                  <a:gd name="T52" fmla="*/ 99 w 150"/>
                  <a:gd name="T53" fmla="*/ 269 h 369"/>
                  <a:gd name="T54" fmla="*/ 81 w 150"/>
                  <a:gd name="T55" fmla="*/ 238 h 369"/>
                  <a:gd name="T56" fmla="*/ 77 w 150"/>
                  <a:gd name="T57" fmla="*/ 233 h 369"/>
                  <a:gd name="T58" fmla="*/ 78 w 150"/>
                  <a:gd name="T59" fmla="*/ 267 h 369"/>
                  <a:gd name="T60" fmla="*/ 72 w 150"/>
                  <a:gd name="T61" fmla="*/ 283 h 369"/>
                  <a:gd name="T62" fmla="*/ 70 w 150"/>
                  <a:gd name="T63" fmla="*/ 264 h 369"/>
                  <a:gd name="T64" fmla="*/ 17 w 150"/>
                  <a:gd name="T65" fmla="*/ 315 h 369"/>
                  <a:gd name="T66" fmla="*/ 65 w 150"/>
                  <a:gd name="T67" fmla="*/ 241 h 369"/>
                  <a:gd name="T68" fmla="*/ 55 w 150"/>
                  <a:gd name="T69" fmla="*/ 257 h 369"/>
                  <a:gd name="T70" fmla="*/ 69 w 150"/>
                  <a:gd name="T71" fmla="*/ 216 h 369"/>
                  <a:gd name="T72" fmla="*/ 10 w 150"/>
                  <a:gd name="T73" fmla="*/ 248 h 369"/>
                  <a:gd name="T74" fmla="*/ 69 w 150"/>
                  <a:gd name="T75" fmla="*/ 204 h 369"/>
                  <a:gd name="T76" fmla="*/ 61 w 150"/>
                  <a:gd name="T77" fmla="*/ 193 h 369"/>
                  <a:gd name="T78" fmla="*/ 67 w 150"/>
                  <a:gd name="T79" fmla="*/ 177 h 369"/>
                  <a:gd name="T80" fmla="*/ 58 w 150"/>
                  <a:gd name="T81" fmla="*/ 177 h 369"/>
                  <a:gd name="T82" fmla="*/ 32 w 150"/>
                  <a:gd name="T83" fmla="*/ 208 h 369"/>
                  <a:gd name="T84" fmla="*/ 57 w 150"/>
                  <a:gd name="T85" fmla="*/ 148 h 369"/>
                  <a:gd name="T86" fmla="*/ 62 w 150"/>
                  <a:gd name="T87" fmla="*/ 126 h 369"/>
                  <a:gd name="T88" fmla="*/ 55 w 150"/>
                  <a:gd name="T89" fmla="*/ 122 h 369"/>
                  <a:gd name="T90" fmla="*/ 57 w 150"/>
                  <a:gd name="T91" fmla="*/ 101 h 369"/>
                  <a:gd name="T92" fmla="*/ 53 w 150"/>
                  <a:gd name="T93" fmla="*/ 99 h 369"/>
                  <a:gd name="T94" fmla="*/ 35 w 150"/>
                  <a:gd name="T95" fmla="*/ 117 h 369"/>
                  <a:gd name="T96" fmla="*/ 49 w 150"/>
                  <a:gd name="T97" fmla="*/ 87 h 369"/>
                  <a:gd name="T98" fmla="*/ 48 w 150"/>
                  <a:gd name="T99" fmla="*/ 62 h 369"/>
                  <a:gd name="T100" fmla="*/ 49 w 150"/>
                  <a:gd name="T101" fmla="*/ 46 h 369"/>
                  <a:gd name="T102" fmla="*/ 34 w 150"/>
                  <a:gd name="T103" fmla="*/ 46 h 369"/>
                  <a:gd name="T104" fmla="*/ 38 w 150"/>
                  <a:gd name="T105" fmla="*/ 24 h 369"/>
                  <a:gd name="T106" fmla="*/ 31 w 150"/>
                  <a:gd name="T107" fmla="*/ 19 h 369"/>
                  <a:gd name="T108" fmla="*/ 33 w 150"/>
                  <a:gd name="T109"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0" h="369">
                    <a:moveTo>
                      <a:pt x="33" y="0"/>
                    </a:moveTo>
                    <a:lnTo>
                      <a:pt x="39" y="1"/>
                    </a:lnTo>
                    <a:lnTo>
                      <a:pt x="48" y="4"/>
                    </a:lnTo>
                    <a:lnTo>
                      <a:pt x="42" y="5"/>
                    </a:lnTo>
                    <a:lnTo>
                      <a:pt x="47" y="10"/>
                    </a:lnTo>
                    <a:lnTo>
                      <a:pt x="52" y="15"/>
                    </a:lnTo>
                    <a:lnTo>
                      <a:pt x="60" y="17"/>
                    </a:lnTo>
                    <a:lnTo>
                      <a:pt x="72" y="16"/>
                    </a:lnTo>
                    <a:lnTo>
                      <a:pt x="85" y="13"/>
                    </a:lnTo>
                    <a:lnTo>
                      <a:pt x="119" y="16"/>
                    </a:lnTo>
                    <a:lnTo>
                      <a:pt x="86" y="14"/>
                    </a:lnTo>
                    <a:lnTo>
                      <a:pt x="72" y="19"/>
                    </a:lnTo>
                    <a:lnTo>
                      <a:pt x="60" y="17"/>
                    </a:lnTo>
                    <a:lnTo>
                      <a:pt x="52" y="21"/>
                    </a:lnTo>
                    <a:lnTo>
                      <a:pt x="58" y="24"/>
                    </a:lnTo>
                    <a:lnTo>
                      <a:pt x="54" y="27"/>
                    </a:lnTo>
                    <a:lnTo>
                      <a:pt x="65" y="35"/>
                    </a:lnTo>
                    <a:lnTo>
                      <a:pt x="89" y="34"/>
                    </a:lnTo>
                    <a:lnTo>
                      <a:pt x="121" y="63"/>
                    </a:lnTo>
                    <a:lnTo>
                      <a:pt x="89" y="35"/>
                    </a:lnTo>
                    <a:lnTo>
                      <a:pt x="65" y="38"/>
                    </a:lnTo>
                    <a:lnTo>
                      <a:pt x="58" y="38"/>
                    </a:lnTo>
                    <a:lnTo>
                      <a:pt x="71" y="48"/>
                    </a:lnTo>
                    <a:lnTo>
                      <a:pt x="63" y="48"/>
                    </a:lnTo>
                    <a:lnTo>
                      <a:pt x="77" y="59"/>
                    </a:lnTo>
                    <a:lnTo>
                      <a:pt x="103" y="74"/>
                    </a:lnTo>
                    <a:lnTo>
                      <a:pt x="133" y="100"/>
                    </a:lnTo>
                    <a:lnTo>
                      <a:pt x="103" y="76"/>
                    </a:lnTo>
                    <a:lnTo>
                      <a:pt x="76" y="62"/>
                    </a:lnTo>
                    <a:lnTo>
                      <a:pt x="68" y="62"/>
                    </a:lnTo>
                    <a:lnTo>
                      <a:pt x="81" y="70"/>
                    </a:lnTo>
                    <a:lnTo>
                      <a:pt x="72" y="73"/>
                    </a:lnTo>
                    <a:lnTo>
                      <a:pt x="82" y="84"/>
                    </a:lnTo>
                    <a:lnTo>
                      <a:pt x="146" y="172"/>
                    </a:lnTo>
                    <a:lnTo>
                      <a:pt x="82" y="85"/>
                    </a:lnTo>
                    <a:lnTo>
                      <a:pt x="73" y="85"/>
                    </a:lnTo>
                    <a:lnTo>
                      <a:pt x="83" y="99"/>
                    </a:lnTo>
                    <a:lnTo>
                      <a:pt x="76" y="98"/>
                    </a:lnTo>
                    <a:lnTo>
                      <a:pt x="85" y="115"/>
                    </a:lnTo>
                    <a:lnTo>
                      <a:pt x="112" y="145"/>
                    </a:lnTo>
                    <a:lnTo>
                      <a:pt x="138" y="189"/>
                    </a:lnTo>
                    <a:lnTo>
                      <a:pt x="112" y="146"/>
                    </a:lnTo>
                    <a:lnTo>
                      <a:pt x="85" y="116"/>
                    </a:lnTo>
                    <a:lnTo>
                      <a:pt x="76" y="112"/>
                    </a:lnTo>
                    <a:lnTo>
                      <a:pt x="82" y="123"/>
                    </a:lnTo>
                    <a:lnTo>
                      <a:pt x="77" y="121"/>
                    </a:lnTo>
                    <a:lnTo>
                      <a:pt x="85" y="138"/>
                    </a:lnTo>
                    <a:lnTo>
                      <a:pt x="107" y="170"/>
                    </a:lnTo>
                    <a:lnTo>
                      <a:pt x="149" y="211"/>
                    </a:lnTo>
                    <a:lnTo>
                      <a:pt x="107" y="170"/>
                    </a:lnTo>
                    <a:lnTo>
                      <a:pt x="85" y="139"/>
                    </a:lnTo>
                    <a:lnTo>
                      <a:pt x="81" y="139"/>
                    </a:lnTo>
                    <a:lnTo>
                      <a:pt x="120" y="233"/>
                    </a:lnTo>
                    <a:lnTo>
                      <a:pt x="79" y="139"/>
                    </a:lnTo>
                    <a:lnTo>
                      <a:pt x="85" y="152"/>
                    </a:lnTo>
                    <a:lnTo>
                      <a:pt x="79" y="147"/>
                    </a:lnTo>
                    <a:lnTo>
                      <a:pt x="87" y="166"/>
                    </a:lnTo>
                    <a:lnTo>
                      <a:pt x="115" y="210"/>
                    </a:lnTo>
                    <a:lnTo>
                      <a:pt x="87" y="170"/>
                    </a:lnTo>
                    <a:lnTo>
                      <a:pt x="81" y="166"/>
                    </a:lnTo>
                    <a:lnTo>
                      <a:pt x="87" y="179"/>
                    </a:lnTo>
                    <a:lnTo>
                      <a:pt x="120" y="264"/>
                    </a:lnTo>
                    <a:lnTo>
                      <a:pt x="94" y="198"/>
                    </a:lnTo>
                    <a:lnTo>
                      <a:pt x="85" y="179"/>
                    </a:lnTo>
                    <a:lnTo>
                      <a:pt x="81" y="177"/>
                    </a:lnTo>
                    <a:lnTo>
                      <a:pt x="86" y="190"/>
                    </a:lnTo>
                    <a:lnTo>
                      <a:pt x="81" y="188"/>
                    </a:lnTo>
                    <a:lnTo>
                      <a:pt x="89" y="205"/>
                    </a:lnTo>
                    <a:lnTo>
                      <a:pt x="93" y="220"/>
                    </a:lnTo>
                    <a:lnTo>
                      <a:pt x="135" y="269"/>
                    </a:lnTo>
                    <a:lnTo>
                      <a:pt x="92" y="220"/>
                    </a:lnTo>
                    <a:lnTo>
                      <a:pt x="87" y="210"/>
                    </a:lnTo>
                    <a:lnTo>
                      <a:pt x="82" y="207"/>
                    </a:lnTo>
                    <a:lnTo>
                      <a:pt x="92" y="235"/>
                    </a:lnTo>
                    <a:lnTo>
                      <a:pt x="81" y="207"/>
                    </a:lnTo>
                    <a:lnTo>
                      <a:pt x="87" y="220"/>
                    </a:lnTo>
                    <a:lnTo>
                      <a:pt x="81" y="218"/>
                    </a:lnTo>
                    <a:lnTo>
                      <a:pt x="85" y="229"/>
                    </a:lnTo>
                    <a:lnTo>
                      <a:pt x="99" y="269"/>
                    </a:lnTo>
                    <a:lnTo>
                      <a:pt x="113" y="294"/>
                    </a:lnTo>
                    <a:lnTo>
                      <a:pt x="99" y="269"/>
                    </a:lnTo>
                    <a:lnTo>
                      <a:pt x="85" y="231"/>
                    </a:lnTo>
                    <a:lnTo>
                      <a:pt x="79" y="229"/>
                    </a:lnTo>
                    <a:lnTo>
                      <a:pt x="81" y="238"/>
                    </a:lnTo>
                    <a:lnTo>
                      <a:pt x="92" y="264"/>
                    </a:lnTo>
                    <a:lnTo>
                      <a:pt x="81" y="241"/>
                    </a:lnTo>
                    <a:lnTo>
                      <a:pt x="77" y="233"/>
                    </a:lnTo>
                    <a:lnTo>
                      <a:pt x="82" y="254"/>
                    </a:lnTo>
                    <a:lnTo>
                      <a:pt x="76" y="250"/>
                    </a:lnTo>
                    <a:lnTo>
                      <a:pt x="78" y="267"/>
                    </a:lnTo>
                    <a:lnTo>
                      <a:pt x="74" y="259"/>
                    </a:lnTo>
                    <a:lnTo>
                      <a:pt x="71" y="266"/>
                    </a:lnTo>
                    <a:lnTo>
                      <a:pt x="72" y="283"/>
                    </a:lnTo>
                    <a:lnTo>
                      <a:pt x="99" y="368"/>
                    </a:lnTo>
                    <a:lnTo>
                      <a:pt x="70" y="283"/>
                    </a:lnTo>
                    <a:lnTo>
                      <a:pt x="70" y="264"/>
                    </a:lnTo>
                    <a:lnTo>
                      <a:pt x="70" y="253"/>
                    </a:lnTo>
                    <a:lnTo>
                      <a:pt x="65" y="259"/>
                    </a:lnTo>
                    <a:lnTo>
                      <a:pt x="17" y="315"/>
                    </a:lnTo>
                    <a:lnTo>
                      <a:pt x="66" y="254"/>
                    </a:lnTo>
                    <a:lnTo>
                      <a:pt x="70" y="238"/>
                    </a:lnTo>
                    <a:lnTo>
                      <a:pt x="65" y="241"/>
                    </a:lnTo>
                    <a:lnTo>
                      <a:pt x="72" y="223"/>
                    </a:lnTo>
                    <a:lnTo>
                      <a:pt x="66" y="230"/>
                    </a:lnTo>
                    <a:lnTo>
                      <a:pt x="55" y="257"/>
                    </a:lnTo>
                    <a:lnTo>
                      <a:pt x="65" y="228"/>
                    </a:lnTo>
                    <a:lnTo>
                      <a:pt x="70" y="216"/>
                    </a:lnTo>
                    <a:lnTo>
                      <a:pt x="69" y="216"/>
                    </a:lnTo>
                    <a:lnTo>
                      <a:pt x="63" y="223"/>
                    </a:lnTo>
                    <a:lnTo>
                      <a:pt x="51" y="237"/>
                    </a:lnTo>
                    <a:lnTo>
                      <a:pt x="10" y="248"/>
                    </a:lnTo>
                    <a:lnTo>
                      <a:pt x="52" y="235"/>
                    </a:lnTo>
                    <a:lnTo>
                      <a:pt x="65" y="218"/>
                    </a:lnTo>
                    <a:lnTo>
                      <a:pt x="69" y="204"/>
                    </a:lnTo>
                    <a:lnTo>
                      <a:pt x="63" y="204"/>
                    </a:lnTo>
                    <a:lnTo>
                      <a:pt x="69" y="190"/>
                    </a:lnTo>
                    <a:lnTo>
                      <a:pt x="61" y="193"/>
                    </a:lnTo>
                    <a:lnTo>
                      <a:pt x="33" y="220"/>
                    </a:lnTo>
                    <a:lnTo>
                      <a:pt x="61" y="193"/>
                    </a:lnTo>
                    <a:lnTo>
                      <a:pt x="67" y="177"/>
                    </a:lnTo>
                    <a:lnTo>
                      <a:pt x="60" y="181"/>
                    </a:lnTo>
                    <a:lnTo>
                      <a:pt x="65" y="168"/>
                    </a:lnTo>
                    <a:lnTo>
                      <a:pt x="58" y="177"/>
                    </a:lnTo>
                    <a:lnTo>
                      <a:pt x="63" y="158"/>
                    </a:lnTo>
                    <a:lnTo>
                      <a:pt x="57" y="167"/>
                    </a:lnTo>
                    <a:lnTo>
                      <a:pt x="32" y="208"/>
                    </a:lnTo>
                    <a:lnTo>
                      <a:pt x="58" y="167"/>
                    </a:lnTo>
                    <a:lnTo>
                      <a:pt x="65" y="143"/>
                    </a:lnTo>
                    <a:lnTo>
                      <a:pt x="57" y="148"/>
                    </a:lnTo>
                    <a:lnTo>
                      <a:pt x="15" y="171"/>
                    </a:lnTo>
                    <a:lnTo>
                      <a:pt x="57" y="147"/>
                    </a:lnTo>
                    <a:lnTo>
                      <a:pt x="62" y="126"/>
                    </a:lnTo>
                    <a:lnTo>
                      <a:pt x="57" y="130"/>
                    </a:lnTo>
                    <a:lnTo>
                      <a:pt x="61" y="117"/>
                    </a:lnTo>
                    <a:lnTo>
                      <a:pt x="55" y="122"/>
                    </a:lnTo>
                    <a:lnTo>
                      <a:pt x="36" y="179"/>
                    </a:lnTo>
                    <a:lnTo>
                      <a:pt x="57" y="117"/>
                    </a:lnTo>
                    <a:lnTo>
                      <a:pt x="57" y="101"/>
                    </a:lnTo>
                    <a:lnTo>
                      <a:pt x="50" y="109"/>
                    </a:lnTo>
                    <a:lnTo>
                      <a:pt x="38" y="141"/>
                    </a:lnTo>
                    <a:lnTo>
                      <a:pt x="53" y="99"/>
                    </a:lnTo>
                    <a:lnTo>
                      <a:pt x="55" y="85"/>
                    </a:lnTo>
                    <a:lnTo>
                      <a:pt x="50" y="92"/>
                    </a:lnTo>
                    <a:lnTo>
                      <a:pt x="35" y="117"/>
                    </a:lnTo>
                    <a:lnTo>
                      <a:pt x="0" y="133"/>
                    </a:lnTo>
                    <a:lnTo>
                      <a:pt x="36" y="116"/>
                    </a:lnTo>
                    <a:lnTo>
                      <a:pt x="49" y="87"/>
                    </a:lnTo>
                    <a:lnTo>
                      <a:pt x="51" y="70"/>
                    </a:lnTo>
                    <a:lnTo>
                      <a:pt x="45" y="79"/>
                    </a:lnTo>
                    <a:lnTo>
                      <a:pt x="48" y="62"/>
                    </a:lnTo>
                    <a:lnTo>
                      <a:pt x="25" y="106"/>
                    </a:lnTo>
                    <a:lnTo>
                      <a:pt x="47" y="59"/>
                    </a:lnTo>
                    <a:lnTo>
                      <a:pt x="49" y="46"/>
                    </a:lnTo>
                    <a:lnTo>
                      <a:pt x="42" y="57"/>
                    </a:lnTo>
                    <a:lnTo>
                      <a:pt x="43" y="36"/>
                    </a:lnTo>
                    <a:lnTo>
                      <a:pt x="34" y="46"/>
                    </a:lnTo>
                    <a:lnTo>
                      <a:pt x="2" y="81"/>
                    </a:lnTo>
                    <a:lnTo>
                      <a:pt x="34" y="44"/>
                    </a:lnTo>
                    <a:lnTo>
                      <a:pt x="38" y="24"/>
                    </a:lnTo>
                    <a:lnTo>
                      <a:pt x="33" y="30"/>
                    </a:lnTo>
                    <a:lnTo>
                      <a:pt x="36" y="15"/>
                    </a:lnTo>
                    <a:lnTo>
                      <a:pt x="31" y="19"/>
                    </a:lnTo>
                    <a:lnTo>
                      <a:pt x="30" y="8"/>
                    </a:lnTo>
                    <a:lnTo>
                      <a:pt x="31" y="3"/>
                    </a:lnTo>
                    <a:lnTo>
                      <a:pt x="33"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8" name="Freeform 34"/>
            <p:cNvSpPr>
              <a:spLocks/>
            </p:cNvSpPr>
            <p:nvPr/>
          </p:nvSpPr>
          <p:spPr bwMode="ltGray">
            <a:xfrm>
              <a:off x="407" y="3928"/>
              <a:ext cx="17" cy="225"/>
            </a:xfrm>
            <a:custGeom>
              <a:avLst/>
              <a:gdLst>
                <a:gd name="T0" fmla="*/ 2 w 17"/>
                <a:gd name="T1" fmla="*/ 0 h 225"/>
                <a:gd name="T2" fmla="*/ 6 w 17"/>
                <a:gd name="T3" fmla="*/ 16 h 225"/>
                <a:gd name="T4" fmla="*/ 9 w 17"/>
                <a:gd name="T5" fmla="*/ 43 h 225"/>
                <a:gd name="T6" fmla="*/ 13 w 17"/>
                <a:gd name="T7" fmla="*/ 81 h 225"/>
                <a:gd name="T8" fmla="*/ 16 w 17"/>
                <a:gd name="T9" fmla="*/ 128 h 225"/>
                <a:gd name="T10" fmla="*/ 16 w 17"/>
                <a:gd name="T11" fmla="*/ 179 h 225"/>
                <a:gd name="T12" fmla="*/ 14 w 17"/>
                <a:gd name="T13" fmla="*/ 224 h 225"/>
                <a:gd name="T14" fmla="*/ 13 w 17"/>
                <a:gd name="T15" fmla="*/ 224 h 225"/>
                <a:gd name="T16" fmla="*/ 14 w 17"/>
                <a:gd name="T17" fmla="*/ 179 h 225"/>
                <a:gd name="T18" fmla="*/ 14 w 17"/>
                <a:gd name="T19" fmla="*/ 142 h 225"/>
                <a:gd name="T20" fmla="*/ 10 w 17"/>
                <a:gd name="T21" fmla="*/ 101 h 225"/>
                <a:gd name="T22" fmla="*/ 6 w 17"/>
                <a:gd name="T23" fmla="*/ 61 h 225"/>
                <a:gd name="T24" fmla="*/ 0 w 17"/>
                <a:gd name="T25" fmla="*/ 10 h 225"/>
                <a:gd name="T26" fmla="*/ 2 w 17"/>
                <a:gd name="T2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25">
                  <a:moveTo>
                    <a:pt x="2" y="0"/>
                  </a:moveTo>
                  <a:lnTo>
                    <a:pt x="6" y="16"/>
                  </a:lnTo>
                  <a:lnTo>
                    <a:pt x="9" y="43"/>
                  </a:lnTo>
                  <a:lnTo>
                    <a:pt x="13" y="81"/>
                  </a:lnTo>
                  <a:lnTo>
                    <a:pt x="16" y="128"/>
                  </a:lnTo>
                  <a:lnTo>
                    <a:pt x="16" y="179"/>
                  </a:lnTo>
                  <a:lnTo>
                    <a:pt x="14" y="224"/>
                  </a:lnTo>
                  <a:lnTo>
                    <a:pt x="13" y="224"/>
                  </a:lnTo>
                  <a:lnTo>
                    <a:pt x="14" y="179"/>
                  </a:lnTo>
                  <a:lnTo>
                    <a:pt x="14" y="142"/>
                  </a:lnTo>
                  <a:lnTo>
                    <a:pt x="10" y="101"/>
                  </a:lnTo>
                  <a:lnTo>
                    <a:pt x="6" y="61"/>
                  </a:lnTo>
                  <a:lnTo>
                    <a:pt x="0" y="10"/>
                  </a:lnTo>
                  <a:lnTo>
                    <a:pt x="2"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Freeform 35"/>
            <p:cNvSpPr>
              <a:spLocks/>
            </p:cNvSpPr>
            <p:nvPr/>
          </p:nvSpPr>
          <p:spPr bwMode="ltGray">
            <a:xfrm>
              <a:off x="372" y="3608"/>
              <a:ext cx="70" cy="404"/>
            </a:xfrm>
            <a:custGeom>
              <a:avLst/>
              <a:gdLst>
                <a:gd name="T0" fmla="*/ 22 w 70"/>
                <a:gd name="T1" fmla="*/ 5 h 404"/>
                <a:gd name="T2" fmla="*/ 23 w 70"/>
                <a:gd name="T3" fmla="*/ 16 h 404"/>
                <a:gd name="T4" fmla="*/ 39 w 70"/>
                <a:gd name="T5" fmla="*/ 15 h 404"/>
                <a:gd name="T6" fmla="*/ 33 w 70"/>
                <a:gd name="T7" fmla="*/ 20 h 404"/>
                <a:gd name="T8" fmla="*/ 26 w 70"/>
                <a:gd name="T9" fmla="*/ 27 h 404"/>
                <a:gd name="T10" fmla="*/ 41 w 70"/>
                <a:gd name="T11" fmla="*/ 37 h 404"/>
                <a:gd name="T12" fmla="*/ 30 w 70"/>
                <a:gd name="T13" fmla="*/ 40 h 404"/>
                <a:gd name="T14" fmla="*/ 29 w 70"/>
                <a:gd name="T15" fmla="*/ 52 h 404"/>
                <a:gd name="T16" fmla="*/ 61 w 70"/>
                <a:gd name="T17" fmla="*/ 109 h 404"/>
                <a:gd name="T18" fmla="*/ 31 w 70"/>
                <a:gd name="T19" fmla="*/ 68 h 404"/>
                <a:gd name="T20" fmla="*/ 38 w 70"/>
                <a:gd name="T21" fmla="*/ 92 h 404"/>
                <a:gd name="T22" fmla="*/ 34 w 70"/>
                <a:gd name="T23" fmla="*/ 94 h 404"/>
                <a:gd name="T24" fmla="*/ 39 w 70"/>
                <a:gd name="T25" fmla="*/ 126 h 404"/>
                <a:gd name="T26" fmla="*/ 51 w 70"/>
                <a:gd name="T27" fmla="*/ 160 h 404"/>
                <a:gd name="T28" fmla="*/ 38 w 70"/>
                <a:gd name="T29" fmla="*/ 135 h 404"/>
                <a:gd name="T30" fmla="*/ 49 w 70"/>
                <a:gd name="T31" fmla="*/ 186 h 404"/>
                <a:gd name="T32" fmla="*/ 39 w 70"/>
                <a:gd name="T33" fmla="*/ 152 h 404"/>
                <a:gd name="T34" fmla="*/ 37 w 70"/>
                <a:gd name="T35" fmla="*/ 152 h 404"/>
                <a:gd name="T36" fmla="*/ 40 w 70"/>
                <a:gd name="T37" fmla="*/ 182 h 404"/>
                <a:gd name="T38" fmla="*/ 37 w 70"/>
                <a:gd name="T39" fmla="*/ 182 h 404"/>
                <a:gd name="T40" fmla="*/ 44 w 70"/>
                <a:gd name="T41" fmla="*/ 217 h 404"/>
                <a:gd name="T42" fmla="*/ 39 w 70"/>
                <a:gd name="T43" fmla="*/ 208 h 404"/>
                <a:gd name="T44" fmla="*/ 43 w 70"/>
                <a:gd name="T45" fmla="*/ 240 h 404"/>
                <a:gd name="T46" fmla="*/ 40 w 70"/>
                <a:gd name="T47" fmla="*/ 230 h 404"/>
                <a:gd name="T48" fmla="*/ 37 w 70"/>
                <a:gd name="T49" fmla="*/ 227 h 404"/>
                <a:gd name="T50" fmla="*/ 39 w 70"/>
                <a:gd name="T51" fmla="*/ 251 h 404"/>
                <a:gd name="T52" fmla="*/ 46 w 70"/>
                <a:gd name="T53" fmla="*/ 295 h 404"/>
                <a:gd name="T54" fmla="*/ 37 w 70"/>
                <a:gd name="T55" fmla="*/ 261 h 404"/>
                <a:gd name="T56" fmla="*/ 35 w 70"/>
                <a:gd name="T57" fmla="*/ 255 h 404"/>
                <a:gd name="T58" fmla="*/ 36 w 70"/>
                <a:gd name="T59" fmla="*/ 292 h 404"/>
                <a:gd name="T60" fmla="*/ 33 w 70"/>
                <a:gd name="T61" fmla="*/ 310 h 404"/>
                <a:gd name="T62" fmla="*/ 32 w 70"/>
                <a:gd name="T63" fmla="*/ 290 h 404"/>
                <a:gd name="T64" fmla="*/ 7 w 70"/>
                <a:gd name="T65" fmla="*/ 345 h 404"/>
                <a:gd name="T66" fmla="*/ 30 w 70"/>
                <a:gd name="T67" fmla="*/ 264 h 404"/>
                <a:gd name="T68" fmla="*/ 26 w 70"/>
                <a:gd name="T69" fmla="*/ 282 h 404"/>
                <a:gd name="T70" fmla="*/ 31 w 70"/>
                <a:gd name="T71" fmla="*/ 236 h 404"/>
                <a:gd name="T72" fmla="*/ 5 w 70"/>
                <a:gd name="T73" fmla="*/ 272 h 404"/>
                <a:gd name="T74" fmla="*/ 31 w 70"/>
                <a:gd name="T75" fmla="*/ 223 h 404"/>
                <a:gd name="T76" fmla="*/ 28 w 70"/>
                <a:gd name="T77" fmla="*/ 212 h 404"/>
                <a:gd name="T78" fmla="*/ 31 w 70"/>
                <a:gd name="T79" fmla="*/ 193 h 404"/>
                <a:gd name="T80" fmla="*/ 26 w 70"/>
                <a:gd name="T81" fmla="*/ 193 h 404"/>
                <a:gd name="T82" fmla="*/ 15 w 70"/>
                <a:gd name="T83" fmla="*/ 228 h 404"/>
                <a:gd name="T84" fmla="*/ 26 w 70"/>
                <a:gd name="T85" fmla="*/ 162 h 404"/>
                <a:gd name="T86" fmla="*/ 29 w 70"/>
                <a:gd name="T87" fmla="*/ 138 h 404"/>
                <a:gd name="T88" fmla="*/ 26 w 70"/>
                <a:gd name="T89" fmla="*/ 133 h 404"/>
                <a:gd name="T90" fmla="*/ 26 w 70"/>
                <a:gd name="T91" fmla="*/ 111 h 404"/>
                <a:gd name="T92" fmla="*/ 24 w 70"/>
                <a:gd name="T93" fmla="*/ 108 h 404"/>
                <a:gd name="T94" fmla="*/ 16 w 70"/>
                <a:gd name="T95" fmla="*/ 129 h 404"/>
                <a:gd name="T96" fmla="*/ 23 w 70"/>
                <a:gd name="T97" fmla="*/ 96 h 404"/>
                <a:gd name="T98" fmla="*/ 22 w 70"/>
                <a:gd name="T99" fmla="*/ 68 h 404"/>
                <a:gd name="T100" fmla="*/ 23 w 70"/>
                <a:gd name="T101" fmla="*/ 51 h 404"/>
                <a:gd name="T102" fmla="*/ 15 w 70"/>
                <a:gd name="T103" fmla="*/ 50 h 404"/>
                <a:gd name="T104" fmla="*/ 18 w 70"/>
                <a:gd name="T105" fmla="*/ 27 h 404"/>
                <a:gd name="T106" fmla="*/ 14 w 70"/>
                <a:gd name="T107" fmla="*/ 21 h 404"/>
                <a:gd name="T108" fmla="*/ 15 w 70"/>
                <a:gd name="T109"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404">
                  <a:moveTo>
                    <a:pt x="15" y="0"/>
                  </a:moveTo>
                  <a:lnTo>
                    <a:pt x="18" y="1"/>
                  </a:lnTo>
                  <a:lnTo>
                    <a:pt x="22" y="5"/>
                  </a:lnTo>
                  <a:lnTo>
                    <a:pt x="19" y="6"/>
                  </a:lnTo>
                  <a:lnTo>
                    <a:pt x="21" y="11"/>
                  </a:lnTo>
                  <a:lnTo>
                    <a:pt x="23" y="16"/>
                  </a:lnTo>
                  <a:lnTo>
                    <a:pt x="28" y="19"/>
                  </a:lnTo>
                  <a:lnTo>
                    <a:pt x="33" y="18"/>
                  </a:lnTo>
                  <a:lnTo>
                    <a:pt x="39" y="15"/>
                  </a:lnTo>
                  <a:lnTo>
                    <a:pt x="55" y="18"/>
                  </a:lnTo>
                  <a:lnTo>
                    <a:pt x="39" y="16"/>
                  </a:lnTo>
                  <a:lnTo>
                    <a:pt x="33" y="20"/>
                  </a:lnTo>
                  <a:lnTo>
                    <a:pt x="28" y="19"/>
                  </a:lnTo>
                  <a:lnTo>
                    <a:pt x="23" y="23"/>
                  </a:lnTo>
                  <a:lnTo>
                    <a:pt x="26" y="27"/>
                  </a:lnTo>
                  <a:lnTo>
                    <a:pt x="25" y="29"/>
                  </a:lnTo>
                  <a:lnTo>
                    <a:pt x="30" y="38"/>
                  </a:lnTo>
                  <a:lnTo>
                    <a:pt x="41" y="37"/>
                  </a:lnTo>
                  <a:lnTo>
                    <a:pt x="55" y="69"/>
                  </a:lnTo>
                  <a:lnTo>
                    <a:pt x="41" y="38"/>
                  </a:lnTo>
                  <a:lnTo>
                    <a:pt x="30" y="40"/>
                  </a:lnTo>
                  <a:lnTo>
                    <a:pt x="26" y="42"/>
                  </a:lnTo>
                  <a:lnTo>
                    <a:pt x="33" y="52"/>
                  </a:lnTo>
                  <a:lnTo>
                    <a:pt x="29" y="52"/>
                  </a:lnTo>
                  <a:lnTo>
                    <a:pt x="35" y="65"/>
                  </a:lnTo>
                  <a:lnTo>
                    <a:pt x="47" y="81"/>
                  </a:lnTo>
                  <a:lnTo>
                    <a:pt x="61" y="109"/>
                  </a:lnTo>
                  <a:lnTo>
                    <a:pt x="47" y="84"/>
                  </a:lnTo>
                  <a:lnTo>
                    <a:pt x="35" y="68"/>
                  </a:lnTo>
                  <a:lnTo>
                    <a:pt x="31" y="68"/>
                  </a:lnTo>
                  <a:lnTo>
                    <a:pt x="37" y="77"/>
                  </a:lnTo>
                  <a:lnTo>
                    <a:pt x="33" y="80"/>
                  </a:lnTo>
                  <a:lnTo>
                    <a:pt x="38" y="92"/>
                  </a:lnTo>
                  <a:lnTo>
                    <a:pt x="67" y="189"/>
                  </a:lnTo>
                  <a:lnTo>
                    <a:pt x="38" y="94"/>
                  </a:lnTo>
                  <a:lnTo>
                    <a:pt x="34" y="94"/>
                  </a:lnTo>
                  <a:lnTo>
                    <a:pt x="38" y="108"/>
                  </a:lnTo>
                  <a:lnTo>
                    <a:pt x="35" y="107"/>
                  </a:lnTo>
                  <a:lnTo>
                    <a:pt x="39" y="126"/>
                  </a:lnTo>
                  <a:lnTo>
                    <a:pt x="51" y="159"/>
                  </a:lnTo>
                  <a:lnTo>
                    <a:pt x="64" y="207"/>
                  </a:lnTo>
                  <a:lnTo>
                    <a:pt x="51" y="160"/>
                  </a:lnTo>
                  <a:lnTo>
                    <a:pt x="39" y="127"/>
                  </a:lnTo>
                  <a:lnTo>
                    <a:pt x="35" y="122"/>
                  </a:lnTo>
                  <a:lnTo>
                    <a:pt x="38" y="135"/>
                  </a:lnTo>
                  <a:lnTo>
                    <a:pt x="35" y="133"/>
                  </a:lnTo>
                  <a:lnTo>
                    <a:pt x="39" y="151"/>
                  </a:lnTo>
                  <a:lnTo>
                    <a:pt x="49" y="186"/>
                  </a:lnTo>
                  <a:lnTo>
                    <a:pt x="69" y="231"/>
                  </a:lnTo>
                  <a:lnTo>
                    <a:pt x="50" y="187"/>
                  </a:lnTo>
                  <a:lnTo>
                    <a:pt x="39" y="152"/>
                  </a:lnTo>
                  <a:lnTo>
                    <a:pt x="37" y="152"/>
                  </a:lnTo>
                  <a:lnTo>
                    <a:pt x="55" y="255"/>
                  </a:lnTo>
                  <a:lnTo>
                    <a:pt x="37" y="152"/>
                  </a:lnTo>
                  <a:lnTo>
                    <a:pt x="39" y="166"/>
                  </a:lnTo>
                  <a:lnTo>
                    <a:pt x="37" y="161"/>
                  </a:lnTo>
                  <a:lnTo>
                    <a:pt x="40" y="182"/>
                  </a:lnTo>
                  <a:lnTo>
                    <a:pt x="53" y="230"/>
                  </a:lnTo>
                  <a:lnTo>
                    <a:pt x="40" y="186"/>
                  </a:lnTo>
                  <a:lnTo>
                    <a:pt x="37" y="182"/>
                  </a:lnTo>
                  <a:lnTo>
                    <a:pt x="40" y="196"/>
                  </a:lnTo>
                  <a:lnTo>
                    <a:pt x="55" y="290"/>
                  </a:lnTo>
                  <a:lnTo>
                    <a:pt x="44" y="217"/>
                  </a:lnTo>
                  <a:lnTo>
                    <a:pt x="39" y="196"/>
                  </a:lnTo>
                  <a:lnTo>
                    <a:pt x="37" y="193"/>
                  </a:lnTo>
                  <a:lnTo>
                    <a:pt x="39" y="208"/>
                  </a:lnTo>
                  <a:lnTo>
                    <a:pt x="37" y="206"/>
                  </a:lnTo>
                  <a:lnTo>
                    <a:pt x="41" y="225"/>
                  </a:lnTo>
                  <a:lnTo>
                    <a:pt x="43" y="240"/>
                  </a:lnTo>
                  <a:lnTo>
                    <a:pt x="62" y="294"/>
                  </a:lnTo>
                  <a:lnTo>
                    <a:pt x="42" y="242"/>
                  </a:lnTo>
                  <a:lnTo>
                    <a:pt x="40" y="230"/>
                  </a:lnTo>
                  <a:lnTo>
                    <a:pt x="38" y="227"/>
                  </a:lnTo>
                  <a:lnTo>
                    <a:pt x="42" y="258"/>
                  </a:lnTo>
                  <a:lnTo>
                    <a:pt x="37" y="227"/>
                  </a:lnTo>
                  <a:lnTo>
                    <a:pt x="40" y="242"/>
                  </a:lnTo>
                  <a:lnTo>
                    <a:pt x="37" y="238"/>
                  </a:lnTo>
                  <a:lnTo>
                    <a:pt x="39" y="251"/>
                  </a:lnTo>
                  <a:lnTo>
                    <a:pt x="46" y="295"/>
                  </a:lnTo>
                  <a:lnTo>
                    <a:pt x="52" y="322"/>
                  </a:lnTo>
                  <a:lnTo>
                    <a:pt x="46" y="295"/>
                  </a:lnTo>
                  <a:lnTo>
                    <a:pt x="39" y="253"/>
                  </a:lnTo>
                  <a:lnTo>
                    <a:pt x="37" y="251"/>
                  </a:lnTo>
                  <a:lnTo>
                    <a:pt x="37" y="261"/>
                  </a:lnTo>
                  <a:lnTo>
                    <a:pt x="42" y="290"/>
                  </a:lnTo>
                  <a:lnTo>
                    <a:pt x="37" y="264"/>
                  </a:lnTo>
                  <a:lnTo>
                    <a:pt x="35" y="255"/>
                  </a:lnTo>
                  <a:lnTo>
                    <a:pt x="38" y="278"/>
                  </a:lnTo>
                  <a:lnTo>
                    <a:pt x="35" y="274"/>
                  </a:lnTo>
                  <a:lnTo>
                    <a:pt x="36" y="292"/>
                  </a:lnTo>
                  <a:lnTo>
                    <a:pt x="34" y="284"/>
                  </a:lnTo>
                  <a:lnTo>
                    <a:pt x="33" y="291"/>
                  </a:lnTo>
                  <a:lnTo>
                    <a:pt x="33" y="310"/>
                  </a:lnTo>
                  <a:lnTo>
                    <a:pt x="45" y="403"/>
                  </a:lnTo>
                  <a:lnTo>
                    <a:pt x="32" y="310"/>
                  </a:lnTo>
                  <a:lnTo>
                    <a:pt x="32" y="290"/>
                  </a:lnTo>
                  <a:lnTo>
                    <a:pt x="32" y="277"/>
                  </a:lnTo>
                  <a:lnTo>
                    <a:pt x="29" y="284"/>
                  </a:lnTo>
                  <a:lnTo>
                    <a:pt x="7" y="345"/>
                  </a:lnTo>
                  <a:lnTo>
                    <a:pt x="30" y="278"/>
                  </a:lnTo>
                  <a:lnTo>
                    <a:pt x="32" y="261"/>
                  </a:lnTo>
                  <a:lnTo>
                    <a:pt x="30" y="264"/>
                  </a:lnTo>
                  <a:lnTo>
                    <a:pt x="33" y="244"/>
                  </a:lnTo>
                  <a:lnTo>
                    <a:pt x="30" y="252"/>
                  </a:lnTo>
                  <a:lnTo>
                    <a:pt x="26" y="282"/>
                  </a:lnTo>
                  <a:lnTo>
                    <a:pt x="30" y="250"/>
                  </a:lnTo>
                  <a:lnTo>
                    <a:pt x="32" y="236"/>
                  </a:lnTo>
                  <a:lnTo>
                    <a:pt x="31" y="236"/>
                  </a:lnTo>
                  <a:lnTo>
                    <a:pt x="29" y="244"/>
                  </a:lnTo>
                  <a:lnTo>
                    <a:pt x="23" y="260"/>
                  </a:lnTo>
                  <a:lnTo>
                    <a:pt x="5" y="272"/>
                  </a:lnTo>
                  <a:lnTo>
                    <a:pt x="23" y="258"/>
                  </a:lnTo>
                  <a:lnTo>
                    <a:pt x="30" y="238"/>
                  </a:lnTo>
                  <a:lnTo>
                    <a:pt x="31" y="223"/>
                  </a:lnTo>
                  <a:lnTo>
                    <a:pt x="29" y="223"/>
                  </a:lnTo>
                  <a:lnTo>
                    <a:pt x="31" y="208"/>
                  </a:lnTo>
                  <a:lnTo>
                    <a:pt x="28" y="212"/>
                  </a:lnTo>
                  <a:lnTo>
                    <a:pt x="15" y="240"/>
                  </a:lnTo>
                  <a:lnTo>
                    <a:pt x="28" y="211"/>
                  </a:lnTo>
                  <a:lnTo>
                    <a:pt x="31" y="193"/>
                  </a:lnTo>
                  <a:lnTo>
                    <a:pt x="28" y="198"/>
                  </a:lnTo>
                  <a:lnTo>
                    <a:pt x="30" y="184"/>
                  </a:lnTo>
                  <a:lnTo>
                    <a:pt x="26" y="193"/>
                  </a:lnTo>
                  <a:lnTo>
                    <a:pt x="29" y="172"/>
                  </a:lnTo>
                  <a:lnTo>
                    <a:pt x="26" y="183"/>
                  </a:lnTo>
                  <a:lnTo>
                    <a:pt x="15" y="228"/>
                  </a:lnTo>
                  <a:lnTo>
                    <a:pt x="26" y="183"/>
                  </a:lnTo>
                  <a:lnTo>
                    <a:pt x="29" y="157"/>
                  </a:lnTo>
                  <a:lnTo>
                    <a:pt x="26" y="162"/>
                  </a:lnTo>
                  <a:lnTo>
                    <a:pt x="7" y="187"/>
                  </a:lnTo>
                  <a:lnTo>
                    <a:pt x="26" y="161"/>
                  </a:lnTo>
                  <a:lnTo>
                    <a:pt x="29" y="138"/>
                  </a:lnTo>
                  <a:lnTo>
                    <a:pt x="26" y="142"/>
                  </a:lnTo>
                  <a:lnTo>
                    <a:pt x="28" y="129"/>
                  </a:lnTo>
                  <a:lnTo>
                    <a:pt x="26" y="133"/>
                  </a:lnTo>
                  <a:lnTo>
                    <a:pt x="16" y="197"/>
                  </a:lnTo>
                  <a:lnTo>
                    <a:pt x="26" y="128"/>
                  </a:lnTo>
                  <a:lnTo>
                    <a:pt x="26" y="111"/>
                  </a:lnTo>
                  <a:lnTo>
                    <a:pt x="23" y="119"/>
                  </a:lnTo>
                  <a:lnTo>
                    <a:pt x="18" y="155"/>
                  </a:lnTo>
                  <a:lnTo>
                    <a:pt x="24" y="108"/>
                  </a:lnTo>
                  <a:lnTo>
                    <a:pt x="26" y="94"/>
                  </a:lnTo>
                  <a:lnTo>
                    <a:pt x="23" y="100"/>
                  </a:lnTo>
                  <a:lnTo>
                    <a:pt x="16" y="129"/>
                  </a:lnTo>
                  <a:lnTo>
                    <a:pt x="0" y="145"/>
                  </a:lnTo>
                  <a:lnTo>
                    <a:pt x="16" y="127"/>
                  </a:lnTo>
                  <a:lnTo>
                    <a:pt x="23" y="96"/>
                  </a:lnTo>
                  <a:lnTo>
                    <a:pt x="23" y="76"/>
                  </a:lnTo>
                  <a:lnTo>
                    <a:pt x="21" y="86"/>
                  </a:lnTo>
                  <a:lnTo>
                    <a:pt x="22" y="68"/>
                  </a:lnTo>
                  <a:lnTo>
                    <a:pt x="11" y="115"/>
                  </a:lnTo>
                  <a:lnTo>
                    <a:pt x="21" y="65"/>
                  </a:lnTo>
                  <a:lnTo>
                    <a:pt x="23" y="51"/>
                  </a:lnTo>
                  <a:lnTo>
                    <a:pt x="19" y="62"/>
                  </a:lnTo>
                  <a:lnTo>
                    <a:pt x="20" y="40"/>
                  </a:lnTo>
                  <a:lnTo>
                    <a:pt x="15" y="50"/>
                  </a:lnTo>
                  <a:lnTo>
                    <a:pt x="0" y="88"/>
                  </a:lnTo>
                  <a:lnTo>
                    <a:pt x="15" y="49"/>
                  </a:lnTo>
                  <a:lnTo>
                    <a:pt x="18" y="27"/>
                  </a:lnTo>
                  <a:lnTo>
                    <a:pt x="15" y="33"/>
                  </a:lnTo>
                  <a:lnTo>
                    <a:pt x="16" y="16"/>
                  </a:lnTo>
                  <a:lnTo>
                    <a:pt x="14" y="21"/>
                  </a:lnTo>
                  <a:lnTo>
                    <a:pt x="13" y="8"/>
                  </a:lnTo>
                  <a:lnTo>
                    <a:pt x="14" y="3"/>
                  </a:lnTo>
                  <a:lnTo>
                    <a:pt x="1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0" name="Group 38"/>
            <p:cNvGrpSpPr>
              <a:grpSpLocks/>
            </p:cNvGrpSpPr>
            <p:nvPr/>
          </p:nvGrpSpPr>
          <p:grpSpPr bwMode="auto">
            <a:xfrm>
              <a:off x="139" y="3607"/>
              <a:ext cx="217" cy="566"/>
              <a:chOff x="139" y="3607"/>
              <a:chExt cx="217" cy="566"/>
            </a:xfrm>
          </p:grpSpPr>
          <p:sp>
            <p:nvSpPr>
              <p:cNvPr id="90" name="Freeform 36"/>
              <p:cNvSpPr>
                <a:spLocks/>
              </p:cNvSpPr>
              <p:nvPr/>
            </p:nvSpPr>
            <p:spPr bwMode="ltGray">
              <a:xfrm>
                <a:off x="308" y="3918"/>
                <a:ext cx="48" cy="255"/>
              </a:xfrm>
              <a:custGeom>
                <a:avLst/>
                <a:gdLst>
                  <a:gd name="T0" fmla="*/ 37 w 48"/>
                  <a:gd name="T1" fmla="*/ 0 h 255"/>
                  <a:gd name="T2" fmla="*/ 34 w 48"/>
                  <a:gd name="T3" fmla="*/ 5 h 255"/>
                  <a:gd name="T4" fmla="*/ 18 w 48"/>
                  <a:gd name="T5" fmla="*/ 50 h 255"/>
                  <a:gd name="T6" fmla="*/ 9 w 48"/>
                  <a:gd name="T7" fmla="*/ 92 h 255"/>
                  <a:gd name="T8" fmla="*/ 0 w 48"/>
                  <a:gd name="T9" fmla="*/ 145 h 255"/>
                  <a:gd name="T10" fmla="*/ 0 w 48"/>
                  <a:gd name="T11" fmla="*/ 203 h 255"/>
                  <a:gd name="T12" fmla="*/ 4 w 48"/>
                  <a:gd name="T13" fmla="*/ 254 h 255"/>
                  <a:gd name="T14" fmla="*/ 9 w 48"/>
                  <a:gd name="T15" fmla="*/ 254 h 255"/>
                  <a:gd name="T16" fmla="*/ 4 w 48"/>
                  <a:gd name="T17" fmla="*/ 203 h 255"/>
                  <a:gd name="T18" fmla="*/ 4 w 48"/>
                  <a:gd name="T19" fmla="*/ 161 h 255"/>
                  <a:gd name="T20" fmla="*/ 14 w 48"/>
                  <a:gd name="T21" fmla="*/ 115 h 255"/>
                  <a:gd name="T22" fmla="*/ 28 w 48"/>
                  <a:gd name="T23" fmla="*/ 69 h 255"/>
                  <a:gd name="T24" fmla="*/ 47 w 48"/>
                  <a:gd name="T25" fmla="*/ 11 h 255"/>
                  <a:gd name="T26" fmla="*/ 37 w 48"/>
                  <a:gd name="T2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255">
                    <a:moveTo>
                      <a:pt x="37" y="0"/>
                    </a:moveTo>
                    <a:lnTo>
                      <a:pt x="34" y="5"/>
                    </a:lnTo>
                    <a:lnTo>
                      <a:pt x="18" y="50"/>
                    </a:lnTo>
                    <a:lnTo>
                      <a:pt x="9" y="92"/>
                    </a:lnTo>
                    <a:lnTo>
                      <a:pt x="0" y="145"/>
                    </a:lnTo>
                    <a:lnTo>
                      <a:pt x="0" y="203"/>
                    </a:lnTo>
                    <a:lnTo>
                      <a:pt x="4" y="254"/>
                    </a:lnTo>
                    <a:lnTo>
                      <a:pt x="9" y="254"/>
                    </a:lnTo>
                    <a:lnTo>
                      <a:pt x="4" y="203"/>
                    </a:lnTo>
                    <a:lnTo>
                      <a:pt x="4" y="161"/>
                    </a:lnTo>
                    <a:lnTo>
                      <a:pt x="14" y="115"/>
                    </a:lnTo>
                    <a:lnTo>
                      <a:pt x="28" y="69"/>
                    </a:lnTo>
                    <a:lnTo>
                      <a:pt x="47" y="11"/>
                    </a:lnTo>
                    <a:lnTo>
                      <a:pt x="3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1" name="Freeform 37"/>
              <p:cNvSpPr>
                <a:spLocks/>
              </p:cNvSpPr>
              <p:nvPr/>
            </p:nvSpPr>
            <p:spPr bwMode="ltGray">
              <a:xfrm>
                <a:off x="139" y="3607"/>
                <a:ext cx="186" cy="326"/>
              </a:xfrm>
              <a:custGeom>
                <a:avLst/>
                <a:gdLst>
                  <a:gd name="T0" fmla="*/ 84 w 186"/>
                  <a:gd name="T1" fmla="*/ 8 h 326"/>
                  <a:gd name="T2" fmla="*/ 13 w 186"/>
                  <a:gd name="T3" fmla="*/ 14 h 326"/>
                  <a:gd name="T4" fmla="*/ 79 w 186"/>
                  <a:gd name="T5" fmla="*/ 14 h 326"/>
                  <a:gd name="T6" fmla="*/ 68 w 186"/>
                  <a:gd name="T7" fmla="*/ 28 h 326"/>
                  <a:gd name="T8" fmla="*/ 68 w 186"/>
                  <a:gd name="T9" fmla="*/ 34 h 326"/>
                  <a:gd name="T10" fmla="*/ 36 w 186"/>
                  <a:gd name="T11" fmla="*/ 49 h 326"/>
                  <a:gd name="T12" fmla="*/ 60 w 186"/>
                  <a:gd name="T13" fmla="*/ 43 h 326"/>
                  <a:gd name="T14" fmla="*/ 60 w 186"/>
                  <a:gd name="T15" fmla="*/ 51 h 326"/>
                  <a:gd name="T16" fmla="*/ 66 w 186"/>
                  <a:gd name="T17" fmla="*/ 54 h 326"/>
                  <a:gd name="T18" fmla="*/ 8 w 186"/>
                  <a:gd name="T19" fmla="*/ 88 h 326"/>
                  <a:gd name="T20" fmla="*/ 63 w 186"/>
                  <a:gd name="T21" fmla="*/ 71 h 326"/>
                  <a:gd name="T22" fmla="*/ 49 w 186"/>
                  <a:gd name="T23" fmla="*/ 94 h 326"/>
                  <a:gd name="T24" fmla="*/ 8 w 186"/>
                  <a:gd name="T25" fmla="*/ 109 h 326"/>
                  <a:gd name="T26" fmla="*/ 52 w 186"/>
                  <a:gd name="T27" fmla="*/ 97 h 326"/>
                  <a:gd name="T28" fmla="*/ 18 w 186"/>
                  <a:gd name="T29" fmla="*/ 122 h 326"/>
                  <a:gd name="T30" fmla="*/ 39 w 186"/>
                  <a:gd name="T31" fmla="*/ 111 h 326"/>
                  <a:gd name="T32" fmla="*/ 52 w 186"/>
                  <a:gd name="T33" fmla="*/ 109 h 326"/>
                  <a:gd name="T34" fmla="*/ 52 w 186"/>
                  <a:gd name="T35" fmla="*/ 117 h 326"/>
                  <a:gd name="T36" fmla="*/ 44 w 186"/>
                  <a:gd name="T37" fmla="*/ 133 h 326"/>
                  <a:gd name="T38" fmla="*/ 5 w 186"/>
                  <a:gd name="T39" fmla="*/ 154 h 326"/>
                  <a:gd name="T40" fmla="*/ 49 w 186"/>
                  <a:gd name="T41" fmla="*/ 136 h 326"/>
                  <a:gd name="T42" fmla="*/ 42 w 186"/>
                  <a:gd name="T43" fmla="*/ 160 h 326"/>
                  <a:gd name="T44" fmla="*/ 32 w 186"/>
                  <a:gd name="T45" fmla="*/ 174 h 326"/>
                  <a:gd name="T46" fmla="*/ 36 w 186"/>
                  <a:gd name="T47" fmla="*/ 174 h 326"/>
                  <a:gd name="T48" fmla="*/ 36 w 186"/>
                  <a:gd name="T49" fmla="*/ 182 h 326"/>
                  <a:gd name="T50" fmla="*/ 8 w 186"/>
                  <a:gd name="T51" fmla="*/ 202 h 326"/>
                  <a:gd name="T52" fmla="*/ 32 w 186"/>
                  <a:gd name="T53" fmla="*/ 199 h 326"/>
                  <a:gd name="T54" fmla="*/ 32 w 186"/>
                  <a:gd name="T55" fmla="*/ 202 h 326"/>
                  <a:gd name="T56" fmla="*/ 34 w 186"/>
                  <a:gd name="T57" fmla="*/ 211 h 326"/>
                  <a:gd name="T58" fmla="*/ 28 w 186"/>
                  <a:gd name="T59" fmla="*/ 228 h 326"/>
                  <a:gd name="T60" fmla="*/ 34 w 186"/>
                  <a:gd name="T61" fmla="*/ 237 h 326"/>
                  <a:gd name="T62" fmla="*/ 36 w 186"/>
                  <a:gd name="T63" fmla="*/ 273 h 326"/>
                  <a:gd name="T64" fmla="*/ 42 w 186"/>
                  <a:gd name="T65" fmla="*/ 228 h 326"/>
                  <a:gd name="T66" fmla="*/ 86 w 186"/>
                  <a:gd name="T67" fmla="*/ 325 h 326"/>
                  <a:gd name="T68" fmla="*/ 60 w 186"/>
                  <a:gd name="T69" fmla="*/ 211 h 326"/>
                  <a:gd name="T70" fmla="*/ 60 w 186"/>
                  <a:gd name="T71" fmla="*/ 208 h 326"/>
                  <a:gd name="T72" fmla="*/ 63 w 186"/>
                  <a:gd name="T73" fmla="*/ 199 h 326"/>
                  <a:gd name="T74" fmla="*/ 100 w 186"/>
                  <a:gd name="T75" fmla="*/ 256 h 326"/>
                  <a:gd name="T76" fmla="*/ 76 w 186"/>
                  <a:gd name="T77" fmla="*/ 225 h 326"/>
                  <a:gd name="T78" fmla="*/ 68 w 186"/>
                  <a:gd name="T79" fmla="*/ 174 h 326"/>
                  <a:gd name="T80" fmla="*/ 70 w 186"/>
                  <a:gd name="T81" fmla="*/ 160 h 326"/>
                  <a:gd name="T82" fmla="*/ 84 w 186"/>
                  <a:gd name="T83" fmla="*/ 193 h 326"/>
                  <a:gd name="T84" fmla="*/ 76 w 186"/>
                  <a:gd name="T85" fmla="*/ 142 h 326"/>
                  <a:gd name="T86" fmla="*/ 89 w 186"/>
                  <a:gd name="T87" fmla="*/ 133 h 326"/>
                  <a:gd name="T88" fmla="*/ 100 w 186"/>
                  <a:gd name="T89" fmla="*/ 168 h 326"/>
                  <a:gd name="T90" fmla="*/ 86 w 186"/>
                  <a:gd name="T91" fmla="*/ 109 h 326"/>
                  <a:gd name="T92" fmla="*/ 89 w 186"/>
                  <a:gd name="T93" fmla="*/ 102 h 326"/>
                  <a:gd name="T94" fmla="*/ 92 w 186"/>
                  <a:gd name="T95" fmla="*/ 74 h 326"/>
                  <a:gd name="T96" fmla="*/ 105 w 186"/>
                  <a:gd name="T97" fmla="*/ 76 h 326"/>
                  <a:gd name="T98" fmla="*/ 152 w 186"/>
                  <a:gd name="T99" fmla="*/ 151 h 326"/>
                  <a:gd name="T100" fmla="*/ 118 w 186"/>
                  <a:gd name="T101" fmla="*/ 109 h 326"/>
                  <a:gd name="T102" fmla="*/ 100 w 186"/>
                  <a:gd name="T103" fmla="*/ 49 h 326"/>
                  <a:gd name="T104" fmla="*/ 105 w 186"/>
                  <a:gd name="T105" fmla="*/ 38 h 326"/>
                  <a:gd name="T106" fmla="*/ 128 w 186"/>
                  <a:gd name="T107" fmla="*/ 71 h 326"/>
                  <a:gd name="T108" fmla="*/ 123 w 186"/>
                  <a:gd name="T109" fmla="*/ 68 h 326"/>
                  <a:gd name="T110" fmla="*/ 113 w 186"/>
                  <a:gd name="T111" fmla="*/ 22 h 326"/>
                  <a:gd name="T112" fmla="*/ 142 w 186"/>
                  <a:gd name="T113" fmla="*/ 68 h 326"/>
                  <a:gd name="T114" fmla="*/ 123 w 186"/>
                  <a:gd name="T115" fmla="*/ 46 h 326"/>
                  <a:gd name="T116" fmla="*/ 108 w 186"/>
                  <a:gd name="T117" fmla="*/ 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6" h="326">
                    <a:moveTo>
                      <a:pt x="104" y="4"/>
                    </a:moveTo>
                    <a:lnTo>
                      <a:pt x="92" y="0"/>
                    </a:lnTo>
                    <a:lnTo>
                      <a:pt x="84" y="8"/>
                    </a:lnTo>
                    <a:lnTo>
                      <a:pt x="76" y="11"/>
                    </a:lnTo>
                    <a:lnTo>
                      <a:pt x="58" y="14"/>
                    </a:lnTo>
                    <a:lnTo>
                      <a:pt x="13" y="14"/>
                    </a:lnTo>
                    <a:lnTo>
                      <a:pt x="58" y="16"/>
                    </a:lnTo>
                    <a:lnTo>
                      <a:pt x="70" y="11"/>
                    </a:lnTo>
                    <a:lnTo>
                      <a:pt x="79" y="14"/>
                    </a:lnTo>
                    <a:lnTo>
                      <a:pt x="68" y="19"/>
                    </a:lnTo>
                    <a:lnTo>
                      <a:pt x="76" y="19"/>
                    </a:lnTo>
                    <a:lnTo>
                      <a:pt x="68" y="28"/>
                    </a:lnTo>
                    <a:lnTo>
                      <a:pt x="10" y="76"/>
                    </a:lnTo>
                    <a:lnTo>
                      <a:pt x="70" y="28"/>
                    </a:lnTo>
                    <a:lnTo>
                      <a:pt x="68" y="34"/>
                    </a:lnTo>
                    <a:lnTo>
                      <a:pt x="60" y="43"/>
                    </a:lnTo>
                    <a:lnTo>
                      <a:pt x="52" y="46"/>
                    </a:lnTo>
                    <a:lnTo>
                      <a:pt x="36" y="49"/>
                    </a:lnTo>
                    <a:lnTo>
                      <a:pt x="10" y="43"/>
                    </a:lnTo>
                    <a:lnTo>
                      <a:pt x="52" y="49"/>
                    </a:lnTo>
                    <a:lnTo>
                      <a:pt x="60" y="43"/>
                    </a:lnTo>
                    <a:lnTo>
                      <a:pt x="68" y="40"/>
                    </a:lnTo>
                    <a:lnTo>
                      <a:pt x="66" y="49"/>
                    </a:lnTo>
                    <a:lnTo>
                      <a:pt x="60" y="51"/>
                    </a:lnTo>
                    <a:lnTo>
                      <a:pt x="8" y="79"/>
                    </a:lnTo>
                    <a:lnTo>
                      <a:pt x="60" y="54"/>
                    </a:lnTo>
                    <a:lnTo>
                      <a:pt x="66" y="54"/>
                    </a:lnTo>
                    <a:lnTo>
                      <a:pt x="60" y="62"/>
                    </a:lnTo>
                    <a:lnTo>
                      <a:pt x="52" y="71"/>
                    </a:lnTo>
                    <a:lnTo>
                      <a:pt x="8" y="88"/>
                    </a:lnTo>
                    <a:lnTo>
                      <a:pt x="58" y="68"/>
                    </a:lnTo>
                    <a:lnTo>
                      <a:pt x="60" y="68"/>
                    </a:lnTo>
                    <a:lnTo>
                      <a:pt x="63" y="71"/>
                    </a:lnTo>
                    <a:lnTo>
                      <a:pt x="52" y="82"/>
                    </a:lnTo>
                    <a:lnTo>
                      <a:pt x="63" y="79"/>
                    </a:lnTo>
                    <a:lnTo>
                      <a:pt x="49" y="94"/>
                    </a:lnTo>
                    <a:lnTo>
                      <a:pt x="39" y="102"/>
                    </a:lnTo>
                    <a:lnTo>
                      <a:pt x="18" y="109"/>
                    </a:lnTo>
                    <a:lnTo>
                      <a:pt x="8" y="109"/>
                    </a:lnTo>
                    <a:lnTo>
                      <a:pt x="26" y="106"/>
                    </a:lnTo>
                    <a:lnTo>
                      <a:pt x="47" y="99"/>
                    </a:lnTo>
                    <a:lnTo>
                      <a:pt x="52" y="97"/>
                    </a:lnTo>
                    <a:lnTo>
                      <a:pt x="47" y="106"/>
                    </a:lnTo>
                    <a:lnTo>
                      <a:pt x="36" y="117"/>
                    </a:lnTo>
                    <a:lnTo>
                      <a:pt x="18" y="122"/>
                    </a:lnTo>
                    <a:lnTo>
                      <a:pt x="0" y="128"/>
                    </a:lnTo>
                    <a:lnTo>
                      <a:pt x="23" y="120"/>
                    </a:lnTo>
                    <a:lnTo>
                      <a:pt x="39" y="111"/>
                    </a:lnTo>
                    <a:lnTo>
                      <a:pt x="52" y="102"/>
                    </a:lnTo>
                    <a:lnTo>
                      <a:pt x="55" y="99"/>
                    </a:lnTo>
                    <a:lnTo>
                      <a:pt x="52" y="109"/>
                    </a:lnTo>
                    <a:lnTo>
                      <a:pt x="58" y="106"/>
                    </a:lnTo>
                    <a:lnTo>
                      <a:pt x="63" y="109"/>
                    </a:lnTo>
                    <a:lnTo>
                      <a:pt x="52" y="117"/>
                    </a:lnTo>
                    <a:lnTo>
                      <a:pt x="52" y="122"/>
                    </a:lnTo>
                    <a:lnTo>
                      <a:pt x="39" y="133"/>
                    </a:lnTo>
                    <a:lnTo>
                      <a:pt x="44" y="133"/>
                    </a:lnTo>
                    <a:lnTo>
                      <a:pt x="39" y="140"/>
                    </a:lnTo>
                    <a:lnTo>
                      <a:pt x="21" y="151"/>
                    </a:lnTo>
                    <a:lnTo>
                      <a:pt x="5" y="154"/>
                    </a:lnTo>
                    <a:lnTo>
                      <a:pt x="28" y="147"/>
                    </a:lnTo>
                    <a:lnTo>
                      <a:pt x="42" y="140"/>
                    </a:lnTo>
                    <a:lnTo>
                      <a:pt x="49" y="136"/>
                    </a:lnTo>
                    <a:lnTo>
                      <a:pt x="49" y="145"/>
                    </a:lnTo>
                    <a:lnTo>
                      <a:pt x="49" y="147"/>
                    </a:lnTo>
                    <a:lnTo>
                      <a:pt x="42" y="160"/>
                    </a:lnTo>
                    <a:lnTo>
                      <a:pt x="34" y="168"/>
                    </a:lnTo>
                    <a:lnTo>
                      <a:pt x="39" y="168"/>
                    </a:lnTo>
                    <a:lnTo>
                      <a:pt x="32" y="174"/>
                    </a:lnTo>
                    <a:lnTo>
                      <a:pt x="5" y="188"/>
                    </a:lnTo>
                    <a:lnTo>
                      <a:pt x="23" y="179"/>
                    </a:lnTo>
                    <a:lnTo>
                      <a:pt x="36" y="174"/>
                    </a:lnTo>
                    <a:lnTo>
                      <a:pt x="36" y="182"/>
                    </a:lnTo>
                    <a:lnTo>
                      <a:pt x="28" y="185"/>
                    </a:lnTo>
                    <a:lnTo>
                      <a:pt x="36" y="182"/>
                    </a:lnTo>
                    <a:lnTo>
                      <a:pt x="36" y="188"/>
                    </a:lnTo>
                    <a:lnTo>
                      <a:pt x="32" y="193"/>
                    </a:lnTo>
                    <a:lnTo>
                      <a:pt x="8" y="202"/>
                    </a:lnTo>
                    <a:lnTo>
                      <a:pt x="28" y="193"/>
                    </a:lnTo>
                    <a:lnTo>
                      <a:pt x="28" y="196"/>
                    </a:lnTo>
                    <a:lnTo>
                      <a:pt x="32" y="199"/>
                    </a:lnTo>
                    <a:lnTo>
                      <a:pt x="8" y="219"/>
                    </a:lnTo>
                    <a:lnTo>
                      <a:pt x="26" y="204"/>
                    </a:lnTo>
                    <a:lnTo>
                      <a:pt x="32" y="202"/>
                    </a:lnTo>
                    <a:lnTo>
                      <a:pt x="34" y="208"/>
                    </a:lnTo>
                    <a:lnTo>
                      <a:pt x="28" y="213"/>
                    </a:lnTo>
                    <a:lnTo>
                      <a:pt x="34" y="211"/>
                    </a:lnTo>
                    <a:lnTo>
                      <a:pt x="28" y="228"/>
                    </a:lnTo>
                    <a:lnTo>
                      <a:pt x="5" y="248"/>
                    </a:lnTo>
                    <a:lnTo>
                      <a:pt x="28" y="228"/>
                    </a:lnTo>
                    <a:lnTo>
                      <a:pt x="26" y="237"/>
                    </a:lnTo>
                    <a:lnTo>
                      <a:pt x="34" y="228"/>
                    </a:lnTo>
                    <a:lnTo>
                      <a:pt x="34" y="237"/>
                    </a:lnTo>
                    <a:lnTo>
                      <a:pt x="36" y="276"/>
                    </a:lnTo>
                    <a:lnTo>
                      <a:pt x="60" y="325"/>
                    </a:lnTo>
                    <a:lnTo>
                      <a:pt x="36" y="273"/>
                    </a:lnTo>
                    <a:lnTo>
                      <a:pt x="36" y="253"/>
                    </a:lnTo>
                    <a:lnTo>
                      <a:pt x="39" y="239"/>
                    </a:lnTo>
                    <a:lnTo>
                      <a:pt x="42" y="228"/>
                    </a:lnTo>
                    <a:lnTo>
                      <a:pt x="47" y="208"/>
                    </a:lnTo>
                    <a:lnTo>
                      <a:pt x="52" y="216"/>
                    </a:lnTo>
                    <a:lnTo>
                      <a:pt x="86" y="325"/>
                    </a:lnTo>
                    <a:lnTo>
                      <a:pt x="55" y="216"/>
                    </a:lnTo>
                    <a:lnTo>
                      <a:pt x="55" y="204"/>
                    </a:lnTo>
                    <a:lnTo>
                      <a:pt x="60" y="211"/>
                    </a:lnTo>
                    <a:lnTo>
                      <a:pt x="66" y="316"/>
                    </a:lnTo>
                    <a:lnTo>
                      <a:pt x="63" y="225"/>
                    </a:lnTo>
                    <a:lnTo>
                      <a:pt x="60" y="208"/>
                    </a:lnTo>
                    <a:lnTo>
                      <a:pt x="58" y="202"/>
                    </a:lnTo>
                    <a:lnTo>
                      <a:pt x="60" y="188"/>
                    </a:lnTo>
                    <a:lnTo>
                      <a:pt x="63" y="199"/>
                    </a:lnTo>
                    <a:lnTo>
                      <a:pt x="70" y="222"/>
                    </a:lnTo>
                    <a:lnTo>
                      <a:pt x="79" y="237"/>
                    </a:lnTo>
                    <a:lnTo>
                      <a:pt x="100" y="256"/>
                    </a:lnTo>
                    <a:lnTo>
                      <a:pt x="145" y="294"/>
                    </a:lnTo>
                    <a:lnTo>
                      <a:pt x="86" y="239"/>
                    </a:lnTo>
                    <a:lnTo>
                      <a:pt x="76" y="225"/>
                    </a:lnTo>
                    <a:lnTo>
                      <a:pt x="70" y="216"/>
                    </a:lnTo>
                    <a:lnTo>
                      <a:pt x="66" y="204"/>
                    </a:lnTo>
                    <a:lnTo>
                      <a:pt x="68" y="174"/>
                    </a:lnTo>
                    <a:lnTo>
                      <a:pt x="70" y="182"/>
                    </a:lnTo>
                    <a:lnTo>
                      <a:pt x="70" y="165"/>
                    </a:lnTo>
                    <a:lnTo>
                      <a:pt x="70" y="160"/>
                    </a:lnTo>
                    <a:lnTo>
                      <a:pt x="76" y="174"/>
                    </a:lnTo>
                    <a:lnTo>
                      <a:pt x="126" y="279"/>
                    </a:lnTo>
                    <a:lnTo>
                      <a:pt x="84" y="193"/>
                    </a:lnTo>
                    <a:lnTo>
                      <a:pt x="79" y="185"/>
                    </a:lnTo>
                    <a:lnTo>
                      <a:pt x="76" y="174"/>
                    </a:lnTo>
                    <a:lnTo>
                      <a:pt x="76" y="142"/>
                    </a:lnTo>
                    <a:lnTo>
                      <a:pt x="79" y="145"/>
                    </a:lnTo>
                    <a:lnTo>
                      <a:pt x="81" y="128"/>
                    </a:lnTo>
                    <a:lnTo>
                      <a:pt x="89" y="133"/>
                    </a:lnTo>
                    <a:lnTo>
                      <a:pt x="128" y="251"/>
                    </a:lnTo>
                    <a:lnTo>
                      <a:pt x="108" y="193"/>
                    </a:lnTo>
                    <a:lnTo>
                      <a:pt x="100" y="168"/>
                    </a:lnTo>
                    <a:lnTo>
                      <a:pt x="89" y="145"/>
                    </a:lnTo>
                    <a:lnTo>
                      <a:pt x="89" y="131"/>
                    </a:lnTo>
                    <a:lnTo>
                      <a:pt x="86" y="109"/>
                    </a:lnTo>
                    <a:lnTo>
                      <a:pt x="92" y="111"/>
                    </a:lnTo>
                    <a:lnTo>
                      <a:pt x="113" y="228"/>
                    </a:lnTo>
                    <a:lnTo>
                      <a:pt x="89" y="102"/>
                    </a:lnTo>
                    <a:lnTo>
                      <a:pt x="89" y="91"/>
                    </a:lnTo>
                    <a:lnTo>
                      <a:pt x="92" y="99"/>
                    </a:lnTo>
                    <a:lnTo>
                      <a:pt x="92" y="74"/>
                    </a:lnTo>
                    <a:lnTo>
                      <a:pt x="97" y="82"/>
                    </a:lnTo>
                    <a:lnTo>
                      <a:pt x="97" y="68"/>
                    </a:lnTo>
                    <a:lnTo>
                      <a:pt x="105" y="76"/>
                    </a:lnTo>
                    <a:lnTo>
                      <a:pt x="116" y="106"/>
                    </a:lnTo>
                    <a:lnTo>
                      <a:pt x="128" y="122"/>
                    </a:lnTo>
                    <a:lnTo>
                      <a:pt x="152" y="151"/>
                    </a:lnTo>
                    <a:lnTo>
                      <a:pt x="166" y="177"/>
                    </a:lnTo>
                    <a:lnTo>
                      <a:pt x="128" y="122"/>
                    </a:lnTo>
                    <a:lnTo>
                      <a:pt x="118" y="109"/>
                    </a:lnTo>
                    <a:lnTo>
                      <a:pt x="108" y="88"/>
                    </a:lnTo>
                    <a:lnTo>
                      <a:pt x="105" y="74"/>
                    </a:lnTo>
                    <a:lnTo>
                      <a:pt x="100" y="49"/>
                    </a:lnTo>
                    <a:lnTo>
                      <a:pt x="102" y="51"/>
                    </a:lnTo>
                    <a:lnTo>
                      <a:pt x="108" y="49"/>
                    </a:lnTo>
                    <a:lnTo>
                      <a:pt x="105" y="38"/>
                    </a:lnTo>
                    <a:lnTo>
                      <a:pt x="110" y="49"/>
                    </a:lnTo>
                    <a:lnTo>
                      <a:pt x="116" y="60"/>
                    </a:lnTo>
                    <a:lnTo>
                      <a:pt x="128" y="71"/>
                    </a:lnTo>
                    <a:lnTo>
                      <a:pt x="148" y="82"/>
                    </a:lnTo>
                    <a:lnTo>
                      <a:pt x="185" y="111"/>
                    </a:lnTo>
                    <a:lnTo>
                      <a:pt x="123" y="68"/>
                    </a:lnTo>
                    <a:lnTo>
                      <a:pt x="116" y="57"/>
                    </a:lnTo>
                    <a:lnTo>
                      <a:pt x="113" y="51"/>
                    </a:lnTo>
                    <a:lnTo>
                      <a:pt x="113" y="22"/>
                    </a:lnTo>
                    <a:lnTo>
                      <a:pt x="118" y="31"/>
                    </a:lnTo>
                    <a:lnTo>
                      <a:pt x="126" y="46"/>
                    </a:lnTo>
                    <a:lnTo>
                      <a:pt x="142" y="68"/>
                    </a:lnTo>
                    <a:lnTo>
                      <a:pt x="163" y="91"/>
                    </a:lnTo>
                    <a:lnTo>
                      <a:pt x="168" y="102"/>
                    </a:lnTo>
                    <a:lnTo>
                      <a:pt x="123" y="46"/>
                    </a:lnTo>
                    <a:lnTo>
                      <a:pt x="118" y="25"/>
                    </a:lnTo>
                    <a:lnTo>
                      <a:pt x="120" y="11"/>
                    </a:lnTo>
                    <a:lnTo>
                      <a:pt x="108" y="2"/>
                    </a:lnTo>
                    <a:lnTo>
                      <a:pt x="104" y="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1" name="Freeform 39"/>
            <p:cNvSpPr>
              <a:spLocks/>
            </p:cNvSpPr>
            <p:nvPr/>
          </p:nvSpPr>
          <p:spPr bwMode="ltGray">
            <a:xfrm>
              <a:off x="43" y="3130"/>
              <a:ext cx="108" cy="566"/>
            </a:xfrm>
            <a:custGeom>
              <a:avLst/>
              <a:gdLst>
                <a:gd name="T0" fmla="*/ 48 w 108"/>
                <a:gd name="T1" fmla="*/ 15 h 566"/>
                <a:gd name="T2" fmla="*/ 8 w 108"/>
                <a:gd name="T3" fmla="*/ 24 h 566"/>
                <a:gd name="T4" fmla="*/ 45 w 108"/>
                <a:gd name="T5" fmla="*/ 24 h 566"/>
                <a:gd name="T6" fmla="*/ 38 w 108"/>
                <a:gd name="T7" fmla="*/ 50 h 566"/>
                <a:gd name="T8" fmla="*/ 38 w 108"/>
                <a:gd name="T9" fmla="*/ 59 h 566"/>
                <a:gd name="T10" fmla="*/ 20 w 108"/>
                <a:gd name="T11" fmla="*/ 83 h 566"/>
                <a:gd name="T12" fmla="*/ 35 w 108"/>
                <a:gd name="T13" fmla="*/ 75 h 566"/>
                <a:gd name="T14" fmla="*/ 35 w 108"/>
                <a:gd name="T15" fmla="*/ 90 h 566"/>
                <a:gd name="T16" fmla="*/ 38 w 108"/>
                <a:gd name="T17" fmla="*/ 94 h 566"/>
                <a:gd name="T18" fmla="*/ 3 w 108"/>
                <a:gd name="T19" fmla="*/ 154 h 566"/>
                <a:gd name="T20" fmla="*/ 36 w 108"/>
                <a:gd name="T21" fmla="*/ 124 h 566"/>
                <a:gd name="T22" fmla="*/ 28 w 108"/>
                <a:gd name="T23" fmla="*/ 163 h 566"/>
                <a:gd name="T24" fmla="*/ 3 w 108"/>
                <a:gd name="T25" fmla="*/ 188 h 566"/>
                <a:gd name="T26" fmla="*/ 30 w 108"/>
                <a:gd name="T27" fmla="*/ 168 h 566"/>
                <a:gd name="T28" fmla="*/ 10 w 108"/>
                <a:gd name="T29" fmla="*/ 214 h 566"/>
                <a:gd name="T30" fmla="*/ 21 w 108"/>
                <a:gd name="T31" fmla="*/ 192 h 566"/>
                <a:gd name="T32" fmla="*/ 30 w 108"/>
                <a:gd name="T33" fmla="*/ 188 h 566"/>
                <a:gd name="T34" fmla="*/ 30 w 108"/>
                <a:gd name="T35" fmla="*/ 203 h 566"/>
                <a:gd name="T36" fmla="*/ 26 w 108"/>
                <a:gd name="T37" fmla="*/ 232 h 566"/>
                <a:gd name="T38" fmla="*/ 2 w 108"/>
                <a:gd name="T39" fmla="*/ 267 h 566"/>
                <a:gd name="T40" fmla="*/ 28 w 108"/>
                <a:gd name="T41" fmla="*/ 238 h 566"/>
                <a:gd name="T42" fmla="*/ 24 w 108"/>
                <a:gd name="T43" fmla="*/ 278 h 566"/>
                <a:gd name="T44" fmla="*/ 18 w 108"/>
                <a:gd name="T45" fmla="*/ 302 h 566"/>
                <a:gd name="T46" fmla="*/ 20 w 108"/>
                <a:gd name="T47" fmla="*/ 302 h 566"/>
                <a:gd name="T48" fmla="*/ 20 w 108"/>
                <a:gd name="T49" fmla="*/ 318 h 566"/>
                <a:gd name="T50" fmla="*/ 3 w 108"/>
                <a:gd name="T51" fmla="*/ 351 h 566"/>
                <a:gd name="T52" fmla="*/ 18 w 108"/>
                <a:gd name="T53" fmla="*/ 347 h 566"/>
                <a:gd name="T54" fmla="*/ 18 w 108"/>
                <a:gd name="T55" fmla="*/ 351 h 566"/>
                <a:gd name="T56" fmla="*/ 19 w 108"/>
                <a:gd name="T57" fmla="*/ 367 h 566"/>
                <a:gd name="T58" fmla="*/ 16 w 108"/>
                <a:gd name="T59" fmla="*/ 396 h 566"/>
                <a:gd name="T60" fmla="*/ 19 w 108"/>
                <a:gd name="T61" fmla="*/ 411 h 566"/>
                <a:gd name="T62" fmla="*/ 20 w 108"/>
                <a:gd name="T63" fmla="*/ 475 h 566"/>
                <a:gd name="T64" fmla="*/ 24 w 108"/>
                <a:gd name="T65" fmla="*/ 396 h 566"/>
                <a:gd name="T66" fmla="*/ 50 w 108"/>
                <a:gd name="T67" fmla="*/ 565 h 566"/>
                <a:gd name="T68" fmla="*/ 35 w 108"/>
                <a:gd name="T69" fmla="*/ 367 h 566"/>
                <a:gd name="T70" fmla="*/ 35 w 108"/>
                <a:gd name="T71" fmla="*/ 362 h 566"/>
                <a:gd name="T72" fmla="*/ 36 w 108"/>
                <a:gd name="T73" fmla="*/ 347 h 566"/>
                <a:gd name="T74" fmla="*/ 58 w 108"/>
                <a:gd name="T75" fmla="*/ 446 h 566"/>
                <a:gd name="T76" fmla="*/ 44 w 108"/>
                <a:gd name="T77" fmla="*/ 391 h 566"/>
                <a:gd name="T78" fmla="*/ 38 w 108"/>
                <a:gd name="T79" fmla="*/ 302 h 566"/>
                <a:gd name="T80" fmla="*/ 40 w 108"/>
                <a:gd name="T81" fmla="*/ 278 h 566"/>
                <a:gd name="T82" fmla="*/ 48 w 108"/>
                <a:gd name="T83" fmla="*/ 336 h 566"/>
                <a:gd name="T84" fmla="*/ 44 w 108"/>
                <a:gd name="T85" fmla="*/ 248 h 566"/>
                <a:gd name="T86" fmla="*/ 52 w 108"/>
                <a:gd name="T87" fmla="*/ 232 h 566"/>
                <a:gd name="T88" fmla="*/ 58 w 108"/>
                <a:gd name="T89" fmla="*/ 292 h 566"/>
                <a:gd name="T90" fmla="*/ 50 w 108"/>
                <a:gd name="T91" fmla="*/ 188 h 566"/>
                <a:gd name="T92" fmla="*/ 52 w 108"/>
                <a:gd name="T93" fmla="*/ 177 h 566"/>
                <a:gd name="T94" fmla="*/ 53 w 108"/>
                <a:gd name="T95" fmla="*/ 128 h 566"/>
                <a:gd name="T96" fmla="*/ 61 w 108"/>
                <a:gd name="T97" fmla="*/ 135 h 566"/>
                <a:gd name="T98" fmla="*/ 88 w 108"/>
                <a:gd name="T99" fmla="*/ 263 h 566"/>
                <a:gd name="T100" fmla="*/ 68 w 108"/>
                <a:gd name="T101" fmla="*/ 188 h 566"/>
                <a:gd name="T102" fmla="*/ 58 w 108"/>
                <a:gd name="T103" fmla="*/ 83 h 566"/>
                <a:gd name="T104" fmla="*/ 61 w 108"/>
                <a:gd name="T105" fmla="*/ 65 h 566"/>
                <a:gd name="T106" fmla="*/ 74 w 108"/>
                <a:gd name="T107" fmla="*/ 124 h 566"/>
                <a:gd name="T108" fmla="*/ 71 w 108"/>
                <a:gd name="T109" fmla="*/ 118 h 566"/>
                <a:gd name="T110" fmla="*/ 65 w 108"/>
                <a:gd name="T111" fmla="*/ 40 h 566"/>
                <a:gd name="T112" fmla="*/ 82 w 108"/>
                <a:gd name="T113" fmla="*/ 118 h 566"/>
                <a:gd name="T114" fmla="*/ 71 w 108"/>
                <a:gd name="T115" fmla="*/ 79 h 566"/>
                <a:gd name="T116" fmla="*/ 62 w 108"/>
                <a:gd name="T117" fmla="*/ 4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8" h="566">
                  <a:moveTo>
                    <a:pt x="60" y="7"/>
                  </a:moveTo>
                  <a:lnTo>
                    <a:pt x="53" y="0"/>
                  </a:lnTo>
                  <a:lnTo>
                    <a:pt x="48" y="15"/>
                  </a:lnTo>
                  <a:lnTo>
                    <a:pt x="44" y="19"/>
                  </a:lnTo>
                  <a:lnTo>
                    <a:pt x="33" y="24"/>
                  </a:lnTo>
                  <a:lnTo>
                    <a:pt x="8" y="24"/>
                  </a:lnTo>
                  <a:lnTo>
                    <a:pt x="33" y="29"/>
                  </a:lnTo>
                  <a:lnTo>
                    <a:pt x="40" y="19"/>
                  </a:lnTo>
                  <a:lnTo>
                    <a:pt x="45" y="24"/>
                  </a:lnTo>
                  <a:lnTo>
                    <a:pt x="38" y="35"/>
                  </a:lnTo>
                  <a:lnTo>
                    <a:pt x="44" y="35"/>
                  </a:lnTo>
                  <a:lnTo>
                    <a:pt x="38" y="50"/>
                  </a:lnTo>
                  <a:lnTo>
                    <a:pt x="5" y="135"/>
                  </a:lnTo>
                  <a:lnTo>
                    <a:pt x="40" y="50"/>
                  </a:lnTo>
                  <a:lnTo>
                    <a:pt x="38" y="59"/>
                  </a:lnTo>
                  <a:lnTo>
                    <a:pt x="35" y="75"/>
                  </a:lnTo>
                  <a:lnTo>
                    <a:pt x="30" y="79"/>
                  </a:lnTo>
                  <a:lnTo>
                    <a:pt x="20" y="83"/>
                  </a:lnTo>
                  <a:lnTo>
                    <a:pt x="5" y="75"/>
                  </a:lnTo>
                  <a:lnTo>
                    <a:pt x="30" y="83"/>
                  </a:lnTo>
                  <a:lnTo>
                    <a:pt x="35" y="75"/>
                  </a:lnTo>
                  <a:lnTo>
                    <a:pt x="38" y="68"/>
                  </a:lnTo>
                  <a:lnTo>
                    <a:pt x="38" y="83"/>
                  </a:lnTo>
                  <a:lnTo>
                    <a:pt x="35" y="90"/>
                  </a:lnTo>
                  <a:lnTo>
                    <a:pt x="3" y="139"/>
                  </a:lnTo>
                  <a:lnTo>
                    <a:pt x="35" y="94"/>
                  </a:lnTo>
                  <a:lnTo>
                    <a:pt x="38" y="94"/>
                  </a:lnTo>
                  <a:lnTo>
                    <a:pt x="35" y="108"/>
                  </a:lnTo>
                  <a:lnTo>
                    <a:pt x="30" y="124"/>
                  </a:lnTo>
                  <a:lnTo>
                    <a:pt x="3" y="154"/>
                  </a:lnTo>
                  <a:lnTo>
                    <a:pt x="33" y="118"/>
                  </a:lnTo>
                  <a:lnTo>
                    <a:pt x="35" y="118"/>
                  </a:lnTo>
                  <a:lnTo>
                    <a:pt x="36" y="124"/>
                  </a:lnTo>
                  <a:lnTo>
                    <a:pt x="30" y="143"/>
                  </a:lnTo>
                  <a:lnTo>
                    <a:pt x="36" y="139"/>
                  </a:lnTo>
                  <a:lnTo>
                    <a:pt x="28" y="163"/>
                  </a:lnTo>
                  <a:lnTo>
                    <a:pt x="21" y="177"/>
                  </a:lnTo>
                  <a:lnTo>
                    <a:pt x="10" y="188"/>
                  </a:lnTo>
                  <a:lnTo>
                    <a:pt x="3" y="188"/>
                  </a:lnTo>
                  <a:lnTo>
                    <a:pt x="15" y="183"/>
                  </a:lnTo>
                  <a:lnTo>
                    <a:pt x="27" y="173"/>
                  </a:lnTo>
                  <a:lnTo>
                    <a:pt x="30" y="168"/>
                  </a:lnTo>
                  <a:lnTo>
                    <a:pt x="27" y="183"/>
                  </a:lnTo>
                  <a:lnTo>
                    <a:pt x="20" y="203"/>
                  </a:lnTo>
                  <a:lnTo>
                    <a:pt x="10" y="214"/>
                  </a:lnTo>
                  <a:lnTo>
                    <a:pt x="0" y="221"/>
                  </a:lnTo>
                  <a:lnTo>
                    <a:pt x="13" y="208"/>
                  </a:lnTo>
                  <a:lnTo>
                    <a:pt x="21" y="192"/>
                  </a:lnTo>
                  <a:lnTo>
                    <a:pt x="30" y="177"/>
                  </a:lnTo>
                  <a:lnTo>
                    <a:pt x="31" y="173"/>
                  </a:lnTo>
                  <a:lnTo>
                    <a:pt x="30" y="188"/>
                  </a:lnTo>
                  <a:lnTo>
                    <a:pt x="33" y="183"/>
                  </a:lnTo>
                  <a:lnTo>
                    <a:pt x="36" y="188"/>
                  </a:lnTo>
                  <a:lnTo>
                    <a:pt x="30" y="203"/>
                  </a:lnTo>
                  <a:lnTo>
                    <a:pt x="30" y="214"/>
                  </a:lnTo>
                  <a:lnTo>
                    <a:pt x="21" y="232"/>
                  </a:lnTo>
                  <a:lnTo>
                    <a:pt x="26" y="232"/>
                  </a:lnTo>
                  <a:lnTo>
                    <a:pt x="21" y="243"/>
                  </a:lnTo>
                  <a:lnTo>
                    <a:pt x="11" y="263"/>
                  </a:lnTo>
                  <a:lnTo>
                    <a:pt x="2" y="267"/>
                  </a:lnTo>
                  <a:lnTo>
                    <a:pt x="16" y="256"/>
                  </a:lnTo>
                  <a:lnTo>
                    <a:pt x="24" y="243"/>
                  </a:lnTo>
                  <a:lnTo>
                    <a:pt x="28" y="238"/>
                  </a:lnTo>
                  <a:lnTo>
                    <a:pt x="28" y="252"/>
                  </a:lnTo>
                  <a:lnTo>
                    <a:pt x="28" y="256"/>
                  </a:lnTo>
                  <a:lnTo>
                    <a:pt x="24" y="278"/>
                  </a:lnTo>
                  <a:lnTo>
                    <a:pt x="19" y="292"/>
                  </a:lnTo>
                  <a:lnTo>
                    <a:pt x="21" y="292"/>
                  </a:lnTo>
                  <a:lnTo>
                    <a:pt x="18" y="302"/>
                  </a:lnTo>
                  <a:lnTo>
                    <a:pt x="2" y="327"/>
                  </a:lnTo>
                  <a:lnTo>
                    <a:pt x="13" y="312"/>
                  </a:lnTo>
                  <a:lnTo>
                    <a:pt x="20" y="302"/>
                  </a:lnTo>
                  <a:lnTo>
                    <a:pt x="20" y="318"/>
                  </a:lnTo>
                  <a:lnTo>
                    <a:pt x="16" y="321"/>
                  </a:lnTo>
                  <a:lnTo>
                    <a:pt x="20" y="318"/>
                  </a:lnTo>
                  <a:lnTo>
                    <a:pt x="20" y="327"/>
                  </a:lnTo>
                  <a:lnTo>
                    <a:pt x="18" y="336"/>
                  </a:lnTo>
                  <a:lnTo>
                    <a:pt x="3" y="351"/>
                  </a:lnTo>
                  <a:lnTo>
                    <a:pt x="16" y="336"/>
                  </a:lnTo>
                  <a:lnTo>
                    <a:pt x="16" y="343"/>
                  </a:lnTo>
                  <a:lnTo>
                    <a:pt x="18" y="347"/>
                  </a:lnTo>
                  <a:lnTo>
                    <a:pt x="3" y="381"/>
                  </a:lnTo>
                  <a:lnTo>
                    <a:pt x="15" y="356"/>
                  </a:lnTo>
                  <a:lnTo>
                    <a:pt x="18" y="351"/>
                  </a:lnTo>
                  <a:lnTo>
                    <a:pt x="19" y="362"/>
                  </a:lnTo>
                  <a:lnTo>
                    <a:pt x="16" y="372"/>
                  </a:lnTo>
                  <a:lnTo>
                    <a:pt x="19" y="367"/>
                  </a:lnTo>
                  <a:lnTo>
                    <a:pt x="16" y="396"/>
                  </a:lnTo>
                  <a:lnTo>
                    <a:pt x="2" y="429"/>
                  </a:lnTo>
                  <a:lnTo>
                    <a:pt x="16" y="396"/>
                  </a:lnTo>
                  <a:lnTo>
                    <a:pt x="15" y="411"/>
                  </a:lnTo>
                  <a:lnTo>
                    <a:pt x="19" y="396"/>
                  </a:lnTo>
                  <a:lnTo>
                    <a:pt x="19" y="411"/>
                  </a:lnTo>
                  <a:lnTo>
                    <a:pt x="20" y="481"/>
                  </a:lnTo>
                  <a:lnTo>
                    <a:pt x="35" y="565"/>
                  </a:lnTo>
                  <a:lnTo>
                    <a:pt x="20" y="475"/>
                  </a:lnTo>
                  <a:lnTo>
                    <a:pt x="20" y="440"/>
                  </a:lnTo>
                  <a:lnTo>
                    <a:pt x="21" y="416"/>
                  </a:lnTo>
                  <a:lnTo>
                    <a:pt x="24" y="396"/>
                  </a:lnTo>
                  <a:lnTo>
                    <a:pt x="27" y="362"/>
                  </a:lnTo>
                  <a:lnTo>
                    <a:pt x="30" y="376"/>
                  </a:lnTo>
                  <a:lnTo>
                    <a:pt x="50" y="565"/>
                  </a:lnTo>
                  <a:lnTo>
                    <a:pt x="31" y="376"/>
                  </a:lnTo>
                  <a:lnTo>
                    <a:pt x="31" y="356"/>
                  </a:lnTo>
                  <a:lnTo>
                    <a:pt x="35" y="367"/>
                  </a:lnTo>
                  <a:lnTo>
                    <a:pt x="38" y="551"/>
                  </a:lnTo>
                  <a:lnTo>
                    <a:pt x="36" y="391"/>
                  </a:lnTo>
                  <a:lnTo>
                    <a:pt x="35" y="362"/>
                  </a:lnTo>
                  <a:lnTo>
                    <a:pt x="33" y="351"/>
                  </a:lnTo>
                  <a:lnTo>
                    <a:pt x="35" y="327"/>
                  </a:lnTo>
                  <a:lnTo>
                    <a:pt x="36" y="347"/>
                  </a:lnTo>
                  <a:lnTo>
                    <a:pt x="40" y="387"/>
                  </a:lnTo>
                  <a:lnTo>
                    <a:pt x="45" y="411"/>
                  </a:lnTo>
                  <a:lnTo>
                    <a:pt x="58" y="446"/>
                  </a:lnTo>
                  <a:lnTo>
                    <a:pt x="83" y="511"/>
                  </a:lnTo>
                  <a:lnTo>
                    <a:pt x="50" y="416"/>
                  </a:lnTo>
                  <a:lnTo>
                    <a:pt x="44" y="391"/>
                  </a:lnTo>
                  <a:lnTo>
                    <a:pt x="40" y="376"/>
                  </a:lnTo>
                  <a:lnTo>
                    <a:pt x="38" y="356"/>
                  </a:lnTo>
                  <a:lnTo>
                    <a:pt x="38" y="302"/>
                  </a:lnTo>
                  <a:lnTo>
                    <a:pt x="40" y="318"/>
                  </a:lnTo>
                  <a:lnTo>
                    <a:pt x="40" y="287"/>
                  </a:lnTo>
                  <a:lnTo>
                    <a:pt x="40" y="278"/>
                  </a:lnTo>
                  <a:lnTo>
                    <a:pt x="44" y="302"/>
                  </a:lnTo>
                  <a:lnTo>
                    <a:pt x="73" y="485"/>
                  </a:lnTo>
                  <a:lnTo>
                    <a:pt x="48" y="336"/>
                  </a:lnTo>
                  <a:lnTo>
                    <a:pt x="45" y="321"/>
                  </a:lnTo>
                  <a:lnTo>
                    <a:pt x="44" y="302"/>
                  </a:lnTo>
                  <a:lnTo>
                    <a:pt x="44" y="248"/>
                  </a:lnTo>
                  <a:lnTo>
                    <a:pt x="45" y="252"/>
                  </a:lnTo>
                  <a:lnTo>
                    <a:pt x="46" y="221"/>
                  </a:lnTo>
                  <a:lnTo>
                    <a:pt x="52" y="232"/>
                  </a:lnTo>
                  <a:lnTo>
                    <a:pt x="74" y="436"/>
                  </a:lnTo>
                  <a:lnTo>
                    <a:pt x="62" y="336"/>
                  </a:lnTo>
                  <a:lnTo>
                    <a:pt x="58" y="292"/>
                  </a:lnTo>
                  <a:lnTo>
                    <a:pt x="52" y="252"/>
                  </a:lnTo>
                  <a:lnTo>
                    <a:pt x="52" y="228"/>
                  </a:lnTo>
                  <a:lnTo>
                    <a:pt x="50" y="188"/>
                  </a:lnTo>
                  <a:lnTo>
                    <a:pt x="53" y="192"/>
                  </a:lnTo>
                  <a:lnTo>
                    <a:pt x="65" y="396"/>
                  </a:lnTo>
                  <a:lnTo>
                    <a:pt x="52" y="177"/>
                  </a:lnTo>
                  <a:lnTo>
                    <a:pt x="52" y="159"/>
                  </a:lnTo>
                  <a:lnTo>
                    <a:pt x="53" y="173"/>
                  </a:lnTo>
                  <a:lnTo>
                    <a:pt x="53" y="128"/>
                  </a:lnTo>
                  <a:lnTo>
                    <a:pt x="56" y="143"/>
                  </a:lnTo>
                  <a:lnTo>
                    <a:pt x="56" y="118"/>
                  </a:lnTo>
                  <a:lnTo>
                    <a:pt x="61" y="135"/>
                  </a:lnTo>
                  <a:lnTo>
                    <a:pt x="68" y="183"/>
                  </a:lnTo>
                  <a:lnTo>
                    <a:pt x="74" y="214"/>
                  </a:lnTo>
                  <a:lnTo>
                    <a:pt x="88" y="263"/>
                  </a:lnTo>
                  <a:lnTo>
                    <a:pt x="96" y="308"/>
                  </a:lnTo>
                  <a:lnTo>
                    <a:pt x="74" y="214"/>
                  </a:lnTo>
                  <a:lnTo>
                    <a:pt x="68" y="188"/>
                  </a:lnTo>
                  <a:lnTo>
                    <a:pt x="62" y="154"/>
                  </a:lnTo>
                  <a:lnTo>
                    <a:pt x="61" y="128"/>
                  </a:lnTo>
                  <a:lnTo>
                    <a:pt x="58" y="83"/>
                  </a:lnTo>
                  <a:lnTo>
                    <a:pt x="60" y="90"/>
                  </a:lnTo>
                  <a:lnTo>
                    <a:pt x="62" y="83"/>
                  </a:lnTo>
                  <a:lnTo>
                    <a:pt x="61" y="65"/>
                  </a:lnTo>
                  <a:lnTo>
                    <a:pt x="63" y="83"/>
                  </a:lnTo>
                  <a:lnTo>
                    <a:pt x="68" y="104"/>
                  </a:lnTo>
                  <a:lnTo>
                    <a:pt x="74" y="124"/>
                  </a:lnTo>
                  <a:lnTo>
                    <a:pt x="86" y="143"/>
                  </a:lnTo>
                  <a:lnTo>
                    <a:pt x="107" y="192"/>
                  </a:lnTo>
                  <a:lnTo>
                    <a:pt x="71" y="118"/>
                  </a:lnTo>
                  <a:lnTo>
                    <a:pt x="68" y="99"/>
                  </a:lnTo>
                  <a:lnTo>
                    <a:pt x="65" y="90"/>
                  </a:lnTo>
                  <a:lnTo>
                    <a:pt x="65" y="40"/>
                  </a:lnTo>
                  <a:lnTo>
                    <a:pt x="68" y="55"/>
                  </a:lnTo>
                  <a:lnTo>
                    <a:pt x="73" y="79"/>
                  </a:lnTo>
                  <a:lnTo>
                    <a:pt x="82" y="118"/>
                  </a:lnTo>
                  <a:lnTo>
                    <a:pt x="95" y="159"/>
                  </a:lnTo>
                  <a:lnTo>
                    <a:pt x="98" y="177"/>
                  </a:lnTo>
                  <a:lnTo>
                    <a:pt x="71" y="79"/>
                  </a:lnTo>
                  <a:lnTo>
                    <a:pt x="68" y="44"/>
                  </a:lnTo>
                  <a:lnTo>
                    <a:pt x="70" y="19"/>
                  </a:lnTo>
                  <a:lnTo>
                    <a:pt x="62" y="4"/>
                  </a:lnTo>
                  <a:lnTo>
                    <a:pt x="60" y="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2" name="Group 47"/>
            <p:cNvGrpSpPr>
              <a:grpSpLocks/>
            </p:cNvGrpSpPr>
            <p:nvPr/>
          </p:nvGrpSpPr>
          <p:grpSpPr bwMode="auto">
            <a:xfrm>
              <a:off x="117" y="2718"/>
              <a:ext cx="332" cy="1514"/>
              <a:chOff x="117" y="2718"/>
              <a:chExt cx="332" cy="1514"/>
            </a:xfrm>
          </p:grpSpPr>
          <p:sp>
            <p:nvSpPr>
              <p:cNvPr id="83" name="Freeform 40"/>
              <p:cNvSpPr>
                <a:spLocks/>
              </p:cNvSpPr>
              <p:nvPr/>
            </p:nvSpPr>
            <p:spPr bwMode="ltGray">
              <a:xfrm>
                <a:off x="167" y="3861"/>
                <a:ext cx="28" cy="371"/>
              </a:xfrm>
              <a:custGeom>
                <a:avLst/>
                <a:gdLst>
                  <a:gd name="T0" fmla="*/ 21 w 28"/>
                  <a:gd name="T1" fmla="*/ 0 h 371"/>
                  <a:gd name="T2" fmla="*/ 19 w 28"/>
                  <a:gd name="T3" fmla="*/ 7 h 371"/>
                  <a:gd name="T4" fmla="*/ 11 w 28"/>
                  <a:gd name="T5" fmla="*/ 72 h 371"/>
                  <a:gd name="T6" fmla="*/ 5 w 28"/>
                  <a:gd name="T7" fmla="*/ 135 h 371"/>
                  <a:gd name="T8" fmla="*/ 0 w 28"/>
                  <a:gd name="T9" fmla="*/ 212 h 371"/>
                  <a:gd name="T10" fmla="*/ 0 w 28"/>
                  <a:gd name="T11" fmla="*/ 296 h 371"/>
                  <a:gd name="T12" fmla="*/ 3 w 28"/>
                  <a:gd name="T13" fmla="*/ 370 h 371"/>
                  <a:gd name="T14" fmla="*/ 5 w 28"/>
                  <a:gd name="T15" fmla="*/ 370 h 371"/>
                  <a:gd name="T16" fmla="*/ 3 w 28"/>
                  <a:gd name="T17" fmla="*/ 296 h 371"/>
                  <a:gd name="T18" fmla="*/ 3 w 28"/>
                  <a:gd name="T19" fmla="*/ 234 h 371"/>
                  <a:gd name="T20" fmla="*/ 8 w 28"/>
                  <a:gd name="T21" fmla="*/ 167 h 371"/>
                  <a:gd name="T22" fmla="*/ 15 w 28"/>
                  <a:gd name="T23" fmla="*/ 101 h 371"/>
                  <a:gd name="T24" fmla="*/ 27 w 28"/>
                  <a:gd name="T25" fmla="*/ 16 h 371"/>
                  <a:gd name="T26" fmla="*/ 21 w 28"/>
                  <a:gd name="T2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371">
                    <a:moveTo>
                      <a:pt x="21" y="0"/>
                    </a:moveTo>
                    <a:lnTo>
                      <a:pt x="19" y="7"/>
                    </a:lnTo>
                    <a:lnTo>
                      <a:pt x="11" y="72"/>
                    </a:lnTo>
                    <a:lnTo>
                      <a:pt x="5" y="135"/>
                    </a:lnTo>
                    <a:lnTo>
                      <a:pt x="0" y="212"/>
                    </a:lnTo>
                    <a:lnTo>
                      <a:pt x="0" y="296"/>
                    </a:lnTo>
                    <a:lnTo>
                      <a:pt x="3" y="370"/>
                    </a:lnTo>
                    <a:lnTo>
                      <a:pt x="5" y="370"/>
                    </a:lnTo>
                    <a:lnTo>
                      <a:pt x="3" y="296"/>
                    </a:lnTo>
                    <a:lnTo>
                      <a:pt x="3" y="234"/>
                    </a:lnTo>
                    <a:lnTo>
                      <a:pt x="8" y="167"/>
                    </a:lnTo>
                    <a:lnTo>
                      <a:pt x="15" y="101"/>
                    </a:lnTo>
                    <a:lnTo>
                      <a:pt x="27" y="16"/>
                    </a:lnTo>
                    <a:lnTo>
                      <a:pt x="21"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Freeform 41"/>
              <p:cNvSpPr>
                <a:spLocks/>
              </p:cNvSpPr>
              <p:nvPr/>
            </p:nvSpPr>
            <p:spPr bwMode="ltGray">
              <a:xfrm>
                <a:off x="117" y="3482"/>
                <a:ext cx="88" cy="450"/>
              </a:xfrm>
              <a:custGeom>
                <a:avLst/>
                <a:gdLst>
                  <a:gd name="T0" fmla="*/ 86 w 88"/>
                  <a:gd name="T1" fmla="*/ 70 h 450"/>
                  <a:gd name="T2" fmla="*/ 79 w 88"/>
                  <a:gd name="T3" fmla="*/ 40 h 450"/>
                  <a:gd name="T4" fmla="*/ 76 w 88"/>
                  <a:gd name="T5" fmla="*/ 29 h 450"/>
                  <a:gd name="T6" fmla="*/ 70 w 88"/>
                  <a:gd name="T7" fmla="*/ 18 h 450"/>
                  <a:gd name="T8" fmla="*/ 64 w 88"/>
                  <a:gd name="T9" fmla="*/ 10 h 450"/>
                  <a:gd name="T10" fmla="*/ 56 w 88"/>
                  <a:gd name="T11" fmla="*/ 1 h 450"/>
                  <a:gd name="T12" fmla="*/ 49 w 88"/>
                  <a:gd name="T13" fmla="*/ 0 h 450"/>
                  <a:gd name="T14" fmla="*/ 42 w 88"/>
                  <a:gd name="T15" fmla="*/ 4 h 450"/>
                  <a:gd name="T16" fmla="*/ 35 w 88"/>
                  <a:gd name="T17" fmla="*/ 8 h 450"/>
                  <a:gd name="T18" fmla="*/ 27 w 88"/>
                  <a:gd name="T19" fmla="*/ 16 h 450"/>
                  <a:gd name="T20" fmla="*/ 22 w 88"/>
                  <a:gd name="T21" fmla="*/ 33 h 450"/>
                  <a:gd name="T22" fmla="*/ 17 w 88"/>
                  <a:gd name="T23" fmla="*/ 57 h 450"/>
                  <a:gd name="T24" fmla="*/ 12 w 88"/>
                  <a:gd name="T25" fmla="*/ 76 h 450"/>
                  <a:gd name="T26" fmla="*/ 7 w 88"/>
                  <a:gd name="T27" fmla="*/ 95 h 450"/>
                  <a:gd name="T28" fmla="*/ 2 w 88"/>
                  <a:gd name="T29" fmla="*/ 121 h 450"/>
                  <a:gd name="T30" fmla="*/ 0 w 88"/>
                  <a:gd name="T31" fmla="*/ 175 h 450"/>
                  <a:gd name="T32" fmla="*/ 0 w 88"/>
                  <a:gd name="T33" fmla="*/ 216 h 450"/>
                  <a:gd name="T34" fmla="*/ 5 w 88"/>
                  <a:gd name="T35" fmla="*/ 275 h 450"/>
                  <a:gd name="T36" fmla="*/ 12 w 88"/>
                  <a:gd name="T37" fmla="*/ 327 h 450"/>
                  <a:gd name="T38" fmla="*/ 27 w 88"/>
                  <a:gd name="T39" fmla="*/ 449 h 450"/>
                  <a:gd name="T40" fmla="*/ 21 w 88"/>
                  <a:gd name="T41" fmla="*/ 318 h 450"/>
                  <a:gd name="T42" fmla="*/ 18 w 88"/>
                  <a:gd name="T43" fmla="*/ 273 h 450"/>
                  <a:gd name="T44" fmla="*/ 15 w 88"/>
                  <a:gd name="T45" fmla="*/ 232 h 450"/>
                  <a:gd name="T46" fmla="*/ 15 w 88"/>
                  <a:gd name="T47" fmla="*/ 190 h 450"/>
                  <a:gd name="T48" fmla="*/ 17 w 88"/>
                  <a:gd name="T49" fmla="*/ 143 h 450"/>
                  <a:gd name="T50" fmla="*/ 19 w 88"/>
                  <a:gd name="T51" fmla="*/ 106 h 450"/>
                  <a:gd name="T52" fmla="*/ 23 w 88"/>
                  <a:gd name="T53" fmla="*/ 62 h 450"/>
                  <a:gd name="T54" fmla="*/ 29 w 88"/>
                  <a:gd name="T55" fmla="*/ 40 h 450"/>
                  <a:gd name="T56" fmla="*/ 37 w 88"/>
                  <a:gd name="T57" fmla="*/ 32 h 450"/>
                  <a:gd name="T58" fmla="*/ 59 w 88"/>
                  <a:gd name="T59" fmla="*/ 27 h 450"/>
                  <a:gd name="T60" fmla="*/ 72 w 88"/>
                  <a:gd name="T61" fmla="*/ 42 h 450"/>
                  <a:gd name="T62" fmla="*/ 87 w 88"/>
                  <a:gd name="T63" fmla="*/ 75 h 450"/>
                  <a:gd name="T64" fmla="*/ 86 w 88"/>
                  <a:gd name="T65" fmla="*/ 7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450">
                    <a:moveTo>
                      <a:pt x="86" y="70"/>
                    </a:moveTo>
                    <a:lnTo>
                      <a:pt x="79" y="40"/>
                    </a:lnTo>
                    <a:lnTo>
                      <a:pt x="76" y="29"/>
                    </a:lnTo>
                    <a:lnTo>
                      <a:pt x="70" y="18"/>
                    </a:lnTo>
                    <a:lnTo>
                      <a:pt x="64" y="10"/>
                    </a:lnTo>
                    <a:lnTo>
                      <a:pt x="56" y="1"/>
                    </a:lnTo>
                    <a:lnTo>
                      <a:pt x="49" y="0"/>
                    </a:lnTo>
                    <a:lnTo>
                      <a:pt x="42" y="4"/>
                    </a:lnTo>
                    <a:lnTo>
                      <a:pt x="35" y="8"/>
                    </a:lnTo>
                    <a:lnTo>
                      <a:pt x="27" y="16"/>
                    </a:lnTo>
                    <a:lnTo>
                      <a:pt x="22" y="33"/>
                    </a:lnTo>
                    <a:lnTo>
                      <a:pt x="17" y="57"/>
                    </a:lnTo>
                    <a:lnTo>
                      <a:pt x="12" y="76"/>
                    </a:lnTo>
                    <a:lnTo>
                      <a:pt x="7" y="95"/>
                    </a:lnTo>
                    <a:lnTo>
                      <a:pt x="2" y="121"/>
                    </a:lnTo>
                    <a:lnTo>
                      <a:pt x="0" y="175"/>
                    </a:lnTo>
                    <a:lnTo>
                      <a:pt x="0" y="216"/>
                    </a:lnTo>
                    <a:lnTo>
                      <a:pt x="5" y="275"/>
                    </a:lnTo>
                    <a:lnTo>
                      <a:pt x="12" y="327"/>
                    </a:lnTo>
                    <a:lnTo>
                      <a:pt x="27" y="449"/>
                    </a:lnTo>
                    <a:lnTo>
                      <a:pt x="21" y="318"/>
                    </a:lnTo>
                    <a:lnTo>
                      <a:pt x="18" y="273"/>
                    </a:lnTo>
                    <a:lnTo>
                      <a:pt x="15" y="232"/>
                    </a:lnTo>
                    <a:lnTo>
                      <a:pt x="15" y="190"/>
                    </a:lnTo>
                    <a:lnTo>
                      <a:pt x="17" y="143"/>
                    </a:lnTo>
                    <a:lnTo>
                      <a:pt x="19" y="106"/>
                    </a:lnTo>
                    <a:lnTo>
                      <a:pt x="23" y="62"/>
                    </a:lnTo>
                    <a:lnTo>
                      <a:pt x="29" y="40"/>
                    </a:lnTo>
                    <a:lnTo>
                      <a:pt x="37" y="32"/>
                    </a:lnTo>
                    <a:lnTo>
                      <a:pt x="59" y="27"/>
                    </a:lnTo>
                    <a:lnTo>
                      <a:pt x="72" y="42"/>
                    </a:lnTo>
                    <a:lnTo>
                      <a:pt x="87" y="75"/>
                    </a:lnTo>
                    <a:lnTo>
                      <a:pt x="86" y="7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5" name="Group 44"/>
              <p:cNvGrpSpPr>
                <a:grpSpLocks/>
              </p:cNvGrpSpPr>
              <p:nvPr/>
            </p:nvGrpSpPr>
            <p:grpSpPr bwMode="auto">
              <a:xfrm>
                <a:off x="231" y="2718"/>
                <a:ext cx="218" cy="641"/>
                <a:chOff x="231" y="2718"/>
                <a:chExt cx="218" cy="641"/>
              </a:xfrm>
            </p:grpSpPr>
            <p:sp>
              <p:nvSpPr>
                <p:cNvPr id="88" name="Freeform 42"/>
                <p:cNvSpPr>
                  <a:spLocks/>
                </p:cNvSpPr>
                <p:nvPr/>
              </p:nvSpPr>
              <p:spPr bwMode="ltGray">
                <a:xfrm>
                  <a:off x="231" y="2718"/>
                  <a:ext cx="122" cy="641"/>
                </a:xfrm>
                <a:custGeom>
                  <a:avLst/>
                  <a:gdLst>
                    <a:gd name="T0" fmla="*/ 114 w 122"/>
                    <a:gd name="T1" fmla="*/ 14 h 641"/>
                    <a:gd name="T2" fmla="*/ 112 w 122"/>
                    <a:gd name="T3" fmla="*/ 0 h 641"/>
                    <a:gd name="T4" fmla="*/ 104 w 122"/>
                    <a:gd name="T5" fmla="*/ 5 h 641"/>
                    <a:gd name="T6" fmla="*/ 99 w 122"/>
                    <a:gd name="T7" fmla="*/ 22 h 641"/>
                    <a:gd name="T8" fmla="*/ 3 w 122"/>
                    <a:gd name="T9" fmla="*/ 140 h 641"/>
                    <a:gd name="T10" fmla="*/ 89 w 122"/>
                    <a:gd name="T11" fmla="*/ 57 h 641"/>
                    <a:gd name="T12" fmla="*/ 90 w 122"/>
                    <a:gd name="T13" fmla="*/ 73 h 641"/>
                    <a:gd name="T14" fmla="*/ 47 w 122"/>
                    <a:gd name="T15" fmla="*/ 173 h 641"/>
                    <a:gd name="T16" fmla="*/ 100 w 122"/>
                    <a:gd name="T17" fmla="*/ 93 h 641"/>
                    <a:gd name="T18" fmla="*/ 93 w 122"/>
                    <a:gd name="T19" fmla="*/ 126 h 641"/>
                    <a:gd name="T20" fmla="*/ 76 w 122"/>
                    <a:gd name="T21" fmla="*/ 181 h 641"/>
                    <a:gd name="T22" fmla="*/ 26 w 122"/>
                    <a:gd name="T23" fmla="*/ 326 h 641"/>
                    <a:gd name="T24" fmla="*/ 28 w 122"/>
                    <a:gd name="T25" fmla="*/ 315 h 641"/>
                    <a:gd name="T26" fmla="*/ 61 w 122"/>
                    <a:gd name="T27" fmla="*/ 224 h 641"/>
                    <a:gd name="T28" fmla="*/ 87 w 122"/>
                    <a:gd name="T29" fmla="*/ 154 h 641"/>
                    <a:gd name="T30" fmla="*/ 99 w 122"/>
                    <a:gd name="T31" fmla="*/ 120 h 641"/>
                    <a:gd name="T32" fmla="*/ 101 w 122"/>
                    <a:gd name="T33" fmla="*/ 132 h 641"/>
                    <a:gd name="T34" fmla="*/ 87 w 122"/>
                    <a:gd name="T35" fmla="*/ 176 h 641"/>
                    <a:gd name="T36" fmla="*/ 67 w 122"/>
                    <a:gd name="T37" fmla="*/ 237 h 641"/>
                    <a:gd name="T38" fmla="*/ 93 w 122"/>
                    <a:gd name="T39" fmla="*/ 154 h 641"/>
                    <a:gd name="T40" fmla="*/ 101 w 122"/>
                    <a:gd name="T41" fmla="*/ 132 h 641"/>
                    <a:gd name="T42" fmla="*/ 102 w 122"/>
                    <a:gd name="T43" fmla="*/ 156 h 641"/>
                    <a:gd name="T44" fmla="*/ 93 w 122"/>
                    <a:gd name="T45" fmla="*/ 198 h 641"/>
                    <a:gd name="T46" fmla="*/ 67 w 122"/>
                    <a:gd name="T47" fmla="*/ 254 h 641"/>
                    <a:gd name="T48" fmla="*/ 44 w 122"/>
                    <a:gd name="T49" fmla="*/ 305 h 641"/>
                    <a:gd name="T50" fmla="*/ 70 w 122"/>
                    <a:gd name="T51" fmla="*/ 253 h 641"/>
                    <a:gd name="T52" fmla="*/ 97 w 122"/>
                    <a:gd name="T53" fmla="*/ 193 h 641"/>
                    <a:gd name="T54" fmla="*/ 96 w 122"/>
                    <a:gd name="T55" fmla="*/ 213 h 641"/>
                    <a:gd name="T56" fmla="*/ 97 w 122"/>
                    <a:gd name="T57" fmla="*/ 248 h 641"/>
                    <a:gd name="T58" fmla="*/ 92 w 122"/>
                    <a:gd name="T59" fmla="*/ 266 h 641"/>
                    <a:gd name="T60" fmla="*/ 71 w 122"/>
                    <a:gd name="T61" fmla="*/ 317 h 641"/>
                    <a:gd name="T62" fmla="*/ 30 w 122"/>
                    <a:gd name="T63" fmla="*/ 399 h 641"/>
                    <a:gd name="T64" fmla="*/ 36 w 122"/>
                    <a:gd name="T65" fmla="*/ 381 h 641"/>
                    <a:gd name="T66" fmla="*/ 87 w 122"/>
                    <a:gd name="T67" fmla="*/ 282 h 641"/>
                    <a:gd name="T68" fmla="*/ 103 w 122"/>
                    <a:gd name="T69" fmla="*/ 239 h 641"/>
                    <a:gd name="T70" fmla="*/ 62 w 122"/>
                    <a:gd name="T71" fmla="*/ 367 h 641"/>
                    <a:gd name="T72" fmla="*/ 102 w 122"/>
                    <a:gd name="T73" fmla="*/ 277 h 641"/>
                    <a:gd name="T74" fmla="*/ 101 w 122"/>
                    <a:gd name="T75" fmla="*/ 313 h 641"/>
                    <a:gd name="T76" fmla="*/ 81 w 122"/>
                    <a:gd name="T77" fmla="*/ 399 h 641"/>
                    <a:gd name="T78" fmla="*/ 46 w 122"/>
                    <a:gd name="T79" fmla="*/ 460 h 641"/>
                    <a:gd name="T80" fmla="*/ 14 w 122"/>
                    <a:gd name="T81" fmla="*/ 515 h 641"/>
                    <a:gd name="T82" fmla="*/ 63 w 122"/>
                    <a:gd name="T83" fmla="*/ 438 h 641"/>
                    <a:gd name="T84" fmla="*/ 83 w 122"/>
                    <a:gd name="T85" fmla="*/ 393 h 641"/>
                    <a:gd name="T86" fmla="*/ 101 w 122"/>
                    <a:gd name="T87" fmla="*/ 328 h 641"/>
                    <a:gd name="T88" fmla="*/ 99 w 122"/>
                    <a:gd name="T89" fmla="*/ 357 h 641"/>
                    <a:gd name="T90" fmla="*/ 98 w 122"/>
                    <a:gd name="T91" fmla="*/ 386 h 641"/>
                    <a:gd name="T92" fmla="*/ 99 w 122"/>
                    <a:gd name="T93" fmla="*/ 415 h 641"/>
                    <a:gd name="T94" fmla="*/ 81 w 122"/>
                    <a:gd name="T95" fmla="*/ 471 h 641"/>
                    <a:gd name="T96" fmla="*/ 47 w 122"/>
                    <a:gd name="T97" fmla="*/ 521 h 641"/>
                    <a:gd name="T98" fmla="*/ 50 w 122"/>
                    <a:gd name="T99" fmla="*/ 517 h 641"/>
                    <a:gd name="T100" fmla="*/ 91 w 122"/>
                    <a:gd name="T101" fmla="*/ 449 h 641"/>
                    <a:gd name="T102" fmla="*/ 89 w 122"/>
                    <a:gd name="T103" fmla="*/ 466 h 641"/>
                    <a:gd name="T104" fmla="*/ 91 w 122"/>
                    <a:gd name="T105" fmla="*/ 476 h 641"/>
                    <a:gd name="T106" fmla="*/ 93 w 122"/>
                    <a:gd name="T107" fmla="*/ 492 h 641"/>
                    <a:gd name="T108" fmla="*/ 73 w 122"/>
                    <a:gd name="T109" fmla="*/ 544 h 641"/>
                    <a:gd name="T110" fmla="*/ 50 w 122"/>
                    <a:gd name="T111" fmla="*/ 555 h 641"/>
                    <a:gd name="T112" fmla="*/ 91 w 122"/>
                    <a:gd name="T113" fmla="*/ 510 h 641"/>
                    <a:gd name="T114" fmla="*/ 89 w 122"/>
                    <a:gd name="T115" fmla="*/ 536 h 641"/>
                    <a:gd name="T116" fmla="*/ 92 w 122"/>
                    <a:gd name="T117" fmla="*/ 550 h 641"/>
                    <a:gd name="T118" fmla="*/ 44 w 122"/>
                    <a:gd name="T119" fmla="*/ 640 h 641"/>
                    <a:gd name="T120" fmla="*/ 89 w 122"/>
                    <a:gd name="T121" fmla="*/ 571 h 641"/>
                    <a:gd name="T122" fmla="*/ 98 w 122"/>
                    <a:gd name="T123" fmla="*/ 546 h 641"/>
                    <a:gd name="T124" fmla="*/ 105 w 122"/>
                    <a:gd name="T125" fmla="*/ 523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641">
                      <a:moveTo>
                        <a:pt x="112" y="49"/>
                      </a:moveTo>
                      <a:lnTo>
                        <a:pt x="114" y="14"/>
                      </a:lnTo>
                      <a:lnTo>
                        <a:pt x="121" y="12"/>
                      </a:lnTo>
                      <a:lnTo>
                        <a:pt x="112" y="0"/>
                      </a:lnTo>
                      <a:lnTo>
                        <a:pt x="109" y="0"/>
                      </a:lnTo>
                      <a:lnTo>
                        <a:pt x="104" y="5"/>
                      </a:lnTo>
                      <a:lnTo>
                        <a:pt x="104" y="16"/>
                      </a:lnTo>
                      <a:lnTo>
                        <a:pt x="99" y="22"/>
                      </a:lnTo>
                      <a:lnTo>
                        <a:pt x="59" y="114"/>
                      </a:lnTo>
                      <a:lnTo>
                        <a:pt x="3" y="140"/>
                      </a:lnTo>
                      <a:lnTo>
                        <a:pt x="58" y="113"/>
                      </a:lnTo>
                      <a:lnTo>
                        <a:pt x="89" y="57"/>
                      </a:lnTo>
                      <a:lnTo>
                        <a:pt x="99" y="49"/>
                      </a:lnTo>
                      <a:lnTo>
                        <a:pt x="90" y="73"/>
                      </a:lnTo>
                      <a:lnTo>
                        <a:pt x="99" y="74"/>
                      </a:lnTo>
                      <a:lnTo>
                        <a:pt x="47" y="173"/>
                      </a:lnTo>
                      <a:lnTo>
                        <a:pt x="83" y="111"/>
                      </a:lnTo>
                      <a:lnTo>
                        <a:pt x="100" y="93"/>
                      </a:lnTo>
                      <a:lnTo>
                        <a:pt x="99" y="106"/>
                      </a:lnTo>
                      <a:lnTo>
                        <a:pt x="93" y="126"/>
                      </a:lnTo>
                      <a:lnTo>
                        <a:pt x="89" y="143"/>
                      </a:lnTo>
                      <a:lnTo>
                        <a:pt x="76" y="181"/>
                      </a:lnTo>
                      <a:lnTo>
                        <a:pt x="54" y="248"/>
                      </a:lnTo>
                      <a:lnTo>
                        <a:pt x="26" y="326"/>
                      </a:lnTo>
                      <a:lnTo>
                        <a:pt x="3" y="381"/>
                      </a:lnTo>
                      <a:lnTo>
                        <a:pt x="28" y="315"/>
                      </a:lnTo>
                      <a:lnTo>
                        <a:pt x="42" y="275"/>
                      </a:lnTo>
                      <a:lnTo>
                        <a:pt x="61" y="224"/>
                      </a:lnTo>
                      <a:lnTo>
                        <a:pt x="71" y="193"/>
                      </a:lnTo>
                      <a:lnTo>
                        <a:pt x="87" y="154"/>
                      </a:lnTo>
                      <a:lnTo>
                        <a:pt x="93" y="136"/>
                      </a:lnTo>
                      <a:lnTo>
                        <a:pt x="99" y="120"/>
                      </a:lnTo>
                      <a:lnTo>
                        <a:pt x="95" y="122"/>
                      </a:lnTo>
                      <a:lnTo>
                        <a:pt x="101" y="132"/>
                      </a:lnTo>
                      <a:lnTo>
                        <a:pt x="95" y="143"/>
                      </a:lnTo>
                      <a:lnTo>
                        <a:pt x="87" y="176"/>
                      </a:lnTo>
                      <a:lnTo>
                        <a:pt x="78" y="210"/>
                      </a:lnTo>
                      <a:lnTo>
                        <a:pt x="67" y="237"/>
                      </a:lnTo>
                      <a:lnTo>
                        <a:pt x="85" y="181"/>
                      </a:lnTo>
                      <a:lnTo>
                        <a:pt x="93" y="154"/>
                      </a:lnTo>
                      <a:lnTo>
                        <a:pt x="99" y="132"/>
                      </a:lnTo>
                      <a:lnTo>
                        <a:pt x="101" y="132"/>
                      </a:lnTo>
                      <a:lnTo>
                        <a:pt x="97" y="164"/>
                      </a:lnTo>
                      <a:lnTo>
                        <a:pt x="102" y="156"/>
                      </a:lnTo>
                      <a:lnTo>
                        <a:pt x="99" y="176"/>
                      </a:lnTo>
                      <a:lnTo>
                        <a:pt x="93" y="198"/>
                      </a:lnTo>
                      <a:lnTo>
                        <a:pt x="81" y="231"/>
                      </a:lnTo>
                      <a:lnTo>
                        <a:pt x="67" y="254"/>
                      </a:lnTo>
                      <a:lnTo>
                        <a:pt x="54" y="282"/>
                      </a:lnTo>
                      <a:lnTo>
                        <a:pt x="44" y="305"/>
                      </a:lnTo>
                      <a:lnTo>
                        <a:pt x="50" y="293"/>
                      </a:lnTo>
                      <a:lnTo>
                        <a:pt x="70" y="253"/>
                      </a:lnTo>
                      <a:lnTo>
                        <a:pt x="93" y="204"/>
                      </a:lnTo>
                      <a:lnTo>
                        <a:pt x="97" y="193"/>
                      </a:lnTo>
                      <a:lnTo>
                        <a:pt x="101" y="176"/>
                      </a:lnTo>
                      <a:lnTo>
                        <a:pt x="96" y="213"/>
                      </a:lnTo>
                      <a:lnTo>
                        <a:pt x="105" y="199"/>
                      </a:lnTo>
                      <a:lnTo>
                        <a:pt x="97" y="248"/>
                      </a:lnTo>
                      <a:lnTo>
                        <a:pt x="95" y="259"/>
                      </a:lnTo>
                      <a:lnTo>
                        <a:pt x="92" y="266"/>
                      </a:lnTo>
                      <a:lnTo>
                        <a:pt x="82" y="292"/>
                      </a:lnTo>
                      <a:lnTo>
                        <a:pt x="71" y="317"/>
                      </a:lnTo>
                      <a:lnTo>
                        <a:pt x="50" y="359"/>
                      </a:lnTo>
                      <a:lnTo>
                        <a:pt x="30" y="399"/>
                      </a:lnTo>
                      <a:lnTo>
                        <a:pt x="0" y="454"/>
                      </a:lnTo>
                      <a:lnTo>
                        <a:pt x="36" y="381"/>
                      </a:lnTo>
                      <a:lnTo>
                        <a:pt x="73" y="310"/>
                      </a:lnTo>
                      <a:lnTo>
                        <a:pt x="87" y="282"/>
                      </a:lnTo>
                      <a:lnTo>
                        <a:pt x="95" y="252"/>
                      </a:lnTo>
                      <a:lnTo>
                        <a:pt x="103" y="239"/>
                      </a:lnTo>
                      <a:lnTo>
                        <a:pt x="104" y="240"/>
                      </a:lnTo>
                      <a:lnTo>
                        <a:pt x="62" y="367"/>
                      </a:lnTo>
                      <a:lnTo>
                        <a:pt x="95" y="280"/>
                      </a:lnTo>
                      <a:lnTo>
                        <a:pt x="102" y="277"/>
                      </a:lnTo>
                      <a:lnTo>
                        <a:pt x="93" y="324"/>
                      </a:lnTo>
                      <a:lnTo>
                        <a:pt x="101" y="313"/>
                      </a:lnTo>
                      <a:lnTo>
                        <a:pt x="89" y="365"/>
                      </a:lnTo>
                      <a:lnTo>
                        <a:pt x="81" y="399"/>
                      </a:lnTo>
                      <a:lnTo>
                        <a:pt x="67" y="426"/>
                      </a:lnTo>
                      <a:lnTo>
                        <a:pt x="46" y="460"/>
                      </a:lnTo>
                      <a:lnTo>
                        <a:pt x="28" y="492"/>
                      </a:lnTo>
                      <a:lnTo>
                        <a:pt x="14" y="515"/>
                      </a:lnTo>
                      <a:lnTo>
                        <a:pt x="3" y="527"/>
                      </a:lnTo>
                      <a:lnTo>
                        <a:pt x="63" y="438"/>
                      </a:lnTo>
                      <a:lnTo>
                        <a:pt x="76" y="411"/>
                      </a:lnTo>
                      <a:lnTo>
                        <a:pt x="83" y="393"/>
                      </a:lnTo>
                      <a:lnTo>
                        <a:pt x="92" y="359"/>
                      </a:lnTo>
                      <a:lnTo>
                        <a:pt x="101" y="328"/>
                      </a:lnTo>
                      <a:lnTo>
                        <a:pt x="92" y="373"/>
                      </a:lnTo>
                      <a:lnTo>
                        <a:pt x="99" y="357"/>
                      </a:lnTo>
                      <a:lnTo>
                        <a:pt x="91" y="394"/>
                      </a:lnTo>
                      <a:lnTo>
                        <a:pt x="98" y="386"/>
                      </a:lnTo>
                      <a:lnTo>
                        <a:pt x="90" y="430"/>
                      </a:lnTo>
                      <a:lnTo>
                        <a:pt x="99" y="415"/>
                      </a:lnTo>
                      <a:lnTo>
                        <a:pt x="91" y="438"/>
                      </a:lnTo>
                      <a:lnTo>
                        <a:pt x="81" y="471"/>
                      </a:lnTo>
                      <a:lnTo>
                        <a:pt x="73" y="481"/>
                      </a:lnTo>
                      <a:lnTo>
                        <a:pt x="47" y="521"/>
                      </a:lnTo>
                      <a:lnTo>
                        <a:pt x="24" y="544"/>
                      </a:lnTo>
                      <a:lnTo>
                        <a:pt x="50" y="517"/>
                      </a:lnTo>
                      <a:lnTo>
                        <a:pt x="71" y="482"/>
                      </a:lnTo>
                      <a:lnTo>
                        <a:pt x="91" y="449"/>
                      </a:lnTo>
                      <a:lnTo>
                        <a:pt x="97" y="433"/>
                      </a:lnTo>
                      <a:lnTo>
                        <a:pt x="89" y="466"/>
                      </a:lnTo>
                      <a:lnTo>
                        <a:pt x="95" y="460"/>
                      </a:lnTo>
                      <a:lnTo>
                        <a:pt x="91" y="476"/>
                      </a:lnTo>
                      <a:lnTo>
                        <a:pt x="89" y="499"/>
                      </a:lnTo>
                      <a:lnTo>
                        <a:pt x="93" y="492"/>
                      </a:lnTo>
                      <a:lnTo>
                        <a:pt x="88" y="512"/>
                      </a:lnTo>
                      <a:lnTo>
                        <a:pt x="73" y="544"/>
                      </a:lnTo>
                      <a:lnTo>
                        <a:pt x="63" y="549"/>
                      </a:lnTo>
                      <a:lnTo>
                        <a:pt x="50" y="555"/>
                      </a:lnTo>
                      <a:lnTo>
                        <a:pt x="75" y="538"/>
                      </a:lnTo>
                      <a:lnTo>
                        <a:pt x="91" y="510"/>
                      </a:lnTo>
                      <a:lnTo>
                        <a:pt x="95" y="488"/>
                      </a:lnTo>
                      <a:lnTo>
                        <a:pt x="89" y="536"/>
                      </a:lnTo>
                      <a:lnTo>
                        <a:pt x="95" y="523"/>
                      </a:lnTo>
                      <a:lnTo>
                        <a:pt x="92" y="550"/>
                      </a:lnTo>
                      <a:lnTo>
                        <a:pt x="85" y="585"/>
                      </a:lnTo>
                      <a:lnTo>
                        <a:pt x="44" y="640"/>
                      </a:lnTo>
                      <a:lnTo>
                        <a:pt x="85" y="589"/>
                      </a:lnTo>
                      <a:lnTo>
                        <a:pt x="89" y="571"/>
                      </a:lnTo>
                      <a:lnTo>
                        <a:pt x="92" y="560"/>
                      </a:lnTo>
                      <a:lnTo>
                        <a:pt x="98" y="546"/>
                      </a:lnTo>
                      <a:lnTo>
                        <a:pt x="103" y="572"/>
                      </a:lnTo>
                      <a:lnTo>
                        <a:pt x="105" y="523"/>
                      </a:lnTo>
                      <a:lnTo>
                        <a:pt x="112" y="4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 name="Freeform 43"/>
                <p:cNvSpPr>
                  <a:spLocks/>
                </p:cNvSpPr>
                <p:nvPr/>
              </p:nvSpPr>
              <p:spPr bwMode="ltGray">
                <a:xfrm>
                  <a:off x="335" y="2718"/>
                  <a:ext cx="114" cy="641"/>
                </a:xfrm>
                <a:custGeom>
                  <a:avLst/>
                  <a:gdLst>
                    <a:gd name="T0" fmla="*/ 0 w 114"/>
                    <a:gd name="T1" fmla="*/ 529 h 641"/>
                    <a:gd name="T2" fmla="*/ 4 w 114"/>
                    <a:gd name="T3" fmla="*/ 507 h 641"/>
                    <a:gd name="T4" fmla="*/ 32 w 114"/>
                    <a:gd name="T5" fmla="*/ 640 h 641"/>
                    <a:gd name="T6" fmla="*/ 10 w 114"/>
                    <a:gd name="T7" fmla="*/ 510 h 641"/>
                    <a:gd name="T8" fmla="*/ 12 w 114"/>
                    <a:gd name="T9" fmla="*/ 496 h 641"/>
                    <a:gd name="T10" fmla="*/ 39 w 114"/>
                    <a:gd name="T11" fmla="*/ 591 h 641"/>
                    <a:gd name="T12" fmla="*/ 11 w 114"/>
                    <a:gd name="T13" fmla="*/ 490 h 641"/>
                    <a:gd name="T14" fmla="*/ 15 w 114"/>
                    <a:gd name="T15" fmla="*/ 469 h 641"/>
                    <a:gd name="T16" fmla="*/ 18 w 114"/>
                    <a:gd name="T17" fmla="*/ 446 h 641"/>
                    <a:gd name="T18" fmla="*/ 16 w 114"/>
                    <a:gd name="T19" fmla="*/ 430 h 641"/>
                    <a:gd name="T20" fmla="*/ 20 w 114"/>
                    <a:gd name="T21" fmla="*/ 420 h 641"/>
                    <a:gd name="T22" fmla="*/ 18 w 114"/>
                    <a:gd name="T23" fmla="*/ 418 h 641"/>
                    <a:gd name="T24" fmla="*/ 18 w 114"/>
                    <a:gd name="T25" fmla="*/ 395 h 641"/>
                    <a:gd name="T26" fmla="*/ 20 w 114"/>
                    <a:gd name="T27" fmla="*/ 379 h 641"/>
                    <a:gd name="T28" fmla="*/ 53 w 114"/>
                    <a:gd name="T29" fmla="*/ 491 h 641"/>
                    <a:gd name="T30" fmla="*/ 18 w 114"/>
                    <a:gd name="T31" fmla="*/ 374 h 641"/>
                    <a:gd name="T32" fmla="*/ 22 w 114"/>
                    <a:gd name="T33" fmla="*/ 374 h 641"/>
                    <a:gd name="T34" fmla="*/ 22 w 114"/>
                    <a:gd name="T35" fmla="*/ 340 h 641"/>
                    <a:gd name="T36" fmla="*/ 64 w 114"/>
                    <a:gd name="T37" fmla="*/ 419 h 641"/>
                    <a:gd name="T38" fmla="*/ 31 w 114"/>
                    <a:gd name="T39" fmla="*/ 364 h 641"/>
                    <a:gd name="T40" fmla="*/ 19 w 114"/>
                    <a:gd name="T41" fmla="*/ 318 h 641"/>
                    <a:gd name="T42" fmla="*/ 20 w 114"/>
                    <a:gd name="T43" fmla="*/ 301 h 641"/>
                    <a:gd name="T44" fmla="*/ 27 w 114"/>
                    <a:gd name="T45" fmla="*/ 316 h 641"/>
                    <a:gd name="T46" fmla="*/ 28 w 114"/>
                    <a:gd name="T47" fmla="*/ 295 h 641"/>
                    <a:gd name="T48" fmla="*/ 59 w 114"/>
                    <a:gd name="T49" fmla="*/ 330 h 641"/>
                    <a:gd name="T50" fmla="*/ 47 w 114"/>
                    <a:gd name="T51" fmla="*/ 313 h 641"/>
                    <a:gd name="T52" fmla="*/ 23 w 114"/>
                    <a:gd name="T53" fmla="*/ 269 h 641"/>
                    <a:gd name="T54" fmla="*/ 22 w 114"/>
                    <a:gd name="T55" fmla="*/ 240 h 641"/>
                    <a:gd name="T56" fmla="*/ 24 w 114"/>
                    <a:gd name="T57" fmla="*/ 222 h 641"/>
                    <a:gd name="T58" fmla="*/ 32 w 114"/>
                    <a:gd name="T59" fmla="*/ 235 h 641"/>
                    <a:gd name="T60" fmla="*/ 31 w 114"/>
                    <a:gd name="T61" fmla="*/ 206 h 641"/>
                    <a:gd name="T62" fmla="*/ 28 w 114"/>
                    <a:gd name="T63" fmla="*/ 185 h 641"/>
                    <a:gd name="T64" fmla="*/ 30 w 114"/>
                    <a:gd name="T65" fmla="*/ 174 h 641"/>
                    <a:gd name="T66" fmla="*/ 63 w 114"/>
                    <a:gd name="T67" fmla="*/ 228 h 641"/>
                    <a:gd name="T68" fmla="*/ 101 w 114"/>
                    <a:gd name="T69" fmla="*/ 269 h 641"/>
                    <a:gd name="T70" fmla="*/ 47 w 114"/>
                    <a:gd name="T71" fmla="*/ 202 h 641"/>
                    <a:gd name="T72" fmla="*/ 30 w 114"/>
                    <a:gd name="T73" fmla="*/ 174 h 641"/>
                    <a:gd name="T74" fmla="*/ 32 w 114"/>
                    <a:gd name="T75" fmla="*/ 158 h 641"/>
                    <a:gd name="T76" fmla="*/ 28 w 114"/>
                    <a:gd name="T77" fmla="*/ 122 h 641"/>
                    <a:gd name="T78" fmla="*/ 30 w 114"/>
                    <a:gd name="T79" fmla="*/ 97 h 641"/>
                    <a:gd name="T80" fmla="*/ 47 w 114"/>
                    <a:gd name="T81" fmla="*/ 127 h 641"/>
                    <a:gd name="T82" fmla="*/ 44 w 114"/>
                    <a:gd name="T83" fmla="*/ 119 h 641"/>
                    <a:gd name="T84" fmla="*/ 32 w 114"/>
                    <a:gd name="T85" fmla="*/ 97 h 641"/>
                    <a:gd name="T86" fmla="*/ 30 w 114"/>
                    <a:gd name="T87" fmla="*/ 86 h 641"/>
                    <a:gd name="T88" fmla="*/ 24 w 114"/>
                    <a:gd name="T89" fmla="*/ 70 h 641"/>
                    <a:gd name="T90" fmla="*/ 59 w 114"/>
                    <a:gd name="T91" fmla="*/ 99 h 641"/>
                    <a:gd name="T92" fmla="*/ 24 w 114"/>
                    <a:gd name="T93" fmla="*/ 47 h 641"/>
                    <a:gd name="T94" fmla="*/ 65 w 114"/>
                    <a:gd name="T95" fmla="*/ 47 h 641"/>
                    <a:gd name="T96" fmla="*/ 84 w 114"/>
                    <a:gd name="T97" fmla="*/ 40 h 641"/>
                    <a:gd name="T98" fmla="*/ 30 w 114"/>
                    <a:gd name="T99" fmla="*/ 47 h 641"/>
                    <a:gd name="T100" fmla="*/ 22 w 114"/>
                    <a:gd name="T101" fmla="*/ 19 h 641"/>
                    <a:gd name="T102" fmla="*/ 10 w 114"/>
                    <a:gd name="T103" fmla="*/ 8 h 641"/>
                    <a:gd name="T104" fmla="*/ 0 w 114"/>
                    <a:gd name="T105" fmla="*/ 556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 h="641">
                      <a:moveTo>
                        <a:pt x="0" y="556"/>
                      </a:moveTo>
                      <a:lnTo>
                        <a:pt x="0" y="529"/>
                      </a:lnTo>
                      <a:lnTo>
                        <a:pt x="7" y="545"/>
                      </a:lnTo>
                      <a:lnTo>
                        <a:pt x="4" y="507"/>
                      </a:lnTo>
                      <a:lnTo>
                        <a:pt x="10" y="512"/>
                      </a:lnTo>
                      <a:lnTo>
                        <a:pt x="32" y="640"/>
                      </a:lnTo>
                      <a:lnTo>
                        <a:pt x="12" y="529"/>
                      </a:lnTo>
                      <a:lnTo>
                        <a:pt x="10" y="510"/>
                      </a:lnTo>
                      <a:lnTo>
                        <a:pt x="8" y="491"/>
                      </a:lnTo>
                      <a:lnTo>
                        <a:pt x="12" y="496"/>
                      </a:lnTo>
                      <a:lnTo>
                        <a:pt x="25" y="531"/>
                      </a:lnTo>
                      <a:lnTo>
                        <a:pt x="39" y="591"/>
                      </a:lnTo>
                      <a:lnTo>
                        <a:pt x="18" y="512"/>
                      </a:lnTo>
                      <a:lnTo>
                        <a:pt x="11" y="490"/>
                      </a:lnTo>
                      <a:lnTo>
                        <a:pt x="10" y="460"/>
                      </a:lnTo>
                      <a:lnTo>
                        <a:pt x="15" y="469"/>
                      </a:lnTo>
                      <a:lnTo>
                        <a:pt x="14" y="434"/>
                      </a:lnTo>
                      <a:lnTo>
                        <a:pt x="18" y="446"/>
                      </a:lnTo>
                      <a:lnTo>
                        <a:pt x="38" y="562"/>
                      </a:lnTo>
                      <a:lnTo>
                        <a:pt x="16" y="430"/>
                      </a:lnTo>
                      <a:lnTo>
                        <a:pt x="14" y="407"/>
                      </a:lnTo>
                      <a:lnTo>
                        <a:pt x="20" y="420"/>
                      </a:lnTo>
                      <a:lnTo>
                        <a:pt x="36" y="485"/>
                      </a:lnTo>
                      <a:lnTo>
                        <a:pt x="18" y="418"/>
                      </a:lnTo>
                      <a:lnTo>
                        <a:pt x="12" y="385"/>
                      </a:lnTo>
                      <a:lnTo>
                        <a:pt x="18" y="395"/>
                      </a:lnTo>
                      <a:lnTo>
                        <a:pt x="14" y="374"/>
                      </a:lnTo>
                      <a:lnTo>
                        <a:pt x="20" y="379"/>
                      </a:lnTo>
                      <a:lnTo>
                        <a:pt x="26" y="418"/>
                      </a:lnTo>
                      <a:lnTo>
                        <a:pt x="53" y="491"/>
                      </a:lnTo>
                      <a:lnTo>
                        <a:pt x="24" y="407"/>
                      </a:lnTo>
                      <a:lnTo>
                        <a:pt x="18" y="374"/>
                      </a:lnTo>
                      <a:lnTo>
                        <a:pt x="16" y="357"/>
                      </a:lnTo>
                      <a:lnTo>
                        <a:pt x="22" y="374"/>
                      </a:lnTo>
                      <a:lnTo>
                        <a:pt x="18" y="336"/>
                      </a:lnTo>
                      <a:lnTo>
                        <a:pt x="22" y="340"/>
                      </a:lnTo>
                      <a:lnTo>
                        <a:pt x="25" y="360"/>
                      </a:lnTo>
                      <a:lnTo>
                        <a:pt x="64" y="419"/>
                      </a:lnTo>
                      <a:lnTo>
                        <a:pt x="43" y="384"/>
                      </a:lnTo>
                      <a:lnTo>
                        <a:pt x="31" y="364"/>
                      </a:lnTo>
                      <a:lnTo>
                        <a:pt x="28" y="357"/>
                      </a:lnTo>
                      <a:lnTo>
                        <a:pt x="19" y="318"/>
                      </a:lnTo>
                      <a:lnTo>
                        <a:pt x="22" y="325"/>
                      </a:lnTo>
                      <a:lnTo>
                        <a:pt x="20" y="301"/>
                      </a:lnTo>
                      <a:lnTo>
                        <a:pt x="19" y="306"/>
                      </a:lnTo>
                      <a:lnTo>
                        <a:pt x="27" y="316"/>
                      </a:lnTo>
                      <a:lnTo>
                        <a:pt x="21" y="290"/>
                      </a:lnTo>
                      <a:lnTo>
                        <a:pt x="28" y="295"/>
                      </a:lnTo>
                      <a:lnTo>
                        <a:pt x="43" y="308"/>
                      </a:lnTo>
                      <a:lnTo>
                        <a:pt x="59" y="330"/>
                      </a:lnTo>
                      <a:lnTo>
                        <a:pt x="99" y="413"/>
                      </a:lnTo>
                      <a:lnTo>
                        <a:pt x="47" y="313"/>
                      </a:lnTo>
                      <a:lnTo>
                        <a:pt x="28" y="290"/>
                      </a:lnTo>
                      <a:lnTo>
                        <a:pt x="23" y="269"/>
                      </a:lnTo>
                      <a:lnTo>
                        <a:pt x="31" y="279"/>
                      </a:lnTo>
                      <a:lnTo>
                        <a:pt x="22" y="240"/>
                      </a:lnTo>
                      <a:lnTo>
                        <a:pt x="28" y="243"/>
                      </a:lnTo>
                      <a:lnTo>
                        <a:pt x="24" y="222"/>
                      </a:lnTo>
                      <a:lnTo>
                        <a:pt x="25" y="218"/>
                      </a:lnTo>
                      <a:lnTo>
                        <a:pt x="32" y="235"/>
                      </a:lnTo>
                      <a:lnTo>
                        <a:pt x="25" y="206"/>
                      </a:lnTo>
                      <a:lnTo>
                        <a:pt x="31" y="206"/>
                      </a:lnTo>
                      <a:lnTo>
                        <a:pt x="24" y="185"/>
                      </a:lnTo>
                      <a:lnTo>
                        <a:pt x="28" y="185"/>
                      </a:lnTo>
                      <a:lnTo>
                        <a:pt x="24" y="174"/>
                      </a:lnTo>
                      <a:lnTo>
                        <a:pt x="30" y="174"/>
                      </a:lnTo>
                      <a:lnTo>
                        <a:pt x="42" y="198"/>
                      </a:lnTo>
                      <a:lnTo>
                        <a:pt x="63" y="228"/>
                      </a:lnTo>
                      <a:lnTo>
                        <a:pt x="83" y="252"/>
                      </a:lnTo>
                      <a:lnTo>
                        <a:pt x="101" y="269"/>
                      </a:lnTo>
                      <a:lnTo>
                        <a:pt x="57" y="218"/>
                      </a:lnTo>
                      <a:lnTo>
                        <a:pt x="47" y="202"/>
                      </a:lnTo>
                      <a:lnTo>
                        <a:pt x="32" y="181"/>
                      </a:lnTo>
                      <a:lnTo>
                        <a:pt x="30" y="174"/>
                      </a:lnTo>
                      <a:lnTo>
                        <a:pt x="26" y="152"/>
                      </a:lnTo>
                      <a:lnTo>
                        <a:pt x="32" y="158"/>
                      </a:lnTo>
                      <a:lnTo>
                        <a:pt x="25" y="122"/>
                      </a:lnTo>
                      <a:lnTo>
                        <a:pt x="28" y="122"/>
                      </a:lnTo>
                      <a:lnTo>
                        <a:pt x="24" y="97"/>
                      </a:lnTo>
                      <a:lnTo>
                        <a:pt x="30" y="97"/>
                      </a:lnTo>
                      <a:lnTo>
                        <a:pt x="34" y="109"/>
                      </a:lnTo>
                      <a:lnTo>
                        <a:pt x="47" y="127"/>
                      </a:lnTo>
                      <a:lnTo>
                        <a:pt x="87" y="169"/>
                      </a:lnTo>
                      <a:lnTo>
                        <a:pt x="44" y="119"/>
                      </a:lnTo>
                      <a:lnTo>
                        <a:pt x="34" y="108"/>
                      </a:lnTo>
                      <a:lnTo>
                        <a:pt x="32" y="97"/>
                      </a:lnTo>
                      <a:lnTo>
                        <a:pt x="26" y="80"/>
                      </a:lnTo>
                      <a:lnTo>
                        <a:pt x="30" y="86"/>
                      </a:lnTo>
                      <a:lnTo>
                        <a:pt x="20" y="63"/>
                      </a:lnTo>
                      <a:lnTo>
                        <a:pt x="24" y="70"/>
                      </a:lnTo>
                      <a:lnTo>
                        <a:pt x="33" y="69"/>
                      </a:lnTo>
                      <a:lnTo>
                        <a:pt x="59" y="99"/>
                      </a:lnTo>
                      <a:lnTo>
                        <a:pt x="32" y="70"/>
                      </a:lnTo>
                      <a:lnTo>
                        <a:pt x="24" y="47"/>
                      </a:lnTo>
                      <a:lnTo>
                        <a:pt x="32" y="47"/>
                      </a:lnTo>
                      <a:lnTo>
                        <a:pt x="65" y="47"/>
                      </a:lnTo>
                      <a:lnTo>
                        <a:pt x="113" y="24"/>
                      </a:lnTo>
                      <a:lnTo>
                        <a:pt x="84" y="40"/>
                      </a:lnTo>
                      <a:lnTo>
                        <a:pt x="42" y="52"/>
                      </a:lnTo>
                      <a:lnTo>
                        <a:pt x="30" y="47"/>
                      </a:lnTo>
                      <a:lnTo>
                        <a:pt x="26" y="36"/>
                      </a:lnTo>
                      <a:lnTo>
                        <a:pt x="22" y="19"/>
                      </a:lnTo>
                      <a:lnTo>
                        <a:pt x="13" y="0"/>
                      </a:lnTo>
                      <a:lnTo>
                        <a:pt x="10" y="8"/>
                      </a:lnTo>
                      <a:lnTo>
                        <a:pt x="8" y="1"/>
                      </a:lnTo>
                      <a:lnTo>
                        <a:pt x="0" y="556"/>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6" name="Freeform 45"/>
              <p:cNvSpPr>
                <a:spLocks/>
              </p:cNvSpPr>
              <p:nvPr/>
            </p:nvSpPr>
            <p:spPr bwMode="ltGray">
              <a:xfrm>
                <a:off x="336" y="3361"/>
                <a:ext cx="31" cy="490"/>
              </a:xfrm>
              <a:custGeom>
                <a:avLst/>
                <a:gdLst>
                  <a:gd name="T0" fmla="*/ 5 w 31"/>
                  <a:gd name="T1" fmla="*/ 0 h 490"/>
                  <a:gd name="T2" fmla="*/ 11 w 31"/>
                  <a:gd name="T3" fmla="*/ 37 h 490"/>
                  <a:gd name="T4" fmla="*/ 18 w 31"/>
                  <a:gd name="T5" fmla="*/ 96 h 490"/>
                  <a:gd name="T6" fmla="*/ 24 w 31"/>
                  <a:gd name="T7" fmla="*/ 178 h 490"/>
                  <a:gd name="T8" fmla="*/ 30 w 31"/>
                  <a:gd name="T9" fmla="*/ 282 h 490"/>
                  <a:gd name="T10" fmla="*/ 30 w 31"/>
                  <a:gd name="T11" fmla="*/ 393 h 490"/>
                  <a:gd name="T12" fmla="*/ 27 w 31"/>
                  <a:gd name="T13" fmla="*/ 489 h 490"/>
                  <a:gd name="T14" fmla="*/ 24 w 31"/>
                  <a:gd name="T15" fmla="*/ 489 h 490"/>
                  <a:gd name="T16" fmla="*/ 27 w 31"/>
                  <a:gd name="T17" fmla="*/ 393 h 490"/>
                  <a:gd name="T18" fmla="*/ 27 w 31"/>
                  <a:gd name="T19" fmla="*/ 311 h 490"/>
                  <a:gd name="T20" fmla="*/ 21 w 31"/>
                  <a:gd name="T21" fmla="*/ 222 h 490"/>
                  <a:gd name="T22" fmla="*/ 11 w 31"/>
                  <a:gd name="T23" fmla="*/ 133 h 490"/>
                  <a:gd name="T24" fmla="*/ 0 w 31"/>
                  <a:gd name="T25" fmla="*/ 22 h 490"/>
                  <a:gd name="T26" fmla="*/ 5 w 31"/>
                  <a:gd name="T27"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490">
                    <a:moveTo>
                      <a:pt x="5" y="0"/>
                    </a:moveTo>
                    <a:lnTo>
                      <a:pt x="11" y="37"/>
                    </a:lnTo>
                    <a:lnTo>
                      <a:pt x="18" y="96"/>
                    </a:lnTo>
                    <a:lnTo>
                      <a:pt x="24" y="178"/>
                    </a:lnTo>
                    <a:lnTo>
                      <a:pt x="30" y="282"/>
                    </a:lnTo>
                    <a:lnTo>
                      <a:pt x="30" y="393"/>
                    </a:lnTo>
                    <a:lnTo>
                      <a:pt x="27" y="489"/>
                    </a:lnTo>
                    <a:lnTo>
                      <a:pt x="24" y="489"/>
                    </a:lnTo>
                    <a:lnTo>
                      <a:pt x="27" y="393"/>
                    </a:lnTo>
                    <a:lnTo>
                      <a:pt x="27" y="311"/>
                    </a:lnTo>
                    <a:lnTo>
                      <a:pt x="21" y="222"/>
                    </a:lnTo>
                    <a:lnTo>
                      <a:pt x="11" y="133"/>
                    </a:lnTo>
                    <a:lnTo>
                      <a:pt x="0" y="22"/>
                    </a:lnTo>
                    <a:lnTo>
                      <a:pt x="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Freeform 46"/>
              <p:cNvSpPr>
                <a:spLocks/>
              </p:cNvSpPr>
              <p:nvPr/>
            </p:nvSpPr>
            <p:spPr bwMode="ltGray">
              <a:xfrm>
                <a:off x="181" y="3161"/>
                <a:ext cx="90" cy="439"/>
              </a:xfrm>
              <a:custGeom>
                <a:avLst/>
                <a:gdLst>
                  <a:gd name="T0" fmla="*/ 25 w 90"/>
                  <a:gd name="T1" fmla="*/ 438 h 439"/>
                  <a:gd name="T2" fmla="*/ 19 w 90"/>
                  <a:gd name="T3" fmla="*/ 362 h 439"/>
                  <a:gd name="T4" fmla="*/ 16 w 90"/>
                  <a:gd name="T5" fmla="*/ 330 h 439"/>
                  <a:gd name="T6" fmla="*/ 10 w 90"/>
                  <a:gd name="T7" fmla="*/ 291 h 439"/>
                  <a:gd name="T8" fmla="*/ 3 w 90"/>
                  <a:gd name="T9" fmla="*/ 253 h 439"/>
                  <a:gd name="T10" fmla="*/ 1 w 90"/>
                  <a:gd name="T11" fmla="*/ 231 h 439"/>
                  <a:gd name="T12" fmla="*/ 0 w 90"/>
                  <a:gd name="T13" fmla="*/ 209 h 439"/>
                  <a:gd name="T14" fmla="*/ 1 w 90"/>
                  <a:gd name="T15" fmla="*/ 176 h 439"/>
                  <a:gd name="T16" fmla="*/ 2 w 90"/>
                  <a:gd name="T17" fmla="*/ 143 h 439"/>
                  <a:gd name="T18" fmla="*/ 13 w 90"/>
                  <a:gd name="T19" fmla="*/ 59 h 439"/>
                  <a:gd name="T20" fmla="*/ 16 w 90"/>
                  <a:gd name="T21" fmla="*/ 40 h 439"/>
                  <a:gd name="T22" fmla="*/ 25 w 90"/>
                  <a:gd name="T23" fmla="*/ 19 h 439"/>
                  <a:gd name="T24" fmla="*/ 32 w 90"/>
                  <a:gd name="T25" fmla="*/ 5 h 439"/>
                  <a:gd name="T26" fmla="*/ 41 w 90"/>
                  <a:gd name="T27" fmla="*/ 0 h 439"/>
                  <a:gd name="T28" fmla="*/ 48 w 90"/>
                  <a:gd name="T29" fmla="*/ 5 h 439"/>
                  <a:gd name="T30" fmla="*/ 58 w 90"/>
                  <a:gd name="T31" fmla="*/ 19 h 439"/>
                  <a:gd name="T32" fmla="*/ 67 w 90"/>
                  <a:gd name="T33" fmla="*/ 44 h 439"/>
                  <a:gd name="T34" fmla="*/ 69 w 90"/>
                  <a:gd name="T35" fmla="*/ 62 h 439"/>
                  <a:gd name="T36" fmla="*/ 75 w 90"/>
                  <a:gd name="T37" fmla="*/ 89 h 439"/>
                  <a:gd name="T38" fmla="*/ 80 w 90"/>
                  <a:gd name="T39" fmla="*/ 112 h 439"/>
                  <a:gd name="T40" fmla="*/ 87 w 90"/>
                  <a:gd name="T41" fmla="*/ 227 h 439"/>
                  <a:gd name="T42" fmla="*/ 89 w 90"/>
                  <a:gd name="T43" fmla="*/ 249 h 439"/>
                  <a:gd name="T44" fmla="*/ 87 w 90"/>
                  <a:gd name="T45" fmla="*/ 285 h 439"/>
                  <a:gd name="T46" fmla="*/ 82 w 90"/>
                  <a:gd name="T47" fmla="*/ 393 h 439"/>
                  <a:gd name="T48" fmla="*/ 82 w 90"/>
                  <a:gd name="T49" fmla="*/ 288 h 439"/>
                  <a:gd name="T50" fmla="*/ 80 w 90"/>
                  <a:gd name="T51" fmla="*/ 242 h 439"/>
                  <a:gd name="T52" fmla="*/ 78 w 90"/>
                  <a:gd name="T53" fmla="*/ 213 h 439"/>
                  <a:gd name="T54" fmla="*/ 75 w 90"/>
                  <a:gd name="T55" fmla="*/ 176 h 439"/>
                  <a:gd name="T56" fmla="*/ 70 w 90"/>
                  <a:gd name="T57" fmla="*/ 138 h 439"/>
                  <a:gd name="T58" fmla="*/ 65 w 90"/>
                  <a:gd name="T59" fmla="*/ 100 h 439"/>
                  <a:gd name="T60" fmla="*/ 59 w 90"/>
                  <a:gd name="T61" fmla="*/ 66 h 439"/>
                  <a:gd name="T62" fmla="*/ 53 w 90"/>
                  <a:gd name="T63" fmla="*/ 35 h 439"/>
                  <a:gd name="T64" fmla="*/ 48 w 90"/>
                  <a:gd name="T65" fmla="*/ 19 h 439"/>
                  <a:gd name="T66" fmla="*/ 42 w 90"/>
                  <a:gd name="T67" fmla="*/ 11 h 439"/>
                  <a:gd name="T68" fmla="*/ 36 w 90"/>
                  <a:gd name="T69" fmla="*/ 19 h 439"/>
                  <a:gd name="T70" fmla="*/ 30 w 90"/>
                  <a:gd name="T71" fmla="*/ 34 h 439"/>
                  <a:gd name="T72" fmla="*/ 28 w 90"/>
                  <a:gd name="T73" fmla="*/ 62 h 439"/>
                  <a:gd name="T74" fmla="*/ 28 w 90"/>
                  <a:gd name="T75" fmla="*/ 84 h 439"/>
                  <a:gd name="T76" fmla="*/ 26 w 90"/>
                  <a:gd name="T77" fmla="*/ 125 h 439"/>
                  <a:gd name="T78" fmla="*/ 24 w 90"/>
                  <a:gd name="T79" fmla="*/ 149 h 439"/>
                  <a:gd name="T80" fmla="*/ 18 w 90"/>
                  <a:gd name="T81" fmla="*/ 188 h 439"/>
                  <a:gd name="T82" fmla="*/ 16 w 90"/>
                  <a:gd name="T83" fmla="*/ 209 h 439"/>
                  <a:gd name="T84" fmla="*/ 15 w 90"/>
                  <a:gd name="T85" fmla="*/ 228 h 439"/>
                  <a:gd name="T86" fmla="*/ 15 w 90"/>
                  <a:gd name="T87" fmla="*/ 258 h 439"/>
                  <a:gd name="T88" fmla="*/ 26 w 90"/>
                  <a:gd name="T89" fmla="*/ 356 h 439"/>
                  <a:gd name="T90" fmla="*/ 25 w 90"/>
                  <a:gd name="T91" fmla="*/ 4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439">
                    <a:moveTo>
                      <a:pt x="25" y="438"/>
                    </a:moveTo>
                    <a:lnTo>
                      <a:pt x="19" y="362"/>
                    </a:lnTo>
                    <a:lnTo>
                      <a:pt x="16" y="330"/>
                    </a:lnTo>
                    <a:lnTo>
                      <a:pt x="10" y="291"/>
                    </a:lnTo>
                    <a:lnTo>
                      <a:pt x="3" y="253"/>
                    </a:lnTo>
                    <a:lnTo>
                      <a:pt x="1" y="231"/>
                    </a:lnTo>
                    <a:lnTo>
                      <a:pt x="0" y="209"/>
                    </a:lnTo>
                    <a:lnTo>
                      <a:pt x="1" y="176"/>
                    </a:lnTo>
                    <a:lnTo>
                      <a:pt x="2" y="143"/>
                    </a:lnTo>
                    <a:lnTo>
                      <a:pt x="13" y="59"/>
                    </a:lnTo>
                    <a:lnTo>
                      <a:pt x="16" y="40"/>
                    </a:lnTo>
                    <a:lnTo>
                      <a:pt x="25" y="19"/>
                    </a:lnTo>
                    <a:lnTo>
                      <a:pt x="32" y="5"/>
                    </a:lnTo>
                    <a:lnTo>
                      <a:pt x="41" y="0"/>
                    </a:lnTo>
                    <a:lnTo>
                      <a:pt x="48" y="5"/>
                    </a:lnTo>
                    <a:lnTo>
                      <a:pt x="58" y="19"/>
                    </a:lnTo>
                    <a:lnTo>
                      <a:pt x="67" y="44"/>
                    </a:lnTo>
                    <a:lnTo>
                      <a:pt x="69" y="62"/>
                    </a:lnTo>
                    <a:lnTo>
                      <a:pt x="75" y="89"/>
                    </a:lnTo>
                    <a:lnTo>
                      <a:pt x="80" y="112"/>
                    </a:lnTo>
                    <a:lnTo>
                      <a:pt x="87" y="227"/>
                    </a:lnTo>
                    <a:lnTo>
                      <a:pt x="89" y="249"/>
                    </a:lnTo>
                    <a:lnTo>
                      <a:pt x="87" y="285"/>
                    </a:lnTo>
                    <a:lnTo>
                      <a:pt x="82" y="393"/>
                    </a:lnTo>
                    <a:lnTo>
                      <a:pt x="82" y="288"/>
                    </a:lnTo>
                    <a:lnTo>
                      <a:pt x="80" y="242"/>
                    </a:lnTo>
                    <a:lnTo>
                      <a:pt x="78" y="213"/>
                    </a:lnTo>
                    <a:lnTo>
                      <a:pt x="75" y="176"/>
                    </a:lnTo>
                    <a:lnTo>
                      <a:pt x="70" y="138"/>
                    </a:lnTo>
                    <a:lnTo>
                      <a:pt x="65" y="100"/>
                    </a:lnTo>
                    <a:lnTo>
                      <a:pt x="59" y="66"/>
                    </a:lnTo>
                    <a:lnTo>
                      <a:pt x="53" y="35"/>
                    </a:lnTo>
                    <a:lnTo>
                      <a:pt x="48" y="19"/>
                    </a:lnTo>
                    <a:lnTo>
                      <a:pt x="42" y="11"/>
                    </a:lnTo>
                    <a:lnTo>
                      <a:pt x="36" y="19"/>
                    </a:lnTo>
                    <a:lnTo>
                      <a:pt x="30" y="34"/>
                    </a:lnTo>
                    <a:lnTo>
                      <a:pt x="28" y="62"/>
                    </a:lnTo>
                    <a:lnTo>
                      <a:pt x="28" y="84"/>
                    </a:lnTo>
                    <a:lnTo>
                      <a:pt x="26" y="125"/>
                    </a:lnTo>
                    <a:lnTo>
                      <a:pt x="24" y="149"/>
                    </a:lnTo>
                    <a:lnTo>
                      <a:pt x="18" y="188"/>
                    </a:lnTo>
                    <a:lnTo>
                      <a:pt x="16" y="209"/>
                    </a:lnTo>
                    <a:lnTo>
                      <a:pt x="15" y="228"/>
                    </a:lnTo>
                    <a:lnTo>
                      <a:pt x="15" y="258"/>
                    </a:lnTo>
                    <a:lnTo>
                      <a:pt x="26" y="356"/>
                    </a:lnTo>
                    <a:lnTo>
                      <a:pt x="25" y="43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3" name="Freeform 48"/>
            <p:cNvSpPr>
              <a:spLocks/>
            </p:cNvSpPr>
            <p:nvPr/>
          </p:nvSpPr>
          <p:spPr bwMode="ltGray">
            <a:xfrm>
              <a:off x="737" y="4020"/>
              <a:ext cx="48" cy="125"/>
            </a:xfrm>
            <a:custGeom>
              <a:avLst/>
              <a:gdLst>
                <a:gd name="T0" fmla="*/ 37 w 48"/>
                <a:gd name="T1" fmla="*/ 0 h 125"/>
                <a:gd name="T2" fmla="*/ 34 w 48"/>
                <a:gd name="T3" fmla="*/ 2 h 125"/>
                <a:gd name="T4" fmla="*/ 18 w 48"/>
                <a:gd name="T5" fmla="*/ 24 h 125"/>
                <a:gd name="T6" fmla="*/ 9 w 48"/>
                <a:gd name="T7" fmla="*/ 45 h 125"/>
                <a:gd name="T8" fmla="*/ 0 w 48"/>
                <a:gd name="T9" fmla="*/ 71 h 125"/>
                <a:gd name="T10" fmla="*/ 0 w 48"/>
                <a:gd name="T11" fmla="*/ 99 h 125"/>
                <a:gd name="T12" fmla="*/ 4 w 48"/>
                <a:gd name="T13" fmla="*/ 124 h 125"/>
                <a:gd name="T14" fmla="*/ 9 w 48"/>
                <a:gd name="T15" fmla="*/ 124 h 125"/>
                <a:gd name="T16" fmla="*/ 4 w 48"/>
                <a:gd name="T17" fmla="*/ 99 h 125"/>
                <a:gd name="T18" fmla="*/ 4 w 48"/>
                <a:gd name="T19" fmla="*/ 78 h 125"/>
                <a:gd name="T20" fmla="*/ 14 w 48"/>
                <a:gd name="T21" fmla="*/ 56 h 125"/>
                <a:gd name="T22" fmla="*/ 28 w 48"/>
                <a:gd name="T23" fmla="*/ 33 h 125"/>
                <a:gd name="T24" fmla="*/ 47 w 48"/>
                <a:gd name="T25" fmla="*/ 5 h 125"/>
                <a:gd name="T26" fmla="*/ 37 w 48"/>
                <a:gd name="T2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25">
                  <a:moveTo>
                    <a:pt x="37" y="0"/>
                  </a:moveTo>
                  <a:lnTo>
                    <a:pt x="34" y="2"/>
                  </a:lnTo>
                  <a:lnTo>
                    <a:pt x="18" y="24"/>
                  </a:lnTo>
                  <a:lnTo>
                    <a:pt x="9" y="45"/>
                  </a:lnTo>
                  <a:lnTo>
                    <a:pt x="0" y="71"/>
                  </a:lnTo>
                  <a:lnTo>
                    <a:pt x="0" y="99"/>
                  </a:lnTo>
                  <a:lnTo>
                    <a:pt x="4" y="124"/>
                  </a:lnTo>
                  <a:lnTo>
                    <a:pt x="9" y="124"/>
                  </a:lnTo>
                  <a:lnTo>
                    <a:pt x="4" y="99"/>
                  </a:lnTo>
                  <a:lnTo>
                    <a:pt x="4" y="78"/>
                  </a:lnTo>
                  <a:lnTo>
                    <a:pt x="14" y="56"/>
                  </a:lnTo>
                  <a:lnTo>
                    <a:pt x="28" y="33"/>
                  </a:lnTo>
                  <a:lnTo>
                    <a:pt x="47" y="5"/>
                  </a:lnTo>
                  <a:lnTo>
                    <a:pt x="3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Freeform 49"/>
            <p:cNvSpPr>
              <a:spLocks/>
            </p:cNvSpPr>
            <p:nvPr/>
          </p:nvSpPr>
          <p:spPr bwMode="ltGray">
            <a:xfrm>
              <a:off x="1483" y="3976"/>
              <a:ext cx="62" cy="121"/>
            </a:xfrm>
            <a:custGeom>
              <a:avLst/>
              <a:gdLst>
                <a:gd name="T0" fmla="*/ 12 w 62"/>
                <a:gd name="T1" fmla="*/ 0 h 121"/>
                <a:gd name="T2" fmla="*/ 24 w 62"/>
                <a:gd name="T3" fmla="*/ 8 h 121"/>
                <a:gd name="T4" fmla="*/ 36 w 62"/>
                <a:gd name="T5" fmla="*/ 23 h 121"/>
                <a:gd name="T6" fmla="*/ 48 w 62"/>
                <a:gd name="T7" fmla="*/ 43 h 121"/>
                <a:gd name="T8" fmla="*/ 61 w 62"/>
                <a:gd name="T9" fmla="*/ 69 h 121"/>
                <a:gd name="T10" fmla="*/ 61 w 62"/>
                <a:gd name="T11" fmla="*/ 96 h 121"/>
                <a:gd name="T12" fmla="*/ 55 w 62"/>
                <a:gd name="T13" fmla="*/ 120 h 121"/>
                <a:gd name="T14" fmla="*/ 48 w 62"/>
                <a:gd name="T15" fmla="*/ 120 h 121"/>
                <a:gd name="T16" fmla="*/ 55 w 62"/>
                <a:gd name="T17" fmla="*/ 96 h 121"/>
                <a:gd name="T18" fmla="*/ 55 w 62"/>
                <a:gd name="T19" fmla="*/ 76 h 121"/>
                <a:gd name="T20" fmla="*/ 43 w 62"/>
                <a:gd name="T21" fmla="*/ 54 h 121"/>
                <a:gd name="T22" fmla="*/ 24 w 62"/>
                <a:gd name="T23" fmla="*/ 32 h 121"/>
                <a:gd name="T24" fmla="*/ 0 w 62"/>
                <a:gd name="T25" fmla="*/ 5 h 121"/>
                <a:gd name="T26" fmla="*/ 12 w 62"/>
                <a:gd name="T2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21">
                  <a:moveTo>
                    <a:pt x="12" y="0"/>
                  </a:moveTo>
                  <a:lnTo>
                    <a:pt x="24" y="8"/>
                  </a:lnTo>
                  <a:lnTo>
                    <a:pt x="36" y="23"/>
                  </a:lnTo>
                  <a:lnTo>
                    <a:pt x="48" y="43"/>
                  </a:lnTo>
                  <a:lnTo>
                    <a:pt x="61" y="69"/>
                  </a:lnTo>
                  <a:lnTo>
                    <a:pt x="61" y="96"/>
                  </a:lnTo>
                  <a:lnTo>
                    <a:pt x="55" y="120"/>
                  </a:lnTo>
                  <a:lnTo>
                    <a:pt x="48" y="120"/>
                  </a:lnTo>
                  <a:lnTo>
                    <a:pt x="55" y="96"/>
                  </a:lnTo>
                  <a:lnTo>
                    <a:pt x="55" y="76"/>
                  </a:lnTo>
                  <a:lnTo>
                    <a:pt x="43" y="54"/>
                  </a:lnTo>
                  <a:lnTo>
                    <a:pt x="24" y="32"/>
                  </a:lnTo>
                  <a:lnTo>
                    <a:pt x="0" y="5"/>
                  </a:lnTo>
                  <a:lnTo>
                    <a:pt x="12"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 name="Freeform 50"/>
            <p:cNvSpPr>
              <a:spLocks/>
            </p:cNvSpPr>
            <p:nvPr/>
          </p:nvSpPr>
          <p:spPr bwMode="ltGray">
            <a:xfrm>
              <a:off x="1181" y="3908"/>
              <a:ext cx="104" cy="121"/>
            </a:xfrm>
            <a:custGeom>
              <a:avLst/>
              <a:gdLst>
                <a:gd name="T0" fmla="*/ 100 w 104"/>
                <a:gd name="T1" fmla="*/ 19 h 121"/>
                <a:gd name="T2" fmla="*/ 79 w 104"/>
                <a:gd name="T3" fmla="*/ 0 h 121"/>
                <a:gd name="T4" fmla="*/ 65 w 104"/>
                <a:gd name="T5" fmla="*/ 0 h 121"/>
                <a:gd name="T6" fmla="*/ 53 w 104"/>
                <a:gd name="T7" fmla="*/ 1 h 121"/>
                <a:gd name="T8" fmla="*/ 44 w 104"/>
                <a:gd name="T9" fmla="*/ 6 h 121"/>
                <a:gd name="T10" fmla="*/ 20 w 104"/>
                <a:gd name="T11" fmla="*/ 21 h 121"/>
                <a:gd name="T12" fmla="*/ 12 w 104"/>
                <a:gd name="T13" fmla="*/ 28 h 121"/>
                <a:gd name="T14" fmla="*/ 7 w 104"/>
                <a:gd name="T15" fmla="*/ 35 h 121"/>
                <a:gd name="T16" fmla="*/ 1 w 104"/>
                <a:gd name="T17" fmla="*/ 56 h 121"/>
                <a:gd name="T18" fmla="*/ 0 w 104"/>
                <a:gd name="T19" fmla="*/ 62 h 121"/>
                <a:gd name="T20" fmla="*/ 1 w 104"/>
                <a:gd name="T21" fmla="*/ 70 h 121"/>
                <a:gd name="T22" fmla="*/ 5 w 104"/>
                <a:gd name="T23" fmla="*/ 79 h 121"/>
                <a:gd name="T24" fmla="*/ 15 w 104"/>
                <a:gd name="T25" fmla="*/ 91 h 121"/>
                <a:gd name="T26" fmla="*/ 23 w 104"/>
                <a:gd name="T27" fmla="*/ 100 h 121"/>
                <a:gd name="T28" fmla="*/ 34 w 104"/>
                <a:gd name="T29" fmla="*/ 109 h 121"/>
                <a:gd name="T30" fmla="*/ 58 w 104"/>
                <a:gd name="T31" fmla="*/ 120 h 121"/>
                <a:gd name="T32" fmla="*/ 45 w 104"/>
                <a:gd name="T33" fmla="*/ 106 h 121"/>
                <a:gd name="T34" fmla="*/ 36 w 104"/>
                <a:gd name="T35" fmla="*/ 93 h 121"/>
                <a:gd name="T36" fmla="*/ 31 w 104"/>
                <a:gd name="T37" fmla="*/ 81 h 121"/>
                <a:gd name="T38" fmla="*/ 32 w 104"/>
                <a:gd name="T39" fmla="*/ 70 h 121"/>
                <a:gd name="T40" fmla="*/ 34 w 104"/>
                <a:gd name="T41" fmla="*/ 62 h 121"/>
                <a:gd name="T42" fmla="*/ 31 w 104"/>
                <a:gd name="T43" fmla="*/ 52 h 121"/>
                <a:gd name="T44" fmla="*/ 28 w 104"/>
                <a:gd name="T45" fmla="*/ 44 h 121"/>
                <a:gd name="T46" fmla="*/ 37 w 104"/>
                <a:gd name="T47" fmla="*/ 28 h 121"/>
                <a:gd name="T48" fmla="*/ 39 w 104"/>
                <a:gd name="T49" fmla="*/ 20 h 121"/>
                <a:gd name="T50" fmla="*/ 48 w 104"/>
                <a:gd name="T51" fmla="*/ 13 h 121"/>
                <a:gd name="T52" fmla="*/ 65 w 104"/>
                <a:gd name="T53" fmla="*/ 5 h 121"/>
                <a:gd name="T54" fmla="*/ 73 w 104"/>
                <a:gd name="T55" fmla="*/ 11 h 121"/>
                <a:gd name="T56" fmla="*/ 103 w 104"/>
                <a:gd name="T57" fmla="*/ 22 h 121"/>
                <a:gd name="T58" fmla="*/ 100 w 104"/>
                <a:gd name="T59" fmla="*/ 1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21">
                  <a:moveTo>
                    <a:pt x="100" y="19"/>
                  </a:moveTo>
                  <a:lnTo>
                    <a:pt x="79" y="0"/>
                  </a:lnTo>
                  <a:lnTo>
                    <a:pt x="65" y="0"/>
                  </a:lnTo>
                  <a:lnTo>
                    <a:pt x="53" y="1"/>
                  </a:lnTo>
                  <a:lnTo>
                    <a:pt x="44" y="6"/>
                  </a:lnTo>
                  <a:lnTo>
                    <a:pt x="20" y="21"/>
                  </a:lnTo>
                  <a:lnTo>
                    <a:pt x="12" y="28"/>
                  </a:lnTo>
                  <a:lnTo>
                    <a:pt x="7" y="35"/>
                  </a:lnTo>
                  <a:lnTo>
                    <a:pt x="1" y="56"/>
                  </a:lnTo>
                  <a:lnTo>
                    <a:pt x="0" y="62"/>
                  </a:lnTo>
                  <a:lnTo>
                    <a:pt x="1" y="70"/>
                  </a:lnTo>
                  <a:lnTo>
                    <a:pt x="5" y="79"/>
                  </a:lnTo>
                  <a:lnTo>
                    <a:pt x="15" y="91"/>
                  </a:lnTo>
                  <a:lnTo>
                    <a:pt x="23" y="100"/>
                  </a:lnTo>
                  <a:lnTo>
                    <a:pt x="34" y="109"/>
                  </a:lnTo>
                  <a:lnTo>
                    <a:pt x="58" y="120"/>
                  </a:lnTo>
                  <a:lnTo>
                    <a:pt x="45" y="106"/>
                  </a:lnTo>
                  <a:lnTo>
                    <a:pt x="36" y="93"/>
                  </a:lnTo>
                  <a:lnTo>
                    <a:pt x="31" y="81"/>
                  </a:lnTo>
                  <a:lnTo>
                    <a:pt x="32" y="70"/>
                  </a:lnTo>
                  <a:lnTo>
                    <a:pt x="34" y="62"/>
                  </a:lnTo>
                  <a:lnTo>
                    <a:pt x="31" y="52"/>
                  </a:lnTo>
                  <a:lnTo>
                    <a:pt x="28" y="44"/>
                  </a:lnTo>
                  <a:lnTo>
                    <a:pt x="37" y="28"/>
                  </a:lnTo>
                  <a:lnTo>
                    <a:pt x="39" y="20"/>
                  </a:lnTo>
                  <a:lnTo>
                    <a:pt x="48" y="13"/>
                  </a:lnTo>
                  <a:lnTo>
                    <a:pt x="65" y="5"/>
                  </a:lnTo>
                  <a:lnTo>
                    <a:pt x="73" y="11"/>
                  </a:lnTo>
                  <a:lnTo>
                    <a:pt x="103" y="22"/>
                  </a:lnTo>
                  <a:lnTo>
                    <a:pt x="100" y="1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Freeform 51"/>
            <p:cNvSpPr>
              <a:spLocks/>
            </p:cNvSpPr>
            <p:nvPr/>
          </p:nvSpPr>
          <p:spPr bwMode="ltGray">
            <a:xfrm>
              <a:off x="596" y="3919"/>
              <a:ext cx="196" cy="161"/>
            </a:xfrm>
            <a:custGeom>
              <a:avLst/>
              <a:gdLst>
                <a:gd name="T0" fmla="*/ 89 w 196"/>
                <a:gd name="T1" fmla="*/ 4 h 161"/>
                <a:gd name="T2" fmla="*/ 13 w 196"/>
                <a:gd name="T3" fmla="*/ 7 h 161"/>
                <a:gd name="T4" fmla="*/ 83 w 196"/>
                <a:gd name="T5" fmla="*/ 7 h 161"/>
                <a:gd name="T6" fmla="*/ 72 w 196"/>
                <a:gd name="T7" fmla="*/ 13 h 161"/>
                <a:gd name="T8" fmla="*/ 72 w 196"/>
                <a:gd name="T9" fmla="*/ 16 h 161"/>
                <a:gd name="T10" fmla="*/ 38 w 196"/>
                <a:gd name="T11" fmla="*/ 24 h 161"/>
                <a:gd name="T12" fmla="*/ 63 w 196"/>
                <a:gd name="T13" fmla="*/ 21 h 161"/>
                <a:gd name="T14" fmla="*/ 63 w 196"/>
                <a:gd name="T15" fmla="*/ 25 h 161"/>
                <a:gd name="T16" fmla="*/ 70 w 196"/>
                <a:gd name="T17" fmla="*/ 27 h 161"/>
                <a:gd name="T18" fmla="*/ 8 w 196"/>
                <a:gd name="T19" fmla="*/ 43 h 161"/>
                <a:gd name="T20" fmla="*/ 66 w 196"/>
                <a:gd name="T21" fmla="*/ 35 h 161"/>
                <a:gd name="T22" fmla="*/ 52 w 196"/>
                <a:gd name="T23" fmla="*/ 46 h 161"/>
                <a:gd name="T24" fmla="*/ 8 w 196"/>
                <a:gd name="T25" fmla="*/ 53 h 161"/>
                <a:gd name="T26" fmla="*/ 55 w 196"/>
                <a:gd name="T27" fmla="*/ 47 h 161"/>
                <a:gd name="T28" fmla="*/ 18 w 196"/>
                <a:gd name="T29" fmla="*/ 60 h 161"/>
                <a:gd name="T30" fmla="*/ 40 w 196"/>
                <a:gd name="T31" fmla="*/ 54 h 161"/>
                <a:gd name="T32" fmla="*/ 55 w 196"/>
                <a:gd name="T33" fmla="*/ 53 h 161"/>
                <a:gd name="T34" fmla="*/ 55 w 196"/>
                <a:gd name="T35" fmla="*/ 57 h 161"/>
                <a:gd name="T36" fmla="*/ 46 w 196"/>
                <a:gd name="T37" fmla="*/ 65 h 161"/>
                <a:gd name="T38" fmla="*/ 5 w 196"/>
                <a:gd name="T39" fmla="*/ 75 h 161"/>
                <a:gd name="T40" fmla="*/ 52 w 196"/>
                <a:gd name="T41" fmla="*/ 67 h 161"/>
                <a:gd name="T42" fmla="*/ 44 w 196"/>
                <a:gd name="T43" fmla="*/ 78 h 161"/>
                <a:gd name="T44" fmla="*/ 33 w 196"/>
                <a:gd name="T45" fmla="*/ 85 h 161"/>
                <a:gd name="T46" fmla="*/ 38 w 196"/>
                <a:gd name="T47" fmla="*/ 85 h 161"/>
                <a:gd name="T48" fmla="*/ 38 w 196"/>
                <a:gd name="T49" fmla="*/ 89 h 161"/>
                <a:gd name="T50" fmla="*/ 8 w 196"/>
                <a:gd name="T51" fmla="*/ 99 h 161"/>
                <a:gd name="T52" fmla="*/ 33 w 196"/>
                <a:gd name="T53" fmla="*/ 98 h 161"/>
                <a:gd name="T54" fmla="*/ 33 w 196"/>
                <a:gd name="T55" fmla="*/ 99 h 161"/>
                <a:gd name="T56" fmla="*/ 35 w 196"/>
                <a:gd name="T57" fmla="*/ 103 h 161"/>
                <a:gd name="T58" fmla="*/ 29 w 196"/>
                <a:gd name="T59" fmla="*/ 112 h 161"/>
                <a:gd name="T60" fmla="*/ 35 w 196"/>
                <a:gd name="T61" fmla="*/ 116 h 161"/>
                <a:gd name="T62" fmla="*/ 38 w 196"/>
                <a:gd name="T63" fmla="*/ 135 h 161"/>
                <a:gd name="T64" fmla="*/ 44 w 196"/>
                <a:gd name="T65" fmla="*/ 112 h 161"/>
                <a:gd name="T66" fmla="*/ 91 w 196"/>
                <a:gd name="T67" fmla="*/ 160 h 161"/>
                <a:gd name="T68" fmla="*/ 63 w 196"/>
                <a:gd name="T69" fmla="*/ 103 h 161"/>
                <a:gd name="T70" fmla="*/ 63 w 196"/>
                <a:gd name="T71" fmla="*/ 103 h 161"/>
                <a:gd name="T72" fmla="*/ 66 w 196"/>
                <a:gd name="T73" fmla="*/ 98 h 161"/>
                <a:gd name="T74" fmla="*/ 105 w 196"/>
                <a:gd name="T75" fmla="*/ 126 h 161"/>
                <a:gd name="T76" fmla="*/ 80 w 196"/>
                <a:gd name="T77" fmla="*/ 111 h 161"/>
                <a:gd name="T78" fmla="*/ 72 w 196"/>
                <a:gd name="T79" fmla="*/ 85 h 161"/>
                <a:gd name="T80" fmla="*/ 74 w 196"/>
                <a:gd name="T81" fmla="*/ 78 h 161"/>
                <a:gd name="T82" fmla="*/ 89 w 196"/>
                <a:gd name="T83" fmla="*/ 95 h 161"/>
                <a:gd name="T84" fmla="*/ 80 w 196"/>
                <a:gd name="T85" fmla="*/ 70 h 161"/>
                <a:gd name="T86" fmla="*/ 94 w 196"/>
                <a:gd name="T87" fmla="*/ 65 h 161"/>
                <a:gd name="T88" fmla="*/ 105 w 196"/>
                <a:gd name="T89" fmla="*/ 83 h 161"/>
                <a:gd name="T90" fmla="*/ 91 w 196"/>
                <a:gd name="T91" fmla="*/ 53 h 161"/>
                <a:gd name="T92" fmla="*/ 94 w 196"/>
                <a:gd name="T93" fmla="*/ 50 h 161"/>
                <a:gd name="T94" fmla="*/ 97 w 196"/>
                <a:gd name="T95" fmla="*/ 36 h 161"/>
                <a:gd name="T96" fmla="*/ 111 w 196"/>
                <a:gd name="T97" fmla="*/ 37 h 161"/>
                <a:gd name="T98" fmla="*/ 161 w 196"/>
                <a:gd name="T99" fmla="*/ 74 h 161"/>
                <a:gd name="T100" fmla="*/ 124 w 196"/>
                <a:gd name="T101" fmla="*/ 53 h 161"/>
                <a:gd name="T102" fmla="*/ 105 w 196"/>
                <a:gd name="T103" fmla="*/ 24 h 161"/>
                <a:gd name="T104" fmla="*/ 111 w 196"/>
                <a:gd name="T105" fmla="*/ 18 h 161"/>
                <a:gd name="T106" fmla="*/ 135 w 196"/>
                <a:gd name="T107" fmla="*/ 35 h 161"/>
                <a:gd name="T108" fmla="*/ 130 w 196"/>
                <a:gd name="T109" fmla="*/ 33 h 161"/>
                <a:gd name="T110" fmla="*/ 119 w 196"/>
                <a:gd name="T111" fmla="*/ 10 h 161"/>
                <a:gd name="T112" fmla="*/ 150 w 196"/>
                <a:gd name="T113" fmla="*/ 33 h 161"/>
                <a:gd name="T114" fmla="*/ 130 w 196"/>
                <a:gd name="T115" fmla="*/ 22 h 161"/>
                <a:gd name="T116" fmla="*/ 114 w 196"/>
                <a:gd name="T117" fmla="*/ 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 h="161">
                  <a:moveTo>
                    <a:pt x="110" y="2"/>
                  </a:moveTo>
                  <a:lnTo>
                    <a:pt x="97" y="0"/>
                  </a:lnTo>
                  <a:lnTo>
                    <a:pt x="89" y="4"/>
                  </a:lnTo>
                  <a:lnTo>
                    <a:pt x="80" y="5"/>
                  </a:lnTo>
                  <a:lnTo>
                    <a:pt x="61" y="7"/>
                  </a:lnTo>
                  <a:lnTo>
                    <a:pt x="13" y="7"/>
                  </a:lnTo>
                  <a:lnTo>
                    <a:pt x="61" y="8"/>
                  </a:lnTo>
                  <a:lnTo>
                    <a:pt x="74" y="5"/>
                  </a:lnTo>
                  <a:lnTo>
                    <a:pt x="83" y="7"/>
                  </a:lnTo>
                  <a:lnTo>
                    <a:pt x="72" y="9"/>
                  </a:lnTo>
                  <a:lnTo>
                    <a:pt x="80" y="9"/>
                  </a:lnTo>
                  <a:lnTo>
                    <a:pt x="72" y="13"/>
                  </a:lnTo>
                  <a:lnTo>
                    <a:pt x="10" y="37"/>
                  </a:lnTo>
                  <a:lnTo>
                    <a:pt x="74" y="13"/>
                  </a:lnTo>
                  <a:lnTo>
                    <a:pt x="72" y="16"/>
                  </a:lnTo>
                  <a:lnTo>
                    <a:pt x="63" y="21"/>
                  </a:lnTo>
                  <a:lnTo>
                    <a:pt x="55" y="22"/>
                  </a:lnTo>
                  <a:lnTo>
                    <a:pt x="38" y="24"/>
                  </a:lnTo>
                  <a:lnTo>
                    <a:pt x="10" y="21"/>
                  </a:lnTo>
                  <a:lnTo>
                    <a:pt x="55" y="24"/>
                  </a:lnTo>
                  <a:lnTo>
                    <a:pt x="63" y="21"/>
                  </a:lnTo>
                  <a:lnTo>
                    <a:pt x="72" y="19"/>
                  </a:lnTo>
                  <a:lnTo>
                    <a:pt x="70" y="24"/>
                  </a:lnTo>
                  <a:lnTo>
                    <a:pt x="63" y="25"/>
                  </a:lnTo>
                  <a:lnTo>
                    <a:pt x="8" y="39"/>
                  </a:lnTo>
                  <a:lnTo>
                    <a:pt x="63" y="27"/>
                  </a:lnTo>
                  <a:lnTo>
                    <a:pt x="70" y="27"/>
                  </a:lnTo>
                  <a:lnTo>
                    <a:pt x="63" y="30"/>
                  </a:lnTo>
                  <a:lnTo>
                    <a:pt x="55" y="35"/>
                  </a:lnTo>
                  <a:lnTo>
                    <a:pt x="8" y="43"/>
                  </a:lnTo>
                  <a:lnTo>
                    <a:pt x="61" y="33"/>
                  </a:lnTo>
                  <a:lnTo>
                    <a:pt x="63" y="33"/>
                  </a:lnTo>
                  <a:lnTo>
                    <a:pt x="66" y="35"/>
                  </a:lnTo>
                  <a:lnTo>
                    <a:pt x="55" y="40"/>
                  </a:lnTo>
                  <a:lnTo>
                    <a:pt x="66" y="39"/>
                  </a:lnTo>
                  <a:lnTo>
                    <a:pt x="52" y="46"/>
                  </a:lnTo>
                  <a:lnTo>
                    <a:pt x="40" y="50"/>
                  </a:lnTo>
                  <a:lnTo>
                    <a:pt x="18" y="53"/>
                  </a:lnTo>
                  <a:lnTo>
                    <a:pt x="8" y="53"/>
                  </a:lnTo>
                  <a:lnTo>
                    <a:pt x="27" y="51"/>
                  </a:lnTo>
                  <a:lnTo>
                    <a:pt x="49" y="48"/>
                  </a:lnTo>
                  <a:lnTo>
                    <a:pt x="55" y="47"/>
                  </a:lnTo>
                  <a:lnTo>
                    <a:pt x="49" y="51"/>
                  </a:lnTo>
                  <a:lnTo>
                    <a:pt x="38" y="57"/>
                  </a:lnTo>
                  <a:lnTo>
                    <a:pt x="18" y="60"/>
                  </a:lnTo>
                  <a:lnTo>
                    <a:pt x="0" y="62"/>
                  </a:lnTo>
                  <a:lnTo>
                    <a:pt x="24" y="59"/>
                  </a:lnTo>
                  <a:lnTo>
                    <a:pt x="40" y="54"/>
                  </a:lnTo>
                  <a:lnTo>
                    <a:pt x="55" y="50"/>
                  </a:lnTo>
                  <a:lnTo>
                    <a:pt x="57" y="48"/>
                  </a:lnTo>
                  <a:lnTo>
                    <a:pt x="55" y="53"/>
                  </a:lnTo>
                  <a:lnTo>
                    <a:pt x="61" y="51"/>
                  </a:lnTo>
                  <a:lnTo>
                    <a:pt x="66" y="53"/>
                  </a:lnTo>
                  <a:lnTo>
                    <a:pt x="55" y="57"/>
                  </a:lnTo>
                  <a:lnTo>
                    <a:pt x="55" y="60"/>
                  </a:lnTo>
                  <a:lnTo>
                    <a:pt x="40" y="65"/>
                  </a:lnTo>
                  <a:lnTo>
                    <a:pt x="46" y="65"/>
                  </a:lnTo>
                  <a:lnTo>
                    <a:pt x="40" y="69"/>
                  </a:lnTo>
                  <a:lnTo>
                    <a:pt x="21" y="74"/>
                  </a:lnTo>
                  <a:lnTo>
                    <a:pt x="5" y="75"/>
                  </a:lnTo>
                  <a:lnTo>
                    <a:pt x="29" y="73"/>
                  </a:lnTo>
                  <a:lnTo>
                    <a:pt x="44" y="69"/>
                  </a:lnTo>
                  <a:lnTo>
                    <a:pt x="52" y="67"/>
                  </a:lnTo>
                  <a:lnTo>
                    <a:pt x="52" y="71"/>
                  </a:lnTo>
                  <a:lnTo>
                    <a:pt x="52" y="73"/>
                  </a:lnTo>
                  <a:lnTo>
                    <a:pt x="44" y="78"/>
                  </a:lnTo>
                  <a:lnTo>
                    <a:pt x="35" y="83"/>
                  </a:lnTo>
                  <a:lnTo>
                    <a:pt x="40" y="83"/>
                  </a:lnTo>
                  <a:lnTo>
                    <a:pt x="33" y="85"/>
                  </a:lnTo>
                  <a:lnTo>
                    <a:pt x="5" y="92"/>
                  </a:lnTo>
                  <a:lnTo>
                    <a:pt x="24" y="88"/>
                  </a:lnTo>
                  <a:lnTo>
                    <a:pt x="38" y="85"/>
                  </a:lnTo>
                  <a:lnTo>
                    <a:pt x="38" y="89"/>
                  </a:lnTo>
                  <a:lnTo>
                    <a:pt x="29" y="91"/>
                  </a:lnTo>
                  <a:lnTo>
                    <a:pt x="38" y="89"/>
                  </a:lnTo>
                  <a:lnTo>
                    <a:pt x="38" y="92"/>
                  </a:lnTo>
                  <a:lnTo>
                    <a:pt x="33" y="95"/>
                  </a:lnTo>
                  <a:lnTo>
                    <a:pt x="8" y="99"/>
                  </a:lnTo>
                  <a:lnTo>
                    <a:pt x="29" y="95"/>
                  </a:lnTo>
                  <a:lnTo>
                    <a:pt x="29" y="97"/>
                  </a:lnTo>
                  <a:lnTo>
                    <a:pt x="33" y="98"/>
                  </a:lnTo>
                  <a:lnTo>
                    <a:pt x="8" y="108"/>
                  </a:lnTo>
                  <a:lnTo>
                    <a:pt x="27" y="100"/>
                  </a:lnTo>
                  <a:lnTo>
                    <a:pt x="33" y="99"/>
                  </a:lnTo>
                  <a:lnTo>
                    <a:pt x="35" y="103"/>
                  </a:lnTo>
                  <a:lnTo>
                    <a:pt x="29" y="105"/>
                  </a:lnTo>
                  <a:lnTo>
                    <a:pt x="35" y="103"/>
                  </a:lnTo>
                  <a:lnTo>
                    <a:pt x="29" y="112"/>
                  </a:lnTo>
                  <a:lnTo>
                    <a:pt x="5" y="122"/>
                  </a:lnTo>
                  <a:lnTo>
                    <a:pt x="29" y="112"/>
                  </a:lnTo>
                  <a:lnTo>
                    <a:pt x="27" y="116"/>
                  </a:lnTo>
                  <a:lnTo>
                    <a:pt x="35" y="112"/>
                  </a:lnTo>
                  <a:lnTo>
                    <a:pt x="35" y="116"/>
                  </a:lnTo>
                  <a:lnTo>
                    <a:pt x="38" y="135"/>
                  </a:lnTo>
                  <a:lnTo>
                    <a:pt x="63" y="160"/>
                  </a:lnTo>
                  <a:lnTo>
                    <a:pt x="38" y="135"/>
                  </a:lnTo>
                  <a:lnTo>
                    <a:pt x="38" y="124"/>
                  </a:lnTo>
                  <a:lnTo>
                    <a:pt x="40" y="117"/>
                  </a:lnTo>
                  <a:lnTo>
                    <a:pt x="44" y="112"/>
                  </a:lnTo>
                  <a:lnTo>
                    <a:pt x="49" y="103"/>
                  </a:lnTo>
                  <a:lnTo>
                    <a:pt x="55" y="106"/>
                  </a:lnTo>
                  <a:lnTo>
                    <a:pt x="91" y="160"/>
                  </a:lnTo>
                  <a:lnTo>
                    <a:pt x="57" y="106"/>
                  </a:lnTo>
                  <a:lnTo>
                    <a:pt x="57" y="100"/>
                  </a:lnTo>
                  <a:lnTo>
                    <a:pt x="63" y="103"/>
                  </a:lnTo>
                  <a:lnTo>
                    <a:pt x="70" y="155"/>
                  </a:lnTo>
                  <a:lnTo>
                    <a:pt x="66" y="111"/>
                  </a:lnTo>
                  <a:lnTo>
                    <a:pt x="63" y="103"/>
                  </a:lnTo>
                  <a:lnTo>
                    <a:pt x="61" y="99"/>
                  </a:lnTo>
                  <a:lnTo>
                    <a:pt x="63" y="92"/>
                  </a:lnTo>
                  <a:lnTo>
                    <a:pt x="66" y="98"/>
                  </a:lnTo>
                  <a:lnTo>
                    <a:pt x="74" y="109"/>
                  </a:lnTo>
                  <a:lnTo>
                    <a:pt x="83" y="116"/>
                  </a:lnTo>
                  <a:lnTo>
                    <a:pt x="105" y="126"/>
                  </a:lnTo>
                  <a:lnTo>
                    <a:pt x="153" y="144"/>
                  </a:lnTo>
                  <a:lnTo>
                    <a:pt x="91" y="117"/>
                  </a:lnTo>
                  <a:lnTo>
                    <a:pt x="80" y="111"/>
                  </a:lnTo>
                  <a:lnTo>
                    <a:pt x="74" y="106"/>
                  </a:lnTo>
                  <a:lnTo>
                    <a:pt x="70" y="100"/>
                  </a:lnTo>
                  <a:lnTo>
                    <a:pt x="72" y="85"/>
                  </a:lnTo>
                  <a:lnTo>
                    <a:pt x="74" y="89"/>
                  </a:lnTo>
                  <a:lnTo>
                    <a:pt x="74" y="81"/>
                  </a:lnTo>
                  <a:lnTo>
                    <a:pt x="74" y="78"/>
                  </a:lnTo>
                  <a:lnTo>
                    <a:pt x="80" y="85"/>
                  </a:lnTo>
                  <a:lnTo>
                    <a:pt x="133" y="137"/>
                  </a:lnTo>
                  <a:lnTo>
                    <a:pt x="89" y="95"/>
                  </a:lnTo>
                  <a:lnTo>
                    <a:pt x="83" y="91"/>
                  </a:lnTo>
                  <a:lnTo>
                    <a:pt x="80" y="85"/>
                  </a:lnTo>
                  <a:lnTo>
                    <a:pt x="80" y="70"/>
                  </a:lnTo>
                  <a:lnTo>
                    <a:pt x="83" y="71"/>
                  </a:lnTo>
                  <a:lnTo>
                    <a:pt x="86" y="62"/>
                  </a:lnTo>
                  <a:lnTo>
                    <a:pt x="94" y="65"/>
                  </a:lnTo>
                  <a:lnTo>
                    <a:pt x="135" y="123"/>
                  </a:lnTo>
                  <a:lnTo>
                    <a:pt x="113" y="95"/>
                  </a:lnTo>
                  <a:lnTo>
                    <a:pt x="105" y="83"/>
                  </a:lnTo>
                  <a:lnTo>
                    <a:pt x="94" y="71"/>
                  </a:lnTo>
                  <a:lnTo>
                    <a:pt x="94" y="65"/>
                  </a:lnTo>
                  <a:lnTo>
                    <a:pt x="91" y="53"/>
                  </a:lnTo>
                  <a:lnTo>
                    <a:pt x="97" y="54"/>
                  </a:lnTo>
                  <a:lnTo>
                    <a:pt x="119" y="112"/>
                  </a:lnTo>
                  <a:lnTo>
                    <a:pt x="94" y="50"/>
                  </a:lnTo>
                  <a:lnTo>
                    <a:pt x="94" y="45"/>
                  </a:lnTo>
                  <a:lnTo>
                    <a:pt x="97" y="48"/>
                  </a:lnTo>
                  <a:lnTo>
                    <a:pt x="97" y="36"/>
                  </a:lnTo>
                  <a:lnTo>
                    <a:pt x="102" y="40"/>
                  </a:lnTo>
                  <a:lnTo>
                    <a:pt x="102" y="33"/>
                  </a:lnTo>
                  <a:lnTo>
                    <a:pt x="111" y="37"/>
                  </a:lnTo>
                  <a:lnTo>
                    <a:pt x="122" y="51"/>
                  </a:lnTo>
                  <a:lnTo>
                    <a:pt x="135" y="60"/>
                  </a:lnTo>
                  <a:lnTo>
                    <a:pt x="161" y="74"/>
                  </a:lnTo>
                  <a:lnTo>
                    <a:pt x="175" y="86"/>
                  </a:lnTo>
                  <a:lnTo>
                    <a:pt x="135" y="60"/>
                  </a:lnTo>
                  <a:lnTo>
                    <a:pt x="124" y="53"/>
                  </a:lnTo>
                  <a:lnTo>
                    <a:pt x="113" y="43"/>
                  </a:lnTo>
                  <a:lnTo>
                    <a:pt x="111" y="36"/>
                  </a:lnTo>
                  <a:lnTo>
                    <a:pt x="105" y="24"/>
                  </a:lnTo>
                  <a:lnTo>
                    <a:pt x="108" y="25"/>
                  </a:lnTo>
                  <a:lnTo>
                    <a:pt x="113" y="24"/>
                  </a:lnTo>
                  <a:lnTo>
                    <a:pt x="111" y="18"/>
                  </a:lnTo>
                  <a:lnTo>
                    <a:pt x="116" y="24"/>
                  </a:lnTo>
                  <a:lnTo>
                    <a:pt x="122" y="29"/>
                  </a:lnTo>
                  <a:lnTo>
                    <a:pt x="135" y="35"/>
                  </a:lnTo>
                  <a:lnTo>
                    <a:pt x="156" y="40"/>
                  </a:lnTo>
                  <a:lnTo>
                    <a:pt x="195" y="54"/>
                  </a:lnTo>
                  <a:lnTo>
                    <a:pt x="130" y="33"/>
                  </a:lnTo>
                  <a:lnTo>
                    <a:pt x="122" y="27"/>
                  </a:lnTo>
                  <a:lnTo>
                    <a:pt x="119" y="25"/>
                  </a:lnTo>
                  <a:lnTo>
                    <a:pt x="119" y="10"/>
                  </a:lnTo>
                  <a:lnTo>
                    <a:pt x="124" y="15"/>
                  </a:lnTo>
                  <a:lnTo>
                    <a:pt x="133" y="22"/>
                  </a:lnTo>
                  <a:lnTo>
                    <a:pt x="150" y="33"/>
                  </a:lnTo>
                  <a:lnTo>
                    <a:pt x="172" y="45"/>
                  </a:lnTo>
                  <a:lnTo>
                    <a:pt x="178" y="50"/>
                  </a:lnTo>
                  <a:lnTo>
                    <a:pt x="130" y="22"/>
                  </a:lnTo>
                  <a:lnTo>
                    <a:pt x="124" y="12"/>
                  </a:lnTo>
                  <a:lnTo>
                    <a:pt x="127" y="5"/>
                  </a:lnTo>
                  <a:lnTo>
                    <a:pt x="114" y="1"/>
                  </a:lnTo>
                  <a:lnTo>
                    <a:pt x="110" y="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 name="Freeform 52"/>
            <p:cNvSpPr>
              <a:spLocks/>
            </p:cNvSpPr>
            <p:nvPr/>
          </p:nvSpPr>
          <p:spPr bwMode="ltGray">
            <a:xfrm>
              <a:off x="921" y="3984"/>
              <a:ext cx="148" cy="160"/>
            </a:xfrm>
            <a:custGeom>
              <a:avLst/>
              <a:gdLst>
                <a:gd name="T0" fmla="*/ 34 w 148"/>
                <a:gd name="T1" fmla="*/ 159 h 160"/>
                <a:gd name="T2" fmla="*/ 5 w 148"/>
                <a:gd name="T3" fmla="*/ 91 h 160"/>
                <a:gd name="T4" fmla="*/ 2 w 148"/>
                <a:gd name="T5" fmla="*/ 88 h 160"/>
                <a:gd name="T6" fmla="*/ 0 w 148"/>
                <a:gd name="T7" fmla="*/ 82 h 160"/>
                <a:gd name="T8" fmla="*/ 0 w 148"/>
                <a:gd name="T9" fmla="*/ 76 h 160"/>
                <a:gd name="T10" fmla="*/ 0 w 148"/>
                <a:gd name="T11" fmla="*/ 71 h 160"/>
                <a:gd name="T12" fmla="*/ 0 w 148"/>
                <a:gd name="T13" fmla="*/ 64 h 160"/>
                <a:gd name="T14" fmla="*/ 4 w 148"/>
                <a:gd name="T15" fmla="*/ 54 h 160"/>
                <a:gd name="T16" fmla="*/ 20 w 148"/>
                <a:gd name="T17" fmla="*/ 17 h 160"/>
                <a:gd name="T18" fmla="*/ 24 w 148"/>
                <a:gd name="T19" fmla="*/ 14 h 160"/>
                <a:gd name="T20" fmla="*/ 31 w 148"/>
                <a:gd name="T21" fmla="*/ 8 h 160"/>
                <a:gd name="T22" fmla="*/ 39 w 148"/>
                <a:gd name="T23" fmla="*/ 3 h 160"/>
                <a:gd name="T24" fmla="*/ 51 w 148"/>
                <a:gd name="T25" fmla="*/ 0 h 160"/>
                <a:gd name="T26" fmla="*/ 61 w 148"/>
                <a:gd name="T27" fmla="*/ 0 h 160"/>
                <a:gd name="T28" fmla="*/ 69 w 148"/>
                <a:gd name="T29" fmla="*/ 2 h 160"/>
                <a:gd name="T30" fmla="*/ 79 w 148"/>
                <a:gd name="T31" fmla="*/ 5 h 160"/>
                <a:gd name="T32" fmla="*/ 92 w 148"/>
                <a:gd name="T33" fmla="*/ 11 h 160"/>
                <a:gd name="T34" fmla="*/ 106 w 148"/>
                <a:gd name="T35" fmla="*/ 19 h 160"/>
                <a:gd name="T36" fmla="*/ 114 w 148"/>
                <a:gd name="T37" fmla="*/ 24 h 160"/>
                <a:gd name="T38" fmla="*/ 120 w 148"/>
                <a:gd name="T39" fmla="*/ 31 h 160"/>
                <a:gd name="T40" fmla="*/ 123 w 148"/>
                <a:gd name="T41" fmla="*/ 35 h 160"/>
                <a:gd name="T42" fmla="*/ 136 w 148"/>
                <a:gd name="T43" fmla="*/ 55 h 160"/>
                <a:gd name="T44" fmla="*/ 136 w 148"/>
                <a:gd name="T45" fmla="*/ 57 h 160"/>
                <a:gd name="T46" fmla="*/ 139 w 148"/>
                <a:gd name="T47" fmla="*/ 65 h 160"/>
                <a:gd name="T48" fmla="*/ 141 w 148"/>
                <a:gd name="T49" fmla="*/ 71 h 160"/>
                <a:gd name="T50" fmla="*/ 147 w 148"/>
                <a:gd name="T51" fmla="*/ 101 h 160"/>
                <a:gd name="T52" fmla="*/ 138 w 148"/>
                <a:gd name="T53" fmla="*/ 83 h 160"/>
                <a:gd name="T54" fmla="*/ 131 w 148"/>
                <a:gd name="T55" fmla="*/ 70 h 160"/>
                <a:gd name="T56" fmla="*/ 123 w 148"/>
                <a:gd name="T57" fmla="*/ 57 h 160"/>
                <a:gd name="T58" fmla="*/ 113 w 148"/>
                <a:gd name="T59" fmla="*/ 43 h 160"/>
                <a:gd name="T60" fmla="*/ 78 w 148"/>
                <a:gd name="T61" fmla="*/ 12 h 160"/>
                <a:gd name="T62" fmla="*/ 69 w 148"/>
                <a:gd name="T63" fmla="*/ 8 h 160"/>
                <a:gd name="T64" fmla="*/ 61 w 148"/>
                <a:gd name="T65" fmla="*/ 6 h 160"/>
                <a:gd name="T66" fmla="*/ 54 w 148"/>
                <a:gd name="T67" fmla="*/ 6 h 160"/>
                <a:gd name="T68" fmla="*/ 48 w 148"/>
                <a:gd name="T69" fmla="*/ 10 h 160"/>
                <a:gd name="T70" fmla="*/ 38 w 148"/>
                <a:gd name="T71" fmla="*/ 21 h 160"/>
                <a:gd name="T72" fmla="*/ 28 w 148"/>
                <a:gd name="T73" fmla="*/ 57 h 160"/>
                <a:gd name="T74" fmla="*/ 18 w 148"/>
                <a:gd name="T75" fmla="*/ 82 h 160"/>
                <a:gd name="T76" fmla="*/ 17 w 148"/>
                <a:gd name="T77" fmla="*/ 88 h 160"/>
                <a:gd name="T78" fmla="*/ 18 w 148"/>
                <a:gd name="T79" fmla="*/ 94 h 160"/>
                <a:gd name="T80" fmla="*/ 19 w 148"/>
                <a:gd name="T81" fmla="*/ 100 h 160"/>
                <a:gd name="T82" fmla="*/ 27 w 148"/>
                <a:gd name="T83" fmla="*/ 112 h 160"/>
                <a:gd name="T84" fmla="*/ 22 w 148"/>
                <a:gd name="T85" fmla="*/ 101 h 160"/>
                <a:gd name="T86" fmla="*/ 32 w 148"/>
                <a:gd name="T87" fmla="*/ 125 h 160"/>
                <a:gd name="T88" fmla="*/ 38 w 148"/>
                <a:gd name="T89" fmla="*/ 137 h 160"/>
                <a:gd name="T90" fmla="*/ 39 w 148"/>
                <a:gd name="T91" fmla="*/ 147 h 160"/>
                <a:gd name="T92" fmla="*/ 35 w 148"/>
                <a:gd name="T93" fmla="*/ 156 h 160"/>
                <a:gd name="T94" fmla="*/ 34 w 148"/>
                <a:gd name="T95" fmla="*/ 15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60">
                  <a:moveTo>
                    <a:pt x="34" y="159"/>
                  </a:moveTo>
                  <a:lnTo>
                    <a:pt x="5" y="91"/>
                  </a:lnTo>
                  <a:lnTo>
                    <a:pt x="2" y="88"/>
                  </a:lnTo>
                  <a:lnTo>
                    <a:pt x="0" y="82"/>
                  </a:lnTo>
                  <a:lnTo>
                    <a:pt x="0" y="76"/>
                  </a:lnTo>
                  <a:lnTo>
                    <a:pt x="0" y="71"/>
                  </a:lnTo>
                  <a:lnTo>
                    <a:pt x="0" y="64"/>
                  </a:lnTo>
                  <a:lnTo>
                    <a:pt x="4" y="54"/>
                  </a:lnTo>
                  <a:lnTo>
                    <a:pt x="20" y="17"/>
                  </a:lnTo>
                  <a:lnTo>
                    <a:pt x="24" y="14"/>
                  </a:lnTo>
                  <a:lnTo>
                    <a:pt x="31" y="8"/>
                  </a:lnTo>
                  <a:lnTo>
                    <a:pt x="39" y="3"/>
                  </a:lnTo>
                  <a:lnTo>
                    <a:pt x="51" y="0"/>
                  </a:lnTo>
                  <a:lnTo>
                    <a:pt x="61" y="0"/>
                  </a:lnTo>
                  <a:lnTo>
                    <a:pt x="69" y="2"/>
                  </a:lnTo>
                  <a:lnTo>
                    <a:pt x="79" y="5"/>
                  </a:lnTo>
                  <a:lnTo>
                    <a:pt x="92" y="11"/>
                  </a:lnTo>
                  <a:lnTo>
                    <a:pt x="106" y="19"/>
                  </a:lnTo>
                  <a:lnTo>
                    <a:pt x="114" y="24"/>
                  </a:lnTo>
                  <a:lnTo>
                    <a:pt x="120" y="31"/>
                  </a:lnTo>
                  <a:lnTo>
                    <a:pt x="123" y="35"/>
                  </a:lnTo>
                  <a:lnTo>
                    <a:pt x="136" y="55"/>
                  </a:lnTo>
                  <a:lnTo>
                    <a:pt x="136" y="57"/>
                  </a:lnTo>
                  <a:lnTo>
                    <a:pt x="139" y="65"/>
                  </a:lnTo>
                  <a:lnTo>
                    <a:pt x="141" y="71"/>
                  </a:lnTo>
                  <a:lnTo>
                    <a:pt x="147" y="101"/>
                  </a:lnTo>
                  <a:lnTo>
                    <a:pt x="138" y="83"/>
                  </a:lnTo>
                  <a:lnTo>
                    <a:pt x="131" y="70"/>
                  </a:lnTo>
                  <a:lnTo>
                    <a:pt x="123" y="57"/>
                  </a:lnTo>
                  <a:lnTo>
                    <a:pt x="113" y="43"/>
                  </a:lnTo>
                  <a:lnTo>
                    <a:pt x="78" y="12"/>
                  </a:lnTo>
                  <a:lnTo>
                    <a:pt x="69" y="8"/>
                  </a:lnTo>
                  <a:lnTo>
                    <a:pt x="61" y="6"/>
                  </a:lnTo>
                  <a:lnTo>
                    <a:pt x="54" y="6"/>
                  </a:lnTo>
                  <a:lnTo>
                    <a:pt x="48" y="10"/>
                  </a:lnTo>
                  <a:lnTo>
                    <a:pt x="38" y="21"/>
                  </a:lnTo>
                  <a:lnTo>
                    <a:pt x="28" y="57"/>
                  </a:lnTo>
                  <a:lnTo>
                    <a:pt x="18" y="82"/>
                  </a:lnTo>
                  <a:lnTo>
                    <a:pt x="17" y="88"/>
                  </a:lnTo>
                  <a:lnTo>
                    <a:pt x="18" y="94"/>
                  </a:lnTo>
                  <a:lnTo>
                    <a:pt x="19" y="100"/>
                  </a:lnTo>
                  <a:lnTo>
                    <a:pt x="27" y="112"/>
                  </a:lnTo>
                  <a:lnTo>
                    <a:pt x="22" y="101"/>
                  </a:lnTo>
                  <a:lnTo>
                    <a:pt x="32" y="125"/>
                  </a:lnTo>
                  <a:lnTo>
                    <a:pt x="38" y="137"/>
                  </a:lnTo>
                  <a:lnTo>
                    <a:pt x="39" y="147"/>
                  </a:lnTo>
                  <a:lnTo>
                    <a:pt x="35" y="156"/>
                  </a:lnTo>
                  <a:lnTo>
                    <a:pt x="34" y="15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Freeform 53"/>
            <p:cNvSpPr>
              <a:spLocks/>
            </p:cNvSpPr>
            <p:nvPr/>
          </p:nvSpPr>
          <p:spPr bwMode="ltGray">
            <a:xfrm>
              <a:off x="844" y="3928"/>
              <a:ext cx="164" cy="152"/>
            </a:xfrm>
            <a:custGeom>
              <a:avLst/>
              <a:gdLst>
                <a:gd name="T0" fmla="*/ 160 w 164"/>
                <a:gd name="T1" fmla="*/ 23 h 152"/>
                <a:gd name="T2" fmla="*/ 149 w 164"/>
                <a:gd name="T3" fmla="*/ 13 h 152"/>
                <a:gd name="T4" fmla="*/ 143 w 164"/>
                <a:gd name="T5" fmla="*/ 9 h 152"/>
                <a:gd name="T6" fmla="*/ 131 w 164"/>
                <a:gd name="T7" fmla="*/ 6 h 152"/>
                <a:gd name="T8" fmla="*/ 120 w 164"/>
                <a:gd name="T9" fmla="*/ 3 h 152"/>
                <a:gd name="T10" fmla="*/ 105 w 164"/>
                <a:gd name="T11" fmla="*/ 0 h 152"/>
                <a:gd name="T12" fmla="*/ 92 w 164"/>
                <a:gd name="T13" fmla="*/ 0 h 152"/>
                <a:gd name="T14" fmla="*/ 80 w 164"/>
                <a:gd name="T15" fmla="*/ 1 h 152"/>
                <a:gd name="T16" fmla="*/ 66 w 164"/>
                <a:gd name="T17" fmla="*/ 2 h 152"/>
                <a:gd name="T18" fmla="*/ 51 w 164"/>
                <a:gd name="T19" fmla="*/ 5 h 152"/>
                <a:gd name="T20" fmla="*/ 42 w 164"/>
                <a:gd name="T21" fmla="*/ 10 h 152"/>
                <a:gd name="T22" fmla="*/ 32 w 164"/>
                <a:gd name="T23" fmla="*/ 19 h 152"/>
                <a:gd name="T24" fmla="*/ 22 w 164"/>
                <a:gd name="T25" fmla="*/ 25 h 152"/>
                <a:gd name="T26" fmla="*/ 15 w 164"/>
                <a:gd name="T27" fmla="*/ 32 h 152"/>
                <a:gd name="T28" fmla="*/ 5 w 164"/>
                <a:gd name="T29" fmla="*/ 41 h 152"/>
                <a:gd name="T30" fmla="*/ 0 w 164"/>
                <a:gd name="T31" fmla="*/ 58 h 152"/>
                <a:gd name="T32" fmla="*/ 2 w 164"/>
                <a:gd name="T33" fmla="*/ 72 h 152"/>
                <a:gd name="T34" fmla="*/ 9 w 164"/>
                <a:gd name="T35" fmla="*/ 92 h 152"/>
                <a:gd name="T36" fmla="*/ 22 w 164"/>
                <a:gd name="T37" fmla="*/ 109 h 152"/>
                <a:gd name="T38" fmla="*/ 51 w 164"/>
                <a:gd name="T39" fmla="*/ 151 h 152"/>
                <a:gd name="T40" fmla="*/ 40 w 164"/>
                <a:gd name="T41" fmla="*/ 107 h 152"/>
                <a:gd name="T42" fmla="*/ 34 w 164"/>
                <a:gd name="T43" fmla="*/ 91 h 152"/>
                <a:gd name="T44" fmla="*/ 30 w 164"/>
                <a:gd name="T45" fmla="*/ 78 h 152"/>
                <a:gd name="T46" fmla="*/ 28 w 164"/>
                <a:gd name="T47" fmla="*/ 63 h 152"/>
                <a:gd name="T48" fmla="*/ 32 w 164"/>
                <a:gd name="T49" fmla="*/ 48 h 152"/>
                <a:gd name="T50" fmla="*/ 36 w 164"/>
                <a:gd name="T51" fmla="*/ 35 h 152"/>
                <a:gd name="T52" fmla="*/ 44 w 164"/>
                <a:gd name="T53" fmla="*/ 20 h 152"/>
                <a:gd name="T54" fmla="*/ 56 w 164"/>
                <a:gd name="T55" fmla="*/ 13 h 152"/>
                <a:gd name="T56" fmla="*/ 71 w 164"/>
                <a:gd name="T57" fmla="*/ 10 h 152"/>
                <a:gd name="T58" fmla="*/ 111 w 164"/>
                <a:gd name="T59" fmla="*/ 9 h 152"/>
                <a:gd name="T60" fmla="*/ 136 w 164"/>
                <a:gd name="T61" fmla="*/ 14 h 152"/>
                <a:gd name="T62" fmla="*/ 163 w 164"/>
                <a:gd name="T63" fmla="*/ 25 h 152"/>
                <a:gd name="T64" fmla="*/ 160 w 164"/>
                <a:gd name="T65"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4" h="152">
                  <a:moveTo>
                    <a:pt x="160" y="23"/>
                  </a:moveTo>
                  <a:lnTo>
                    <a:pt x="149" y="13"/>
                  </a:lnTo>
                  <a:lnTo>
                    <a:pt x="143" y="9"/>
                  </a:lnTo>
                  <a:lnTo>
                    <a:pt x="131" y="6"/>
                  </a:lnTo>
                  <a:lnTo>
                    <a:pt x="120" y="3"/>
                  </a:lnTo>
                  <a:lnTo>
                    <a:pt x="105" y="0"/>
                  </a:lnTo>
                  <a:lnTo>
                    <a:pt x="92" y="0"/>
                  </a:lnTo>
                  <a:lnTo>
                    <a:pt x="80" y="1"/>
                  </a:lnTo>
                  <a:lnTo>
                    <a:pt x="66" y="2"/>
                  </a:lnTo>
                  <a:lnTo>
                    <a:pt x="51" y="5"/>
                  </a:lnTo>
                  <a:lnTo>
                    <a:pt x="42" y="10"/>
                  </a:lnTo>
                  <a:lnTo>
                    <a:pt x="32" y="19"/>
                  </a:lnTo>
                  <a:lnTo>
                    <a:pt x="22" y="25"/>
                  </a:lnTo>
                  <a:lnTo>
                    <a:pt x="15" y="32"/>
                  </a:lnTo>
                  <a:lnTo>
                    <a:pt x="5" y="41"/>
                  </a:lnTo>
                  <a:lnTo>
                    <a:pt x="0" y="58"/>
                  </a:lnTo>
                  <a:lnTo>
                    <a:pt x="2" y="72"/>
                  </a:lnTo>
                  <a:lnTo>
                    <a:pt x="9" y="92"/>
                  </a:lnTo>
                  <a:lnTo>
                    <a:pt x="22" y="109"/>
                  </a:lnTo>
                  <a:lnTo>
                    <a:pt x="51" y="151"/>
                  </a:lnTo>
                  <a:lnTo>
                    <a:pt x="40" y="107"/>
                  </a:lnTo>
                  <a:lnTo>
                    <a:pt x="34" y="91"/>
                  </a:lnTo>
                  <a:lnTo>
                    <a:pt x="30" y="78"/>
                  </a:lnTo>
                  <a:lnTo>
                    <a:pt x="28" y="63"/>
                  </a:lnTo>
                  <a:lnTo>
                    <a:pt x="32" y="48"/>
                  </a:lnTo>
                  <a:lnTo>
                    <a:pt x="36" y="35"/>
                  </a:lnTo>
                  <a:lnTo>
                    <a:pt x="44" y="20"/>
                  </a:lnTo>
                  <a:lnTo>
                    <a:pt x="56" y="13"/>
                  </a:lnTo>
                  <a:lnTo>
                    <a:pt x="71" y="10"/>
                  </a:lnTo>
                  <a:lnTo>
                    <a:pt x="111" y="9"/>
                  </a:lnTo>
                  <a:lnTo>
                    <a:pt x="136" y="14"/>
                  </a:lnTo>
                  <a:lnTo>
                    <a:pt x="163" y="25"/>
                  </a:lnTo>
                  <a:lnTo>
                    <a:pt x="160" y="2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 name="Freeform 54"/>
            <p:cNvSpPr>
              <a:spLocks/>
            </p:cNvSpPr>
            <p:nvPr/>
          </p:nvSpPr>
          <p:spPr bwMode="ltGray">
            <a:xfrm>
              <a:off x="961" y="3819"/>
              <a:ext cx="170" cy="148"/>
            </a:xfrm>
            <a:custGeom>
              <a:avLst/>
              <a:gdLst>
                <a:gd name="T0" fmla="*/ 49 w 170"/>
                <a:gd name="T1" fmla="*/ 147 h 148"/>
                <a:gd name="T2" fmla="*/ 37 w 170"/>
                <a:gd name="T3" fmla="*/ 121 h 148"/>
                <a:gd name="T4" fmla="*/ 32 w 170"/>
                <a:gd name="T5" fmla="*/ 111 h 148"/>
                <a:gd name="T6" fmla="*/ 20 w 170"/>
                <a:gd name="T7" fmla="*/ 97 h 148"/>
                <a:gd name="T8" fmla="*/ 8 w 170"/>
                <a:gd name="T9" fmla="*/ 85 h 148"/>
                <a:gd name="T10" fmla="*/ 1 w 170"/>
                <a:gd name="T11" fmla="*/ 77 h 148"/>
                <a:gd name="T12" fmla="*/ 0 w 170"/>
                <a:gd name="T13" fmla="*/ 69 h 148"/>
                <a:gd name="T14" fmla="*/ 2 w 170"/>
                <a:gd name="T15" fmla="*/ 58 h 148"/>
                <a:gd name="T16" fmla="*/ 5 w 170"/>
                <a:gd name="T17" fmla="*/ 48 h 148"/>
                <a:gd name="T18" fmla="*/ 24 w 170"/>
                <a:gd name="T19" fmla="*/ 20 h 148"/>
                <a:gd name="T20" fmla="*/ 32 w 170"/>
                <a:gd name="T21" fmla="*/ 13 h 148"/>
                <a:gd name="T22" fmla="*/ 48 w 170"/>
                <a:gd name="T23" fmla="*/ 6 h 148"/>
                <a:gd name="T24" fmla="*/ 61 w 170"/>
                <a:gd name="T25" fmla="*/ 1 h 148"/>
                <a:gd name="T26" fmla="*/ 78 w 170"/>
                <a:gd name="T27" fmla="*/ 0 h 148"/>
                <a:gd name="T28" fmla="*/ 92 w 170"/>
                <a:gd name="T29" fmla="*/ 2 h 148"/>
                <a:gd name="T30" fmla="*/ 109 w 170"/>
                <a:gd name="T31" fmla="*/ 6 h 148"/>
                <a:gd name="T32" fmla="*/ 126 w 170"/>
                <a:gd name="T33" fmla="*/ 15 h 148"/>
                <a:gd name="T34" fmla="*/ 132 w 170"/>
                <a:gd name="T35" fmla="*/ 21 h 148"/>
                <a:gd name="T36" fmla="*/ 143 w 170"/>
                <a:gd name="T37" fmla="*/ 29 h 148"/>
                <a:gd name="T38" fmla="*/ 152 w 170"/>
                <a:gd name="T39" fmla="*/ 37 h 148"/>
                <a:gd name="T40" fmla="*/ 167 w 170"/>
                <a:gd name="T41" fmla="*/ 76 h 148"/>
                <a:gd name="T42" fmla="*/ 169 w 170"/>
                <a:gd name="T43" fmla="*/ 83 h 148"/>
                <a:gd name="T44" fmla="*/ 166 w 170"/>
                <a:gd name="T45" fmla="*/ 96 h 148"/>
                <a:gd name="T46" fmla="*/ 156 w 170"/>
                <a:gd name="T47" fmla="*/ 132 h 148"/>
                <a:gd name="T48" fmla="*/ 157 w 170"/>
                <a:gd name="T49" fmla="*/ 96 h 148"/>
                <a:gd name="T50" fmla="*/ 152 w 170"/>
                <a:gd name="T51" fmla="*/ 81 h 148"/>
                <a:gd name="T52" fmla="*/ 148 w 170"/>
                <a:gd name="T53" fmla="*/ 72 h 148"/>
                <a:gd name="T54" fmla="*/ 142 w 170"/>
                <a:gd name="T55" fmla="*/ 58 h 148"/>
                <a:gd name="T56" fmla="*/ 134 w 170"/>
                <a:gd name="T57" fmla="*/ 46 h 148"/>
                <a:gd name="T58" fmla="*/ 124 w 170"/>
                <a:gd name="T59" fmla="*/ 34 h 148"/>
                <a:gd name="T60" fmla="*/ 112 w 170"/>
                <a:gd name="T61" fmla="*/ 22 h 148"/>
                <a:gd name="T62" fmla="*/ 102 w 170"/>
                <a:gd name="T63" fmla="*/ 12 h 148"/>
                <a:gd name="T64" fmla="*/ 92 w 170"/>
                <a:gd name="T65" fmla="*/ 6 h 148"/>
                <a:gd name="T66" fmla="*/ 80 w 170"/>
                <a:gd name="T67" fmla="*/ 4 h 148"/>
                <a:gd name="T68" fmla="*/ 68 w 170"/>
                <a:gd name="T69" fmla="*/ 6 h 148"/>
                <a:gd name="T70" fmla="*/ 59 w 170"/>
                <a:gd name="T71" fmla="*/ 11 h 148"/>
                <a:gd name="T72" fmla="*/ 54 w 170"/>
                <a:gd name="T73" fmla="*/ 21 h 148"/>
                <a:gd name="T74" fmla="*/ 54 w 170"/>
                <a:gd name="T75" fmla="*/ 28 h 148"/>
                <a:gd name="T76" fmla="*/ 50 w 170"/>
                <a:gd name="T77" fmla="*/ 42 h 148"/>
                <a:gd name="T78" fmla="*/ 45 w 170"/>
                <a:gd name="T79" fmla="*/ 50 h 148"/>
                <a:gd name="T80" fmla="*/ 34 w 170"/>
                <a:gd name="T81" fmla="*/ 63 h 148"/>
                <a:gd name="T82" fmla="*/ 32 w 170"/>
                <a:gd name="T83" fmla="*/ 69 h 148"/>
                <a:gd name="T84" fmla="*/ 30 w 170"/>
                <a:gd name="T85" fmla="*/ 77 h 148"/>
                <a:gd name="T86" fmla="*/ 30 w 170"/>
                <a:gd name="T87" fmla="*/ 86 h 148"/>
                <a:gd name="T88" fmla="*/ 50 w 170"/>
                <a:gd name="T89" fmla="*/ 119 h 148"/>
                <a:gd name="T90" fmla="*/ 49 w 170"/>
                <a:gd name="T91" fmla="*/ 1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 h="148">
                  <a:moveTo>
                    <a:pt x="49" y="147"/>
                  </a:moveTo>
                  <a:lnTo>
                    <a:pt x="37" y="121"/>
                  </a:lnTo>
                  <a:lnTo>
                    <a:pt x="32" y="111"/>
                  </a:lnTo>
                  <a:lnTo>
                    <a:pt x="20" y="97"/>
                  </a:lnTo>
                  <a:lnTo>
                    <a:pt x="8" y="85"/>
                  </a:lnTo>
                  <a:lnTo>
                    <a:pt x="1" y="77"/>
                  </a:lnTo>
                  <a:lnTo>
                    <a:pt x="0" y="69"/>
                  </a:lnTo>
                  <a:lnTo>
                    <a:pt x="2" y="58"/>
                  </a:lnTo>
                  <a:lnTo>
                    <a:pt x="5" y="48"/>
                  </a:lnTo>
                  <a:lnTo>
                    <a:pt x="24" y="20"/>
                  </a:lnTo>
                  <a:lnTo>
                    <a:pt x="32" y="13"/>
                  </a:lnTo>
                  <a:lnTo>
                    <a:pt x="48" y="6"/>
                  </a:lnTo>
                  <a:lnTo>
                    <a:pt x="61" y="1"/>
                  </a:lnTo>
                  <a:lnTo>
                    <a:pt x="78" y="0"/>
                  </a:lnTo>
                  <a:lnTo>
                    <a:pt x="92" y="2"/>
                  </a:lnTo>
                  <a:lnTo>
                    <a:pt x="109" y="6"/>
                  </a:lnTo>
                  <a:lnTo>
                    <a:pt x="126" y="15"/>
                  </a:lnTo>
                  <a:lnTo>
                    <a:pt x="132" y="21"/>
                  </a:lnTo>
                  <a:lnTo>
                    <a:pt x="143" y="29"/>
                  </a:lnTo>
                  <a:lnTo>
                    <a:pt x="152" y="37"/>
                  </a:lnTo>
                  <a:lnTo>
                    <a:pt x="167" y="76"/>
                  </a:lnTo>
                  <a:lnTo>
                    <a:pt x="169" y="83"/>
                  </a:lnTo>
                  <a:lnTo>
                    <a:pt x="166" y="96"/>
                  </a:lnTo>
                  <a:lnTo>
                    <a:pt x="156" y="132"/>
                  </a:lnTo>
                  <a:lnTo>
                    <a:pt x="157" y="96"/>
                  </a:lnTo>
                  <a:lnTo>
                    <a:pt x="152" y="81"/>
                  </a:lnTo>
                  <a:lnTo>
                    <a:pt x="148" y="72"/>
                  </a:lnTo>
                  <a:lnTo>
                    <a:pt x="142" y="58"/>
                  </a:lnTo>
                  <a:lnTo>
                    <a:pt x="134" y="46"/>
                  </a:lnTo>
                  <a:lnTo>
                    <a:pt x="124" y="34"/>
                  </a:lnTo>
                  <a:lnTo>
                    <a:pt x="112" y="22"/>
                  </a:lnTo>
                  <a:lnTo>
                    <a:pt x="102" y="12"/>
                  </a:lnTo>
                  <a:lnTo>
                    <a:pt x="92" y="6"/>
                  </a:lnTo>
                  <a:lnTo>
                    <a:pt x="80" y="4"/>
                  </a:lnTo>
                  <a:lnTo>
                    <a:pt x="68" y="6"/>
                  </a:lnTo>
                  <a:lnTo>
                    <a:pt x="59" y="11"/>
                  </a:lnTo>
                  <a:lnTo>
                    <a:pt x="54" y="21"/>
                  </a:lnTo>
                  <a:lnTo>
                    <a:pt x="54" y="28"/>
                  </a:lnTo>
                  <a:lnTo>
                    <a:pt x="50" y="42"/>
                  </a:lnTo>
                  <a:lnTo>
                    <a:pt x="45" y="50"/>
                  </a:lnTo>
                  <a:lnTo>
                    <a:pt x="34" y="63"/>
                  </a:lnTo>
                  <a:lnTo>
                    <a:pt x="32" y="69"/>
                  </a:lnTo>
                  <a:lnTo>
                    <a:pt x="30" y="77"/>
                  </a:lnTo>
                  <a:lnTo>
                    <a:pt x="30" y="86"/>
                  </a:lnTo>
                  <a:lnTo>
                    <a:pt x="50" y="119"/>
                  </a:lnTo>
                  <a:lnTo>
                    <a:pt x="49" y="14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 name="Freeform 55"/>
            <p:cNvSpPr>
              <a:spLocks/>
            </p:cNvSpPr>
            <p:nvPr/>
          </p:nvSpPr>
          <p:spPr bwMode="ltGray">
            <a:xfrm>
              <a:off x="1052" y="3670"/>
              <a:ext cx="225" cy="215"/>
            </a:xfrm>
            <a:custGeom>
              <a:avLst/>
              <a:gdLst>
                <a:gd name="T0" fmla="*/ 210 w 225"/>
                <a:gd name="T1" fmla="*/ 5 h 215"/>
                <a:gd name="T2" fmla="*/ 209 w 225"/>
                <a:gd name="T3" fmla="*/ 0 h 215"/>
                <a:gd name="T4" fmla="*/ 193 w 225"/>
                <a:gd name="T5" fmla="*/ 2 h 215"/>
                <a:gd name="T6" fmla="*/ 184 w 225"/>
                <a:gd name="T7" fmla="*/ 7 h 215"/>
                <a:gd name="T8" fmla="*/ 5 w 225"/>
                <a:gd name="T9" fmla="*/ 46 h 215"/>
                <a:gd name="T10" fmla="*/ 164 w 225"/>
                <a:gd name="T11" fmla="*/ 18 h 215"/>
                <a:gd name="T12" fmla="*/ 166 w 225"/>
                <a:gd name="T13" fmla="*/ 24 h 215"/>
                <a:gd name="T14" fmla="*/ 89 w 225"/>
                <a:gd name="T15" fmla="*/ 57 h 215"/>
                <a:gd name="T16" fmla="*/ 185 w 225"/>
                <a:gd name="T17" fmla="*/ 31 h 215"/>
                <a:gd name="T18" fmla="*/ 172 w 225"/>
                <a:gd name="T19" fmla="*/ 42 h 215"/>
                <a:gd name="T20" fmla="*/ 142 w 225"/>
                <a:gd name="T21" fmla="*/ 60 h 215"/>
                <a:gd name="T22" fmla="*/ 49 w 225"/>
                <a:gd name="T23" fmla="*/ 109 h 215"/>
                <a:gd name="T24" fmla="*/ 52 w 225"/>
                <a:gd name="T25" fmla="*/ 105 h 215"/>
                <a:gd name="T26" fmla="*/ 113 w 225"/>
                <a:gd name="T27" fmla="*/ 75 h 215"/>
                <a:gd name="T28" fmla="*/ 161 w 225"/>
                <a:gd name="T29" fmla="*/ 51 h 215"/>
                <a:gd name="T30" fmla="*/ 184 w 225"/>
                <a:gd name="T31" fmla="*/ 40 h 215"/>
                <a:gd name="T32" fmla="*/ 188 w 225"/>
                <a:gd name="T33" fmla="*/ 44 h 215"/>
                <a:gd name="T34" fmla="*/ 161 w 225"/>
                <a:gd name="T35" fmla="*/ 59 h 215"/>
                <a:gd name="T36" fmla="*/ 124 w 225"/>
                <a:gd name="T37" fmla="*/ 79 h 215"/>
                <a:gd name="T38" fmla="*/ 172 w 225"/>
                <a:gd name="T39" fmla="*/ 51 h 215"/>
                <a:gd name="T40" fmla="*/ 188 w 225"/>
                <a:gd name="T41" fmla="*/ 44 h 215"/>
                <a:gd name="T42" fmla="*/ 190 w 225"/>
                <a:gd name="T43" fmla="*/ 52 h 215"/>
                <a:gd name="T44" fmla="*/ 172 w 225"/>
                <a:gd name="T45" fmla="*/ 66 h 215"/>
                <a:gd name="T46" fmla="*/ 124 w 225"/>
                <a:gd name="T47" fmla="*/ 85 h 215"/>
                <a:gd name="T48" fmla="*/ 82 w 225"/>
                <a:gd name="T49" fmla="*/ 102 h 215"/>
                <a:gd name="T50" fmla="*/ 131 w 225"/>
                <a:gd name="T51" fmla="*/ 84 h 215"/>
                <a:gd name="T52" fmla="*/ 180 w 225"/>
                <a:gd name="T53" fmla="*/ 64 h 215"/>
                <a:gd name="T54" fmla="*/ 178 w 225"/>
                <a:gd name="T55" fmla="*/ 71 h 215"/>
                <a:gd name="T56" fmla="*/ 180 w 225"/>
                <a:gd name="T57" fmla="*/ 83 h 215"/>
                <a:gd name="T58" fmla="*/ 172 w 225"/>
                <a:gd name="T59" fmla="*/ 89 h 215"/>
                <a:gd name="T60" fmla="*/ 132 w 225"/>
                <a:gd name="T61" fmla="*/ 105 h 215"/>
                <a:gd name="T62" fmla="*/ 56 w 225"/>
                <a:gd name="T63" fmla="*/ 133 h 215"/>
                <a:gd name="T64" fmla="*/ 67 w 225"/>
                <a:gd name="T65" fmla="*/ 127 h 215"/>
                <a:gd name="T66" fmla="*/ 161 w 225"/>
                <a:gd name="T67" fmla="*/ 94 h 215"/>
                <a:gd name="T68" fmla="*/ 191 w 225"/>
                <a:gd name="T69" fmla="*/ 80 h 215"/>
                <a:gd name="T70" fmla="*/ 115 w 225"/>
                <a:gd name="T71" fmla="*/ 122 h 215"/>
                <a:gd name="T72" fmla="*/ 190 w 225"/>
                <a:gd name="T73" fmla="*/ 92 h 215"/>
                <a:gd name="T74" fmla="*/ 188 w 225"/>
                <a:gd name="T75" fmla="*/ 105 h 215"/>
                <a:gd name="T76" fmla="*/ 150 w 225"/>
                <a:gd name="T77" fmla="*/ 133 h 215"/>
                <a:gd name="T78" fmla="*/ 86 w 225"/>
                <a:gd name="T79" fmla="*/ 154 h 215"/>
                <a:gd name="T80" fmla="*/ 26 w 225"/>
                <a:gd name="T81" fmla="*/ 172 h 215"/>
                <a:gd name="T82" fmla="*/ 117 w 225"/>
                <a:gd name="T83" fmla="*/ 146 h 215"/>
                <a:gd name="T84" fmla="*/ 153 w 225"/>
                <a:gd name="T85" fmla="*/ 131 h 215"/>
                <a:gd name="T86" fmla="*/ 188 w 225"/>
                <a:gd name="T87" fmla="*/ 109 h 215"/>
                <a:gd name="T88" fmla="*/ 184 w 225"/>
                <a:gd name="T89" fmla="*/ 119 h 215"/>
                <a:gd name="T90" fmla="*/ 182 w 225"/>
                <a:gd name="T91" fmla="*/ 129 h 215"/>
                <a:gd name="T92" fmla="*/ 184 w 225"/>
                <a:gd name="T93" fmla="*/ 138 h 215"/>
                <a:gd name="T94" fmla="*/ 150 w 225"/>
                <a:gd name="T95" fmla="*/ 157 h 215"/>
                <a:gd name="T96" fmla="*/ 88 w 225"/>
                <a:gd name="T97" fmla="*/ 174 h 215"/>
                <a:gd name="T98" fmla="*/ 92 w 225"/>
                <a:gd name="T99" fmla="*/ 173 h 215"/>
                <a:gd name="T100" fmla="*/ 169 w 225"/>
                <a:gd name="T101" fmla="*/ 150 h 215"/>
                <a:gd name="T102" fmla="*/ 165 w 225"/>
                <a:gd name="T103" fmla="*/ 156 h 215"/>
                <a:gd name="T104" fmla="*/ 169 w 225"/>
                <a:gd name="T105" fmla="*/ 159 h 215"/>
                <a:gd name="T106" fmla="*/ 172 w 225"/>
                <a:gd name="T107" fmla="*/ 165 h 215"/>
                <a:gd name="T108" fmla="*/ 135 w 225"/>
                <a:gd name="T109" fmla="*/ 181 h 215"/>
                <a:gd name="T110" fmla="*/ 93 w 225"/>
                <a:gd name="T111" fmla="*/ 185 h 215"/>
                <a:gd name="T112" fmla="*/ 169 w 225"/>
                <a:gd name="T113" fmla="*/ 170 h 215"/>
                <a:gd name="T114" fmla="*/ 165 w 225"/>
                <a:gd name="T115" fmla="*/ 178 h 215"/>
                <a:gd name="T116" fmla="*/ 170 w 225"/>
                <a:gd name="T117" fmla="*/ 184 h 215"/>
                <a:gd name="T118" fmla="*/ 82 w 225"/>
                <a:gd name="T119" fmla="*/ 214 h 215"/>
                <a:gd name="T120" fmla="*/ 166 w 225"/>
                <a:gd name="T121" fmla="*/ 191 h 215"/>
                <a:gd name="T122" fmla="*/ 183 w 225"/>
                <a:gd name="T123" fmla="*/ 182 h 215"/>
                <a:gd name="T124" fmla="*/ 194 w 225"/>
                <a:gd name="T125" fmla="*/ 17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5" h="215">
                  <a:moveTo>
                    <a:pt x="207" y="16"/>
                  </a:moveTo>
                  <a:lnTo>
                    <a:pt x="210" y="5"/>
                  </a:lnTo>
                  <a:lnTo>
                    <a:pt x="224" y="4"/>
                  </a:lnTo>
                  <a:lnTo>
                    <a:pt x="209" y="0"/>
                  </a:lnTo>
                  <a:lnTo>
                    <a:pt x="203" y="0"/>
                  </a:lnTo>
                  <a:lnTo>
                    <a:pt x="193" y="2"/>
                  </a:lnTo>
                  <a:lnTo>
                    <a:pt x="193" y="5"/>
                  </a:lnTo>
                  <a:lnTo>
                    <a:pt x="184" y="7"/>
                  </a:lnTo>
                  <a:lnTo>
                    <a:pt x="109" y="37"/>
                  </a:lnTo>
                  <a:lnTo>
                    <a:pt x="5" y="46"/>
                  </a:lnTo>
                  <a:lnTo>
                    <a:pt x="107" y="37"/>
                  </a:lnTo>
                  <a:lnTo>
                    <a:pt x="164" y="18"/>
                  </a:lnTo>
                  <a:lnTo>
                    <a:pt x="184" y="16"/>
                  </a:lnTo>
                  <a:lnTo>
                    <a:pt x="166" y="24"/>
                  </a:lnTo>
                  <a:lnTo>
                    <a:pt x="184" y="24"/>
                  </a:lnTo>
                  <a:lnTo>
                    <a:pt x="89" y="57"/>
                  </a:lnTo>
                  <a:lnTo>
                    <a:pt x="153" y="37"/>
                  </a:lnTo>
                  <a:lnTo>
                    <a:pt x="185" y="31"/>
                  </a:lnTo>
                  <a:lnTo>
                    <a:pt x="184" y="35"/>
                  </a:lnTo>
                  <a:lnTo>
                    <a:pt x="172" y="42"/>
                  </a:lnTo>
                  <a:lnTo>
                    <a:pt x="164" y="48"/>
                  </a:lnTo>
                  <a:lnTo>
                    <a:pt x="142" y="60"/>
                  </a:lnTo>
                  <a:lnTo>
                    <a:pt x="101" y="83"/>
                  </a:lnTo>
                  <a:lnTo>
                    <a:pt x="49" y="109"/>
                  </a:lnTo>
                  <a:lnTo>
                    <a:pt x="7" y="127"/>
                  </a:lnTo>
                  <a:lnTo>
                    <a:pt x="52" y="105"/>
                  </a:lnTo>
                  <a:lnTo>
                    <a:pt x="79" y="92"/>
                  </a:lnTo>
                  <a:lnTo>
                    <a:pt x="113" y="75"/>
                  </a:lnTo>
                  <a:lnTo>
                    <a:pt x="131" y="64"/>
                  </a:lnTo>
                  <a:lnTo>
                    <a:pt x="161" y="51"/>
                  </a:lnTo>
                  <a:lnTo>
                    <a:pt x="172" y="46"/>
                  </a:lnTo>
                  <a:lnTo>
                    <a:pt x="184" y="40"/>
                  </a:lnTo>
                  <a:lnTo>
                    <a:pt x="177" y="40"/>
                  </a:lnTo>
                  <a:lnTo>
                    <a:pt x="188" y="44"/>
                  </a:lnTo>
                  <a:lnTo>
                    <a:pt x="177" y="48"/>
                  </a:lnTo>
                  <a:lnTo>
                    <a:pt x="161" y="59"/>
                  </a:lnTo>
                  <a:lnTo>
                    <a:pt x="144" y="70"/>
                  </a:lnTo>
                  <a:lnTo>
                    <a:pt x="124" y="79"/>
                  </a:lnTo>
                  <a:lnTo>
                    <a:pt x="158" y="60"/>
                  </a:lnTo>
                  <a:lnTo>
                    <a:pt x="172" y="51"/>
                  </a:lnTo>
                  <a:lnTo>
                    <a:pt x="184" y="44"/>
                  </a:lnTo>
                  <a:lnTo>
                    <a:pt x="188" y="44"/>
                  </a:lnTo>
                  <a:lnTo>
                    <a:pt x="180" y="54"/>
                  </a:lnTo>
                  <a:lnTo>
                    <a:pt x="190" y="52"/>
                  </a:lnTo>
                  <a:lnTo>
                    <a:pt x="184" y="59"/>
                  </a:lnTo>
                  <a:lnTo>
                    <a:pt x="172" y="66"/>
                  </a:lnTo>
                  <a:lnTo>
                    <a:pt x="150" y="77"/>
                  </a:lnTo>
                  <a:lnTo>
                    <a:pt x="124" y="85"/>
                  </a:lnTo>
                  <a:lnTo>
                    <a:pt x="101" y="94"/>
                  </a:lnTo>
                  <a:lnTo>
                    <a:pt x="82" y="102"/>
                  </a:lnTo>
                  <a:lnTo>
                    <a:pt x="93" y="97"/>
                  </a:lnTo>
                  <a:lnTo>
                    <a:pt x="131" y="84"/>
                  </a:lnTo>
                  <a:lnTo>
                    <a:pt x="172" y="68"/>
                  </a:lnTo>
                  <a:lnTo>
                    <a:pt x="180" y="64"/>
                  </a:lnTo>
                  <a:lnTo>
                    <a:pt x="188" y="59"/>
                  </a:lnTo>
                  <a:lnTo>
                    <a:pt x="178" y="71"/>
                  </a:lnTo>
                  <a:lnTo>
                    <a:pt x="194" y="66"/>
                  </a:lnTo>
                  <a:lnTo>
                    <a:pt x="180" y="83"/>
                  </a:lnTo>
                  <a:lnTo>
                    <a:pt x="177" y="86"/>
                  </a:lnTo>
                  <a:lnTo>
                    <a:pt x="172" y="89"/>
                  </a:lnTo>
                  <a:lnTo>
                    <a:pt x="153" y="97"/>
                  </a:lnTo>
                  <a:lnTo>
                    <a:pt x="132" y="105"/>
                  </a:lnTo>
                  <a:lnTo>
                    <a:pt x="92" y="120"/>
                  </a:lnTo>
                  <a:lnTo>
                    <a:pt x="56" y="133"/>
                  </a:lnTo>
                  <a:lnTo>
                    <a:pt x="0" y="151"/>
                  </a:lnTo>
                  <a:lnTo>
                    <a:pt x="67" y="127"/>
                  </a:lnTo>
                  <a:lnTo>
                    <a:pt x="135" y="103"/>
                  </a:lnTo>
                  <a:lnTo>
                    <a:pt x="161" y="94"/>
                  </a:lnTo>
                  <a:lnTo>
                    <a:pt x="177" y="83"/>
                  </a:lnTo>
                  <a:lnTo>
                    <a:pt x="191" y="80"/>
                  </a:lnTo>
                  <a:lnTo>
                    <a:pt x="193" y="80"/>
                  </a:lnTo>
                  <a:lnTo>
                    <a:pt x="115" y="122"/>
                  </a:lnTo>
                  <a:lnTo>
                    <a:pt x="176" y="93"/>
                  </a:lnTo>
                  <a:lnTo>
                    <a:pt x="190" y="92"/>
                  </a:lnTo>
                  <a:lnTo>
                    <a:pt x="173" y="108"/>
                  </a:lnTo>
                  <a:lnTo>
                    <a:pt x="188" y="105"/>
                  </a:lnTo>
                  <a:lnTo>
                    <a:pt x="165" y="121"/>
                  </a:lnTo>
                  <a:lnTo>
                    <a:pt x="150" y="133"/>
                  </a:lnTo>
                  <a:lnTo>
                    <a:pt x="124" y="142"/>
                  </a:lnTo>
                  <a:lnTo>
                    <a:pt x="86" y="154"/>
                  </a:lnTo>
                  <a:lnTo>
                    <a:pt x="52" y="165"/>
                  </a:lnTo>
                  <a:lnTo>
                    <a:pt x="26" y="172"/>
                  </a:lnTo>
                  <a:lnTo>
                    <a:pt x="7" y="176"/>
                  </a:lnTo>
                  <a:lnTo>
                    <a:pt x="117" y="146"/>
                  </a:lnTo>
                  <a:lnTo>
                    <a:pt x="142" y="138"/>
                  </a:lnTo>
                  <a:lnTo>
                    <a:pt x="153" y="131"/>
                  </a:lnTo>
                  <a:lnTo>
                    <a:pt x="171" y="120"/>
                  </a:lnTo>
                  <a:lnTo>
                    <a:pt x="188" y="109"/>
                  </a:lnTo>
                  <a:lnTo>
                    <a:pt x="170" y="124"/>
                  </a:lnTo>
                  <a:lnTo>
                    <a:pt x="184" y="119"/>
                  </a:lnTo>
                  <a:lnTo>
                    <a:pt x="169" y="132"/>
                  </a:lnTo>
                  <a:lnTo>
                    <a:pt x="182" y="129"/>
                  </a:lnTo>
                  <a:lnTo>
                    <a:pt x="167" y="143"/>
                  </a:lnTo>
                  <a:lnTo>
                    <a:pt x="184" y="138"/>
                  </a:lnTo>
                  <a:lnTo>
                    <a:pt x="169" y="146"/>
                  </a:lnTo>
                  <a:lnTo>
                    <a:pt x="150" y="157"/>
                  </a:lnTo>
                  <a:lnTo>
                    <a:pt x="135" y="160"/>
                  </a:lnTo>
                  <a:lnTo>
                    <a:pt x="88" y="174"/>
                  </a:lnTo>
                  <a:lnTo>
                    <a:pt x="45" y="181"/>
                  </a:lnTo>
                  <a:lnTo>
                    <a:pt x="92" y="173"/>
                  </a:lnTo>
                  <a:lnTo>
                    <a:pt x="131" y="161"/>
                  </a:lnTo>
                  <a:lnTo>
                    <a:pt x="169" y="150"/>
                  </a:lnTo>
                  <a:lnTo>
                    <a:pt x="180" y="144"/>
                  </a:lnTo>
                  <a:lnTo>
                    <a:pt x="165" y="156"/>
                  </a:lnTo>
                  <a:lnTo>
                    <a:pt x="177" y="154"/>
                  </a:lnTo>
                  <a:lnTo>
                    <a:pt x="169" y="159"/>
                  </a:lnTo>
                  <a:lnTo>
                    <a:pt x="166" y="167"/>
                  </a:lnTo>
                  <a:lnTo>
                    <a:pt x="172" y="165"/>
                  </a:lnTo>
                  <a:lnTo>
                    <a:pt x="163" y="171"/>
                  </a:lnTo>
                  <a:lnTo>
                    <a:pt x="135" y="181"/>
                  </a:lnTo>
                  <a:lnTo>
                    <a:pt x="117" y="183"/>
                  </a:lnTo>
                  <a:lnTo>
                    <a:pt x="93" y="185"/>
                  </a:lnTo>
                  <a:lnTo>
                    <a:pt x="139" y="180"/>
                  </a:lnTo>
                  <a:lnTo>
                    <a:pt x="169" y="170"/>
                  </a:lnTo>
                  <a:lnTo>
                    <a:pt x="177" y="163"/>
                  </a:lnTo>
                  <a:lnTo>
                    <a:pt x="165" y="178"/>
                  </a:lnTo>
                  <a:lnTo>
                    <a:pt x="177" y="175"/>
                  </a:lnTo>
                  <a:lnTo>
                    <a:pt x="170" y="184"/>
                  </a:lnTo>
                  <a:lnTo>
                    <a:pt x="158" y="195"/>
                  </a:lnTo>
                  <a:lnTo>
                    <a:pt x="82" y="214"/>
                  </a:lnTo>
                  <a:lnTo>
                    <a:pt x="158" y="197"/>
                  </a:lnTo>
                  <a:lnTo>
                    <a:pt x="166" y="191"/>
                  </a:lnTo>
                  <a:lnTo>
                    <a:pt x="170" y="187"/>
                  </a:lnTo>
                  <a:lnTo>
                    <a:pt x="183" y="182"/>
                  </a:lnTo>
                  <a:lnTo>
                    <a:pt x="191" y="191"/>
                  </a:lnTo>
                  <a:lnTo>
                    <a:pt x="194" y="175"/>
                  </a:lnTo>
                  <a:lnTo>
                    <a:pt x="207" y="16"/>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Freeform 56"/>
            <p:cNvSpPr>
              <a:spLocks/>
            </p:cNvSpPr>
            <p:nvPr/>
          </p:nvSpPr>
          <p:spPr bwMode="ltGray">
            <a:xfrm>
              <a:off x="1243" y="3670"/>
              <a:ext cx="217" cy="217"/>
            </a:xfrm>
            <a:custGeom>
              <a:avLst/>
              <a:gdLst>
                <a:gd name="T0" fmla="*/ 1 w 217"/>
                <a:gd name="T1" fmla="*/ 178 h 217"/>
                <a:gd name="T2" fmla="*/ 8 w 217"/>
                <a:gd name="T3" fmla="*/ 171 h 217"/>
                <a:gd name="T4" fmla="*/ 62 w 217"/>
                <a:gd name="T5" fmla="*/ 216 h 217"/>
                <a:gd name="T6" fmla="*/ 19 w 217"/>
                <a:gd name="T7" fmla="*/ 172 h 217"/>
                <a:gd name="T8" fmla="*/ 24 w 217"/>
                <a:gd name="T9" fmla="*/ 167 h 217"/>
                <a:gd name="T10" fmla="*/ 76 w 217"/>
                <a:gd name="T11" fmla="*/ 199 h 217"/>
                <a:gd name="T12" fmla="*/ 21 w 217"/>
                <a:gd name="T13" fmla="*/ 165 h 217"/>
                <a:gd name="T14" fmla="*/ 29 w 217"/>
                <a:gd name="T15" fmla="*/ 158 h 217"/>
                <a:gd name="T16" fmla="*/ 35 w 217"/>
                <a:gd name="T17" fmla="*/ 150 h 217"/>
                <a:gd name="T18" fmla="*/ 32 w 217"/>
                <a:gd name="T19" fmla="*/ 144 h 217"/>
                <a:gd name="T20" fmla="*/ 39 w 217"/>
                <a:gd name="T21" fmla="*/ 142 h 217"/>
                <a:gd name="T22" fmla="*/ 35 w 217"/>
                <a:gd name="T23" fmla="*/ 141 h 217"/>
                <a:gd name="T24" fmla="*/ 35 w 217"/>
                <a:gd name="T25" fmla="*/ 133 h 217"/>
                <a:gd name="T26" fmla="*/ 39 w 217"/>
                <a:gd name="T27" fmla="*/ 128 h 217"/>
                <a:gd name="T28" fmla="*/ 102 w 217"/>
                <a:gd name="T29" fmla="*/ 166 h 217"/>
                <a:gd name="T30" fmla="*/ 35 w 217"/>
                <a:gd name="T31" fmla="*/ 126 h 217"/>
                <a:gd name="T32" fmla="*/ 42 w 217"/>
                <a:gd name="T33" fmla="*/ 126 h 217"/>
                <a:gd name="T34" fmla="*/ 42 w 217"/>
                <a:gd name="T35" fmla="*/ 114 h 217"/>
                <a:gd name="T36" fmla="*/ 123 w 217"/>
                <a:gd name="T37" fmla="*/ 141 h 217"/>
                <a:gd name="T38" fmla="*/ 59 w 217"/>
                <a:gd name="T39" fmla="*/ 123 h 217"/>
                <a:gd name="T40" fmla="*/ 37 w 217"/>
                <a:gd name="T41" fmla="*/ 107 h 217"/>
                <a:gd name="T42" fmla="*/ 39 w 217"/>
                <a:gd name="T43" fmla="*/ 101 h 217"/>
                <a:gd name="T44" fmla="*/ 53 w 217"/>
                <a:gd name="T45" fmla="*/ 106 h 217"/>
                <a:gd name="T46" fmla="*/ 54 w 217"/>
                <a:gd name="T47" fmla="*/ 100 h 217"/>
                <a:gd name="T48" fmla="*/ 113 w 217"/>
                <a:gd name="T49" fmla="*/ 112 h 217"/>
                <a:gd name="T50" fmla="*/ 91 w 217"/>
                <a:gd name="T51" fmla="*/ 105 h 217"/>
                <a:gd name="T52" fmla="*/ 45 w 217"/>
                <a:gd name="T53" fmla="*/ 90 h 217"/>
                <a:gd name="T54" fmla="*/ 42 w 217"/>
                <a:gd name="T55" fmla="*/ 81 h 217"/>
                <a:gd name="T56" fmla="*/ 46 w 217"/>
                <a:gd name="T57" fmla="*/ 75 h 217"/>
                <a:gd name="T58" fmla="*/ 62 w 217"/>
                <a:gd name="T59" fmla="*/ 79 h 217"/>
                <a:gd name="T60" fmla="*/ 59 w 217"/>
                <a:gd name="T61" fmla="*/ 69 h 217"/>
                <a:gd name="T62" fmla="*/ 54 w 217"/>
                <a:gd name="T63" fmla="*/ 62 h 217"/>
                <a:gd name="T64" fmla="*/ 58 w 217"/>
                <a:gd name="T65" fmla="*/ 58 h 217"/>
                <a:gd name="T66" fmla="*/ 120 w 217"/>
                <a:gd name="T67" fmla="*/ 76 h 217"/>
                <a:gd name="T68" fmla="*/ 193 w 217"/>
                <a:gd name="T69" fmla="*/ 90 h 217"/>
                <a:gd name="T70" fmla="*/ 91 w 217"/>
                <a:gd name="T71" fmla="*/ 68 h 217"/>
                <a:gd name="T72" fmla="*/ 58 w 217"/>
                <a:gd name="T73" fmla="*/ 58 h 217"/>
                <a:gd name="T74" fmla="*/ 62 w 217"/>
                <a:gd name="T75" fmla="*/ 53 h 217"/>
                <a:gd name="T76" fmla="*/ 56 w 217"/>
                <a:gd name="T77" fmla="*/ 41 h 217"/>
                <a:gd name="T78" fmla="*/ 58 w 217"/>
                <a:gd name="T79" fmla="*/ 32 h 217"/>
                <a:gd name="T80" fmla="*/ 91 w 217"/>
                <a:gd name="T81" fmla="*/ 43 h 217"/>
                <a:gd name="T82" fmla="*/ 84 w 217"/>
                <a:gd name="T83" fmla="*/ 40 h 217"/>
                <a:gd name="T84" fmla="*/ 62 w 217"/>
                <a:gd name="T85" fmla="*/ 32 h 217"/>
                <a:gd name="T86" fmla="*/ 58 w 217"/>
                <a:gd name="T87" fmla="*/ 29 h 217"/>
                <a:gd name="T88" fmla="*/ 46 w 217"/>
                <a:gd name="T89" fmla="*/ 23 h 217"/>
                <a:gd name="T90" fmla="*/ 113 w 217"/>
                <a:gd name="T91" fmla="*/ 33 h 217"/>
                <a:gd name="T92" fmla="*/ 46 w 217"/>
                <a:gd name="T93" fmla="*/ 16 h 217"/>
                <a:gd name="T94" fmla="*/ 125 w 217"/>
                <a:gd name="T95" fmla="*/ 16 h 217"/>
                <a:gd name="T96" fmla="*/ 159 w 217"/>
                <a:gd name="T97" fmla="*/ 13 h 217"/>
                <a:gd name="T98" fmla="*/ 58 w 217"/>
                <a:gd name="T99" fmla="*/ 16 h 217"/>
                <a:gd name="T100" fmla="*/ 42 w 217"/>
                <a:gd name="T101" fmla="*/ 6 h 217"/>
                <a:gd name="T102" fmla="*/ 20 w 217"/>
                <a:gd name="T103" fmla="*/ 2 h 217"/>
                <a:gd name="T104" fmla="*/ 0 w 217"/>
                <a:gd name="T105" fmla="*/ 18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0" y="188"/>
                  </a:moveTo>
                  <a:lnTo>
                    <a:pt x="1" y="178"/>
                  </a:lnTo>
                  <a:lnTo>
                    <a:pt x="13" y="183"/>
                  </a:lnTo>
                  <a:lnTo>
                    <a:pt x="8" y="171"/>
                  </a:lnTo>
                  <a:lnTo>
                    <a:pt x="20" y="172"/>
                  </a:lnTo>
                  <a:lnTo>
                    <a:pt x="62" y="216"/>
                  </a:lnTo>
                  <a:lnTo>
                    <a:pt x="24" y="178"/>
                  </a:lnTo>
                  <a:lnTo>
                    <a:pt x="19" y="172"/>
                  </a:lnTo>
                  <a:lnTo>
                    <a:pt x="16" y="166"/>
                  </a:lnTo>
                  <a:lnTo>
                    <a:pt x="24" y="167"/>
                  </a:lnTo>
                  <a:lnTo>
                    <a:pt x="48" y="179"/>
                  </a:lnTo>
                  <a:lnTo>
                    <a:pt x="76" y="199"/>
                  </a:lnTo>
                  <a:lnTo>
                    <a:pt x="35" y="172"/>
                  </a:lnTo>
                  <a:lnTo>
                    <a:pt x="21" y="165"/>
                  </a:lnTo>
                  <a:lnTo>
                    <a:pt x="20" y="155"/>
                  </a:lnTo>
                  <a:lnTo>
                    <a:pt x="29" y="158"/>
                  </a:lnTo>
                  <a:lnTo>
                    <a:pt x="27" y="147"/>
                  </a:lnTo>
                  <a:lnTo>
                    <a:pt x="35" y="150"/>
                  </a:lnTo>
                  <a:lnTo>
                    <a:pt x="72" y="189"/>
                  </a:lnTo>
                  <a:lnTo>
                    <a:pt x="32" y="144"/>
                  </a:lnTo>
                  <a:lnTo>
                    <a:pt x="27" y="137"/>
                  </a:lnTo>
                  <a:lnTo>
                    <a:pt x="39" y="142"/>
                  </a:lnTo>
                  <a:lnTo>
                    <a:pt x="69" y="164"/>
                  </a:lnTo>
                  <a:lnTo>
                    <a:pt x="35" y="141"/>
                  </a:lnTo>
                  <a:lnTo>
                    <a:pt x="24" y="129"/>
                  </a:lnTo>
                  <a:lnTo>
                    <a:pt x="35" y="133"/>
                  </a:lnTo>
                  <a:lnTo>
                    <a:pt x="27" y="126"/>
                  </a:lnTo>
                  <a:lnTo>
                    <a:pt x="39" y="128"/>
                  </a:lnTo>
                  <a:lnTo>
                    <a:pt x="49" y="141"/>
                  </a:lnTo>
                  <a:lnTo>
                    <a:pt x="102" y="166"/>
                  </a:lnTo>
                  <a:lnTo>
                    <a:pt x="46" y="137"/>
                  </a:lnTo>
                  <a:lnTo>
                    <a:pt x="35" y="126"/>
                  </a:lnTo>
                  <a:lnTo>
                    <a:pt x="32" y="120"/>
                  </a:lnTo>
                  <a:lnTo>
                    <a:pt x="42" y="126"/>
                  </a:lnTo>
                  <a:lnTo>
                    <a:pt x="35" y="113"/>
                  </a:lnTo>
                  <a:lnTo>
                    <a:pt x="42" y="114"/>
                  </a:lnTo>
                  <a:lnTo>
                    <a:pt x="48" y="121"/>
                  </a:lnTo>
                  <a:lnTo>
                    <a:pt x="123" y="141"/>
                  </a:lnTo>
                  <a:lnTo>
                    <a:pt x="83" y="129"/>
                  </a:lnTo>
                  <a:lnTo>
                    <a:pt x="59" y="123"/>
                  </a:lnTo>
                  <a:lnTo>
                    <a:pt x="53" y="120"/>
                  </a:lnTo>
                  <a:lnTo>
                    <a:pt x="37" y="107"/>
                  </a:lnTo>
                  <a:lnTo>
                    <a:pt x="42" y="109"/>
                  </a:lnTo>
                  <a:lnTo>
                    <a:pt x="39" y="101"/>
                  </a:lnTo>
                  <a:lnTo>
                    <a:pt x="37" y="103"/>
                  </a:lnTo>
                  <a:lnTo>
                    <a:pt x="53" y="106"/>
                  </a:lnTo>
                  <a:lnTo>
                    <a:pt x="42" y="98"/>
                  </a:lnTo>
                  <a:lnTo>
                    <a:pt x="54" y="100"/>
                  </a:lnTo>
                  <a:lnTo>
                    <a:pt x="82" y="103"/>
                  </a:lnTo>
                  <a:lnTo>
                    <a:pt x="113" y="112"/>
                  </a:lnTo>
                  <a:lnTo>
                    <a:pt x="189" y="139"/>
                  </a:lnTo>
                  <a:lnTo>
                    <a:pt x="91" y="105"/>
                  </a:lnTo>
                  <a:lnTo>
                    <a:pt x="54" y="98"/>
                  </a:lnTo>
                  <a:lnTo>
                    <a:pt x="45" y="90"/>
                  </a:lnTo>
                  <a:lnTo>
                    <a:pt x="59" y="94"/>
                  </a:lnTo>
                  <a:lnTo>
                    <a:pt x="42" y="81"/>
                  </a:lnTo>
                  <a:lnTo>
                    <a:pt x="54" y="82"/>
                  </a:lnTo>
                  <a:lnTo>
                    <a:pt x="46" y="75"/>
                  </a:lnTo>
                  <a:lnTo>
                    <a:pt x="48" y="73"/>
                  </a:lnTo>
                  <a:lnTo>
                    <a:pt x="62" y="79"/>
                  </a:lnTo>
                  <a:lnTo>
                    <a:pt x="48" y="69"/>
                  </a:lnTo>
                  <a:lnTo>
                    <a:pt x="59" y="69"/>
                  </a:lnTo>
                  <a:lnTo>
                    <a:pt x="46" y="62"/>
                  </a:lnTo>
                  <a:lnTo>
                    <a:pt x="54" y="62"/>
                  </a:lnTo>
                  <a:lnTo>
                    <a:pt x="46" y="58"/>
                  </a:lnTo>
                  <a:lnTo>
                    <a:pt x="58" y="58"/>
                  </a:lnTo>
                  <a:lnTo>
                    <a:pt x="81" y="67"/>
                  </a:lnTo>
                  <a:lnTo>
                    <a:pt x="120" y="76"/>
                  </a:lnTo>
                  <a:lnTo>
                    <a:pt x="159" y="84"/>
                  </a:lnTo>
                  <a:lnTo>
                    <a:pt x="193" y="90"/>
                  </a:lnTo>
                  <a:lnTo>
                    <a:pt x="110" y="73"/>
                  </a:lnTo>
                  <a:lnTo>
                    <a:pt x="91" y="68"/>
                  </a:lnTo>
                  <a:lnTo>
                    <a:pt x="62" y="61"/>
                  </a:lnTo>
                  <a:lnTo>
                    <a:pt x="58" y="58"/>
                  </a:lnTo>
                  <a:lnTo>
                    <a:pt x="50" y="51"/>
                  </a:lnTo>
                  <a:lnTo>
                    <a:pt x="62" y="53"/>
                  </a:lnTo>
                  <a:lnTo>
                    <a:pt x="48" y="41"/>
                  </a:lnTo>
                  <a:lnTo>
                    <a:pt x="56" y="41"/>
                  </a:lnTo>
                  <a:lnTo>
                    <a:pt x="46" y="32"/>
                  </a:lnTo>
                  <a:lnTo>
                    <a:pt x="58" y="32"/>
                  </a:lnTo>
                  <a:lnTo>
                    <a:pt x="65" y="37"/>
                  </a:lnTo>
                  <a:lnTo>
                    <a:pt x="91" y="43"/>
                  </a:lnTo>
                  <a:lnTo>
                    <a:pt x="167" y="57"/>
                  </a:lnTo>
                  <a:lnTo>
                    <a:pt x="84" y="40"/>
                  </a:lnTo>
                  <a:lnTo>
                    <a:pt x="65" y="36"/>
                  </a:lnTo>
                  <a:lnTo>
                    <a:pt x="62" y="32"/>
                  </a:lnTo>
                  <a:lnTo>
                    <a:pt x="50" y="27"/>
                  </a:lnTo>
                  <a:lnTo>
                    <a:pt x="58" y="29"/>
                  </a:lnTo>
                  <a:lnTo>
                    <a:pt x="39" y="21"/>
                  </a:lnTo>
                  <a:lnTo>
                    <a:pt x="46" y="23"/>
                  </a:lnTo>
                  <a:lnTo>
                    <a:pt x="64" y="23"/>
                  </a:lnTo>
                  <a:lnTo>
                    <a:pt x="113" y="33"/>
                  </a:lnTo>
                  <a:lnTo>
                    <a:pt x="62" y="23"/>
                  </a:lnTo>
                  <a:lnTo>
                    <a:pt x="46" y="16"/>
                  </a:lnTo>
                  <a:lnTo>
                    <a:pt x="62" y="16"/>
                  </a:lnTo>
                  <a:lnTo>
                    <a:pt x="125" y="16"/>
                  </a:lnTo>
                  <a:lnTo>
                    <a:pt x="216" y="8"/>
                  </a:lnTo>
                  <a:lnTo>
                    <a:pt x="159" y="13"/>
                  </a:lnTo>
                  <a:lnTo>
                    <a:pt x="81" y="17"/>
                  </a:lnTo>
                  <a:lnTo>
                    <a:pt x="58" y="16"/>
                  </a:lnTo>
                  <a:lnTo>
                    <a:pt x="50" y="12"/>
                  </a:lnTo>
                  <a:lnTo>
                    <a:pt x="42" y="6"/>
                  </a:lnTo>
                  <a:lnTo>
                    <a:pt x="25" y="0"/>
                  </a:lnTo>
                  <a:lnTo>
                    <a:pt x="20" y="2"/>
                  </a:lnTo>
                  <a:lnTo>
                    <a:pt x="16" y="0"/>
                  </a:lnTo>
                  <a:lnTo>
                    <a:pt x="0" y="18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 name="Freeform 57"/>
            <p:cNvSpPr>
              <a:spLocks/>
            </p:cNvSpPr>
            <p:nvPr/>
          </p:nvSpPr>
          <p:spPr bwMode="ltGray">
            <a:xfrm>
              <a:off x="1245" y="3887"/>
              <a:ext cx="58" cy="164"/>
            </a:xfrm>
            <a:custGeom>
              <a:avLst/>
              <a:gdLst>
                <a:gd name="T0" fmla="*/ 11 w 58"/>
                <a:gd name="T1" fmla="*/ 0 h 164"/>
                <a:gd name="T2" fmla="*/ 22 w 58"/>
                <a:gd name="T3" fmla="*/ 12 h 164"/>
                <a:gd name="T4" fmla="*/ 34 w 58"/>
                <a:gd name="T5" fmla="*/ 32 h 164"/>
                <a:gd name="T6" fmla="*/ 46 w 58"/>
                <a:gd name="T7" fmla="*/ 59 h 164"/>
                <a:gd name="T8" fmla="*/ 57 w 58"/>
                <a:gd name="T9" fmla="*/ 94 h 164"/>
                <a:gd name="T10" fmla="*/ 57 w 58"/>
                <a:gd name="T11" fmla="*/ 130 h 164"/>
                <a:gd name="T12" fmla="*/ 51 w 58"/>
                <a:gd name="T13" fmla="*/ 163 h 164"/>
                <a:gd name="T14" fmla="*/ 46 w 58"/>
                <a:gd name="T15" fmla="*/ 163 h 164"/>
                <a:gd name="T16" fmla="*/ 51 w 58"/>
                <a:gd name="T17" fmla="*/ 130 h 164"/>
                <a:gd name="T18" fmla="*/ 51 w 58"/>
                <a:gd name="T19" fmla="*/ 103 h 164"/>
                <a:gd name="T20" fmla="*/ 39 w 58"/>
                <a:gd name="T21" fmla="*/ 73 h 164"/>
                <a:gd name="T22" fmla="*/ 22 w 58"/>
                <a:gd name="T23" fmla="*/ 44 h 164"/>
                <a:gd name="T24" fmla="*/ 0 w 58"/>
                <a:gd name="T25" fmla="*/ 7 h 164"/>
                <a:gd name="T26" fmla="*/ 11 w 58"/>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64">
                  <a:moveTo>
                    <a:pt x="11" y="0"/>
                  </a:moveTo>
                  <a:lnTo>
                    <a:pt x="22" y="12"/>
                  </a:lnTo>
                  <a:lnTo>
                    <a:pt x="34" y="32"/>
                  </a:lnTo>
                  <a:lnTo>
                    <a:pt x="46" y="59"/>
                  </a:lnTo>
                  <a:lnTo>
                    <a:pt x="57" y="94"/>
                  </a:lnTo>
                  <a:lnTo>
                    <a:pt x="57" y="130"/>
                  </a:lnTo>
                  <a:lnTo>
                    <a:pt x="51" y="163"/>
                  </a:lnTo>
                  <a:lnTo>
                    <a:pt x="46" y="163"/>
                  </a:lnTo>
                  <a:lnTo>
                    <a:pt x="51" y="130"/>
                  </a:lnTo>
                  <a:lnTo>
                    <a:pt x="51" y="103"/>
                  </a:lnTo>
                  <a:lnTo>
                    <a:pt x="39" y="73"/>
                  </a:lnTo>
                  <a:lnTo>
                    <a:pt x="22" y="44"/>
                  </a:lnTo>
                  <a:lnTo>
                    <a:pt x="0" y="7"/>
                  </a:lnTo>
                  <a:lnTo>
                    <a:pt x="11"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Freeform 58"/>
            <p:cNvSpPr>
              <a:spLocks/>
            </p:cNvSpPr>
            <p:nvPr/>
          </p:nvSpPr>
          <p:spPr bwMode="ltGray">
            <a:xfrm>
              <a:off x="287" y="3721"/>
              <a:ext cx="156" cy="308"/>
            </a:xfrm>
            <a:custGeom>
              <a:avLst/>
              <a:gdLst>
                <a:gd name="T0" fmla="*/ 152 w 156"/>
                <a:gd name="T1" fmla="*/ 47 h 308"/>
                <a:gd name="T2" fmla="*/ 141 w 156"/>
                <a:gd name="T3" fmla="*/ 27 h 308"/>
                <a:gd name="T4" fmla="*/ 136 w 156"/>
                <a:gd name="T5" fmla="*/ 19 h 308"/>
                <a:gd name="T6" fmla="*/ 125 w 156"/>
                <a:gd name="T7" fmla="*/ 13 h 308"/>
                <a:gd name="T8" fmla="*/ 114 w 156"/>
                <a:gd name="T9" fmla="*/ 7 h 308"/>
                <a:gd name="T10" fmla="*/ 100 w 156"/>
                <a:gd name="T11" fmla="*/ 1 h 308"/>
                <a:gd name="T12" fmla="*/ 87 w 156"/>
                <a:gd name="T13" fmla="*/ 0 h 308"/>
                <a:gd name="T14" fmla="*/ 76 w 156"/>
                <a:gd name="T15" fmla="*/ 2 h 308"/>
                <a:gd name="T16" fmla="*/ 63 w 156"/>
                <a:gd name="T17" fmla="*/ 5 h 308"/>
                <a:gd name="T18" fmla="*/ 48 w 156"/>
                <a:gd name="T19" fmla="*/ 11 h 308"/>
                <a:gd name="T20" fmla="*/ 40 w 156"/>
                <a:gd name="T21" fmla="*/ 23 h 308"/>
                <a:gd name="T22" fmla="*/ 30 w 156"/>
                <a:gd name="T23" fmla="*/ 39 h 308"/>
                <a:gd name="T24" fmla="*/ 21 w 156"/>
                <a:gd name="T25" fmla="*/ 51 h 308"/>
                <a:gd name="T26" fmla="*/ 14 w 156"/>
                <a:gd name="T27" fmla="*/ 65 h 308"/>
                <a:gd name="T28" fmla="*/ 5 w 156"/>
                <a:gd name="T29" fmla="*/ 82 h 308"/>
                <a:gd name="T30" fmla="*/ 0 w 156"/>
                <a:gd name="T31" fmla="*/ 119 h 308"/>
                <a:gd name="T32" fmla="*/ 2 w 156"/>
                <a:gd name="T33" fmla="*/ 147 h 308"/>
                <a:gd name="T34" fmla="*/ 9 w 156"/>
                <a:gd name="T35" fmla="*/ 188 h 308"/>
                <a:gd name="T36" fmla="*/ 21 w 156"/>
                <a:gd name="T37" fmla="*/ 223 h 308"/>
                <a:gd name="T38" fmla="*/ 48 w 156"/>
                <a:gd name="T39" fmla="*/ 307 h 308"/>
                <a:gd name="T40" fmla="*/ 38 w 156"/>
                <a:gd name="T41" fmla="*/ 217 h 308"/>
                <a:gd name="T42" fmla="*/ 32 w 156"/>
                <a:gd name="T43" fmla="*/ 186 h 308"/>
                <a:gd name="T44" fmla="*/ 29 w 156"/>
                <a:gd name="T45" fmla="*/ 159 h 308"/>
                <a:gd name="T46" fmla="*/ 27 w 156"/>
                <a:gd name="T47" fmla="*/ 130 h 308"/>
                <a:gd name="T48" fmla="*/ 30 w 156"/>
                <a:gd name="T49" fmla="*/ 97 h 308"/>
                <a:gd name="T50" fmla="*/ 35 w 156"/>
                <a:gd name="T51" fmla="*/ 73 h 308"/>
                <a:gd name="T52" fmla="*/ 41 w 156"/>
                <a:gd name="T53" fmla="*/ 42 h 308"/>
                <a:gd name="T54" fmla="*/ 53 w 156"/>
                <a:gd name="T55" fmla="*/ 27 h 308"/>
                <a:gd name="T56" fmla="*/ 67 w 156"/>
                <a:gd name="T57" fmla="*/ 21 h 308"/>
                <a:gd name="T58" fmla="*/ 106 w 156"/>
                <a:gd name="T59" fmla="*/ 19 h 308"/>
                <a:gd name="T60" fmla="*/ 129 w 156"/>
                <a:gd name="T61" fmla="*/ 29 h 308"/>
                <a:gd name="T62" fmla="*/ 155 w 156"/>
                <a:gd name="T63" fmla="*/ 51 h 308"/>
                <a:gd name="T64" fmla="*/ 152 w 156"/>
                <a:gd name="T65" fmla="*/ 4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308">
                  <a:moveTo>
                    <a:pt x="152" y="47"/>
                  </a:moveTo>
                  <a:lnTo>
                    <a:pt x="141" y="27"/>
                  </a:lnTo>
                  <a:lnTo>
                    <a:pt x="136" y="19"/>
                  </a:lnTo>
                  <a:lnTo>
                    <a:pt x="125" y="13"/>
                  </a:lnTo>
                  <a:lnTo>
                    <a:pt x="114" y="7"/>
                  </a:lnTo>
                  <a:lnTo>
                    <a:pt x="100" y="1"/>
                  </a:lnTo>
                  <a:lnTo>
                    <a:pt x="87" y="0"/>
                  </a:lnTo>
                  <a:lnTo>
                    <a:pt x="76" y="2"/>
                  </a:lnTo>
                  <a:lnTo>
                    <a:pt x="63" y="5"/>
                  </a:lnTo>
                  <a:lnTo>
                    <a:pt x="48" y="11"/>
                  </a:lnTo>
                  <a:lnTo>
                    <a:pt x="40" y="23"/>
                  </a:lnTo>
                  <a:lnTo>
                    <a:pt x="30" y="39"/>
                  </a:lnTo>
                  <a:lnTo>
                    <a:pt x="21" y="51"/>
                  </a:lnTo>
                  <a:lnTo>
                    <a:pt x="14" y="65"/>
                  </a:lnTo>
                  <a:lnTo>
                    <a:pt x="5" y="82"/>
                  </a:lnTo>
                  <a:lnTo>
                    <a:pt x="0" y="119"/>
                  </a:lnTo>
                  <a:lnTo>
                    <a:pt x="2" y="147"/>
                  </a:lnTo>
                  <a:lnTo>
                    <a:pt x="9" y="188"/>
                  </a:lnTo>
                  <a:lnTo>
                    <a:pt x="21" y="223"/>
                  </a:lnTo>
                  <a:lnTo>
                    <a:pt x="48" y="307"/>
                  </a:lnTo>
                  <a:lnTo>
                    <a:pt x="38" y="217"/>
                  </a:lnTo>
                  <a:lnTo>
                    <a:pt x="32" y="186"/>
                  </a:lnTo>
                  <a:lnTo>
                    <a:pt x="29" y="159"/>
                  </a:lnTo>
                  <a:lnTo>
                    <a:pt x="27" y="130"/>
                  </a:lnTo>
                  <a:lnTo>
                    <a:pt x="30" y="97"/>
                  </a:lnTo>
                  <a:lnTo>
                    <a:pt x="35" y="73"/>
                  </a:lnTo>
                  <a:lnTo>
                    <a:pt x="41" y="42"/>
                  </a:lnTo>
                  <a:lnTo>
                    <a:pt x="53" y="27"/>
                  </a:lnTo>
                  <a:lnTo>
                    <a:pt x="67" y="21"/>
                  </a:lnTo>
                  <a:lnTo>
                    <a:pt x="106" y="19"/>
                  </a:lnTo>
                  <a:lnTo>
                    <a:pt x="129" y="29"/>
                  </a:lnTo>
                  <a:lnTo>
                    <a:pt x="155" y="51"/>
                  </a:lnTo>
                  <a:lnTo>
                    <a:pt x="152" y="4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4" name="Freeform 59"/>
            <p:cNvSpPr>
              <a:spLocks/>
            </p:cNvSpPr>
            <p:nvPr/>
          </p:nvSpPr>
          <p:spPr bwMode="ltGray">
            <a:xfrm>
              <a:off x="400" y="3502"/>
              <a:ext cx="160" cy="302"/>
            </a:xfrm>
            <a:custGeom>
              <a:avLst/>
              <a:gdLst>
                <a:gd name="T0" fmla="*/ 46 w 160"/>
                <a:gd name="T1" fmla="*/ 301 h 302"/>
                <a:gd name="T2" fmla="*/ 35 w 160"/>
                <a:gd name="T3" fmla="*/ 249 h 302"/>
                <a:gd name="T4" fmla="*/ 30 w 160"/>
                <a:gd name="T5" fmla="*/ 227 h 302"/>
                <a:gd name="T6" fmla="*/ 19 w 160"/>
                <a:gd name="T7" fmla="*/ 199 h 302"/>
                <a:gd name="T8" fmla="*/ 8 w 160"/>
                <a:gd name="T9" fmla="*/ 174 h 302"/>
                <a:gd name="T10" fmla="*/ 1 w 160"/>
                <a:gd name="T11" fmla="*/ 158 h 302"/>
                <a:gd name="T12" fmla="*/ 0 w 160"/>
                <a:gd name="T13" fmla="*/ 143 h 302"/>
                <a:gd name="T14" fmla="*/ 2 w 160"/>
                <a:gd name="T15" fmla="*/ 120 h 302"/>
                <a:gd name="T16" fmla="*/ 5 w 160"/>
                <a:gd name="T17" fmla="*/ 98 h 302"/>
                <a:gd name="T18" fmla="*/ 21 w 160"/>
                <a:gd name="T19" fmla="*/ 41 h 302"/>
                <a:gd name="T20" fmla="*/ 30 w 160"/>
                <a:gd name="T21" fmla="*/ 27 h 302"/>
                <a:gd name="T22" fmla="*/ 45 w 160"/>
                <a:gd name="T23" fmla="*/ 12 h 302"/>
                <a:gd name="T24" fmla="*/ 57 w 160"/>
                <a:gd name="T25" fmla="*/ 3 h 302"/>
                <a:gd name="T26" fmla="*/ 74 w 160"/>
                <a:gd name="T27" fmla="*/ 0 h 302"/>
                <a:gd name="T28" fmla="*/ 86 w 160"/>
                <a:gd name="T29" fmla="*/ 6 h 302"/>
                <a:gd name="T30" fmla="*/ 103 w 160"/>
                <a:gd name="T31" fmla="*/ 12 h 302"/>
                <a:gd name="T32" fmla="*/ 119 w 160"/>
                <a:gd name="T33" fmla="*/ 30 h 302"/>
                <a:gd name="T34" fmla="*/ 125 w 160"/>
                <a:gd name="T35" fmla="*/ 43 h 302"/>
                <a:gd name="T36" fmla="*/ 135 w 160"/>
                <a:gd name="T37" fmla="*/ 61 h 302"/>
                <a:gd name="T38" fmla="*/ 143 w 160"/>
                <a:gd name="T39" fmla="*/ 76 h 302"/>
                <a:gd name="T40" fmla="*/ 157 w 160"/>
                <a:gd name="T41" fmla="*/ 155 h 302"/>
                <a:gd name="T42" fmla="*/ 159 w 160"/>
                <a:gd name="T43" fmla="*/ 170 h 302"/>
                <a:gd name="T44" fmla="*/ 156 w 160"/>
                <a:gd name="T45" fmla="*/ 197 h 302"/>
                <a:gd name="T46" fmla="*/ 147 w 160"/>
                <a:gd name="T47" fmla="*/ 270 h 302"/>
                <a:gd name="T48" fmla="*/ 148 w 160"/>
                <a:gd name="T49" fmla="*/ 198 h 302"/>
                <a:gd name="T50" fmla="*/ 143 w 160"/>
                <a:gd name="T51" fmla="*/ 166 h 302"/>
                <a:gd name="T52" fmla="*/ 139 w 160"/>
                <a:gd name="T53" fmla="*/ 147 h 302"/>
                <a:gd name="T54" fmla="*/ 133 w 160"/>
                <a:gd name="T55" fmla="*/ 120 h 302"/>
                <a:gd name="T56" fmla="*/ 126 w 160"/>
                <a:gd name="T57" fmla="*/ 94 h 302"/>
                <a:gd name="T58" fmla="*/ 117 w 160"/>
                <a:gd name="T59" fmla="*/ 69 h 302"/>
                <a:gd name="T60" fmla="*/ 106 w 160"/>
                <a:gd name="T61" fmla="*/ 46 h 302"/>
                <a:gd name="T62" fmla="*/ 96 w 160"/>
                <a:gd name="T63" fmla="*/ 24 h 302"/>
                <a:gd name="T64" fmla="*/ 86 w 160"/>
                <a:gd name="T65" fmla="*/ 12 h 302"/>
                <a:gd name="T66" fmla="*/ 75 w 160"/>
                <a:gd name="T67" fmla="*/ 8 h 302"/>
                <a:gd name="T68" fmla="*/ 64 w 160"/>
                <a:gd name="T69" fmla="*/ 12 h 302"/>
                <a:gd name="T70" fmla="*/ 56 w 160"/>
                <a:gd name="T71" fmla="*/ 24 h 302"/>
                <a:gd name="T72" fmla="*/ 51 w 160"/>
                <a:gd name="T73" fmla="*/ 43 h 302"/>
                <a:gd name="T74" fmla="*/ 51 w 160"/>
                <a:gd name="T75" fmla="*/ 57 h 302"/>
                <a:gd name="T76" fmla="*/ 47 w 160"/>
                <a:gd name="T77" fmla="*/ 85 h 302"/>
                <a:gd name="T78" fmla="*/ 43 w 160"/>
                <a:gd name="T79" fmla="*/ 102 h 302"/>
                <a:gd name="T80" fmla="*/ 32 w 160"/>
                <a:gd name="T81" fmla="*/ 129 h 302"/>
                <a:gd name="T82" fmla="*/ 30 w 160"/>
                <a:gd name="T83" fmla="*/ 143 h 302"/>
                <a:gd name="T84" fmla="*/ 28 w 160"/>
                <a:gd name="T85" fmla="*/ 157 h 302"/>
                <a:gd name="T86" fmla="*/ 28 w 160"/>
                <a:gd name="T87" fmla="*/ 177 h 302"/>
                <a:gd name="T88" fmla="*/ 47 w 160"/>
                <a:gd name="T89" fmla="*/ 244 h 302"/>
                <a:gd name="T90" fmla="*/ 46 w 160"/>
                <a:gd name="T91" fmla="*/ 30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302">
                  <a:moveTo>
                    <a:pt x="46" y="301"/>
                  </a:moveTo>
                  <a:lnTo>
                    <a:pt x="35" y="249"/>
                  </a:lnTo>
                  <a:lnTo>
                    <a:pt x="30" y="227"/>
                  </a:lnTo>
                  <a:lnTo>
                    <a:pt x="19" y="199"/>
                  </a:lnTo>
                  <a:lnTo>
                    <a:pt x="8" y="174"/>
                  </a:lnTo>
                  <a:lnTo>
                    <a:pt x="1" y="158"/>
                  </a:lnTo>
                  <a:lnTo>
                    <a:pt x="0" y="143"/>
                  </a:lnTo>
                  <a:lnTo>
                    <a:pt x="2" y="120"/>
                  </a:lnTo>
                  <a:lnTo>
                    <a:pt x="5" y="98"/>
                  </a:lnTo>
                  <a:lnTo>
                    <a:pt x="21" y="41"/>
                  </a:lnTo>
                  <a:lnTo>
                    <a:pt x="30" y="27"/>
                  </a:lnTo>
                  <a:lnTo>
                    <a:pt x="45" y="12"/>
                  </a:lnTo>
                  <a:lnTo>
                    <a:pt x="57" y="3"/>
                  </a:lnTo>
                  <a:lnTo>
                    <a:pt x="74" y="0"/>
                  </a:lnTo>
                  <a:lnTo>
                    <a:pt x="86" y="6"/>
                  </a:lnTo>
                  <a:lnTo>
                    <a:pt x="103" y="12"/>
                  </a:lnTo>
                  <a:lnTo>
                    <a:pt x="119" y="30"/>
                  </a:lnTo>
                  <a:lnTo>
                    <a:pt x="125" y="43"/>
                  </a:lnTo>
                  <a:lnTo>
                    <a:pt x="135" y="61"/>
                  </a:lnTo>
                  <a:lnTo>
                    <a:pt x="143" y="76"/>
                  </a:lnTo>
                  <a:lnTo>
                    <a:pt x="157" y="155"/>
                  </a:lnTo>
                  <a:lnTo>
                    <a:pt x="159" y="170"/>
                  </a:lnTo>
                  <a:lnTo>
                    <a:pt x="156" y="197"/>
                  </a:lnTo>
                  <a:lnTo>
                    <a:pt x="147" y="270"/>
                  </a:lnTo>
                  <a:lnTo>
                    <a:pt x="148" y="198"/>
                  </a:lnTo>
                  <a:lnTo>
                    <a:pt x="143" y="166"/>
                  </a:lnTo>
                  <a:lnTo>
                    <a:pt x="139" y="147"/>
                  </a:lnTo>
                  <a:lnTo>
                    <a:pt x="133" y="120"/>
                  </a:lnTo>
                  <a:lnTo>
                    <a:pt x="126" y="94"/>
                  </a:lnTo>
                  <a:lnTo>
                    <a:pt x="117" y="69"/>
                  </a:lnTo>
                  <a:lnTo>
                    <a:pt x="106" y="46"/>
                  </a:lnTo>
                  <a:lnTo>
                    <a:pt x="96" y="24"/>
                  </a:lnTo>
                  <a:lnTo>
                    <a:pt x="86" y="12"/>
                  </a:lnTo>
                  <a:lnTo>
                    <a:pt x="75" y="8"/>
                  </a:lnTo>
                  <a:lnTo>
                    <a:pt x="64" y="12"/>
                  </a:lnTo>
                  <a:lnTo>
                    <a:pt x="56" y="24"/>
                  </a:lnTo>
                  <a:lnTo>
                    <a:pt x="51" y="43"/>
                  </a:lnTo>
                  <a:lnTo>
                    <a:pt x="51" y="57"/>
                  </a:lnTo>
                  <a:lnTo>
                    <a:pt x="47" y="85"/>
                  </a:lnTo>
                  <a:lnTo>
                    <a:pt x="43" y="102"/>
                  </a:lnTo>
                  <a:lnTo>
                    <a:pt x="32" y="129"/>
                  </a:lnTo>
                  <a:lnTo>
                    <a:pt x="30" y="143"/>
                  </a:lnTo>
                  <a:lnTo>
                    <a:pt x="28" y="157"/>
                  </a:lnTo>
                  <a:lnTo>
                    <a:pt x="28" y="177"/>
                  </a:lnTo>
                  <a:lnTo>
                    <a:pt x="47" y="244"/>
                  </a:lnTo>
                  <a:lnTo>
                    <a:pt x="46" y="30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5" name="Group 62"/>
            <p:cNvGrpSpPr>
              <a:grpSpLocks/>
            </p:cNvGrpSpPr>
            <p:nvPr/>
          </p:nvGrpSpPr>
          <p:grpSpPr bwMode="auto">
            <a:xfrm>
              <a:off x="487" y="3200"/>
              <a:ext cx="385" cy="440"/>
              <a:chOff x="487" y="3200"/>
              <a:chExt cx="385" cy="440"/>
            </a:xfrm>
          </p:grpSpPr>
          <p:sp>
            <p:nvSpPr>
              <p:cNvPr id="81" name="Freeform 60"/>
              <p:cNvSpPr>
                <a:spLocks/>
              </p:cNvSpPr>
              <p:nvPr/>
            </p:nvSpPr>
            <p:spPr bwMode="ltGray">
              <a:xfrm>
                <a:off x="487" y="3200"/>
                <a:ext cx="212" cy="438"/>
              </a:xfrm>
              <a:custGeom>
                <a:avLst/>
                <a:gdLst>
                  <a:gd name="T0" fmla="*/ 198 w 212"/>
                  <a:gd name="T1" fmla="*/ 10 h 438"/>
                  <a:gd name="T2" fmla="*/ 197 w 212"/>
                  <a:gd name="T3" fmla="*/ 0 h 438"/>
                  <a:gd name="T4" fmla="*/ 182 w 212"/>
                  <a:gd name="T5" fmla="*/ 3 h 438"/>
                  <a:gd name="T6" fmla="*/ 173 w 212"/>
                  <a:gd name="T7" fmla="*/ 15 h 438"/>
                  <a:gd name="T8" fmla="*/ 5 w 212"/>
                  <a:gd name="T9" fmla="*/ 95 h 438"/>
                  <a:gd name="T10" fmla="*/ 155 w 212"/>
                  <a:gd name="T11" fmla="*/ 38 h 438"/>
                  <a:gd name="T12" fmla="*/ 157 w 212"/>
                  <a:gd name="T13" fmla="*/ 49 h 438"/>
                  <a:gd name="T14" fmla="*/ 84 w 212"/>
                  <a:gd name="T15" fmla="*/ 118 h 438"/>
                  <a:gd name="T16" fmla="*/ 174 w 212"/>
                  <a:gd name="T17" fmla="*/ 63 h 438"/>
                  <a:gd name="T18" fmla="*/ 162 w 212"/>
                  <a:gd name="T19" fmla="*/ 86 h 438"/>
                  <a:gd name="T20" fmla="*/ 134 w 212"/>
                  <a:gd name="T21" fmla="*/ 123 h 438"/>
                  <a:gd name="T22" fmla="*/ 46 w 212"/>
                  <a:gd name="T23" fmla="*/ 223 h 438"/>
                  <a:gd name="T24" fmla="*/ 49 w 212"/>
                  <a:gd name="T25" fmla="*/ 215 h 438"/>
                  <a:gd name="T26" fmla="*/ 106 w 212"/>
                  <a:gd name="T27" fmla="*/ 153 h 438"/>
                  <a:gd name="T28" fmla="*/ 152 w 212"/>
                  <a:gd name="T29" fmla="*/ 105 h 438"/>
                  <a:gd name="T30" fmla="*/ 173 w 212"/>
                  <a:gd name="T31" fmla="*/ 82 h 438"/>
                  <a:gd name="T32" fmla="*/ 177 w 212"/>
                  <a:gd name="T33" fmla="*/ 90 h 438"/>
                  <a:gd name="T34" fmla="*/ 152 w 212"/>
                  <a:gd name="T35" fmla="*/ 120 h 438"/>
                  <a:gd name="T36" fmla="*/ 117 w 212"/>
                  <a:gd name="T37" fmla="*/ 162 h 438"/>
                  <a:gd name="T38" fmla="*/ 162 w 212"/>
                  <a:gd name="T39" fmla="*/ 105 h 438"/>
                  <a:gd name="T40" fmla="*/ 177 w 212"/>
                  <a:gd name="T41" fmla="*/ 90 h 438"/>
                  <a:gd name="T42" fmla="*/ 178 w 212"/>
                  <a:gd name="T43" fmla="*/ 106 h 438"/>
                  <a:gd name="T44" fmla="*/ 162 w 212"/>
                  <a:gd name="T45" fmla="*/ 135 h 438"/>
                  <a:gd name="T46" fmla="*/ 117 w 212"/>
                  <a:gd name="T47" fmla="*/ 174 h 438"/>
                  <a:gd name="T48" fmla="*/ 77 w 212"/>
                  <a:gd name="T49" fmla="*/ 208 h 438"/>
                  <a:gd name="T50" fmla="*/ 123 w 212"/>
                  <a:gd name="T51" fmla="*/ 172 h 438"/>
                  <a:gd name="T52" fmla="*/ 169 w 212"/>
                  <a:gd name="T53" fmla="*/ 131 h 438"/>
                  <a:gd name="T54" fmla="*/ 168 w 212"/>
                  <a:gd name="T55" fmla="*/ 145 h 438"/>
                  <a:gd name="T56" fmla="*/ 169 w 212"/>
                  <a:gd name="T57" fmla="*/ 169 h 438"/>
                  <a:gd name="T58" fmla="*/ 162 w 212"/>
                  <a:gd name="T59" fmla="*/ 181 h 438"/>
                  <a:gd name="T60" fmla="*/ 124 w 212"/>
                  <a:gd name="T61" fmla="*/ 216 h 438"/>
                  <a:gd name="T62" fmla="*/ 52 w 212"/>
                  <a:gd name="T63" fmla="*/ 272 h 438"/>
                  <a:gd name="T64" fmla="*/ 63 w 212"/>
                  <a:gd name="T65" fmla="*/ 260 h 438"/>
                  <a:gd name="T66" fmla="*/ 152 w 212"/>
                  <a:gd name="T67" fmla="*/ 192 h 438"/>
                  <a:gd name="T68" fmla="*/ 180 w 212"/>
                  <a:gd name="T69" fmla="*/ 163 h 438"/>
                  <a:gd name="T70" fmla="*/ 109 w 212"/>
                  <a:gd name="T71" fmla="*/ 251 h 438"/>
                  <a:gd name="T72" fmla="*/ 179 w 212"/>
                  <a:gd name="T73" fmla="*/ 189 h 438"/>
                  <a:gd name="T74" fmla="*/ 177 w 212"/>
                  <a:gd name="T75" fmla="*/ 214 h 438"/>
                  <a:gd name="T76" fmla="*/ 142 w 212"/>
                  <a:gd name="T77" fmla="*/ 272 h 438"/>
                  <a:gd name="T78" fmla="*/ 81 w 212"/>
                  <a:gd name="T79" fmla="*/ 314 h 438"/>
                  <a:gd name="T80" fmla="*/ 24 w 212"/>
                  <a:gd name="T81" fmla="*/ 352 h 438"/>
                  <a:gd name="T82" fmla="*/ 109 w 212"/>
                  <a:gd name="T83" fmla="*/ 299 h 438"/>
                  <a:gd name="T84" fmla="*/ 145 w 212"/>
                  <a:gd name="T85" fmla="*/ 268 h 438"/>
                  <a:gd name="T86" fmla="*/ 177 w 212"/>
                  <a:gd name="T87" fmla="*/ 223 h 438"/>
                  <a:gd name="T88" fmla="*/ 173 w 212"/>
                  <a:gd name="T89" fmla="*/ 244 h 438"/>
                  <a:gd name="T90" fmla="*/ 171 w 212"/>
                  <a:gd name="T91" fmla="*/ 264 h 438"/>
                  <a:gd name="T92" fmla="*/ 173 w 212"/>
                  <a:gd name="T93" fmla="*/ 283 h 438"/>
                  <a:gd name="T94" fmla="*/ 142 w 212"/>
                  <a:gd name="T95" fmla="*/ 322 h 438"/>
                  <a:gd name="T96" fmla="*/ 83 w 212"/>
                  <a:gd name="T97" fmla="*/ 356 h 438"/>
                  <a:gd name="T98" fmla="*/ 87 w 212"/>
                  <a:gd name="T99" fmla="*/ 353 h 438"/>
                  <a:gd name="T100" fmla="*/ 159 w 212"/>
                  <a:gd name="T101" fmla="*/ 306 h 438"/>
                  <a:gd name="T102" fmla="*/ 156 w 212"/>
                  <a:gd name="T103" fmla="*/ 318 h 438"/>
                  <a:gd name="T104" fmla="*/ 159 w 212"/>
                  <a:gd name="T105" fmla="*/ 325 h 438"/>
                  <a:gd name="T106" fmla="*/ 162 w 212"/>
                  <a:gd name="T107" fmla="*/ 336 h 438"/>
                  <a:gd name="T108" fmla="*/ 127 w 212"/>
                  <a:gd name="T109" fmla="*/ 371 h 438"/>
                  <a:gd name="T110" fmla="*/ 87 w 212"/>
                  <a:gd name="T111" fmla="*/ 379 h 438"/>
                  <a:gd name="T112" fmla="*/ 159 w 212"/>
                  <a:gd name="T113" fmla="*/ 348 h 438"/>
                  <a:gd name="T114" fmla="*/ 156 w 212"/>
                  <a:gd name="T115" fmla="*/ 365 h 438"/>
                  <a:gd name="T116" fmla="*/ 160 w 212"/>
                  <a:gd name="T117" fmla="*/ 375 h 438"/>
                  <a:gd name="T118" fmla="*/ 77 w 212"/>
                  <a:gd name="T119" fmla="*/ 437 h 438"/>
                  <a:gd name="T120" fmla="*/ 156 w 212"/>
                  <a:gd name="T121" fmla="*/ 390 h 438"/>
                  <a:gd name="T122" fmla="*/ 172 w 212"/>
                  <a:gd name="T123" fmla="*/ 373 h 438"/>
                  <a:gd name="T124" fmla="*/ 183 w 212"/>
                  <a:gd name="T125" fmla="*/ 35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438">
                    <a:moveTo>
                      <a:pt x="195" y="33"/>
                    </a:moveTo>
                    <a:lnTo>
                      <a:pt x="198" y="10"/>
                    </a:lnTo>
                    <a:lnTo>
                      <a:pt x="211" y="8"/>
                    </a:lnTo>
                    <a:lnTo>
                      <a:pt x="197" y="0"/>
                    </a:lnTo>
                    <a:lnTo>
                      <a:pt x="191" y="0"/>
                    </a:lnTo>
                    <a:lnTo>
                      <a:pt x="182" y="3"/>
                    </a:lnTo>
                    <a:lnTo>
                      <a:pt x="181" y="10"/>
                    </a:lnTo>
                    <a:lnTo>
                      <a:pt x="173" y="15"/>
                    </a:lnTo>
                    <a:lnTo>
                      <a:pt x="102" y="78"/>
                    </a:lnTo>
                    <a:lnTo>
                      <a:pt x="5" y="95"/>
                    </a:lnTo>
                    <a:lnTo>
                      <a:pt x="101" y="77"/>
                    </a:lnTo>
                    <a:lnTo>
                      <a:pt x="155" y="38"/>
                    </a:lnTo>
                    <a:lnTo>
                      <a:pt x="173" y="32"/>
                    </a:lnTo>
                    <a:lnTo>
                      <a:pt x="157" y="49"/>
                    </a:lnTo>
                    <a:lnTo>
                      <a:pt x="173" y="51"/>
                    </a:lnTo>
                    <a:lnTo>
                      <a:pt x="84" y="118"/>
                    </a:lnTo>
                    <a:lnTo>
                      <a:pt x="145" y="76"/>
                    </a:lnTo>
                    <a:lnTo>
                      <a:pt x="174" y="63"/>
                    </a:lnTo>
                    <a:lnTo>
                      <a:pt x="173" y="73"/>
                    </a:lnTo>
                    <a:lnTo>
                      <a:pt x="162" y="86"/>
                    </a:lnTo>
                    <a:lnTo>
                      <a:pt x="155" y="98"/>
                    </a:lnTo>
                    <a:lnTo>
                      <a:pt x="134" y="123"/>
                    </a:lnTo>
                    <a:lnTo>
                      <a:pt x="95" y="169"/>
                    </a:lnTo>
                    <a:lnTo>
                      <a:pt x="46" y="223"/>
                    </a:lnTo>
                    <a:lnTo>
                      <a:pt x="6" y="260"/>
                    </a:lnTo>
                    <a:lnTo>
                      <a:pt x="49" y="215"/>
                    </a:lnTo>
                    <a:lnTo>
                      <a:pt x="74" y="188"/>
                    </a:lnTo>
                    <a:lnTo>
                      <a:pt x="106" y="153"/>
                    </a:lnTo>
                    <a:lnTo>
                      <a:pt x="123" y="131"/>
                    </a:lnTo>
                    <a:lnTo>
                      <a:pt x="152" y="105"/>
                    </a:lnTo>
                    <a:lnTo>
                      <a:pt x="162" y="93"/>
                    </a:lnTo>
                    <a:lnTo>
                      <a:pt x="173" y="82"/>
                    </a:lnTo>
                    <a:lnTo>
                      <a:pt x="167" y="83"/>
                    </a:lnTo>
                    <a:lnTo>
                      <a:pt x="177" y="90"/>
                    </a:lnTo>
                    <a:lnTo>
                      <a:pt x="167" y="98"/>
                    </a:lnTo>
                    <a:lnTo>
                      <a:pt x="152" y="120"/>
                    </a:lnTo>
                    <a:lnTo>
                      <a:pt x="135" y="144"/>
                    </a:lnTo>
                    <a:lnTo>
                      <a:pt x="117" y="162"/>
                    </a:lnTo>
                    <a:lnTo>
                      <a:pt x="148" y="123"/>
                    </a:lnTo>
                    <a:lnTo>
                      <a:pt x="162" y="105"/>
                    </a:lnTo>
                    <a:lnTo>
                      <a:pt x="173" y="90"/>
                    </a:lnTo>
                    <a:lnTo>
                      <a:pt x="177" y="90"/>
                    </a:lnTo>
                    <a:lnTo>
                      <a:pt x="169" y="112"/>
                    </a:lnTo>
                    <a:lnTo>
                      <a:pt x="178" y="106"/>
                    </a:lnTo>
                    <a:lnTo>
                      <a:pt x="173" y="120"/>
                    </a:lnTo>
                    <a:lnTo>
                      <a:pt x="162" y="135"/>
                    </a:lnTo>
                    <a:lnTo>
                      <a:pt x="142" y="158"/>
                    </a:lnTo>
                    <a:lnTo>
                      <a:pt x="117" y="174"/>
                    </a:lnTo>
                    <a:lnTo>
                      <a:pt x="95" y="192"/>
                    </a:lnTo>
                    <a:lnTo>
                      <a:pt x="77" y="208"/>
                    </a:lnTo>
                    <a:lnTo>
                      <a:pt x="87" y="200"/>
                    </a:lnTo>
                    <a:lnTo>
                      <a:pt x="123" y="172"/>
                    </a:lnTo>
                    <a:lnTo>
                      <a:pt x="162" y="139"/>
                    </a:lnTo>
                    <a:lnTo>
                      <a:pt x="169" y="131"/>
                    </a:lnTo>
                    <a:lnTo>
                      <a:pt x="177" y="120"/>
                    </a:lnTo>
                    <a:lnTo>
                      <a:pt x="168" y="145"/>
                    </a:lnTo>
                    <a:lnTo>
                      <a:pt x="183" y="136"/>
                    </a:lnTo>
                    <a:lnTo>
                      <a:pt x="169" y="169"/>
                    </a:lnTo>
                    <a:lnTo>
                      <a:pt x="167" y="177"/>
                    </a:lnTo>
                    <a:lnTo>
                      <a:pt x="162" y="181"/>
                    </a:lnTo>
                    <a:lnTo>
                      <a:pt x="144" y="199"/>
                    </a:lnTo>
                    <a:lnTo>
                      <a:pt x="124" y="216"/>
                    </a:lnTo>
                    <a:lnTo>
                      <a:pt x="87" y="245"/>
                    </a:lnTo>
                    <a:lnTo>
                      <a:pt x="52" y="272"/>
                    </a:lnTo>
                    <a:lnTo>
                      <a:pt x="0" y="310"/>
                    </a:lnTo>
                    <a:lnTo>
                      <a:pt x="63" y="260"/>
                    </a:lnTo>
                    <a:lnTo>
                      <a:pt x="127" y="211"/>
                    </a:lnTo>
                    <a:lnTo>
                      <a:pt x="152" y="192"/>
                    </a:lnTo>
                    <a:lnTo>
                      <a:pt x="167" y="172"/>
                    </a:lnTo>
                    <a:lnTo>
                      <a:pt x="180" y="163"/>
                    </a:lnTo>
                    <a:lnTo>
                      <a:pt x="183" y="164"/>
                    </a:lnTo>
                    <a:lnTo>
                      <a:pt x="109" y="251"/>
                    </a:lnTo>
                    <a:lnTo>
                      <a:pt x="165" y="191"/>
                    </a:lnTo>
                    <a:lnTo>
                      <a:pt x="179" y="189"/>
                    </a:lnTo>
                    <a:lnTo>
                      <a:pt x="163" y="221"/>
                    </a:lnTo>
                    <a:lnTo>
                      <a:pt x="177" y="214"/>
                    </a:lnTo>
                    <a:lnTo>
                      <a:pt x="156" y="249"/>
                    </a:lnTo>
                    <a:lnTo>
                      <a:pt x="142" y="272"/>
                    </a:lnTo>
                    <a:lnTo>
                      <a:pt x="117" y="291"/>
                    </a:lnTo>
                    <a:lnTo>
                      <a:pt x="81" y="314"/>
                    </a:lnTo>
                    <a:lnTo>
                      <a:pt x="49" y="336"/>
                    </a:lnTo>
                    <a:lnTo>
                      <a:pt x="24" y="352"/>
                    </a:lnTo>
                    <a:lnTo>
                      <a:pt x="6" y="360"/>
                    </a:lnTo>
                    <a:lnTo>
                      <a:pt x="109" y="299"/>
                    </a:lnTo>
                    <a:lnTo>
                      <a:pt x="134" y="281"/>
                    </a:lnTo>
                    <a:lnTo>
                      <a:pt x="145" y="268"/>
                    </a:lnTo>
                    <a:lnTo>
                      <a:pt x="161" y="245"/>
                    </a:lnTo>
                    <a:lnTo>
                      <a:pt x="177" y="223"/>
                    </a:lnTo>
                    <a:lnTo>
                      <a:pt x="160" y="255"/>
                    </a:lnTo>
                    <a:lnTo>
                      <a:pt x="173" y="244"/>
                    </a:lnTo>
                    <a:lnTo>
                      <a:pt x="159" y="269"/>
                    </a:lnTo>
                    <a:lnTo>
                      <a:pt x="171" y="264"/>
                    </a:lnTo>
                    <a:lnTo>
                      <a:pt x="158" y="294"/>
                    </a:lnTo>
                    <a:lnTo>
                      <a:pt x="173" y="283"/>
                    </a:lnTo>
                    <a:lnTo>
                      <a:pt x="159" y="299"/>
                    </a:lnTo>
                    <a:lnTo>
                      <a:pt x="142" y="322"/>
                    </a:lnTo>
                    <a:lnTo>
                      <a:pt x="127" y="328"/>
                    </a:lnTo>
                    <a:lnTo>
                      <a:pt x="83" y="356"/>
                    </a:lnTo>
                    <a:lnTo>
                      <a:pt x="42" y="371"/>
                    </a:lnTo>
                    <a:lnTo>
                      <a:pt x="87" y="353"/>
                    </a:lnTo>
                    <a:lnTo>
                      <a:pt x="123" y="329"/>
                    </a:lnTo>
                    <a:lnTo>
                      <a:pt x="159" y="306"/>
                    </a:lnTo>
                    <a:lnTo>
                      <a:pt x="169" y="295"/>
                    </a:lnTo>
                    <a:lnTo>
                      <a:pt x="156" y="318"/>
                    </a:lnTo>
                    <a:lnTo>
                      <a:pt x="167" y="314"/>
                    </a:lnTo>
                    <a:lnTo>
                      <a:pt x="159" y="325"/>
                    </a:lnTo>
                    <a:lnTo>
                      <a:pt x="156" y="341"/>
                    </a:lnTo>
                    <a:lnTo>
                      <a:pt x="162" y="336"/>
                    </a:lnTo>
                    <a:lnTo>
                      <a:pt x="154" y="349"/>
                    </a:lnTo>
                    <a:lnTo>
                      <a:pt x="127" y="371"/>
                    </a:lnTo>
                    <a:lnTo>
                      <a:pt x="109" y="374"/>
                    </a:lnTo>
                    <a:lnTo>
                      <a:pt x="87" y="379"/>
                    </a:lnTo>
                    <a:lnTo>
                      <a:pt x="131" y="367"/>
                    </a:lnTo>
                    <a:lnTo>
                      <a:pt x="159" y="348"/>
                    </a:lnTo>
                    <a:lnTo>
                      <a:pt x="167" y="333"/>
                    </a:lnTo>
                    <a:lnTo>
                      <a:pt x="156" y="365"/>
                    </a:lnTo>
                    <a:lnTo>
                      <a:pt x="167" y="357"/>
                    </a:lnTo>
                    <a:lnTo>
                      <a:pt x="160" y="375"/>
                    </a:lnTo>
                    <a:lnTo>
                      <a:pt x="148" y="399"/>
                    </a:lnTo>
                    <a:lnTo>
                      <a:pt x="77" y="437"/>
                    </a:lnTo>
                    <a:lnTo>
                      <a:pt x="149" y="402"/>
                    </a:lnTo>
                    <a:lnTo>
                      <a:pt x="156" y="390"/>
                    </a:lnTo>
                    <a:lnTo>
                      <a:pt x="160" y="382"/>
                    </a:lnTo>
                    <a:lnTo>
                      <a:pt x="172" y="373"/>
                    </a:lnTo>
                    <a:lnTo>
                      <a:pt x="180" y="390"/>
                    </a:lnTo>
                    <a:lnTo>
                      <a:pt x="183" y="357"/>
                    </a:lnTo>
                    <a:lnTo>
                      <a:pt x="195" y="3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Freeform 61"/>
              <p:cNvSpPr>
                <a:spLocks/>
              </p:cNvSpPr>
              <p:nvPr/>
            </p:nvSpPr>
            <p:spPr bwMode="ltGray">
              <a:xfrm>
                <a:off x="667" y="3200"/>
                <a:ext cx="205" cy="440"/>
              </a:xfrm>
              <a:custGeom>
                <a:avLst/>
                <a:gdLst>
                  <a:gd name="T0" fmla="*/ 1 w 205"/>
                  <a:gd name="T1" fmla="*/ 362 h 440"/>
                  <a:gd name="T2" fmla="*/ 8 w 205"/>
                  <a:gd name="T3" fmla="*/ 347 h 440"/>
                  <a:gd name="T4" fmla="*/ 58 w 205"/>
                  <a:gd name="T5" fmla="*/ 439 h 440"/>
                  <a:gd name="T6" fmla="*/ 18 w 205"/>
                  <a:gd name="T7" fmla="*/ 350 h 440"/>
                  <a:gd name="T8" fmla="*/ 22 w 205"/>
                  <a:gd name="T9" fmla="*/ 340 h 440"/>
                  <a:gd name="T10" fmla="*/ 72 w 205"/>
                  <a:gd name="T11" fmla="*/ 405 h 440"/>
                  <a:gd name="T12" fmla="*/ 21 w 205"/>
                  <a:gd name="T13" fmla="*/ 336 h 440"/>
                  <a:gd name="T14" fmla="*/ 27 w 205"/>
                  <a:gd name="T15" fmla="*/ 321 h 440"/>
                  <a:gd name="T16" fmla="*/ 33 w 205"/>
                  <a:gd name="T17" fmla="*/ 305 h 440"/>
                  <a:gd name="T18" fmla="*/ 29 w 205"/>
                  <a:gd name="T19" fmla="*/ 294 h 440"/>
                  <a:gd name="T20" fmla="*/ 37 w 205"/>
                  <a:gd name="T21" fmla="*/ 288 h 440"/>
                  <a:gd name="T22" fmla="*/ 33 w 205"/>
                  <a:gd name="T23" fmla="*/ 287 h 440"/>
                  <a:gd name="T24" fmla="*/ 33 w 205"/>
                  <a:gd name="T25" fmla="*/ 272 h 440"/>
                  <a:gd name="T26" fmla="*/ 37 w 205"/>
                  <a:gd name="T27" fmla="*/ 260 h 440"/>
                  <a:gd name="T28" fmla="*/ 96 w 205"/>
                  <a:gd name="T29" fmla="*/ 337 h 440"/>
                  <a:gd name="T30" fmla="*/ 33 w 205"/>
                  <a:gd name="T31" fmla="*/ 256 h 440"/>
                  <a:gd name="T32" fmla="*/ 40 w 205"/>
                  <a:gd name="T33" fmla="*/ 256 h 440"/>
                  <a:gd name="T34" fmla="*/ 40 w 205"/>
                  <a:gd name="T35" fmla="*/ 233 h 440"/>
                  <a:gd name="T36" fmla="*/ 116 w 205"/>
                  <a:gd name="T37" fmla="*/ 287 h 440"/>
                  <a:gd name="T38" fmla="*/ 56 w 205"/>
                  <a:gd name="T39" fmla="*/ 250 h 440"/>
                  <a:gd name="T40" fmla="*/ 34 w 205"/>
                  <a:gd name="T41" fmla="*/ 218 h 440"/>
                  <a:gd name="T42" fmla="*/ 37 w 205"/>
                  <a:gd name="T43" fmla="*/ 207 h 440"/>
                  <a:gd name="T44" fmla="*/ 50 w 205"/>
                  <a:gd name="T45" fmla="*/ 217 h 440"/>
                  <a:gd name="T46" fmla="*/ 51 w 205"/>
                  <a:gd name="T47" fmla="*/ 203 h 440"/>
                  <a:gd name="T48" fmla="*/ 107 w 205"/>
                  <a:gd name="T49" fmla="*/ 226 h 440"/>
                  <a:gd name="T50" fmla="*/ 86 w 205"/>
                  <a:gd name="T51" fmla="*/ 215 h 440"/>
                  <a:gd name="T52" fmla="*/ 42 w 205"/>
                  <a:gd name="T53" fmla="*/ 185 h 440"/>
                  <a:gd name="T54" fmla="*/ 40 w 205"/>
                  <a:gd name="T55" fmla="*/ 164 h 440"/>
                  <a:gd name="T56" fmla="*/ 44 w 205"/>
                  <a:gd name="T57" fmla="*/ 152 h 440"/>
                  <a:gd name="T58" fmla="*/ 59 w 205"/>
                  <a:gd name="T59" fmla="*/ 161 h 440"/>
                  <a:gd name="T60" fmla="*/ 56 w 205"/>
                  <a:gd name="T61" fmla="*/ 141 h 440"/>
                  <a:gd name="T62" fmla="*/ 51 w 205"/>
                  <a:gd name="T63" fmla="*/ 127 h 440"/>
                  <a:gd name="T64" fmla="*/ 54 w 205"/>
                  <a:gd name="T65" fmla="*/ 119 h 440"/>
                  <a:gd name="T66" fmla="*/ 113 w 205"/>
                  <a:gd name="T67" fmla="*/ 156 h 440"/>
                  <a:gd name="T68" fmla="*/ 182 w 205"/>
                  <a:gd name="T69" fmla="*/ 185 h 440"/>
                  <a:gd name="T70" fmla="*/ 86 w 205"/>
                  <a:gd name="T71" fmla="*/ 139 h 440"/>
                  <a:gd name="T72" fmla="*/ 54 w 205"/>
                  <a:gd name="T73" fmla="*/ 119 h 440"/>
                  <a:gd name="T74" fmla="*/ 58 w 205"/>
                  <a:gd name="T75" fmla="*/ 108 h 440"/>
                  <a:gd name="T76" fmla="*/ 53 w 205"/>
                  <a:gd name="T77" fmla="*/ 84 h 440"/>
                  <a:gd name="T78" fmla="*/ 54 w 205"/>
                  <a:gd name="T79" fmla="*/ 67 h 440"/>
                  <a:gd name="T80" fmla="*/ 86 w 205"/>
                  <a:gd name="T81" fmla="*/ 87 h 440"/>
                  <a:gd name="T82" fmla="*/ 79 w 205"/>
                  <a:gd name="T83" fmla="*/ 81 h 440"/>
                  <a:gd name="T84" fmla="*/ 58 w 205"/>
                  <a:gd name="T85" fmla="*/ 67 h 440"/>
                  <a:gd name="T86" fmla="*/ 54 w 205"/>
                  <a:gd name="T87" fmla="*/ 59 h 440"/>
                  <a:gd name="T88" fmla="*/ 44 w 205"/>
                  <a:gd name="T89" fmla="*/ 48 h 440"/>
                  <a:gd name="T90" fmla="*/ 107 w 205"/>
                  <a:gd name="T91" fmla="*/ 68 h 440"/>
                  <a:gd name="T92" fmla="*/ 44 w 205"/>
                  <a:gd name="T93" fmla="*/ 32 h 440"/>
                  <a:gd name="T94" fmla="*/ 118 w 205"/>
                  <a:gd name="T95" fmla="*/ 32 h 440"/>
                  <a:gd name="T96" fmla="*/ 150 w 205"/>
                  <a:gd name="T97" fmla="*/ 28 h 440"/>
                  <a:gd name="T98" fmla="*/ 54 w 205"/>
                  <a:gd name="T99" fmla="*/ 32 h 440"/>
                  <a:gd name="T100" fmla="*/ 40 w 205"/>
                  <a:gd name="T101" fmla="*/ 13 h 440"/>
                  <a:gd name="T102" fmla="*/ 19 w 205"/>
                  <a:gd name="T103" fmla="*/ 5 h 440"/>
                  <a:gd name="T104" fmla="*/ 0 w 205"/>
                  <a:gd name="T105" fmla="*/ 38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440">
                    <a:moveTo>
                      <a:pt x="0" y="381"/>
                    </a:moveTo>
                    <a:lnTo>
                      <a:pt x="1" y="362"/>
                    </a:lnTo>
                    <a:lnTo>
                      <a:pt x="12" y="373"/>
                    </a:lnTo>
                    <a:lnTo>
                      <a:pt x="8" y="347"/>
                    </a:lnTo>
                    <a:lnTo>
                      <a:pt x="19" y="351"/>
                    </a:lnTo>
                    <a:lnTo>
                      <a:pt x="58" y="439"/>
                    </a:lnTo>
                    <a:lnTo>
                      <a:pt x="22" y="362"/>
                    </a:lnTo>
                    <a:lnTo>
                      <a:pt x="18" y="350"/>
                    </a:lnTo>
                    <a:lnTo>
                      <a:pt x="15" y="337"/>
                    </a:lnTo>
                    <a:lnTo>
                      <a:pt x="22" y="340"/>
                    </a:lnTo>
                    <a:lnTo>
                      <a:pt x="45" y="365"/>
                    </a:lnTo>
                    <a:lnTo>
                      <a:pt x="72" y="405"/>
                    </a:lnTo>
                    <a:lnTo>
                      <a:pt x="33" y="351"/>
                    </a:lnTo>
                    <a:lnTo>
                      <a:pt x="21" y="336"/>
                    </a:lnTo>
                    <a:lnTo>
                      <a:pt x="19" y="315"/>
                    </a:lnTo>
                    <a:lnTo>
                      <a:pt x="27" y="321"/>
                    </a:lnTo>
                    <a:lnTo>
                      <a:pt x="26" y="298"/>
                    </a:lnTo>
                    <a:lnTo>
                      <a:pt x="33" y="305"/>
                    </a:lnTo>
                    <a:lnTo>
                      <a:pt x="69" y="385"/>
                    </a:lnTo>
                    <a:lnTo>
                      <a:pt x="29" y="294"/>
                    </a:lnTo>
                    <a:lnTo>
                      <a:pt x="26" y="279"/>
                    </a:lnTo>
                    <a:lnTo>
                      <a:pt x="37" y="288"/>
                    </a:lnTo>
                    <a:lnTo>
                      <a:pt x="65" y="332"/>
                    </a:lnTo>
                    <a:lnTo>
                      <a:pt x="33" y="287"/>
                    </a:lnTo>
                    <a:lnTo>
                      <a:pt x="22" y="264"/>
                    </a:lnTo>
                    <a:lnTo>
                      <a:pt x="33" y="272"/>
                    </a:lnTo>
                    <a:lnTo>
                      <a:pt x="26" y="256"/>
                    </a:lnTo>
                    <a:lnTo>
                      <a:pt x="37" y="260"/>
                    </a:lnTo>
                    <a:lnTo>
                      <a:pt x="47" y="287"/>
                    </a:lnTo>
                    <a:lnTo>
                      <a:pt x="96" y="337"/>
                    </a:lnTo>
                    <a:lnTo>
                      <a:pt x="44" y="279"/>
                    </a:lnTo>
                    <a:lnTo>
                      <a:pt x="33" y="256"/>
                    </a:lnTo>
                    <a:lnTo>
                      <a:pt x="29" y="245"/>
                    </a:lnTo>
                    <a:lnTo>
                      <a:pt x="40" y="256"/>
                    </a:lnTo>
                    <a:lnTo>
                      <a:pt x="33" y="230"/>
                    </a:lnTo>
                    <a:lnTo>
                      <a:pt x="40" y="233"/>
                    </a:lnTo>
                    <a:lnTo>
                      <a:pt x="45" y="246"/>
                    </a:lnTo>
                    <a:lnTo>
                      <a:pt x="116" y="287"/>
                    </a:lnTo>
                    <a:lnTo>
                      <a:pt x="78" y="263"/>
                    </a:lnTo>
                    <a:lnTo>
                      <a:pt x="56" y="250"/>
                    </a:lnTo>
                    <a:lnTo>
                      <a:pt x="50" y="245"/>
                    </a:lnTo>
                    <a:lnTo>
                      <a:pt x="34" y="218"/>
                    </a:lnTo>
                    <a:lnTo>
                      <a:pt x="40" y="223"/>
                    </a:lnTo>
                    <a:lnTo>
                      <a:pt x="37" y="207"/>
                    </a:lnTo>
                    <a:lnTo>
                      <a:pt x="35" y="209"/>
                    </a:lnTo>
                    <a:lnTo>
                      <a:pt x="50" y="217"/>
                    </a:lnTo>
                    <a:lnTo>
                      <a:pt x="40" y="199"/>
                    </a:lnTo>
                    <a:lnTo>
                      <a:pt x="51" y="203"/>
                    </a:lnTo>
                    <a:lnTo>
                      <a:pt x="77" y="211"/>
                    </a:lnTo>
                    <a:lnTo>
                      <a:pt x="107" y="226"/>
                    </a:lnTo>
                    <a:lnTo>
                      <a:pt x="179" y="283"/>
                    </a:lnTo>
                    <a:lnTo>
                      <a:pt x="86" y="215"/>
                    </a:lnTo>
                    <a:lnTo>
                      <a:pt x="51" y="199"/>
                    </a:lnTo>
                    <a:lnTo>
                      <a:pt x="42" y="185"/>
                    </a:lnTo>
                    <a:lnTo>
                      <a:pt x="56" y="192"/>
                    </a:lnTo>
                    <a:lnTo>
                      <a:pt x="40" y="164"/>
                    </a:lnTo>
                    <a:lnTo>
                      <a:pt x="51" y="166"/>
                    </a:lnTo>
                    <a:lnTo>
                      <a:pt x="44" y="152"/>
                    </a:lnTo>
                    <a:lnTo>
                      <a:pt x="45" y="149"/>
                    </a:lnTo>
                    <a:lnTo>
                      <a:pt x="59" y="161"/>
                    </a:lnTo>
                    <a:lnTo>
                      <a:pt x="45" y="141"/>
                    </a:lnTo>
                    <a:lnTo>
                      <a:pt x="56" y="141"/>
                    </a:lnTo>
                    <a:lnTo>
                      <a:pt x="44" y="127"/>
                    </a:lnTo>
                    <a:lnTo>
                      <a:pt x="51" y="127"/>
                    </a:lnTo>
                    <a:lnTo>
                      <a:pt x="44" y="119"/>
                    </a:lnTo>
                    <a:lnTo>
                      <a:pt x="54" y="119"/>
                    </a:lnTo>
                    <a:lnTo>
                      <a:pt x="77" y="136"/>
                    </a:lnTo>
                    <a:lnTo>
                      <a:pt x="113" y="156"/>
                    </a:lnTo>
                    <a:lnTo>
                      <a:pt x="150" y="173"/>
                    </a:lnTo>
                    <a:lnTo>
                      <a:pt x="182" y="185"/>
                    </a:lnTo>
                    <a:lnTo>
                      <a:pt x="104" y="149"/>
                    </a:lnTo>
                    <a:lnTo>
                      <a:pt x="86" y="139"/>
                    </a:lnTo>
                    <a:lnTo>
                      <a:pt x="59" y="124"/>
                    </a:lnTo>
                    <a:lnTo>
                      <a:pt x="54" y="119"/>
                    </a:lnTo>
                    <a:lnTo>
                      <a:pt x="47" y="104"/>
                    </a:lnTo>
                    <a:lnTo>
                      <a:pt x="58" y="108"/>
                    </a:lnTo>
                    <a:lnTo>
                      <a:pt x="45" y="84"/>
                    </a:lnTo>
                    <a:lnTo>
                      <a:pt x="53" y="84"/>
                    </a:lnTo>
                    <a:lnTo>
                      <a:pt x="44" y="67"/>
                    </a:lnTo>
                    <a:lnTo>
                      <a:pt x="54" y="67"/>
                    </a:lnTo>
                    <a:lnTo>
                      <a:pt x="61" y="75"/>
                    </a:lnTo>
                    <a:lnTo>
                      <a:pt x="86" y="87"/>
                    </a:lnTo>
                    <a:lnTo>
                      <a:pt x="158" y="116"/>
                    </a:lnTo>
                    <a:lnTo>
                      <a:pt x="79" y="81"/>
                    </a:lnTo>
                    <a:lnTo>
                      <a:pt x="61" y="73"/>
                    </a:lnTo>
                    <a:lnTo>
                      <a:pt x="58" y="67"/>
                    </a:lnTo>
                    <a:lnTo>
                      <a:pt x="47" y="55"/>
                    </a:lnTo>
                    <a:lnTo>
                      <a:pt x="54" y="59"/>
                    </a:lnTo>
                    <a:lnTo>
                      <a:pt x="37" y="43"/>
                    </a:lnTo>
                    <a:lnTo>
                      <a:pt x="44" y="48"/>
                    </a:lnTo>
                    <a:lnTo>
                      <a:pt x="60" y="47"/>
                    </a:lnTo>
                    <a:lnTo>
                      <a:pt x="107" y="68"/>
                    </a:lnTo>
                    <a:lnTo>
                      <a:pt x="58" y="48"/>
                    </a:lnTo>
                    <a:lnTo>
                      <a:pt x="44" y="32"/>
                    </a:lnTo>
                    <a:lnTo>
                      <a:pt x="58" y="32"/>
                    </a:lnTo>
                    <a:lnTo>
                      <a:pt x="118" y="32"/>
                    </a:lnTo>
                    <a:lnTo>
                      <a:pt x="204" y="16"/>
                    </a:lnTo>
                    <a:lnTo>
                      <a:pt x="150" y="28"/>
                    </a:lnTo>
                    <a:lnTo>
                      <a:pt x="76" y="35"/>
                    </a:lnTo>
                    <a:lnTo>
                      <a:pt x="54" y="32"/>
                    </a:lnTo>
                    <a:lnTo>
                      <a:pt x="47" y="24"/>
                    </a:lnTo>
                    <a:lnTo>
                      <a:pt x="40" y="13"/>
                    </a:lnTo>
                    <a:lnTo>
                      <a:pt x="24" y="0"/>
                    </a:lnTo>
                    <a:lnTo>
                      <a:pt x="19" y="5"/>
                    </a:lnTo>
                    <a:lnTo>
                      <a:pt x="15" y="1"/>
                    </a:lnTo>
                    <a:lnTo>
                      <a:pt x="0" y="38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76" name="Freeform 63"/>
            <p:cNvSpPr>
              <a:spLocks/>
            </p:cNvSpPr>
            <p:nvPr/>
          </p:nvSpPr>
          <p:spPr bwMode="ltGray">
            <a:xfrm>
              <a:off x="670" y="3640"/>
              <a:ext cx="52" cy="336"/>
            </a:xfrm>
            <a:custGeom>
              <a:avLst/>
              <a:gdLst>
                <a:gd name="T0" fmla="*/ 10 w 52"/>
                <a:gd name="T1" fmla="*/ 0 h 336"/>
                <a:gd name="T2" fmla="*/ 20 w 52"/>
                <a:gd name="T3" fmla="*/ 25 h 336"/>
                <a:gd name="T4" fmla="*/ 30 w 52"/>
                <a:gd name="T5" fmla="*/ 65 h 336"/>
                <a:gd name="T6" fmla="*/ 40 w 52"/>
                <a:gd name="T7" fmla="*/ 122 h 336"/>
                <a:gd name="T8" fmla="*/ 51 w 52"/>
                <a:gd name="T9" fmla="*/ 193 h 336"/>
                <a:gd name="T10" fmla="*/ 51 w 52"/>
                <a:gd name="T11" fmla="*/ 269 h 336"/>
                <a:gd name="T12" fmla="*/ 45 w 52"/>
                <a:gd name="T13" fmla="*/ 335 h 336"/>
                <a:gd name="T14" fmla="*/ 40 w 52"/>
                <a:gd name="T15" fmla="*/ 335 h 336"/>
                <a:gd name="T16" fmla="*/ 45 w 52"/>
                <a:gd name="T17" fmla="*/ 269 h 336"/>
                <a:gd name="T18" fmla="*/ 45 w 52"/>
                <a:gd name="T19" fmla="*/ 213 h 336"/>
                <a:gd name="T20" fmla="*/ 35 w 52"/>
                <a:gd name="T21" fmla="*/ 152 h 336"/>
                <a:gd name="T22" fmla="*/ 20 w 52"/>
                <a:gd name="T23" fmla="*/ 91 h 336"/>
                <a:gd name="T24" fmla="*/ 0 w 52"/>
                <a:gd name="T25" fmla="*/ 15 h 336"/>
                <a:gd name="T26" fmla="*/ 10 w 52"/>
                <a:gd name="T2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336">
                  <a:moveTo>
                    <a:pt x="10" y="0"/>
                  </a:moveTo>
                  <a:lnTo>
                    <a:pt x="20" y="25"/>
                  </a:lnTo>
                  <a:lnTo>
                    <a:pt x="30" y="65"/>
                  </a:lnTo>
                  <a:lnTo>
                    <a:pt x="40" y="122"/>
                  </a:lnTo>
                  <a:lnTo>
                    <a:pt x="51" y="193"/>
                  </a:lnTo>
                  <a:lnTo>
                    <a:pt x="51" y="269"/>
                  </a:lnTo>
                  <a:lnTo>
                    <a:pt x="45" y="335"/>
                  </a:lnTo>
                  <a:lnTo>
                    <a:pt x="40" y="335"/>
                  </a:lnTo>
                  <a:lnTo>
                    <a:pt x="45" y="269"/>
                  </a:lnTo>
                  <a:lnTo>
                    <a:pt x="45" y="213"/>
                  </a:lnTo>
                  <a:lnTo>
                    <a:pt x="35" y="152"/>
                  </a:lnTo>
                  <a:lnTo>
                    <a:pt x="20" y="91"/>
                  </a:lnTo>
                  <a:lnTo>
                    <a:pt x="0" y="15"/>
                  </a:lnTo>
                  <a:lnTo>
                    <a:pt x="1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Freeform 64"/>
            <p:cNvSpPr>
              <a:spLocks/>
            </p:cNvSpPr>
            <p:nvPr/>
          </p:nvSpPr>
          <p:spPr bwMode="ltGray">
            <a:xfrm>
              <a:off x="493" y="3974"/>
              <a:ext cx="138" cy="162"/>
            </a:xfrm>
            <a:custGeom>
              <a:avLst/>
              <a:gdLst>
                <a:gd name="T0" fmla="*/ 137 w 138"/>
                <a:gd name="T1" fmla="*/ 161 h 162"/>
                <a:gd name="T2" fmla="*/ 116 w 138"/>
                <a:gd name="T3" fmla="*/ 125 h 162"/>
                <a:gd name="T4" fmla="*/ 99 w 138"/>
                <a:gd name="T5" fmla="*/ 85 h 162"/>
                <a:gd name="T6" fmla="*/ 90 w 138"/>
                <a:gd name="T7" fmla="*/ 68 h 162"/>
                <a:gd name="T8" fmla="*/ 77 w 138"/>
                <a:gd name="T9" fmla="*/ 48 h 162"/>
                <a:gd name="T10" fmla="*/ 61 w 138"/>
                <a:gd name="T11" fmla="*/ 27 h 162"/>
                <a:gd name="T12" fmla="*/ 49 w 138"/>
                <a:gd name="T13" fmla="*/ 13 h 162"/>
                <a:gd name="T14" fmla="*/ 39 w 138"/>
                <a:gd name="T15" fmla="*/ 7 h 162"/>
                <a:gd name="T16" fmla="*/ 27 w 138"/>
                <a:gd name="T17" fmla="*/ 2 h 162"/>
                <a:gd name="T18" fmla="*/ 12 w 138"/>
                <a:gd name="T19" fmla="*/ 0 h 162"/>
                <a:gd name="T20" fmla="*/ 6 w 138"/>
                <a:gd name="T21" fmla="*/ 4 h 162"/>
                <a:gd name="T22" fmla="*/ 0 w 138"/>
                <a:gd name="T23"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62">
                  <a:moveTo>
                    <a:pt x="137" y="161"/>
                  </a:moveTo>
                  <a:lnTo>
                    <a:pt x="116" y="125"/>
                  </a:lnTo>
                  <a:lnTo>
                    <a:pt x="99" y="85"/>
                  </a:lnTo>
                  <a:lnTo>
                    <a:pt x="90" y="68"/>
                  </a:lnTo>
                  <a:lnTo>
                    <a:pt x="77" y="48"/>
                  </a:lnTo>
                  <a:lnTo>
                    <a:pt x="61" y="27"/>
                  </a:lnTo>
                  <a:lnTo>
                    <a:pt x="49" y="13"/>
                  </a:lnTo>
                  <a:lnTo>
                    <a:pt x="39" y="7"/>
                  </a:lnTo>
                  <a:lnTo>
                    <a:pt x="27" y="2"/>
                  </a:lnTo>
                  <a:lnTo>
                    <a:pt x="12" y="0"/>
                  </a:lnTo>
                  <a:lnTo>
                    <a:pt x="6" y="4"/>
                  </a:lnTo>
                  <a:lnTo>
                    <a:pt x="0" y="1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Freeform 65"/>
            <p:cNvSpPr>
              <a:spLocks/>
            </p:cNvSpPr>
            <p:nvPr/>
          </p:nvSpPr>
          <p:spPr bwMode="ltGray">
            <a:xfrm>
              <a:off x="606" y="3386"/>
              <a:ext cx="427" cy="577"/>
            </a:xfrm>
            <a:custGeom>
              <a:avLst/>
              <a:gdLst>
                <a:gd name="T0" fmla="*/ 287 w 427"/>
                <a:gd name="T1" fmla="*/ 6 h 577"/>
                <a:gd name="T2" fmla="*/ 275 w 427"/>
                <a:gd name="T3" fmla="*/ 24 h 577"/>
                <a:gd name="T4" fmla="*/ 181 w 427"/>
                <a:gd name="T5" fmla="*/ 21 h 577"/>
                <a:gd name="T6" fmla="*/ 218 w 427"/>
                <a:gd name="T7" fmla="*/ 28 h 577"/>
                <a:gd name="T8" fmla="*/ 259 w 427"/>
                <a:gd name="T9" fmla="*/ 39 h 577"/>
                <a:gd name="T10" fmla="*/ 169 w 427"/>
                <a:gd name="T11" fmla="*/ 54 h 577"/>
                <a:gd name="T12" fmla="*/ 238 w 427"/>
                <a:gd name="T13" fmla="*/ 58 h 577"/>
                <a:gd name="T14" fmla="*/ 245 w 427"/>
                <a:gd name="T15" fmla="*/ 76 h 577"/>
                <a:gd name="T16" fmla="*/ 43 w 427"/>
                <a:gd name="T17" fmla="*/ 157 h 577"/>
                <a:gd name="T18" fmla="*/ 230 w 427"/>
                <a:gd name="T19" fmla="*/ 97 h 577"/>
                <a:gd name="T20" fmla="*/ 190 w 427"/>
                <a:gd name="T21" fmla="*/ 130 h 577"/>
                <a:gd name="T22" fmla="*/ 215 w 427"/>
                <a:gd name="T23" fmla="*/ 134 h 577"/>
                <a:gd name="T24" fmla="*/ 181 w 427"/>
                <a:gd name="T25" fmla="*/ 179 h 577"/>
                <a:gd name="T26" fmla="*/ 106 w 427"/>
                <a:gd name="T27" fmla="*/ 229 h 577"/>
                <a:gd name="T28" fmla="*/ 190 w 427"/>
                <a:gd name="T29" fmla="*/ 192 h 577"/>
                <a:gd name="T30" fmla="*/ 121 w 427"/>
                <a:gd name="T31" fmla="*/ 265 h 577"/>
                <a:gd name="T32" fmla="*/ 184 w 427"/>
                <a:gd name="T33" fmla="*/ 218 h 577"/>
                <a:gd name="T34" fmla="*/ 199 w 427"/>
                <a:gd name="T35" fmla="*/ 218 h 577"/>
                <a:gd name="T36" fmla="*/ 174 w 427"/>
                <a:gd name="T37" fmla="*/ 260 h 577"/>
                <a:gd name="T38" fmla="*/ 195 w 427"/>
                <a:gd name="T39" fmla="*/ 260 h 577"/>
                <a:gd name="T40" fmla="*/ 155 w 427"/>
                <a:gd name="T41" fmla="*/ 310 h 577"/>
                <a:gd name="T42" fmla="*/ 177 w 427"/>
                <a:gd name="T43" fmla="*/ 298 h 577"/>
                <a:gd name="T44" fmla="*/ 158 w 427"/>
                <a:gd name="T45" fmla="*/ 344 h 577"/>
                <a:gd name="T46" fmla="*/ 174 w 427"/>
                <a:gd name="T47" fmla="*/ 329 h 577"/>
                <a:gd name="T48" fmla="*/ 193 w 427"/>
                <a:gd name="T49" fmla="*/ 325 h 577"/>
                <a:gd name="T50" fmla="*/ 181 w 427"/>
                <a:gd name="T51" fmla="*/ 359 h 577"/>
                <a:gd name="T52" fmla="*/ 141 w 427"/>
                <a:gd name="T53" fmla="*/ 423 h 577"/>
                <a:gd name="T54" fmla="*/ 193 w 427"/>
                <a:gd name="T55" fmla="*/ 374 h 577"/>
                <a:gd name="T56" fmla="*/ 204 w 427"/>
                <a:gd name="T57" fmla="*/ 365 h 577"/>
                <a:gd name="T58" fmla="*/ 202 w 427"/>
                <a:gd name="T59" fmla="*/ 418 h 577"/>
                <a:gd name="T60" fmla="*/ 218 w 427"/>
                <a:gd name="T61" fmla="*/ 444 h 577"/>
                <a:gd name="T62" fmla="*/ 225 w 427"/>
                <a:gd name="T63" fmla="*/ 414 h 577"/>
                <a:gd name="T64" fmla="*/ 376 w 427"/>
                <a:gd name="T65" fmla="*/ 494 h 577"/>
                <a:gd name="T66" fmla="*/ 238 w 427"/>
                <a:gd name="T67" fmla="*/ 378 h 577"/>
                <a:gd name="T68" fmla="*/ 268 w 427"/>
                <a:gd name="T69" fmla="*/ 402 h 577"/>
                <a:gd name="T70" fmla="*/ 228 w 427"/>
                <a:gd name="T71" fmla="*/ 339 h 577"/>
                <a:gd name="T72" fmla="*/ 394 w 427"/>
                <a:gd name="T73" fmla="*/ 390 h 577"/>
                <a:gd name="T74" fmla="*/ 228 w 427"/>
                <a:gd name="T75" fmla="*/ 319 h 577"/>
                <a:gd name="T76" fmla="*/ 251 w 427"/>
                <a:gd name="T77" fmla="*/ 302 h 577"/>
                <a:gd name="T78" fmla="*/ 232 w 427"/>
                <a:gd name="T79" fmla="*/ 277 h 577"/>
                <a:gd name="T80" fmla="*/ 259 w 427"/>
                <a:gd name="T81" fmla="*/ 277 h 577"/>
                <a:gd name="T82" fmla="*/ 333 w 427"/>
                <a:gd name="T83" fmla="*/ 326 h 577"/>
                <a:gd name="T84" fmla="*/ 262 w 427"/>
                <a:gd name="T85" fmla="*/ 232 h 577"/>
                <a:gd name="T86" fmla="*/ 248 w 427"/>
                <a:gd name="T87" fmla="*/ 198 h 577"/>
                <a:gd name="T88" fmla="*/ 268 w 427"/>
                <a:gd name="T89" fmla="*/ 192 h 577"/>
                <a:gd name="T90" fmla="*/ 264 w 427"/>
                <a:gd name="T91" fmla="*/ 159 h 577"/>
                <a:gd name="T92" fmla="*/ 273 w 427"/>
                <a:gd name="T93" fmla="*/ 155 h 577"/>
                <a:gd name="T94" fmla="*/ 324 w 427"/>
                <a:gd name="T95" fmla="*/ 185 h 577"/>
                <a:gd name="T96" fmla="*/ 284 w 427"/>
                <a:gd name="T97" fmla="*/ 137 h 577"/>
                <a:gd name="T98" fmla="*/ 287 w 427"/>
                <a:gd name="T99" fmla="*/ 96 h 577"/>
                <a:gd name="T100" fmla="*/ 284 w 427"/>
                <a:gd name="T101" fmla="*/ 73 h 577"/>
                <a:gd name="T102" fmla="*/ 327 w 427"/>
                <a:gd name="T103" fmla="*/ 72 h 577"/>
                <a:gd name="T104" fmla="*/ 317 w 427"/>
                <a:gd name="T105" fmla="*/ 39 h 577"/>
                <a:gd name="T106" fmla="*/ 336 w 427"/>
                <a:gd name="T107" fmla="*/ 30 h 577"/>
                <a:gd name="T108" fmla="*/ 330 w 427"/>
                <a:gd name="T109"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577">
                  <a:moveTo>
                    <a:pt x="330" y="0"/>
                  </a:moveTo>
                  <a:lnTo>
                    <a:pt x="313" y="2"/>
                  </a:lnTo>
                  <a:lnTo>
                    <a:pt x="287" y="6"/>
                  </a:lnTo>
                  <a:lnTo>
                    <a:pt x="305" y="9"/>
                  </a:lnTo>
                  <a:lnTo>
                    <a:pt x="290" y="16"/>
                  </a:lnTo>
                  <a:lnTo>
                    <a:pt x="275" y="24"/>
                  </a:lnTo>
                  <a:lnTo>
                    <a:pt x="253" y="27"/>
                  </a:lnTo>
                  <a:lnTo>
                    <a:pt x="218" y="26"/>
                  </a:lnTo>
                  <a:lnTo>
                    <a:pt x="181" y="21"/>
                  </a:lnTo>
                  <a:lnTo>
                    <a:pt x="84" y="26"/>
                  </a:lnTo>
                  <a:lnTo>
                    <a:pt x="177" y="23"/>
                  </a:lnTo>
                  <a:lnTo>
                    <a:pt x="218" y="28"/>
                  </a:lnTo>
                  <a:lnTo>
                    <a:pt x="253" y="27"/>
                  </a:lnTo>
                  <a:lnTo>
                    <a:pt x="275" y="32"/>
                  </a:lnTo>
                  <a:lnTo>
                    <a:pt x="259" y="39"/>
                  </a:lnTo>
                  <a:lnTo>
                    <a:pt x="270" y="42"/>
                  </a:lnTo>
                  <a:lnTo>
                    <a:pt x="238" y="55"/>
                  </a:lnTo>
                  <a:lnTo>
                    <a:pt x="169" y="54"/>
                  </a:lnTo>
                  <a:lnTo>
                    <a:pt x="79" y="100"/>
                  </a:lnTo>
                  <a:lnTo>
                    <a:pt x="169" y="55"/>
                  </a:lnTo>
                  <a:lnTo>
                    <a:pt x="238" y="58"/>
                  </a:lnTo>
                  <a:lnTo>
                    <a:pt x="259" y="60"/>
                  </a:lnTo>
                  <a:lnTo>
                    <a:pt x="222" y="76"/>
                  </a:lnTo>
                  <a:lnTo>
                    <a:pt x="245" y="76"/>
                  </a:lnTo>
                  <a:lnTo>
                    <a:pt x="204" y="93"/>
                  </a:lnTo>
                  <a:lnTo>
                    <a:pt x="128" y="116"/>
                  </a:lnTo>
                  <a:lnTo>
                    <a:pt x="43" y="157"/>
                  </a:lnTo>
                  <a:lnTo>
                    <a:pt x="131" y="119"/>
                  </a:lnTo>
                  <a:lnTo>
                    <a:pt x="207" y="96"/>
                  </a:lnTo>
                  <a:lnTo>
                    <a:pt x="230" y="97"/>
                  </a:lnTo>
                  <a:lnTo>
                    <a:pt x="195" y="111"/>
                  </a:lnTo>
                  <a:lnTo>
                    <a:pt x="218" y="114"/>
                  </a:lnTo>
                  <a:lnTo>
                    <a:pt x="190" y="130"/>
                  </a:lnTo>
                  <a:lnTo>
                    <a:pt x="8" y="270"/>
                  </a:lnTo>
                  <a:lnTo>
                    <a:pt x="190" y="134"/>
                  </a:lnTo>
                  <a:lnTo>
                    <a:pt x="215" y="134"/>
                  </a:lnTo>
                  <a:lnTo>
                    <a:pt x="187" y="155"/>
                  </a:lnTo>
                  <a:lnTo>
                    <a:pt x="207" y="154"/>
                  </a:lnTo>
                  <a:lnTo>
                    <a:pt x="181" y="179"/>
                  </a:lnTo>
                  <a:lnTo>
                    <a:pt x="106" y="228"/>
                  </a:lnTo>
                  <a:lnTo>
                    <a:pt x="28" y="296"/>
                  </a:lnTo>
                  <a:lnTo>
                    <a:pt x="106" y="229"/>
                  </a:lnTo>
                  <a:lnTo>
                    <a:pt x="184" y="182"/>
                  </a:lnTo>
                  <a:lnTo>
                    <a:pt x="207" y="174"/>
                  </a:lnTo>
                  <a:lnTo>
                    <a:pt x="190" y="192"/>
                  </a:lnTo>
                  <a:lnTo>
                    <a:pt x="204" y="190"/>
                  </a:lnTo>
                  <a:lnTo>
                    <a:pt x="181" y="216"/>
                  </a:lnTo>
                  <a:lnTo>
                    <a:pt x="121" y="265"/>
                  </a:lnTo>
                  <a:lnTo>
                    <a:pt x="0" y="331"/>
                  </a:lnTo>
                  <a:lnTo>
                    <a:pt x="118" y="267"/>
                  </a:lnTo>
                  <a:lnTo>
                    <a:pt x="184" y="218"/>
                  </a:lnTo>
                  <a:lnTo>
                    <a:pt x="193" y="218"/>
                  </a:lnTo>
                  <a:lnTo>
                    <a:pt x="81" y="365"/>
                  </a:lnTo>
                  <a:lnTo>
                    <a:pt x="199" y="218"/>
                  </a:lnTo>
                  <a:lnTo>
                    <a:pt x="184" y="237"/>
                  </a:lnTo>
                  <a:lnTo>
                    <a:pt x="199" y="230"/>
                  </a:lnTo>
                  <a:lnTo>
                    <a:pt x="174" y="260"/>
                  </a:lnTo>
                  <a:lnTo>
                    <a:pt x="98" y="329"/>
                  </a:lnTo>
                  <a:lnTo>
                    <a:pt x="174" y="265"/>
                  </a:lnTo>
                  <a:lnTo>
                    <a:pt x="195" y="260"/>
                  </a:lnTo>
                  <a:lnTo>
                    <a:pt x="174" y="280"/>
                  </a:lnTo>
                  <a:lnTo>
                    <a:pt x="84" y="414"/>
                  </a:lnTo>
                  <a:lnTo>
                    <a:pt x="155" y="310"/>
                  </a:lnTo>
                  <a:lnTo>
                    <a:pt x="181" y="280"/>
                  </a:lnTo>
                  <a:lnTo>
                    <a:pt x="195" y="277"/>
                  </a:lnTo>
                  <a:lnTo>
                    <a:pt x="177" y="298"/>
                  </a:lnTo>
                  <a:lnTo>
                    <a:pt x="193" y="295"/>
                  </a:lnTo>
                  <a:lnTo>
                    <a:pt x="169" y="320"/>
                  </a:lnTo>
                  <a:lnTo>
                    <a:pt x="158" y="344"/>
                  </a:lnTo>
                  <a:lnTo>
                    <a:pt x="40" y="421"/>
                  </a:lnTo>
                  <a:lnTo>
                    <a:pt x="161" y="346"/>
                  </a:lnTo>
                  <a:lnTo>
                    <a:pt x="174" y="329"/>
                  </a:lnTo>
                  <a:lnTo>
                    <a:pt x="190" y="325"/>
                  </a:lnTo>
                  <a:lnTo>
                    <a:pt x="161" y="369"/>
                  </a:lnTo>
                  <a:lnTo>
                    <a:pt x="193" y="325"/>
                  </a:lnTo>
                  <a:lnTo>
                    <a:pt x="174" y="346"/>
                  </a:lnTo>
                  <a:lnTo>
                    <a:pt x="195" y="341"/>
                  </a:lnTo>
                  <a:lnTo>
                    <a:pt x="181" y="359"/>
                  </a:lnTo>
                  <a:lnTo>
                    <a:pt x="141" y="423"/>
                  </a:lnTo>
                  <a:lnTo>
                    <a:pt x="100" y="461"/>
                  </a:lnTo>
                  <a:lnTo>
                    <a:pt x="141" y="423"/>
                  </a:lnTo>
                  <a:lnTo>
                    <a:pt x="184" y="362"/>
                  </a:lnTo>
                  <a:lnTo>
                    <a:pt x="199" y="359"/>
                  </a:lnTo>
                  <a:lnTo>
                    <a:pt x="193" y="374"/>
                  </a:lnTo>
                  <a:lnTo>
                    <a:pt x="161" y="414"/>
                  </a:lnTo>
                  <a:lnTo>
                    <a:pt x="195" y="378"/>
                  </a:lnTo>
                  <a:lnTo>
                    <a:pt x="204" y="365"/>
                  </a:lnTo>
                  <a:lnTo>
                    <a:pt x="190" y="398"/>
                  </a:lnTo>
                  <a:lnTo>
                    <a:pt x="207" y="392"/>
                  </a:lnTo>
                  <a:lnTo>
                    <a:pt x="202" y="418"/>
                  </a:lnTo>
                  <a:lnTo>
                    <a:pt x="213" y="406"/>
                  </a:lnTo>
                  <a:lnTo>
                    <a:pt x="222" y="416"/>
                  </a:lnTo>
                  <a:lnTo>
                    <a:pt x="218" y="444"/>
                  </a:lnTo>
                  <a:lnTo>
                    <a:pt x="144" y="576"/>
                  </a:lnTo>
                  <a:lnTo>
                    <a:pt x="225" y="444"/>
                  </a:lnTo>
                  <a:lnTo>
                    <a:pt x="225" y="414"/>
                  </a:lnTo>
                  <a:lnTo>
                    <a:pt x="225" y="396"/>
                  </a:lnTo>
                  <a:lnTo>
                    <a:pt x="243" y="406"/>
                  </a:lnTo>
                  <a:lnTo>
                    <a:pt x="376" y="494"/>
                  </a:lnTo>
                  <a:lnTo>
                    <a:pt x="235" y="398"/>
                  </a:lnTo>
                  <a:lnTo>
                    <a:pt x="225" y="374"/>
                  </a:lnTo>
                  <a:lnTo>
                    <a:pt x="238" y="378"/>
                  </a:lnTo>
                  <a:lnTo>
                    <a:pt x="218" y="349"/>
                  </a:lnTo>
                  <a:lnTo>
                    <a:pt x="235" y="360"/>
                  </a:lnTo>
                  <a:lnTo>
                    <a:pt x="268" y="402"/>
                  </a:lnTo>
                  <a:lnTo>
                    <a:pt x="238" y="357"/>
                  </a:lnTo>
                  <a:lnTo>
                    <a:pt x="225" y="339"/>
                  </a:lnTo>
                  <a:lnTo>
                    <a:pt x="228" y="339"/>
                  </a:lnTo>
                  <a:lnTo>
                    <a:pt x="245" y="349"/>
                  </a:lnTo>
                  <a:lnTo>
                    <a:pt x="278" y="372"/>
                  </a:lnTo>
                  <a:lnTo>
                    <a:pt x="394" y="390"/>
                  </a:lnTo>
                  <a:lnTo>
                    <a:pt x="275" y="369"/>
                  </a:lnTo>
                  <a:lnTo>
                    <a:pt x="238" y="341"/>
                  </a:lnTo>
                  <a:lnTo>
                    <a:pt x="228" y="319"/>
                  </a:lnTo>
                  <a:lnTo>
                    <a:pt x="245" y="319"/>
                  </a:lnTo>
                  <a:lnTo>
                    <a:pt x="228" y="298"/>
                  </a:lnTo>
                  <a:lnTo>
                    <a:pt x="251" y="302"/>
                  </a:lnTo>
                  <a:lnTo>
                    <a:pt x="330" y="344"/>
                  </a:lnTo>
                  <a:lnTo>
                    <a:pt x="251" y="301"/>
                  </a:lnTo>
                  <a:lnTo>
                    <a:pt x="232" y="277"/>
                  </a:lnTo>
                  <a:lnTo>
                    <a:pt x="253" y="283"/>
                  </a:lnTo>
                  <a:lnTo>
                    <a:pt x="238" y="264"/>
                  </a:lnTo>
                  <a:lnTo>
                    <a:pt x="259" y="277"/>
                  </a:lnTo>
                  <a:lnTo>
                    <a:pt x="245" y="247"/>
                  </a:lnTo>
                  <a:lnTo>
                    <a:pt x="262" y="262"/>
                  </a:lnTo>
                  <a:lnTo>
                    <a:pt x="333" y="326"/>
                  </a:lnTo>
                  <a:lnTo>
                    <a:pt x="259" y="262"/>
                  </a:lnTo>
                  <a:lnTo>
                    <a:pt x="243" y="225"/>
                  </a:lnTo>
                  <a:lnTo>
                    <a:pt x="262" y="232"/>
                  </a:lnTo>
                  <a:lnTo>
                    <a:pt x="379" y="268"/>
                  </a:lnTo>
                  <a:lnTo>
                    <a:pt x="262" y="230"/>
                  </a:lnTo>
                  <a:lnTo>
                    <a:pt x="248" y="198"/>
                  </a:lnTo>
                  <a:lnTo>
                    <a:pt x="264" y="203"/>
                  </a:lnTo>
                  <a:lnTo>
                    <a:pt x="251" y="185"/>
                  </a:lnTo>
                  <a:lnTo>
                    <a:pt x="268" y="192"/>
                  </a:lnTo>
                  <a:lnTo>
                    <a:pt x="322" y="281"/>
                  </a:lnTo>
                  <a:lnTo>
                    <a:pt x="264" y="183"/>
                  </a:lnTo>
                  <a:lnTo>
                    <a:pt x="264" y="159"/>
                  </a:lnTo>
                  <a:lnTo>
                    <a:pt x="281" y="170"/>
                  </a:lnTo>
                  <a:lnTo>
                    <a:pt x="317" y="221"/>
                  </a:lnTo>
                  <a:lnTo>
                    <a:pt x="273" y="155"/>
                  </a:lnTo>
                  <a:lnTo>
                    <a:pt x="268" y="134"/>
                  </a:lnTo>
                  <a:lnTo>
                    <a:pt x="281" y="144"/>
                  </a:lnTo>
                  <a:lnTo>
                    <a:pt x="324" y="185"/>
                  </a:lnTo>
                  <a:lnTo>
                    <a:pt x="426" y="208"/>
                  </a:lnTo>
                  <a:lnTo>
                    <a:pt x="322" y="182"/>
                  </a:lnTo>
                  <a:lnTo>
                    <a:pt x="284" y="137"/>
                  </a:lnTo>
                  <a:lnTo>
                    <a:pt x="278" y="109"/>
                  </a:lnTo>
                  <a:lnTo>
                    <a:pt x="295" y="122"/>
                  </a:lnTo>
                  <a:lnTo>
                    <a:pt x="287" y="96"/>
                  </a:lnTo>
                  <a:lnTo>
                    <a:pt x="354" y="165"/>
                  </a:lnTo>
                  <a:lnTo>
                    <a:pt x="290" y="93"/>
                  </a:lnTo>
                  <a:lnTo>
                    <a:pt x="284" y="73"/>
                  </a:lnTo>
                  <a:lnTo>
                    <a:pt x="305" y="88"/>
                  </a:lnTo>
                  <a:lnTo>
                    <a:pt x="302" y="57"/>
                  </a:lnTo>
                  <a:lnTo>
                    <a:pt x="327" y="72"/>
                  </a:lnTo>
                  <a:lnTo>
                    <a:pt x="420" y="127"/>
                  </a:lnTo>
                  <a:lnTo>
                    <a:pt x="327" y="70"/>
                  </a:lnTo>
                  <a:lnTo>
                    <a:pt x="317" y="39"/>
                  </a:lnTo>
                  <a:lnTo>
                    <a:pt x="330" y="46"/>
                  </a:lnTo>
                  <a:lnTo>
                    <a:pt x="322" y="24"/>
                  </a:lnTo>
                  <a:lnTo>
                    <a:pt x="336" y="30"/>
                  </a:lnTo>
                  <a:lnTo>
                    <a:pt x="339" y="12"/>
                  </a:lnTo>
                  <a:lnTo>
                    <a:pt x="336" y="5"/>
                  </a:lnTo>
                  <a:lnTo>
                    <a:pt x="33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 name="Freeform 66"/>
            <p:cNvSpPr>
              <a:spLocks/>
            </p:cNvSpPr>
            <p:nvPr/>
          </p:nvSpPr>
          <p:spPr bwMode="ltGray">
            <a:xfrm>
              <a:off x="877" y="3692"/>
              <a:ext cx="158" cy="263"/>
            </a:xfrm>
            <a:custGeom>
              <a:avLst/>
              <a:gdLst>
                <a:gd name="T0" fmla="*/ 157 w 158"/>
                <a:gd name="T1" fmla="*/ 94 h 263"/>
                <a:gd name="T2" fmla="*/ 140 w 158"/>
                <a:gd name="T3" fmla="*/ 9 h 263"/>
                <a:gd name="T4" fmla="*/ 119 w 158"/>
                <a:gd name="T5" fmla="*/ 1 h 263"/>
                <a:gd name="T6" fmla="*/ 102 w 158"/>
                <a:gd name="T7" fmla="*/ 0 h 263"/>
                <a:gd name="T8" fmla="*/ 75 w 158"/>
                <a:gd name="T9" fmla="*/ 3 h 263"/>
                <a:gd name="T10" fmla="*/ 59 w 158"/>
                <a:gd name="T11" fmla="*/ 13 h 263"/>
                <a:gd name="T12" fmla="*/ 40 w 158"/>
                <a:gd name="T13" fmla="*/ 26 h 263"/>
                <a:gd name="T14" fmla="*/ 22 w 158"/>
                <a:gd name="T15" fmla="*/ 49 h 263"/>
                <a:gd name="T16" fmla="*/ 12 w 158"/>
                <a:gd name="T17" fmla="*/ 82 h 263"/>
                <a:gd name="T18" fmla="*/ 7 w 158"/>
                <a:gd name="T19" fmla="*/ 110 h 263"/>
                <a:gd name="T20" fmla="*/ 0 w 158"/>
                <a:gd name="T21" fmla="*/ 149 h 263"/>
                <a:gd name="T22" fmla="*/ 0 w 158"/>
                <a:gd name="T23" fmla="*/ 174 h 263"/>
                <a:gd name="T24" fmla="*/ 12 w 158"/>
                <a:gd name="T25" fmla="*/ 209 h 263"/>
                <a:gd name="T26" fmla="*/ 35 w 158"/>
                <a:gd name="T27" fmla="*/ 238 h 263"/>
                <a:gd name="T28" fmla="*/ 59 w 158"/>
                <a:gd name="T29" fmla="*/ 262 h 263"/>
                <a:gd name="T30" fmla="*/ 46 w 158"/>
                <a:gd name="T31" fmla="*/ 226 h 263"/>
                <a:gd name="T32" fmla="*/ 40 w 158"/>
                <a:gd name="T33" fmla="*/ 193 h 263"/>
                <a:gd name="T34" fmla="*/ 43 w 158"/>
                <a:gd name="T35" fmla="*/ 158 h 263"/>
                <a:gd name="T36" fmla="*/ 46 w 158"/>
                <a:gd name="T37" fmla="*/ 128 h 263"/>
                <a:gd name="T38" fmla="*/ 51 w 158"/>
                <a:gd name="T39" fmla="*/ 97 h 263"/>
                <a:gd name="T40" fmla="*/ 59 w 158"/>
                <a:gd name="T41" fmla="*/ 70 h 263"/>
                <a:gd name="T42" fmla="*/ 61 w 158"/>
                <a:gd name="T43" fmla="*/ 49 h 263"/>
                <a:gd name="T44" fmla="*/ 71 w 158"/>
                <a:gd name="T45" fmla="*/ 27 h 263"/>
                <a:gd name="T46" fmla="*/ 94 w 158"/>
                <a:gd name="T47" fmla="*/ 10 h 263"/>
                <a:gd name="T48" fmla="*/ 114 w 158"/>
                <a:gd name="T49" fmla="*/ 11 h 263"/>
                <a:gd name="T50" fmla="*/ 135 w 158"/>
                <a:gd name="T51" fmla="*/ 59 h 263"/>
                <a:gd name="T52" fmla="*/ 150 w 158"/>
                <a:gd name="T53" fmla="*/ 70 h 263"/>
                <a:gd name="T54" fmla="*/ 157 w 158"/>
                <a:gd name="T55" fmla="*/ 9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263">
                  <a:moveTo>
                    <a:pt x="157" y="94"/>
                  </a:moveTo>
                  <a:lnTo>
                    <a:pt x="140" y="9"/>
                  </a:lnTo>
                  <a:lnTo>
                    <a:pt x="119" y="1"/>
                  </a:lnTo>
                  <a:lnTo>
                    <a:pt x="102" y="0"/>
                  </a:lnTo>
                  <a:lnTo>
                    <a:pt x="75" y="3"/>
                  </a:lnTo>
                  <a:lnTo>
                    <a:pt x="59" y="13"/>
                  </a:lnTo>
                  <a:lnTo>
                    <a:pt x="40" y="26"/>
                  </a:lnTo>
                  <a:lnTo>
                    <a:pt x="22" y="49"/>
                  </a:lnTo>
                  <a:lnTo>
                    <a:pt x="12" y="82"/>
                  </a:lnTo>
                  <a:lnTo>
                    <a:pt x="7" y="110"/>
                  </a:lnTo>
                  <a:lnTo>
                    <a:pt x="0" y="149"/>
                  </a:lnTo>
                  <a:lnTo>
                    <a:pt x="0" y="174"/>
                  </a:lnTo>
                  <a:lnTo>
                    <a:pt x="12" y="209"/>
                  </a:lnTo>
                  <a:lnTo>
                    <a:pt x="35" y="238"/>
                  </a:lnTo>
                  <a:lnTo>
                    <a:pt x="59" y="262"/>
                  </a:lnTo>
                  <a:lnTo>
                    <a:pt x="46" y="226"/>
                  </a:lnTo>
                  <a:lnTo>
                    <a:pt x="40" y="193"/>
                  </a:lnTo>
                  <a:lnTo>
                    <a:pt x="43" y="158"/>
                  </a:lnTo>
                  <a:lnTo>
                    <a:pt x="46" y="128"/>
                  </a:lnTo>
                  <a:lnTo>
                    <a:pt x="51" y="97"/>
                  </a:lnTo>
                  <a:lnTo>
                    <a:pt x="59" y="70"/>
                  </a:lnTo>
                  <a:lnTo>
                    <a:pt x="61" y="49"/>
                  </a:lnTo>
                  <a:lnTo>
                    <a:pt x="71" y="27"/>
                  </a:lnTo>
                  <a:lnTo>
                    <a:pt x="94" y="10"/>
                  </a:lnTo>
                  <a:lnTo>
                    <a:pt x="114" y="11"/>
                  </a:lnTo>
                  <a:lnTo>
                    <a:pt x="135" y="59"/>
                  </a:lnTo>
                  <a:lnTo>
                    <a:pt x="150" y="70"/>
                  </a:lnTo>
                  <a:lnTo>
                    <a:pt x="157" y="94"/>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0" name="Freeform 67"/>
            <p:cNvSpPr>
              <a:spLocks/>
            </p:cNvSpPr>
            <p:nvPr/>
          </p:nvSpPr>
          <p:spPr bwMode="ltGray">
            <a:xfrm>
              <a:off x="1002" y="3501"/>
              <a:ext cx="176" cy="322"/>
            </a:xfrm>
            <a:custGeom>
              <a:avLst/>
              <a:gdLst>
                <a:gd name="T0" fmla="*/ 3 w 176"/>
                <a:gd name="T1" fmla="*/ 51 h 322"/>
                <a:gd name="T2" fmla="*/ 40 w 176"/>
                <a:gd name="T3" fmla="*/ 0 h 322"/>
                <a:gd name="T4" fmla="*/ 63 w 176"/>
                <a:gd name="T5" fmla="*/ 1 h 322"/>
                <a:gd name="T6" fmla="*/ 83 w 176"/>
                <a:gd name="T7" fmla="*/ 4 h 322"/>
                <a:gd name="T8" fmla="*/ 99 w 176"/>
                <a:gd name="T9" fmla="*/ 18 h 322"/>
                <a:gd name="T10" fmla="*/ 139 w 176"/>
                <a:gd name="T11" fmla="*/ 59 h 322"/>
                <a:gd name="T12" fmla="*/ 152 w 176"/>
                <a:gd name="T13" fmla="*/ 77 h 322"/>
                <a:gd name="T14" fmla="*/ 161 w 176"/>
                <a:gd name="T15" fmla="*/ 96 h 322"/>
                <a:gd name="T16" fmla="*/ 171 w 176"/>
                <a:gd name="T17" fmla="*/ 150 h 322"/>
                <a:gd name="T18" fmla="*/ 175 w 176"/>
                <a:gd name="T19" fmla="*/ 167 h 322"/>
                <a:gd name="T20" fmla="*/ 171 w 176"/>
                <a:gd name="T21" fmla="*/ 188 h 322"/>
                <a:gd name="T22" fmla="*/ 164 w 176"/>
                <a:gd name="T23" fmla="*/ 210 h 322"/>
                <a:gd name="T24" fmla="*/ 148 w 176"/>
                <a:gd name="T25" fmla="*/ 244 h 322"/>
                <a:gd name="T26" fmla="*/ 136 w 176"/>
                <a:gd name="T27" fmla="*/ 267 h 322"/>
                <a:gd name="T28" fmla="*/ 115 w 176"/>
                <a:gd name="T29" fmla="*/ 291 h 322"/>
                <a:gd name="T30" fmla="*/ 76 w 176"/>
                <a:gd name="T31" fmla="*/ 321 h 322"/>
                <a:gd name="T32" fmla="*/ 96 w 176"/>
                <a:gd name="T33" fmla="*/ 283 h 322"/>
                <a:gd name="T34" fmla="*/ 113 w 176"/>
                <a:gd name="T35" fmla="*/ 249 h 322"/>
                <a:gd name="T36" fmla="*/ 123 w 176"/>
                <a:gd name="T37" fmla="*/ 217 h 322"/>
                <a:gd name="T38" fmla="*/ 118 w 176"/>
                <a:gd name="T39" fmla="*/ 188 h 322"/>
                <a:gd name="T40" fmla="*/ 115 w 176"/>
                <a:gd name="T41" fmla="*/ 167 h 322"/>
                <a:gd name="T42" fmla="*/ 123 w 176"/>
                <a:gd name="T43" fmla="*/ 141 h 322"/>
                <a:gd name="T44" fmla="*/ 126 w 176"/>
                <a:gd name="T45" fmla="*/ 119 h 322"/>
                <a:gd name="T46" fmla="*/ 109 w 176"/>
                <a:gd name="T47" fmla="*/ 77 h 322"/>
                <a:gd name="T48" fmla="*/ 106 w 176"/>
                <a:gd name="T49" fmla="*/ 54 h 322"/>
                <a:gd name="T50" fmla="*/ 92 w 176"/>
                <a:gd name="T51" fmla="*/ 37 h 322"/>
                <a:gd name="T52" fmla="*/ 63 w 176"/>
                <a:gd name="T53" fmla="*/ 13 h 322"/>
                <a:gd name="T54" fmla="*/ 49 w 176"/>
                <a:gd name="T55" fmla="*/ 32 h 322"/>
                <a:gd name="T56" fmla="*/ 0 w 176"/>
                <a:gd name="T57" fmla="*/ 61 h 322"/>
                <a:gd name="T58" fmla="*/ 3 w 176"/>
                <a:gd name="T59" fmla="*/ 5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 h="322">
                  <a:moveTo>
                    <a:pt x="3" y="51"/>
                  </a:moveTo>
                  <a:lnTo>
                    <a:pt x="40" y="0"/>
                  </a:lnTo>
                  <a:lnTo>
                    <a:pt x="63" y="1"/>
                  </a:lnTo>
                  <a:lnTo>
                    <a:pt x="83" y="4"/>
                  </a:lnTo>
                  <a:lnTo>
                    <a:pt x="99" y="18"/>
                  </a:lnTo>
                  <a:lnTo>
                    <a:pt x="139" y="59"/>
                  </a:lnTo>
                  <a:lnTo>
                    <a:pt x="152" y="77"/>
                  </a:lnTo>
                  <a:lnTo>
                    <a:pt x="161" y="96"/>
                  </a:lnTo>
                  <a:lnTo>
                    <a:pt x="171" y="150"/>
                  </a:lnTo>
                  <a:lnTo>
                    <a:pt x="175" y="167"/>
                  </a:lnTo>
                  <a:lnTo>
                    <a:pt x="171" y="188"/>
                  </a:lnTo>
                  <a:lnTo>
                    <a:pt x="164" y="210"/>
                  </a:lnTo>
                  <a:lnTo>
                    <a:pt x="148" y="244"/>
                  </a:lnTo>
                  <a:lnTo>
                    <a:pt x="136" y="267"/>
                  </a:lnTo>
                  <a:lnTo>
                    <a:pt x="115" y="291"/>
                  </a:lnTo>
                  <a:lnTo>
                    <a:pt x="76" y="321"/>
                  </a:lnTo>
                  <a:lnTo>
                    <a:pt x="96" y="283"/>
                  </a:lnTo>
                  <a:lnTo>
                    <a:pt x="113" y="249"/>
                  </a:lnTo>
                  <a:lnTo>
                    <a:pt x="123" y="217"/>
                  </a:lnTo>
                  <a:lnTo>
                    <a:pt x="118" y="188"/>
                  </a:lnTo>
                  <a:lnTo>
                    <a:pt x="115" y="167"/>
                  </a:lnTo>
                  <a:lnTo>
                    <a:pt x="123" y="141"/>
                  </a:lnTo>
                  <a:lnTo>
                    <a:pt x="126" y="119"/>
                  </a:lnTo>
                  <a:lnTo>
                    <a:pt x="109" y="77"/>
                  </a:lnTo>
                  <a:lnTo>
                    <a:pt x="106" y="54"/>
                  </a:lnTo>
                  <a:lnTo>
                    <a:pt x="92" y="37"/>
                  </a:lnTo>
                  <a:lnTo>
                    <a:pt x="63" y="13"/>
                  </a:lnTo>
                  <a:lnTo>
                    <a:pt x="49" y="32"/>
                  </a:lnTo>
                  <a:lnTo>
                    <a:pt x="0" y="61"/>
                  </a:lnTo>
                  <a:lnTo>
                    <a:pt x="3" y="5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 name="Group 111"/>
          <p:cNvGrpSpPr>
            <a:grpSpLocks/>
          </p:cNvGrpSpPr>
          <p:nvPr/>
        </p:nvGrpSpPr>
        <p:grpSpPr bwMode="auto">
          <a:xfrm>
            <a:off x="10057193" y="5283200"/>
            <a:ext cx="2032000" cy="1581150"/>
            <a:chOff x="4495" y="3328"/>
            <a:chExt cx="1280" cy="996"/>
          </a:xfrm>
        </p:grpSpPr>
        <p:grpSp>
          <p:nvGrpSpPr>
            <p:cNvPr id="13" name="Group 84"/>
            <p:cNvGrpSpPr>
              <a:grpSpLocks/>
            </p:cNvGrpSpPr>
            <p:nvPr/>
          </p:nvGrpSpPr>
          <p:grpSpPr bwMode="auto">
            <a:xfrm>
              <a:off x="4636" y="3328"/>
              <a:ext cx="1056" cy="993"/>
              <a:chOff x="4636" y="3328"/>
              <a:chExt cx="1056" cy="993"/>
            </a:xfrm>
          </p:grpSpPr>
          <p:sp>
            <p:nvSpPr>
              <p:cNvPr id="40" name="Freeform 69"/>
              <p:cNvSpPr>
                <a:spLocks/>
              </p:cNvSpPr>
              <p:nvPr/>
            </p:nvSpPr>
            <p:spPr bwMode="ltGray">
              <a:xfrm>
                <a:off x="5544" y="3891"/>
                <a:ext cx="148" cy="230"/>
              </a:xfrm>
              <a:custGeom>
                <a:avLst/>
                <a:gdLst>
                  <a:gd name="T0" fmla="*/ 0 w 148"/>
                  <a:gd name="T1" fmla="*/ 229 h 230"/>
                  <a:gd name="T2" fmla="*/ 21 w 148"/>
                  <a:gd name="T3" fmla="*/ 177 h 230"/>
                  <a:gd name="T4" fmla="*/ 40 w 148"/>
                  <a:gd name="T5" fmla="*/ 121 h 230"/>
                  <a:gd name="T6" fmla="*/ 49 w 148"/>
                  <a:gd name="T7" fmla="*/ 96 h 230"/>
                  <a:gd name="T8" fmla="*/ 62 w 148"/>
                  <a:gd name="T9" fmla="*/ 68 h 230"/>
                  <a:gd name="T10" fmla="*/ 80 w 148"/>
                  <a:gd name="T11" fmla="*/ 37 h 230"/>
                  <a:gd name="T12" fmla="*/ 94 w 148"/>
                  <a:gd name="T13" fmla="*/ 18 h 230"/>
                  <a:gd name="T14" fmla="*/ 104 w 148"/>
                  <a:gd name="T15" fmla="*/ 9 h 230"/>
                  <a:gd name="T16" fmla="*/ 118 w 148"/>
                  <a:gd name="T17" fmla="*/ 2 h 230"/>
                  <a:gd name="T18" fmla="*/ 132 w 148"/>
                  <a:gd name="T19" fmla="*/ 0 h 230"/>
                  <a:gd name="T20" fmla="*/ 139 w 148"/>
                  <a:gd name="T21" fmla="*/ 6 h 230"/>
                  <a:gd name="T22" fmla="*/ 147 w 148"/>
                  <a:gd name="T23" fmla="*/ 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0">
                    <a:moveTo>
                      <a:pt x="0" y="229"/>
                    </a:moveTo>
                    <a:lnTo>
                      <a:pt x="21" y="177"/>
                    </a:lnTo>
                    <a:lnTo>
                      <a:pt x="40" y="121"/>
                    </a:lnTo>
                    <a:lnTo>
                      <a:pt x="49" y="96"/>
                    </a:lnTo>
                    <a:lnTo>
                      <a:pt x="62" y="68"/>
                    </a:lnTo>
                    <a:lnTo>
                      <a:pt x="80" y="37"/>
                    </a:lnTo>
                    <a:lnTo>
                      <a:pt x="94" y="18"/>
                    </a:lnTo>
                    <a:lnTo>
                      <a:pt x="104" y="9"/>
                    </a:lnTo>
                    <a:lnTo>
                      <a:pt x="118" y="2"/>
                    </a:lnTo>
                    <a:lnTo>
                      <a:pt x="132" y="0"/>
                    </a:lnTo>
                    <a:lnTo>
                      <a:pt x="139" y="6"/>
                    </a:lnTo>
                    <a:lnTo>
                      <a:pt x="147" y="21"/>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 name="Freeform 70"/>
              <p:cNvSpPr>
                <a:spLocks/>
              </p:cNvSpPr>
              <p:nvPr/>
            </p:nvSpPr>
            <p:spPr bwMode="ltGray">
              <a:xfrm>
                <a:off x="5072" y="3830"/>
                <a:ext cx="117" cy="390"/>
              </a:xfrm>
              <a:custGeom>
                <a:avLst/>
                <a:gdLst>
                  <a:gd name="T0" fmla="*/ 116 w 117"/>
                  <a:gd name="T1" fmla="*/ 389 h 390"/>
                  <a:gd name="T2" fmla="*/ 93 w 117"/>
                  <a:gd name="T3" fmla="*/ 156 h 390"/>
                  <a:gd name="T4" fmla="*/ 75 w 117"/>
                  <a:gd name="T5" fmla="*/ 40 h 390"/>
                  <a:gd name="T6" fmla="*/ 69 w 117"/>
                  <a:gd name="T7" fmla="*/ 16 h 390"/>
                  <a:gd name="T8" fmla="*/ 60 w 117"/>
                  <a:gd name="T9" fmla="*/ 4 h 390"/>
                  <a:gd name="T10" fmla="*/ 43 w 117"/>
                  <a:gd name="T11" fmla="*/ 0 h 390"/>
                  <a:gd name="T12" fmla="*/ 28 w 117"/>
                  <a:gd name="T13" fmla="*/ 4 h 390"/>
                  <a:gd name="T14" fmla="*/ 13 w 117"/>
                  <a:gd name="T15" fmla="*/ 17 h 390"/>
                  <a:gd name="T16" fmla="*/ 0 w 117"/>
                  <a:gd name="T17" fmla="*/ 3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390">
                    <a:moveTo>
                      <a:pt x="116" y="389"/>
                    </a:moveTo>
                    <a:lnTo>
                      <a:pt x="93" y="156"/>
                    </a:lnTo>
                    <a:lnTo>
                      <a:pt x="75" y="40"/>
                    </a:lnTo>
                    <a:lnTo>
                      <a:pt x="69" y="16"/>
                    </a:lnTo>
                    <a:lnTo>
                      <a:pt x="60" y="4"/>
                    </a:lnTo>
                    <a:lnTo>
                      <a:pt x="43" y="0"/>
                    </a:lnTo>
                    <a:lnTo>
                      <a:pt x="28" y="4"/>
                    </a:lnTo>
                    <a:lnTo>
                      <a:pt x="13" y="17"/>
                    </a:lnTo>
                    <a:lnTo>
                      <a:pt x="0" y="3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Freeform 71"/>
              <p:cNvSpPr>
                <a:spLocks/>
              </p:cNvSpPr>
              <p:nvPr/>
            </p:nvSpPr>
            <p:spPr bwMode="ltGray">
              <a:xfrm>
                <a:off x="5086" y="3328"/>
                <a:ext cx="158" cy="988"/>
              </a:xfrm>
              <a:custGeom>
                <a:avLst/>
                <a:gdLst>
                  <a:gd name="T0" fmla="*/ 156 w 158"/>
                  <a:gd name="T1" fmla="*/ 987 h 988"/>
                  <a:gd name="T2" fmla="*/ 157 w 158"/>
                  <a:gd name="T3" fmla="*/ 844 h 988"/>
                  <a:gd name="T4" fmla="*/ 157 w 158"/>
                  <a:gd name="T5" fmla="*/ 778 h 988"/>
                  <a:gd name="T6" fmla="*/ 153 w 158"/>
                  <a:gd name="T7" fmla="*/ 732 h 988"/>
                  <a:gd name="T8" fmla="*/ 151 w 158"/>
                  <a:gd name="T9" fmla="*/ 676 h 988"/>
                  <a:gd name="T10" fmla="*/ 152 w 158"/>
                  <a:gd name="T11" fmla="*/ 618 h 988"/>
                  <a:gd name="T12" fmla="*/ 150 w 158"/>
                  <a:gd name="T13" fmla="*/ 569 h 988"/>
                  <a:gd name="T14" fmla="*/ 146 w 158"/>
                  <a:gd name="T15" fmla="*/ 526 h 988"/>
                  <a:gd name="T16" fmla="*/ 141 w 158"/>
                  <a:gd name="T17" fmla="*/ 448 h 988"/>
                  <a:gd name="T18" fmla="*/ 133 w 158"/>
                  <a:gd name="T19" fmla="*/ 363 h 988"/>
                  <a:gd name="T20" fmla="*/ 123 w 158"/>
                  <a:gd name="T21" fmla="*/ 277 h 988"/>
                  <a:gd name="T22" fmla="*/ 115 w 158"/>
                  <a:gd name="T23" fmla="*/ 185 h 988"/>
                  <a:gd name="T24" fmla="*/ 109 w 158"/>
                  <a:gd name="T25" fmla="*/ 131 h 988"/>
                  <a:gd name="T26" fmla="*/ 103 w 158"/>
                  <a:gd name="T27" fmla="*/ 109 h 988"/>
                  <a:gd name="T28" fmla="*/ 88 w 158"/>
                  <a:gd name="T29" fmla="*/ 72 h 988"/>
                  <a:gd name="T30" fmla="*/ 76 w 158"/>
                  <a:gd name="T31" fmla="*/ 45 h 988"/>
                  <a:gd name="T32" fmla="*/ 60 w 158"/>
                  <a:gd name="T33" fmla="*/ 23 h 988"/>
                  <a:gd name="T34" fmla="*/ 44 w 158"/>
                  <a:gd name="T35" fmla="*/ 5 h 988"/>
                  <a:gd name="T36" fmla="*/ 33 w 158"/>
                  <a:gd name="T37" fmla="*/ 0 h 988"/>
                  <a:gd name="T38" fmla="*/ 18 w 158"/>
                  <a:gd name="T39" fmla="*/ 0 h 988"/>
                  <a:gd name="T40" fmla="*/ 6 w 158"/>
                  <a:gd name="T41" fmla="*/ 5 h 988"/>
                  <a:gd name="T42" fmla="*/ 0 w 158"/>
                  <a:gd name="T43" fmla="*/ 16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8" h="988">
                    <a:moveTo>
                      <a:pt x="156" y="987"/>
                    </a:moveTo>
                    <a:lnTo>
                      <a:pt x="157" y="844"/>
                    </a:lnTo>
                    <a:lnTo>
                      <a:pt x="157" y="778"/>
                    </a:lnTo>
                    <a:lnTo>
                      <a:pt x="153" y="732"/>
                    </a:lnTo>
                    <a:lnTo>
                      <a:pt x="151" y="676"/>
                    </a:lnTo>
                    <a:lnTo>
                      <a:pt x="152" y="618"/>
                    </a:lnTo>
                    <a:lnTo>
                      <a:pt x="150" y="569"/>
                    </a:lnTo>
                    <a:lnTo>
                      <a:pt x="146" y="526"/>
                    </a:lnTo>
                    <a:lnTo>
                      <a:pt x="141" y="448"/>
                    </a:lnTo>
                    <a:lnTo>
                      <a:pt x="133" y="363"/>
                    </a:lnTo>
                    <a:lnTo>
                      <a:pt x="123" y="277"/>
                    </a:lnTo>
                    <a:lnTo>
                      <a:pt x="115" y="185"/>
                    </a:lnTo>
                    <a:lnTo>
                      <a:pt x="109" y="131"/>
                    </a:lnTo>
                    <a:lnTo>
                      <a:pt x="103" y="109"/>
                    </a:lnTo>
                    <a:lnTo>
                      <a:pt x="88" y="72"/>
                    </a:lnTo>
                    <a:lnTo>
                      <a:pt x="76" y="45"/>
                    </a:lnTo>
                    <a:lnTo>
                      <a:pt x="60" y="23"/>
                    </a:lnTo>
                    <a:lnTo>
                      <a:pt x="44" y="5"/>
                    </a:lnTo>
                    <a:lnTo>
                      <a:pt x="33" y="0"/>
                    </a:lnTo>
                    <a:lnTo>
                      <a:pt x="18" y="0"/>
                    </a:lnTo>
                    <a:lnTo>
                      <a:pt x="6" y="5"/>
                    </a:lnTo>
                    <a:lnTo>
                      <a:pt x="0" y="1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Freeform 72"/>
              <p:cNvSpPr>
                <a:spLocks/>
              </p:cNvSpPr>
              <p:nvPr/>
            </p:nvSpPr>
            <p:spPr bwMode="ltGray">
              <a:xfrm>
                <a:off x="5072" y="3692"/>
                <a:ext cx="163" cy="317"/>
              </a:xfrm>
              <a:custGeom>
                <a:avLst/>
                <a:gdLst>
                  <a:gd name="T0" fmla="*/ 162 w 163"/>
                  <a:gd name="T1" fmla="*/ 316 h 317"/>
                  <a:gd name="T2" fmla="*/ 138 w 163"/>
                  <a:gd name="T3" fmla="*/ 245 h 317"/>
                  <a:gd name="T4" fmla="*/ 117 w 163"/>
                  <a:gd name="T5" fmla="*/ 167 h 317"/>
                  <a:gd name="T6" fmla="*/ 106 w 163"/>
                  <a:gd name="T7" fmla="*/ 133 h 317"/>
                  <a:gd name="T8" fmla="*/ 92 w 163"/>
                  <a:gd name="T9" fmla="*/ 94 h 317"/>
                  <a:gd name="T10" fmla="*/ 72 w 163"/>
                  <a:gd name="T11" fmla="*/ 52 h 317"/>
                  <a:gd name="T12" fmla="*/ 57 w 163"/>
                  <a:gd name="T13" fmla="*/ 26 h 317"/>
                  <a:gd name="T14" fmla="*/ 46 w 163"/>
                  <a:gd name="T15" fmla="*/ 14 h 317"/>
                  <a:gd name="T16" fmla="*/ 32 w 163"/>
                  <a:gd name="T17" fmla="*/ 4 h 317"/>
                  <a:gd name="T18" fmla="*/ 15 w 163"/>
                  <a:gd name="T19" fmla="*/ 0 h 317"/>
                  <a:gd name="T20" fmla="*/ 8 w 163"/>
                  <a:gd name="T21" fmla="*/ 9 h 317"/>
                  <a:gd name="T22" fmla="*/ 0 w 163"/>
                  <a:gd name="T23" fmla="*/ 2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317">
                    <a:moveTo>
                      <a:pt x="162" y="316"/>
                    </a:moveTo>
                    <a:lnTo>
                      <a:pt x="138" y="245"/>
                    </a:lnTo>
                    <a:lnTo>
                      <a:pt x="117" y="167"/>
                    </a:lnTo>
                    <a:lnTo>
                      <a:pt x="106" y="133"/>
                    </a:lnTo>
                    <a:lnTo>
                      <a:pt x="92" y="94"/>
                    </a:lnTo>
                    <a:lnTo>
                      <a:pt x="72" y="52"/>
                    </a:lnTo>
                    <a:lnTo>
                      <a:pt x="57" y="26"/>
                    </a:lnTo>
                    <a:lnTo>
                      <a:pt x="46" y="14"/>
                    </a:lnTo>
                    <a:lnTo>
                      <a:pt x="32" y="4"/>
                    </a:lnTo>
                    <a:lnTo>
                      <a:pt x="15" y="0"/>
                    </a:lnTo>
                    <a:lnTo>
                      <a:pt x="8" y="9"/>
                    </a:lnTo>
                    <a:lnTo>
                      <a:pt x="0" y="28"/>
                    </a:lnTo>
                  </a:path>
                </a:pathLst>
              </a:custGeom>
              <a:solidFill>
                <a:srgbClr val="CEDA9D"/>
              </a:solidFill>
              <a:ln w="127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 name="Freeform 73"/>
              <p:cNvSpPr>
                <a:spLocks/>
              </p:cNvSpPr>
              <p:nvPr/>
            </p:nvSpPr>
            <p:spPr bwMode="ltGray">
              <a:xfrm>
                <a:off x="5357" y="3974"/>
                <a:ext cx="157" cy="347"/>
              </a:xfrm>
              <a:custGeom>
                <a:avLst/>
                <a:gdLst>
                  <a:gd name="T0" fmla="*/ 156 w 157"/>
                  <a:gd name="T1" fmla="*/ 346 h 347"/>
                  <a:gd name="T2" fmla="*/ 133 w 157"/>
                  <a:gd name="T3" fmla="*/ 313 h 347"/>
                  <a:gd name="T4" fmla="*/ 123 w 157"/>
                  <a:gd name="T5" fmla="*/ 292 h 347"/>
                  <a:gd name="T6" fmla="*/ 117 w 157"/>
                  <a:gd name="T7" fmla="*/ 275 h 347"/>
                  <a:gd name="T8" fmla="*/ 82 w 157"/>
                  <a:gd name="T9" fmla="*/ 116 h 347"/>
                  <a:gd name="T10" fmla="*/ 64 w 157"/>
                  <a:gd name="T11" fmla="*/ 65 h 347"/>
                  <a:gd name="T12" fmla="*/ 50 w 157"/>
                  <a:gd name="T13" fmla="*/ 32 h 347"/>
                  <a:gd name="T14" fmla="*/ 39 w 157"/>
                  <a:gd name="T15" fmla="*/ 17 h 347"/>
                  <a:gd name="T16" fmla="*/ 27 w 157"/>
                  <a:gd name="T17" fmla="*/ 4 h 347"/>
                  <a:gd name="T18" fmla="*/ 13 w 157"/>
                  <a:gd name="T19" fmla="*/ 0 h 347"/>
                  <a:gd name="T20" fmla="*/ 4 w 157"/>
                  <a:gd name="T21" fmla="*/ 3 h 347"/>
                  <a:gd name="T22" fmla="*/ 0 w 157"/>
                  <a:gd name="T23" fmla="*/ 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347">
                    <a:moveTo>
                      <a:pt x="156" y="346"/>
                    </a:moveTo>
                    <a:lnTo>
                      <a:pt x="133" y="313"/>
                    </a:lnTo>
                    <a:lnTo>
                      <a:pt x="123" y="292"/>
                    </a:lnTo>
                    <a:lnTo>
                      <a:pt x="117" y="275"/>
                    </a:lnTo>
                    <a:lnTo>
                      <a:pt x="82" y="116"/>
                    </a:lnTo>
                    <a:lnTo>
                      <a:pt x="64" y="65"/>
                    </a:lnTo>
                    <a:lnTo>
                      <a:pt x="50" y="32"/>
                    </a:lnTo>
                    <a:lnTo>
                      <a:pt x="39" y="17"/>
                    </a:lnTo>
                    <a:lnTo>
                      <a:pt x="27" y="4"/>
                    </a:lnTo>
                    <a:lnTo>
                      <a:pt x="13" y="0"/>
                    </a:lnTo>
                    <a:lnTo>
                      <a:pt x="4" y="3"/>
                    </a:lnTo>
                    <a:lnTo>
                      <a:pt x="0" y="23"/>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Freeform 74"/>
              <p:cNvSpPr>
                <a:spLocks/>
              </p:cNvSpPr>
              <p:nvPr/>
            </p:nvSpPr>
            <p:spPr bwMode="ltGray">
              <a:xfrm>
                <a:off x="4948" y="3692"/>
                <a:ext cx="340" cy="526"/>
              </a:xfrm>
              <a:custGeom>
                <a:avLst/>
                <a:gdLst>
                  <a:gd name="T0" fmla="*/ 339 w 340"/>
                  <a:gd name="T1" fmla="*/ 525 h 526"/>
                  <a:gd name="T2" fmla="*/ 329 w 340"/>
                  <a:gd name="T3" fmla="*/ 483 h 526"/>
                  <a:gd name="T4" fmla="*/ 222 w 340"/>
                  <a:gd name="T5" fmla="*/ 198 h 526"/>
                  <a:gd name="T6" fmla="*/ 175 w 340"/>
                  <a:gd name="T7" fmla="*/ 110 h 526"/>
                  <a:gd name="T8" fmla="*/ 161 w 340"/>
                  <a:gd name="T9" fmla="*/ 80 h 526"/>
                  <a:gd name="T10" fmla="*/ 143 w 340"/>
                  <a:gd name="T11" fmla="*/ 47 h 526"/>
                  <a:gd name="T12" fmla="*/ 121 w 340"/>
                  <a:gd name="T13" fmla="*/ 23 h 526"/>
                  <a:gd name="T14" fmla="*/ 102 w 340"/>
                  <a:gd name="T15" fmla="*/ 9 h 526"/>
                  <a:gd name="T16" fmla="*/ 77 w 340"/>
                  <a:gd name="T17" fmla="*/ 0 h 526"/>
                  <a:gd name="T18" fmla="*/ 53 w 340"/>
                  <a:gd name="T19" fmla="*/ 0 h 526"/>
                  <a:gd name="T20" fmla="*/ 35 w 340"/>
                  <a:gd name="T21" fmla="*/ 9 h 526"/>
                  <a:gd name="T22" fmla="*/ 0 w 340"/>
                  <a:gd name="T23" fmla="*/ 58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0" h="526">
                    <a:moveTo>
                      <a:pt x="339" y="525"/>
                    </a:moveTo>
                    <a:lnTo>
                      <a:pt x="329" y="483"/>
                    </a:lnTo>
                    <a:lnTo>
                      <a:pt x="222" y="198"/>
                    </a:lnTo>
                    <a:lnTo>
                      <a:pt x="175" y="110"/>
                    </a:lnTo>
                    <a:lnTo>
                      <a:pt x="161" y="80"/>
                    </a:lnTo>
                    <a:lnTo>
                      <a:pt x="143" y="47"/>
                    </a:lnTo>
                    <a:lnTo>
                      <a:pt x="121" y="23"/>
                    </a:lnTo>
                    <a:lnTo>
                      <a:pt x="102" y="9"/>
                    </a:lnTo>
                    <a:lnTo>
                      <a:pt x="77" y="0"/>
                    </a:lnTo>
                    <a:lnTo>
                      <a:pt x="53" y="0"/>
                    </a:lnTo>
                    <a:lnTo>
                      <a:pt x="35" y="9"/>
                    </a:lnTo>
                    <a:lnTo>
                      <a:pt x="0" y="58"/>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Freeform 75"/>
              <p:cNvSpPr>
                <a:spLocks/>
              </p:cNvSpPr>
              <p:nvPr/>
            </p:nvSpPr>
            <p:spPr bwMode="ltGray">
              <a:xfrm>
                <a:off x="5183" y="3343"/>
                <a:ext cx="338" cy="870"/>
              </a:xfrm>
              <a:custGeom>
                <a:avLst/>
                <a:gdLst>
                  <a:gd name="T0" fmla="*/ 0 w 338"/>
                  <a:gd name="T1" fmla="*/ 869 h 870"/>
                  <a:gd name="T2" fmla="*/ 89 w 338"/>
                  <a:gd name="T3" fmla="*/ 622 h 870"/>
                  <a:gd name="T4" fmla="*/ 137 w 338"/>
                  <a:gd name="T5" fmla="*/ 499 h 870"/>
                  <a:gd name="T6" fmla="*/ 179 w 338"/>
                  <a:gd name="T7" fmla="*/ 381 h 870"/>
                  <a:gd name="T8" fmla="*/ 205 w 338"/>
                  <a:gd name="T9" fmla="*/ 299 h 870"/>
                  <a:gd name="T10" fmla="*/ 217 w 338"/>
                  <a:gd name="T11" fmla="*/ 256 h 870"/>
                  <a:gd name="T12" fmla="*/ 225 w 338"/>
                  <a:gd name="T13" fmla="*/ 209 h 870"/>
                  <a:gd name="T14" fmla="*/ 235 w 338"/>
                  <a:gd name="T15" fmla="*/ 166 h 870"/>
                  <a:gd name="T16" fmla="*/ 251 w 338"/>
                  <a:gd name="T17" fmla="*/ 114 h 870"/>
                  <a:gd name="T18" fmla="*/ 269 w 338"/>
                  <a:gd name="T19" fmla="*/ 68 h 870"/>
                  <a:gd name="T20" fmla="*/ 292 w 338"/>
                  <a:gd name="T21" fmla="*/ 27 h 870"/>
                  <a:gd name="T22" fmla="*/ 309 w 338"/>
                  <a:gd name="T23" fmla="*/ 2 h 870"/>
                  <a:gd name="T24" fmla="*/ 320 w 338"/>
                  <a:gd name="T25" fmla="*/ 0 h 870"/>
                  <a:gd name="T26" fmla="*/ 331 w 338"/>
                  <a:gd name="T27" fmla="*/ 12 h 870"/>
                  <a:gd name="T28" fmla="*/ 337 w 338"/>
                  <a:gd name="T29" fmla="*/ 58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8" h="870">
                    <a:moveTo>
                      <a:pt x="0" y="869"/>
                    </a:moveTo>
                    <a:lnTo>
                      <a:pt x="89" y="622"/>
                    </a:lnTo>
                    <a:lnTo>
                      <a:pt x="137" y="499"/>
                    </a:lnTo>
                    <a:lnTo>
                      <a:pt x="179" y="381"/>
                    </a:lnTo>
                    <a:lnTo>
                      <a:pt x="205" y="299"/>
                    </a:lnTo>
                    <a:lnTo>
                      <a:pt x="217" y="256"/>
                    </a:lnTo>
                    <a:lnTo>
                      <a:pt x="225" y="209"/>
                    </a:lnTo>
                    <a:lnTo>
                      <a:pt x="235" y="166"/>
                    </a:lnTo>
                    <a:lnTo>
                      <a:pt x="251" y="114"/>
                    </a:lnTo>
                    <a:lnTo>
                      <a:pt x="269" y="68"/>
                    </a:lnTo>
                    <a:lnTo>
                      <a:pt x="292" y="27"/>
                    </a:lnTo>
                    <a:lnTo>
                      <a:pt x="309" y="2"/>
                    </a:lnTo>
                    <a:lnTo>
                      <a:pt x="320" y="0"/>
                    </a:lnTo>
                    <a:lnTo>
                      <a:pt x="331" y="12"/>
                    </a:lnTo>
                    <a:lnTo>
                      <a:pt x="337" y="58"/>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Freeform 76"/>
              <p:cNvSpPr>
                <a:spLocks/>
              </p:cNvSpPr>
              <p:nvPr/>
            </p:nvSpPr>
            <p:spPr bwMode="ltGray">
              <a:xfrm>
                <a:off x="5266" y="3703"/>
                <a:ext cx="248" cy="299"/>
              </a:xfrm>
              <a:custGeom>
                <a:avLst/>
                <a:gdLst>
                  <a:gd name="T0" fmla="*/ 0 w 248"/>
                  <a:gd name="T1" fmla="*/ 298 h 299"/>
                  <a:gd name="T2" fmla="*/ 46 w 248"/>
                  <a:gd name="T3" fmla="*/ 233 h 299"/>
                  <a:gd name="T4" fmla="*/ 75 w 248"/>
                  <a:gd name="T5" fmla="*/ 159 h 299"/>
                  <a:gd name="T6" fmla="*/ 90 w 248"/>
                  <a:gd name="T7" fmla="*/ 126 h 299"/>
                  <a:gd name="T8" fmla="*/ 111 w 248"/>
                  <a:gd name="T9" fmla="*/ 87 h 299"/>
                  <a:gd name="T10" fmla="*/ 140 w 248"/>
                  <a:gd name="T11" fmla="*/ 47 h 299"/>
                  <a:gd name="T12" fmla="*/ 161 w 248"/>
                  <a:gd name="T13" fmla="*/ 23 h 299"/>
                  <a:gd name="T14" fmla="*/ 176 w 248"/>
                  <a:gd name="T15" fmla="*/ 11 h 299"/>
                  <a:gd name="T16" fmla="*/ 199 w 248"/>
                  <a:gd name="T17" fmla="*/ 1 h 299"/>
                  <a:gd name="T18" fmla="*/ 223 w 248"/>
                  <a:gd name="T19" fmla="*/ 0 h 299"/>
                  <a:gd name="T20" fmla="*/ 233 w 248"/>
                  <a:gd name="T21" fmla="*/ 14 h 299"/>
                  <a:gd name="T22" fmla="*/ 247 w 248"/>
                  <a:gd name="T2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299">
                    <a:moveTo>
                      <a:pt x="0" y="298"/>
                    </a:moveTo>
                    <a:lnTo>
                      <a:pt x="46" y="233"/>
                    </a:lnTo>
                    <a:lnTo>
                      <a:pt x="75" y="159"/>
                    </a:lnTo>
                    <a:lnTo>
                      <a:pt x="90" y="126"/>
                    </a:lnTo>
                    <a:lnTo>
                      <a:pt x="111" y="87"/>
                    </a:lnTo>
                    <a:lnTo>
                      <a:pt x="140" y="47"/>
                    </a:lnTo>
                    <a:lnTo>
                      <a:pt x="161" y="23"/>
                    </a:lnTo>
                    <a:lnTo>
                      <a:pt x="176" y="11"/>
                    </a:lnTo>
                    <a:lnTo>
                      <a:pt x="199" y="1"/>
                    </a:lnTo>
                    <a:lnTo>
                      <a:pt x="223" y="0"/>
                    </a:lnTo>
                    <a:lnTo>
                      <a:pt x="233" y="14"/>
                    </a:lnTo>
                    <a:lnTo>
                      <a:pt x="247" y="3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Freeform 77"/>
              <p:cNvSpPr>
                <a:spLocks/>
              </p:cNvSpPr>
              <p:nvPr/>
            </p:nvSpPr>
            <p:spPr bwMode="ltGray">
              <a:xfrm>
                <a:off x="5164" y="3809"/>
                <a:ext cx="119" cy="146"/>
              </a:xfrm>
              <a:custGeom>
                <a:avLst/>
                <a:gdLst>
                  <a:gd name="T0" fmla="*/ 0 w 119"/>
                  <a:gd name="T1" fmla="*/ 0 h 146"/>
                  <a:gd name="T2" fmla="*/ 19 w 119"/>
                  <a:gd name="T3" fmla="*/ 9 h 146"/>
                  <a:gd name="T4" fmla="*/ 44 w 119"/>
                  <a:gd name="T5" fmla="*/ 19 h 146"/>
                  <a:gd name="T6" fmla="*/ 65 w 119"/>
                  <a:gd name="T7" fmla="*/ 40 h 146"/>
                  <a:gd name="T8" fmla="*/ 85 w 119"/>
                  <a:gd name="T9" fmla="*/ 57 h 146"/>
                  <a:gd name="T10" fmla="*/ 101 w 119"/>
                  <a:gd name="T11" fmla="*/ 75 h 146"/>
                  <a:gd name="T12" fmla="*/ 109 w 119"/>
                  <a:gd name="T13" fmla="*/ 91 h 146"/>
                  <a:gd name="T14" fmla="*/ 115 w 119"/>
                  <a:gd name="T15" fmla="*/ 105 h 146"/>
                  <a:gd name="T16" fmla="*/ 118 w 119"/>
                  <a:gd name="T17" fmla="*/ 125 h 146"/>
                  <a:gd name="T18" fmla="*/ 118 w 119"/>
                  <a:gd name="T19"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46">
                    <a:moveTo>
                      <a:pt x="0" y="0"/>
                    </a:moveTo>
                    <a:lnTo>
                      <a:pt x="19" y="9"/>
                    </a:lnTo>
                    <a:lnTo>
                      <a:pt x="44" y="19"/>
                    </a:lnTo>
                    <a:lnTo>
                      <a:pt x="65" y="40"/>
                    </a:lnTo>
                    <a:lnTo>
                      <a:pt x="85" y="57"/>
                    </a:lnTo>
                    <a:lnTo>
                      <a:pt x="101" y="75"/>
                    </a:lnTo>
                    <a:lnTo>
                      <a:pt x="109" y="91"/>
                    </a:lnTo>
                    <a:lnTo>
                      <a:pt x="115" y="105"/>
                    </a:lnTo>
                    <a:lnTo>
                      <a:pt x="118" y="125"/>
                    </a:lnTo>
                    <a:lnTo>
                      <a:pt x="118" y="145"/>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Freeform 78"/>
              <p:cNvSpPr>
                <a:spLocks/>
              </p:cNvSpPr>
              <p:nvPr/>
            </p:nvSpPr>
            <p:spPr bwMode="ltGray">
              <a:xfrm>
                <a:off x="5545" y="3616"/>
                <a:ext cx="100" cy="574"/>
              </a:xfrm>
              <a:custGeom>
                <a:avLst/>
                <a:gdLst>
                  <a:gd name="T0" fmla="*/ 0 w 100"/>
                  <a:gd name="T1" fmla="*/ 573 h 574"/>
                  <a:gd name="T2" fmla="*/ 0 w 100"/>
                  <a:gd name="T3" fmla="*/ 519 h 574"/>
                  <a:gd name="T4" fmla="*/ 0 w 100"/>
                  <a:gd name="T5" fmla="*/ 479 h 574"/>
                  <a:gd name="T6" fmla="*/ 2 w 100"/>
                  <a:gd name="T7" fmla="*/ 450 h 574"/>
                  <a:gd name="T8" fmla="*/ 3 w 100"/>
                  <a:gd name="T9" fmla="*/ 416 h 574"/>
                  <a:gd name="T10" fmla="*/ 3 w 100"/>
                  <a:gd name="T11" fmla="*/ 380 h 574"/>
                  <a:gd name="T12" fmla="*/ 4 w 100"/>
                  <a:gd name="T13" fmla="*/ 351 h 574"/>
                  <a:gd name="T14" fmla="*/ 6 w 100"/>
                  <a:gd name="T15" fmla="*/ 323 h 574"/>
                  <a:gd name="T16" fmla="*/ 9 w 100"/>
                  <a:gd name="T17" fmla="*/ 276 h 574"/>
                  <a:gd name="T18" fmla="*/ 14 w 100"/>
                  <a:gd name="T19" fmla="*/ 223 h 574"/>
                  <a:gd name="T20" fmla="*/ 21 w 100"/>
                  <a:gd name="T21" fmla="*/ 170 h 574"/>
                  <a:gd name="T22" fmla="*/ 26 w 100"/>
                  <a:gd name="T23" fmla="*/ 114 h 574"/>
                  <a:gd name="T24" fmla="*/ 30 w 100"/>
                  <a:gd name="T25" fmla="*/ 80 h 574"/>
                  <a:gd name="T26" fmla="*/ 33 w 100"/>
                  <a:gd name="T27" fmla="*/ 67 h 574"/>
                  <a:gd name="T28" fmla="*/ 42 w 100"/>
                  <a:gd name="T29" fmla="*/ 44 h 574"/>
                  <a:gd name="T30" fmla="*/ 51 w 100"/>
                  <a:gd name="T31" fmla="*/ 28 h 574"/>
                  <a:gd name="T32" fmla="*/ 61 w 100"/>
                  <a:gd name="T33" fmla="*/ 14 h 574"/>
                  <a:gd name="T34" fmla="*/ 71 w 100"/>
                  <a:gd name="T35" fmla="*/ 3 h 574"/>
                  <a:gd name="T36" fmla="*/ 77 w 100"/>
                  <a:gd name="T37" fmla="*/ 0 h 574"/>
                  <a:gd name="T38" fmla="*/ 87 w 100"/>
                  <a:gd name="T39" fmla="*/ 0 h 574"/>
                  <a:gd name="T40" fmla="*/ 95 w 100"/>
                  <a:gd name="T41" fmla="*/ 4 h 574"/>
                  <a:gd name="T42" fmla="*/ 99 w 100"/>
                  <a:gd name="T43" fmla="*/ 9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 h="574">
                    <a:moveTo>
                      <a:pt x="0" y="573"/>
                    </a:moveTo>
                    <a:lnTo>
                      <a:pt x="0" y="519"/>
                    </a:lnTo>
                    <a:lnTo>
                      <a:pt x="0" y="479"/>
                    </a:lnTo>
                    <a:lnTo>
                      <a:pt x="2" y="450"/>
                    </a:lnTo>
                    <a:lnTo>
                      <a:pt x="3" y="416"/>
                    </a:lnTo>
                    <a:lnTo>
                      <a:pt x="3" y="380"/>
                    </a:lnTo>
                    <a:lnTo>
                      <a:pt x="4" y="351"/>
                    </a:lnTo>
                    <a:lnTo>
                      <a:pt x="6" y="323"/>
                    </a:lnTo>
                    <a:lnTo>
                      <a:pt x="9" y="276"/>
                    </a:lnTo>
                    <a:lnTo>
                      <a:pt x="14" y="223"/>
                    </a:lnTo>
                    <a:lnTo>
                      <a:pt x="21" y="170"/>
                    </a:lnTo>
                    <a:lnTo>
                      <a:pt x="26" y="114"/>
                    </a:lnTo>
                    <a:lnTo>
                      <a:pt x="30" y="80"/>
                    </a:lnTo>
                    <a:lnTo>
                      <a:pt x="33" y="67"/>
                    </a:lnTo>
                    <a:lnTo>
                      <a:pt x="42" y="44"/>
                    </a:lnTo>
                    <a:lnTo>
                      <a:pt x="51" y="28"/>
                    </a:lnTo>
                    <a:lnTo>
                      <a:pt x="61" y="14"/>
                    </a:lnTo>
                    <a:lnTo>
                      <a:pt x="71" y="3"/>
                    </a:lnTo>
                    <a:lnTo>
                      <a:pt x="77" y="0"/>
                    </a:lnTo>
                    <a:lnTo>
                      <a:pt x="87" y="0"/>
                    </a:lnTo>
                    <a:lnTo>
                      <a:pt x="95" y="4"/>
                    </a:lnTo>
                    <a:lnTo>
                      <a:pt x="99" y="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 name="Freeform 79"/>
              <p:cNvSpPr>
                <a:spLocks/>
              </p:cNvSpPr>
              <p:nvPr/>
            </p:nvSpPr>
            <p:spPr bwMode="ltGray">
              <a:xfrm>
                <a:off x="5433" y="3986"/>
                <a:ext cx="124" cy="161"/>
              </a:xfrm>
              <a:custGeom>
                <a:avLst/>
                <a:gdLst>
                  <a:gd name="T0" fmla="*/ 123 w 124"/>
                  <a:gd name="T1" fmla="*/ 160 h 161"/>
                  <a:gd name="T2" fmla="*/ 104 w 124"/>
                  <a:gd name="T3" fmla="*/ 124 h 161"/>
                  <a:gd name="T4" fmla="*/ 89 w 124"/>
                  <a:gd name="T5" fmla="*/ 84 h 161"/>
                  <a:gd name="T6" fmla="*/ 81 w 124"/>
                  <a:gd name="T7" fmla="*/ 67 h 161"/>
                  <a:gd name="T8" fmla="*/ 70 w 124"/>
                  <a:gd name="T9" fmla="*/ 47 h 161"/>
                  <a:gd name="T10" fmla="*/ 55 w 124"/>
                  <a:gd name="T11" fmla="*/ 26 h 161"/>
                  <a:gd name="T12" fmla="*/ 44 w 124"/>
                  <a:gd name="T13" fmla="*/ 13 h 161"/>
                  <a:gd name="T14" fmla="*/ 35 w 124"/>
                  <a:gd name="T15" fmla="*/ 7 h 161"/>
                  <a:gd name="T16" fmla="*/ 24 w 124"/>
                  <a:gd name="T17" fmla="*/ 1 h 161"/>
                  <a:gd name="T18" fmla="*/ 11 w 124"/>
                  <a:gd name="T19" fmla="*/ 0 h 161"/>
                  <a:gd name="T20" fmla="*/ 5 w 124"/>
                  <a:gd name="T21" fmla="*/ 4 h 161"/>
                  <a:gd name="T22" fmla="*/ 0 w 124"/>
                  <a:gd name="T23" fmla="*/ 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61">
                    <a:moveTo>
                      <a:pt x="123" y="160"/>
                    </a:moveTo>
                    <a:lnTo>
                      <a:pt x="104" y="124"/>
                    </a:lnTo>
                    <a:lnTo>
                      <a:pt x="89" y="84"/>
                    </a:lnTo>
                    <a:lnTo>
                      <a:pt x="81" y="67"/>
                    </a:lnTo>
                    <a:lnTo>
                      <a:pt x="70" y="47"/>
                    </a:lnTo>
                    <a:lnTo>
                      <a:pt x="55" y="26"/>
                    </a:lnTo>
                    <a:lnTo>
                      <a:pt x="44" y="13"/>
                    </a:lnTo>
                    <a:lnTo>
                      <a:pt x="35" y="7"/>
                    </a:lnTo>
                    <a:lnTo>
                      <a:pt x="24" y="1"/>
                    </a:lnTo>
                    <a:lnTo>
                      <a:pt x="11" y="0"/>
                    </a:lnTo>
                    <a:lnTo>
                      <a:pt x="5" y="4"/>
                    </a:lnTo>
                    <a:lnTo>
                      <a:pt x="0" y="14"/>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Freeform 80"/>
              <p:cNvSpPr>
                <a:spLocks/>
              </p:cNvSpPr>
              <p:nvPr/>
            </p:nvSpPr>
            <p:spPr bwMode="ltGray">
              <a:xfrm>
                <a:off x="5472" y="3794"/>
                <a:ext cx="84" cy="400"/>
              </a:xfrm>
              <a:custGeom>
                <a:avLst/>
                <a:gdLst>
                  <a:gd name="T0" fmla="*/ 82 w 84"/>
                  <a:gd name="T1" fmla="*/ 399 h 400"/>
                  <a:gd name="T2" fmla="*/ 83 w 84"/>
                  <a:gd name="T3" fmla="*/ 361 h 400"/>
                  <a:gd name="T4" fmla="*/ 83 w 84"/>
                  <a:gd name="T5" fmla="*/ 333 h 400"/>
                  <a:gd name="T6" fmla="*/ 81 w 84"/>
                  <a:gd name="T7" fmla="*/ 314 h 400"/>
                  <a:gd name="T8" fmla="*/ 80 w 84"/>
                  <a:gd name="T9" fmla="*/ 289 h 400"/>
                  <a:gd name="T10" fmla="*/ 80 w 84"/>
                  <a:gd name="T11" fmla="*/ 264 h 400"/>
                  <a:gd name="T12" fmla="*/ 79 w 84"/>
                  <a:gd name="T13" fmla="*/ 244 h 400"/>
                  <a:gd name="T14" fmla="*/ 77 w 84"/>
                  <a:gd name="T15" fmla="*/ 225 h 400"/>
                  <a:gd name="T16" fmla="*/ 74 w 84"/>
                  <a:gd name="T17" fmla="*/ 191 h 400"/>
                  <a:gd name="T18" fmla="*/ 70 w 84"/>
                  <a:gd name="T19" fmla="*/ 155 h 400"/>
                  <a:gd name="T20" fmla="*/ 65 w 84"/>
                  <a:gd name="T21" fmla="*/ 119 h 400"/>
                  <a:gd name="T22" fmla="*/ 61 w 84"/>
                  <a:gd name="T23" fmla="*/ 79 h 400"/>
                  <a:gd name="T24" fmla="*/ 57 w 84"/>
                  <a:gd name="T25" fmla="*/ 55 h 400"/>
                  <a:gd name="T26" fmla="*/ 54 w 84"/>
                  <a:gd name="T27" fmla="*/ 46 h 400"/>
                  <a:gd name="T28" fmla="*/ 47 w 84"/>
                  <a:gd name="T29" fmla="*/ 31 h 400"/>
                  <a:gd name="T30" fmla="*/ 39 w 84"/>
                  <a:gd name="T31" fmla="*/ 19 h 400"/>
                  <a:gd name="T32" fmla="*/ 31 w 84"/>
                  <a:gd name="T33" fmla="*/ 10 h 400"/>
                  <a:gd name="T34" fmla="*/ 23 w 84"/>
                  <a:gd name="T35" fmla="*/ 2 h 400"/>
                  <a:gd name="T36" fmla="*/ 17 w 84"/>
                  <a:gd name="T37" fmla="*/ 0 h 400"/>
                  <a:gd name="T38" fmla="*/ 9 w 84"/>
                  <a:gd name="T39" fmla="*/ 0 h 400"/>
                  <a:gd name="T40" fmla="*/ 2 w 84"/>
                  <a:gd name="T41" fmla="*/ 3 h 400"/>
                  <a:gd name="T42" fmla="*/ 0 w 84"/>
                  <a:gd name="T43" fmla="*/ 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4" h="400">
                    <a:moveTo>
                      <a:pt x="82" y="399"/>
                    </a:moveTo>
                    <a:lnTo>
                      <a:pt x="83" y="361"/>
                    </a:lnTo>
                    <a:lnTo>
                      <a:pt x="83" y="333"/>
                    </a:lnTo>
                    <a:lnTo>
                      <a:pt x="81" y="314"/>
                    </a:lnTo>
                    <a:lnTo>
                      <a:pt x="80" y="289"/>
                    </a:lnTo>
                    <a:lnTo>
                      <a:pt x="80" y="264"/>
                    </a:lnTo>
                    <a:lnTo>
                      <a:pt x="79" y="244"/>
                    </a:lnTo>
                    <a:lnTo>
                      <a:pt x="77" y="225"/>
                    </a:lnTo>
                    <a:lnTo>
                      <a:pt x="74" y="191"/>
                    </a:lnTo>
                    <a:lnTo>
                      <a:pt x="70" y="155"/>
                    </a:lnTo>
                    <a:lnTo>
                      <a:pt x="65" y="119"/>
                    </a:lnTo>
                    <a:lnTo>
                      <a:pt x="61" y="79"/>
                    </a:lnTo>
                    <a:lnTo>
                      <a:pt x="57" y="55"/>
                    </a:lnTo>
                    <a:lnTo>
                      <a:pt x="54" y="46"/>
                    </a:lnTo>
                    <a:lnTo>
                      <a:pt x="47" y="31"/>
                    </a:lnTo>
                    <a:lnTo>
                      <a:pt x="39" y="19"/>
                    </a:lnTo>
                    <a:lnTo>
                      <a:pt x="31" y="10"/>
                    </a:lnTo>
                    <a:lnTo>
                      <a:pt x="23" y="2"/>
                    </a:lnTo>
                    <a:lnTo>
                      <a:pt x="17" y="0"/>
                    </a:lnTo>
                    <a:lnTo>
                      <a:pt x="9" y="0"/>
                    </a:lnTo>
                    <a:lnTo>
                      <a:pt x="2" y="3"/>
                    </a:lnTo>
                    <a:lnTo>
                      <a:pt x="0" y="6"/>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Freeform 81"/>
              <p:cNvSpPr>
                <a:spLocks/>
              </p:cNvSpPr>
              <p:nvPr/>
            </p:nvSpPr>
            <p:spPr bwMode="ltGray">
              <a:xfrm>
                <a:off x="5547" y="4043"/>
                <a:ext cx="131" cy="151"/>
              </a:xfrm>
              <a:custGeom>
                <a:avLst/>
                <a:gdLst>
                  <a:gd name="T0" fmla="*/ 0 w 131"/>
                  <a:gd name="T1" fmla="*/ 150 h 151"/>
                  <a:gd name="T2" fmla="*/ 19 w 131"/>
                  <a:gd name="T3" fmla="*/ 135 h 151"/>
                  <a:gd name="T4" fmla="*/ 26 w 131"/>
                  <a:gd name="T5" fmla="*/ 126 h 151"/>
                  <a:gd name="T6" fmla="*/ 32 w 131"/>
                  <a:gd name="T7" fmla="*/ 119 h 151"/>
                  <a:gd name="T8" fmla="*/ 60 w 131"/>
                  <a:gd name="T9" fmla="*/ 50 h 151"/>
                  <a:gd name="T10" fmla="*/ 76 w 131"/>
                  <a:gd name="T11" fmla="*/ 28 h 151"/>
                  <a:gd name="T12" fmla="*/ 87 w 131"/>
                  <a:gd name="T13" fmla="*/ 14 h 151"/>
                  <a:gd name="T14" fmla="*/ 96 w 131"/>
                  <a:gd name="T15" fmla="*/ 7 h 151"/>
                  <a:gd name="T16" fmla="*/ 107 w 131"/>
                  <a:gd name="T17" fmla="*/ 2 h 151"/>
                  <a:gd name="T18" fmla="*/ 118 w 131"/>
                  <a:gd name="T19" fmla="*/ 0 h 151"/>
                  <a:gd name="T20" fmla="*/ 125 w 131"/>
                  <a:gd name="T21" fmla="*/ 1 h 151"/>
                  <a:gd name="T22" fmla="*/ 130 w 131"/>
                  <a:gd name="T23" fmla="*/ 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51">
                    <a:moveTo>
                      <a:pt x="0" y="150"/>
                    </a:moveTo>
                    <a:lnTo>
                      <a:pt x="19" y="135"/>
                    </a:lnTo>
                    <a:lnTo>
                      <a:pt x="26" y="126"/>
                    </a:lnTo>
                    <a:lnTo>
                      <a:pt x="32" y="119"/>
                    </a:lnTo>
                    <a:lnTo>
                      <a:pt x="60" y="50"/>
                    </a:lnTo>
                    <a:lnTo>
                      <a:pt x="76" y="28"/>
                    </a:lnTo>
                    <a:lnTo>
                      <a:pt x="87" y="14"/>
                    </a:lnTo>
                    <a:lnTo>
                      <a:pt x="96" y="7"/>
                    </a:lnTo>
                    <a:lnTo>
                      <a:pt x="107" y="2"/>
                    </a:lnTo>
                    <a:lnTo>
                      <a:pt x="118" y="0"/>
                    </a:lnTo>
                    <a:lnTo>
                      <a:pt x="125" y="1"/>
                    </a:lnTo>
                    <a:lnTo>
                      <a:pt x="130" y="9"/>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Freeform 82"/>
              <p:cNvSpPr>
                <a:spLocks/>
              </p:cNvSpPr>
              <p:nvPr/>
            </p:nvSpPr>
            <p:spPr bwMode="ltGray">
              <a:xfrm>
                <a:off x="4636" y="3710"/>
                <a:ext cx="304" cy="525"/>
              </a:xfrm>
              <a:custGeom>
                <a:avLst/>
                <a:gdLst>
                  <a:gd name="T0" fmla="*/ 303 w 304"/>
                  <a:gd name="T1" fmla="*/ 524 h 525"/>
                  <a:gd name="T2" fmla="*/ 292 w 304"/>
                  <a:gd name="T3" fmla="*/ 462 h 525"/>
                  <a:gd name="T4" fmla="*/ 278 w 304"/>
                  <a:gd name="T5" fmla="*/ 396 h 525"/>
                  <a:gd name="T6" fmla="*/ 266 w 304"/>
                  <a:gd name="T7" fmla="*/ 344 h 525"/>
                  <a:gd name="T8" fmla="*/ 253 w 304"/>
                  <a:gd name="T9" fmla="*/ 297 h 525"/>
                  <a:gd name="T10" fmla="*/ 236 w 304"/>
                  <a:gd name="T11" fmla="*/ 257 h 525"/>
                  <a:gd name="T12" fmla="*/ 220 w 304"/>
                  <a:gd name="T13" fmla="*/ 213 h 525"/>
                  <a:gd name="T14" fmla="*/ 197 w 304"/>
                  <a:gd name="T15" fmla="*/ 176 h 525"/>
                  <a:gd name="T16" fmla="*/ 148 w 304"/>
                  <a:gd name="T17" fmla="*/ 102 h 525"/>
                  <a:gd name="T18" fmla="*/ 134 w 304"/>
                  <a:gd name="T19" fmla="*/ 80 h 525"/>
                  <a:gd name="T20" fmla="*/ 124 w 304"/>
                  <a:gd name="T21" fmla="*/ 70 h 525"/>
                  <a:gd name="T22" fmla="*/ 100 w 304"/>
                  <a:gd name="T23" fmla="*/ 42 h 525"/>
                  <a:gd name="T24" fmla="*/ 87 w 304"/>
                  <a:gd name="T25" fmla="*/ 28 h 525"/>
                  <a:gd name="T26" fmla="*/ 71 w 304"/>
                  <a:gd name="T27" fmla="*/ 18 h 525"/>
                  <a:gd name="T28" fmla="*/ 47 w 304"/>
                  <a:gd name="T29" fmla="*/ 6 h 525"/>
                  <a:gd name="T30" fmla="*/ 30 w 304"/>
                  <a:gd name="T31" fmla="*/ 0 h 525"/>
                  <a:gd name="T32" fmla="*/ 18 w 304"/>
                  <a:gd name="T33" fmla="*/ 0 h 525"/>
                  <a:gd name="T34" fmla="*/ 7 w 304"/>
                  <a:gd name="T35" fmla="*/ 3 h 525"/>
                  <a:gd name="T36" fmla="*/ 0 w 304"/>
                  <a:gd name="T37" fmla="*/ 1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525">
                    <a:moveTo>
                      <a:pt x="303" y="524"/>
                    </a:moveTo>
                    <a:lnTo>
                      <a:pt x="292" y="462"/>
                    </a:lnTo>
                    <a:lnTo>
                      <a:pt x="278" y="396"/>
                    </a:lnTo>
                    <a:lnTo>
                      <a:pt x="266" y="344"/>
                    </a:lnTo>
                    <a:lnTo>
                      <a:pt x="253" y="297"/>
                    </a:lnTo>
                    <a:lnTo>
                      <a:pt x="236" y="257"/>
                    </a:lnTo>
                    <a:lnTo>
                      <a:pt x="220" y="213"/>
                    </a:lnTo>
                    <a:lnTo>
                      <a:pt x="197" y="176"/>
                    </a:lnTo>
                    <a:lnTo>
                      <a:pt x="148" y="102"/>
                    </a:lnTo>
                    <a:lnTo>
                      <a:pt x="134" y="80"/>
                    </a:lnTo>
                    <a:lnTo>
                      <a:pt x="124" y="70"/>
                    </a:lnTo>
                    <a:lnTo>
                      <a:pt x="100" y="42"/>
                    </a:lnTo>
                    <a:lnTo>
                      <a:pt x="87" y="28"/>
                    </a:lnTo>
                    <a:lnTo>
                      <a:pt x="71" y="18"/>
                    </a:lnTo>
                    <a:lnTo>
                      <a:pt x="47" y="6"/>
                    </a:lnTo>
                    <a:lnTo>
                      <a:pt x="30" y="0"/>
                    </a:lnTo>
                    <a:lnTo>
                      <a:pt x="18" y="0"/>
                    </a:lnTo>
                    <a:lnTo>
                      <a:pt x="7" y="3"/>
                    </a:lnTo>
                    <a:lnTo>
                      <a:pt x="0" y="10"/>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Freeform 83"/>
              <p:cNvSpPr>
                <a:spLocks/>
              </p:cNvSpPr>
              <p:nvPr/>
            </p:nvSpPr>
            <p:spPr bwMode="ltGray">
              <a:xfrm>
                <a:off x="4834" y="3768"/>
                <a:ext cx="126" cy="432"/>
              </a:xfrm>
              <a:custGeom>
                <a:avLst/>
                <a:gdLst>
                  <a:gd name="T0" fmla="*/ 125 w 126"/>
                  <a:gd name="T1" fmla="*/ 431 h 432"/>
                  <a:gd name="T2" fmla="*/ 57 w 126"/>
                  <a:gd name="T3" fmla="*/ 16 h 432"/>
                  <a:gd name="T4" fmla="*/ 52 w 126"/>
                  <a:gd name="T5" fmla="*/ 10 h 432"/>
                  <a:gd name="T6" fmla="*/ 45 w 126"/>
                  <a:gd name="T7" fmla="*/ 3 h 432"/>
                  <a:gd name="T8" fmla="*/ 38 w 126"/>
                  <a:gd name="T9" fmla="*/ 1 h 432"/>
                  <a:gd name="T10" fmla="*/ 27 w 126"/>
                  <a:gd name="T11" fmla="*/ 0 h 432"/>
                  <a:gd name="T12" fmla="*/ 19 w 126"/>
                  <a:gd name="T13" fmla="*/ 1 h 432"/>
                  <a:gd name="T14" fmla="*/ 12 w 126"/>
                  <a:gd name="T15" fmla="*/ 6 h 432"/>
                  <a:gd name="T16" fmla="*/ 4 w 126"/>
                  <a:gd name="T17" fmla="*/ 14 h 432"/>
                  <a:gd name="T18" fmla="*/ 0 w 126"/>
                  <a:gd name="T19" fmla="*/ 2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32">
                    <a:moveTo>
                      <a:pt x="125" y="431"/>
                    </a:moveTo>
                    <a:lnTo>
                      <a:pt x="57" y="16"/>
                    </a:lnTo>
                    <a:lnTo>
                      <a:pt x="52" y="10"/>
                    </a:lnTo>
                    <a:lnTo>
                      <a:pt x="45" y="3"/>
                    </a:lnTo>
                    <a:lnTo>
                      <a:pt x="38" y="1"/>
                    </a:lnTo>
                    <a:lnTo>
                      <a:pt x="27" y="0"/>
                    </a:lnTo>
                    <a:lnTo>
                      <a:pt x="19" y="1"/>
                    </a:lnTo>
                    <a:lnTo>
                      <a:pt x="12" y="6"/>
                    </a:lnTo>
                    <a:lnTo>
                      <a:pt x="4" y="14"/>
                    </a:lnTo>
                    <a:lnTo>
                      <a:pt x="0" y="27"/>
                    </a:lnTo>
                  </a:path>
                </a:pathLst>
              </a:custGeom>
              <a:solidFill>
                <a:srgbClr val="CEDA9D"/>
              </a:solidFill>
              <a:ln w="25400" cap="rnd" cmpd="sng">
                <a:solidFill>
                  <a:srgbClr val="999933"/>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 name="Freeform 85"/>
            <p:cNvSpPr>
              <a:spLocks/>
            </p:cNvSpPr>
            <p:nvPr/>
          </p:nvSpPr>
          <p:spPr bwMode="ltGray">
            <a:xfrm>
              <a:off x="5031" y="3712"/>
              <a:ext cx="46" cy="270"/>
            </a:xfrm>
            <a:custGeom>
              <a:avLst/>
              <a:gdLst>
                <a:gd name="T0" fmla="*/ 45 w 46"/>
                <a:gd name="T1" fmla="*/ 0 h 270"/>
                <a:gd name="T2" fmla="*/ 28 w 46"/>
                <a:gd name="T3" fmla="*/ 17 h 270"/>
                <a:gd name="T4" fmla="*/ 19 w 46"/>
                <a:gd name="T5" fmla="*/ 51 h 270"/>
                <a:gd name="T6" fmla="*/ 9 w 46"/>
                <a:gd name="T7" fmla="*/ 96 h 270"/>
                <a:gd name="T8" fmla="*/ 0 w 46"/>
                <a:gd name="T9" fmla="*/ 153 h 270"/>
                <a:gd name="T10" fmla="*/ 0 w 46"/>
                <a:gd name="T11" fmla="*/ 215 h 270"/>
                <a:gd name="T12" fmla="*/ 5 w 46"/>
                <a:gd name="T13" fmla="*/ 269 h 270"/>
                <a:gd name="T14" fmla="*/ 9 w 46"/>
                <a:gd name="T15" fmla="*/ 269 h 270"/>
                <a:gd name="T16" fmla="*/ 5 w 46"/>
                <a:gd name="T17" fmla="*/ 215 h 270"/>
                <a:gd name="T18" fmla="*/ 5 w 46"/>
                <a:gd name="T19" fmla="*/ 169 h 270"/>
                <a:gd name="T20" fmla="*/ 14 w 46"/>
                <a:gd name="T21" fmla="*/ 121 h 270"/>
                <a:gd name="T22" fmla="*/ 28 w 46"/>
                <a:gd name="T23" fmla="*/ 71 h 270"/>
                <a:gd name="T24" fmla="*/ 44 w 46"/>
                <a:gd name="T25" fmla="*/ 7 h 270"/>
                <a:gd name="T26" fmla="*/ 45 w 46"/>
                <a:gd name="T27"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270">
                  <a:moveTo>
                    <a:pt x="45" y="0"/>
                  </a:moveTo>
                  <a:lnTo>
                    <a:pt x="28" y="17"/>
                  </a:lnTo>
                  <a:lnTo>
                    <a:pt x="19" y="51"/>
                  </a:lnTo>
                  <a:lnTo>
                    <a:pt x="9" y="96"/>
                  </a:lnTo>
                  <a:lnTo>
                    <a:pt x="0" y="153"/>
                  </a:lnTo>
                  <a:lnTo>
                    <a:pt x="0" y="215"/>
                  </a:lnTo>
                  <a:lnTo>
                    <a:pt x="5" y="269"/>
                  </a:lnTo>
                  <a:lnTo>
                    <a:pt x="9" y="269"/>
                  </a:lnTo>
                  <a:lnTo>
                    <a:pt x="5" y="215"/>
                  </a:lnTo>
                  <a:lnTo>
                    <a:pt x="5" y="169"/>
                  </a:lnTo>
                  <a:lnTo>
                    <a:pt x="14" y="121"/>
                  </a:lnTo>
                  <a:lnTo>
                    <a:pt x="28" y="71"/>
                  </a:lnTo>
                  <a:lnTo>
                    <a:pt x="44" y="7"/>
                  </a:lnTo>
                  <a:lnTo>
                    <a:pt x="4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Freeform 86"/>
            <p:cNvSpPr>
              <a:spLocks/>
            </p:cNvSpPr>
            <p:nvPr/>
          </p:nvSpPr>
          <p:spPr bwMode="ltGray">
            <a:xfrm>
              <a:off x="5499" y="3719"/>
              <a:ext cx="72" cy="278"/>
            </a:xfrm>
            <a:custGeom>
              <a:avLst/>
              <a:gdLst>
                <a:gd name="T0" fmla="*/ 14 w 72"/>
                <a:gd name="T1" fmla="*/ 0 h 278"/>
                <a:gd name="T2" fmla="*/ 28 w 72"/>
                <a:gd name="T3" fmla="*/ 21 h 278"/>
                <a:gd name="T4" fmla="*/ 42 w 72"/>
                <a:gd name="T5" fmla="*/ 55 h 278"/>
                <a:gd name="T6" fmla="*/ 56 w 72"/>
                <a:gd name="T7" fmla="*/ 101 h 278"/>
                <a:gd name="T8" fmla="*/ 71 w 72"/>
                <a:gd name="T9" fmla="*/ 159 h 278"/>
                <a:gd name="T10" fmla="*/ 71 w 72"/>
                <a:gd name="T11" fmla="*/ 222 h 278"/>
                <a:gd name="T12" fmla="*/ 64 w 72"/>
                <a:gd name="T13" fmla="*/ 277 h 278"/>
                <a:gd name="T14" fmla="*/ 56 w 72"/>
                <a:gd name="T15" fmla="*/ 277 h 278"/>
                <a:gd name="T16" fmla="*/ 64 w 72"/>
                <a:gd name="T17" fmla="*/ 222 h 278"/>
                <a:gd name="T18" fmla="*/ 64 w 72"/>
                <a:gd name="T19" fmla="*/ 176 h 278"/>
                <a:gd name="T20" fmla="*/ 49 w 72"/>
                <a:gd name="T21" fmla="*/ 125 h 278"/>
                <a:gd name="T22" fmla="*/ 28 w 72"/>
                <a:gd name="T23" fmla="*/ 75 h 278"/>
                <a:gd name="T24" fmla="*/ 0 w 72"/>
                <a:gd name="T25" fmla="*/ 13 h 278"/>
                <a:gd name="T26" fmla="*/ 14 w 72"/>
                <a:gd name="T2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278">
                  <a:moveTo>
                    <a:pt x="14" y="0"/>
                  </a:moveTo>
                  <a:lnTo>
                    <a:pt x="28" y="21"/>
                  </a:lnTo>
                  <a:lnTo>
                    <a:pt x="42" y="55"/>
                  </a:lnTo>
                  <a:lnTo>
                    <a:pt x="56" y="101"/>
                  </a:lnTo>
                  <a:lnTo>
                    <a:pt x="71" y="159"/>
                  </a:lnTo>
                  <a:lnTo>
                    <a:pt x="71" y="222"/>
                  </a:lnTo>
                  <a:lnTo>
                    <a:pt x="64" y="277"/>
                  </a:lnTo>
                  <a:lnTo>
                    <a:pt x="56" y="277"/>
                  </a:lnTo>
                  <a:lnTo>
                    <a:pt x="64" y="222"/>
                  </a:lnTo>
                  <a:lnTo>
                    <a:pt x="64" y="176"/>
                  </a:lnTo>
                  <a:lnTo>
                    <a:pt x="49" y="125"/>
                  </a:lnTo>
                  <a:lnTo>
                    <a:pt x="28" y="75"/>
                  </a:lnTo>
                  <a:lnTo>
                    <a:pt x="0" y="13"/>
                  </a:lnTo>
                  <a:lnTo>
                    <a:pt x="14"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Freeform 87"/>
            <p:cNvSpPr>
              <a:spLocks/>
            </p:cNvSpPr>
            <p:nvPr/>
          </p:nvSpPr>
          <p:spPr bwMode="ltGray">
            <a:xfrm>
              <a:off x="4955" y="3844"/>
              <a:ext cx="196" cy="332"/>
            </a:xfrm>
            <a:custGeom>
              <a:avLst/>
              <a:gdLst>
                <a:gd name="T0" fmla="*/ 114 w 196"/>
                <a:gd name="T1" fmla="*/ 8 h 332"/>
                <a:gd name="T2" fmla="*/ 97 w 196"/>
                <a:gd name="T3" fmla="*/ 21 h 332"/>
                <a:gd name="T4" fmla="*/ 61 w 196"/>
                <a:gd name="T5" fmla="*/ 35 h 332"/>
                <a:gd name="T6" fmla="*/ 75 w 196"/>
                <a:gd name="T7" fmla="*/ 32 h 332"/>
                <a:gd name="T8" fmla="*/ 80 w 196"/>
                <a:gd name="T9" fmla="*/ 41 h 332"/>
                <a:gd name="T10" fmla="*/ 75 w 196"/>
                <a:gd name="T11" fmla="*/ 48 h 332"/>
                <a:gd name="T12" fmla="*/ 55 w 196"/>
                <a:gd name="T13" fmla="*/ 64 h 332"/>
                <a:gd name="T14" fmla="*/ 55 w 196"/>
                <a:gd name="T15" fmla="*/ 68 h 332"/>
                <a:gd name="T16" fmla="*/ 69 w 196"/>
                <a:gd name="T17" fmla="*/ 68 h 332"/>
                <a:gd name="T18" fmla="*/ 64 w 196"/>
                <a:gd name="T19" fmla="*/ 73 h 332"/>
                <a:gd name="T20" fmla="*/ 55 w 196"/>
                <a:gd name="T21" fmla="*/ 89 h 332"/>
                <a:gd name="T22" fmla="*/ 64 w 196"/>
                <a:gd name="T23" fmla="*/ 86 h 332"/>
                <a:gd name="T24" fmla="*/ 67 w 196"/>
                <a:gd name="T25" fmla="*/ 97 h 332"/>
                <a:gd name="T26" fmla="*/ 19 w 196"/>
                <a:gd name="T27" fmla="*/ 124 h 332"/>
                <a:gd name="T28" fmla="*/ 50 w 196"/>
                <a:gd name="T29" fmla="*/ 116 h 332"/>
                <a:gd name="T30" fmla="*/ 38 w 196"/>
                <a:gd name="T31" fmla="*/ 132 h 332"/>
                <a:gd name="T32" fmla="*/ 25 w 196"/>
                <a:gd name="T33" fmla="*/ 135 h 332"/>
                <a:gd name="T34" fmla="*/ 58 w 196"/>
                <a:gd name="T35" fmla="*/ 116 h 332"/>
                <a:gd name="T36" fmla="*/ 67 w 196"/>
                <a:gd name="T37" fmla="*/ 124 h 332"/>
                <a:gd name="T38" fmla="*/ 41 w 196"/>
                <a:gd name="T39" fmla="*/ 149 h 332"/>
                <a:gd name="T40" fmla="*/ 22 w 196"/>
                <a:gd name="T41" fmla="*/ 165 h 332"/>
                <a:gd name="T42" fmla="*/ 45 w 196"/>
                <a:gd name="T43" fmla="*/ 155 h 332"/>
                <a:gd name="T44" fmla="*/ 52 w 196"/>
                <a:gd name="T45" fmla="*/ 162 h 332"/>
                <a:gd name="T46" fmla="*/ 41 w 196"/>
                <a:gd name="T47" fmla="*/ 181 h 332"/>
                <a:gd name="T48" fmla="*/ 25 w 196"/>
                <a:gd name="T49" fmla="*/ 193 h 332"/>
                <a:gd name="T50" fmla="*/ 30 w 196"/>
                <a:gd name="T51" fmla="*/ 198 h 332"/>
                <a:gd name="T52" fmla="*/ 33 w 196"/>
                <a:gd name="T53" fmla="*/ 206 h 332"/>
                <a:gd name="T54" fmla="*/ 30 w 196"/>
                <a:gd name="T55" fmla="*/ 208 h 332"/>
                <a:gd name="T56" fmla="*/ 27 w 196"/>
                <a:gd name="T57" fmla="*/ 217 h 332"/>
                <a:gd name="T58" fmla="*/ 30 w 196"/>
                <a:gd name="T59" fmla="*/ 225 h 332"/>
                <a:gd name="T60" fmla="*/ 5 w 196"/>
                <a:gd name="T61" fmla="*/ 257 h 332"/>
                <a:gd name="T62" fmla="*/ 36 w 196"/>
                <a:gd name="T63" fmla="*/ 238 h 332"/>
                <a:gd name="T64" fmla="*/ 64 w 196"/>
                <a:gd name="T65" fmla="*/ 331 h 332"/>
                <a:gd name="T66" fmla="*/ 41 w 196"/>
                <a:gd name="T67" fmla="*/ 249 h 332"/>
                <a:gd name="T68" fmla="*/ 55 w 196"/>
                <a:gd name="T69" fmla="*/ 227 h 332"/>
                <a:gd name="T70" fmla="*/ 58 w 196"/>
                <a:gd name="T71" fmla="*/ 217 h 332"/>
                <a:gd name="T72" fmla="*/ 67 w 196"/>
                <a:gd name="T73" fmla="*/ 236 h 332"/>
                <a:gd name="T74" fmla="*/ 64 w 196"/>
                <a:gd name="T75" fmla="*/ 200 h 332"/>
                <a:gd name="T76" fmla="*/ 83 w 196"/>
                <a:gd name="T77" fmla="*/ 246 h 332"/>
                <a:gd name="T78" fmla="*/ 92 w 196"/>
                <a:gd name="T79" fmla="*/ 249 h 332"/>
                <a:gd name="T80" fmla="*/ 69 w 196"/>
                <a:gd name="T81" fmla="*/ 217 h 332"/>
                <a:gd name="T82" fmla="*/ 75 w 196"/>
                <a:gd name="T83" fmla="*/ 179 h 332"/>
                <a:gd name="T84" fmla="*/ 134 w 196"/>
                <a:gd name="T85" fmla="*/ 287 h 332"/>
                <a:gd name="T86" fmla="*/ 80 w 196"/>
                <a:gd name="T87" fmla="*/ 187 h 332"/>
                <a:gd name="T88" fmla="*/ 86 w 196"/>
                <a:gd name="T89" fmla="*/ 143 h 332"/>
                <a:gd name="T90" fmla="*/ 114 w 196"/>
                <a:gd name="T91" fmla="*/ 206 h 332"/>
                <a:gd name="T92" fmla="*/ 94 w 196"/>
                <a:gd name="T93" fmla="*/ 146 h 332"/>
                <a:gd name="T94" fmla="*/ 119 w 196"/>
                <a:gd name="T95" fmla="*/ 238 h 332"/>
                <a:gd name="T96" fmla="*/ 97 w 196"/>
                <a:gd name="T97" fmla="*/ 116 h 332"/>
                <a:gd name="T98" fmla="*/ 102 w 196"/>
                <a:gd name="T99" fmla="*/ 86 h 332"/>
                <a:gd name="T100" fmla="*/ 136 w 196"/>
                <a:gd name="T101" fmla="*/ 137 h 332"/>
                <a:gd name="T102" fmla="*/ 136 w 196"/>
                <a:gd name="T103" fmla="*/ 137 h 332"/>
                <a:gd name="T104" fmla="*/ 111 w 196"/>
                <a:gd name="T105" fmla="*/ 92 h 332"/>
                <a:gd name="T106" fmla="*/ 114 w 196"/>
                <a:gd name="T107" fmla="*/ 68 h 332"/>
                <a:gd name="T108" fmla="*/ 122 w 196"/>
                <a:gd name="T109" fmla="*/ 79 h 332"/>
                <a:gd name="T110" fmla="*/ 195 w 196"/>
                <a:gd name="T111" fmla="*/ 127 h 332"/>
                <a:gd name="T112" fmla="*/ 119 w 196"/>
                <a:gd name="T113" fmla="*/ 70 h 332"/>
                <a:gd name="T114" fmla="*/ 134 w 196"/>
                <a:gd name="T115" fmla="*/ 64 h 332"/>
                <a:gd name="T116" fmla="*/ 178 w 196"/>
                <a:gd name="T117" fmla="*/ 119 h 332"/>
                <a:gd name="T118" fmla="*/ 128 w 196"/>
                <a:gd name="T119" fmla="*/ 32 h 332"/>
                <a:gd name="T120" fmla="*/ 125 w 196"/>
                <a:gd name="T121" fmla="*/ 16 h 332"/>
                <a:gd name="T122" fmla="*/ 139 w 196"/>
                <a:gd name="T123"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332">
                  <a:moveTo>
                    <a:pt x="128" y="2"/>
                  </a:moveTo>
                  <a:lnTo>
                    <a:pt x="119" y="2"/>
                  </a:lnTo>
                  <a:lnTo>
                    <a:pt x="114" y="8"/>
                  </a:lnTo>
                  <a:lnTo>
                    <a:pt x="108" y="14"/>
                  </a:lnTo>
                  <a:lnTo>
                    <a:pt x="106" y="16"/>
                  </a:lnTo>
                  <a:lnTo>
                    <a:pt x="97" y="21"/>
                  </a:lnTo>
                  <a:lnTo>
                    <a:pt x="88" y="29"/>
                  </a:lnTo>
                  <a:lnTo>
                    <a:pt x="80" y="32"/>
                  </a:lnTo>
                  <a:lnTo>
                    <a:pt x="61" y="35"/>
                  </a:lnTo>
                  <a:lnTo>
                    <a:pt x="13" y="35"/>
                  </a:lnTo>
                  <a:lnTo>
                    <a:pt x="61" y="37"/>
                  </a:lnTo>
                  <a:lnTo>
                    <a:pt x="75" y="32"/>
                  </a:lnTo>
                  <a:lnTo>
                    <a:pt x="83" y="35"/>
                  </a:lnTo>
                  <a:lnTo>
                    <a:pt x="72" y="41"/>
                  </a:lnTo>
                  <a:lnTo>
                    <a:pt x="80" y="41"/>
                  </a:lnTo>
                  <a:lnTo>
                    <a:pt x="72" y="48"/>
                  </a:lnTo>
                  <a:lnTo>
                    <a:pt x="11" y="94"/>
                  </a:lnTo>
                  <a:lnTo>
                    <a:pt x="75" y="48"/>
                  </a:lnTo>
                  <a:lnTo>
                    <a:pt x="72" y="54"/>
                  </a:lnTo>
                  <a:lnTo>
                    <a:pt x="64" y="62"/>
                  </a:lnTo>
                  <a:lnTo>
                    <a:pt x="55" y="64"/>
                  </a:lnTo>
                  <a:lnTo>
                    <a:pt x="38" y="68"/>
                  </a:lnTo>
                  <a:lnTo>
                    <a:pt x="11" y="62"/>
                  </a:lnTo>
                  <a:lnTo>
                    <a:pt x="55" y="68"/>
                  </a:lnTo>
                  <a:lnTo>
                    <a:pt x="64" y="62"/>
                  </a:lnTo>
                  <a:lnTo>
                    <a:pt x="72" y="59"/>
                  </a:lnTo>
                  <a:lnTo>
                    <a:pt x="69" y="68"/>
                  </a:lnTo>
                  <a:lnTo>
                    <a:pt x="64" y="70"/>
                  </a:lnTo>
                  <a:lnTo>
                    <a:pt x="9" y="97"/>
                  </a:lnTo>
                  <a:lnTo>
                    <a:pt x="64" y="73"/>
                  </a:lnTo>
                  <a:lnTo>
                    <a:pt x="69" y="73"/>
                  </a:lnTo>
                  <a:lnTo>
                    <a:pt x="64" y="81"/>
                  </a:lnTo>
                  <a:lnTo>
                    <a:pt x="55" y="89"/>
                  </a:lnTo>
                  <a:lnTo>
                    <a:pt x="9" y="105"/>
                  </a:lnTo>
                  <a:lnTo>
                    <a:pt x="61" y="86"/>
                  </a:lnTo>
                  <a:lnTo>
                    <a:pt x="64" y="86"/>
                  </a:lnTo>
                  <a:lnTo>
                    <a:pt x="67" y="89"/>
                  </a:lnTo>
                  <a:lnTo>
                    <a:pt x="55" y="99"/>
                  </a:lnTo>
                  <a:lnTo>
                    <a:pt x="67" y="97"/>
                  </a:lnTo>
                  <a:lnTo>
                    <a:pt x="52" y="111"/>
                  </a:lnTo>
                  <a:lnTo>
                    <a:pt x="41" y="119"/>
                  </a:lnTo>
                  <a:lnTo>
                    <a:pt x="19" y="124"/>
                  </a:lnTo>
                  <a:lnTo>
                    <a:pt x="9" y="124"/>
                  </a:lnTo>
                  <a:lnTo>
                    <a:pt x="27" y="122"/>
                  </a:lnTo>
                  <a:lnTo>
                    <a:pt x="50" y="116"/>
                  </a:lnTo>
                  <a:lnTo>
                    <a:pt x="55" y="113"/>
                  </a:lnTo>
                  <a:lnTo>
                    <a:pt x="50" y="122"/>
                  </a:lnTo>
                  <a:lnTo>
                    <a:pt x="38" y="132"/>
                  </a:lnTo>
                  <a:lnTo>
                    <a:pt x="19" y="137"/>
                  </a:lnTo>
                  <a:lnTo>
                    <a:pt x="0" y="143"/>
                  </a:lnTo>
                  <a:lnTo>
                    <a:pt x="25" y="135"/>
                  </a:lnTo>
                  <a:lnTo>
                    <a:pt x="41" y="127"/>
                  </a:lnTo>
                  <a:lnTo>
                    <a:pt x="55" y="119"/>
                  </a:lnTo>
                  <a:lnTo>
                    <a:pt x="58" y="116"/>
                  </a:lnTo>
                  <a:lnTo>
                    <a:pt x="55" y="124"/>
                  </a:lnTo>
                  <a:lnTo>
                    <a:pt x="61" y="122"/>
                  </a:lnTo>
                  <a:lnTo>
                    <a:pt x="67" y="124"/>
                  </a:lnTo>
                  <a:lnTo>
                    <a:pt x="55" y="132"/>
                  </a:lnTo>
                  <a:lnTo>
                    <a:pt x="55" y="137"/>
                  </a:lnTo>
                  <a:lnTo>
                    <a:pt x="41" y="149"/>
                  </a:lnTo>
                  <a:lnTo>
                    <a:pt x="46" y="149"/>
                  </a:lnTo>
                  <a:lnTo>
                    <a:pt x="41" y="155"/>
                  </a:lnTo>
                  <a:lnTo>
                    <a:pt x="22" y="165"/>
                  </a:lnTo>
                  <a:lnTo>
                    <a:pt x="5" y="168"/>
                  </a:lnTo>
                  <a:lnTo>
                    <a:pt x="30" y="162"/>
                  </a:lnTo>
                  <a:lnTo>
                    <a:pt x="45" y="155"/>
                  </a:lnTo>
                  <a:lnTo>
                    <a:pt x="52" y="151"/>
                  </a:lnTo>
                  <a:lnTo>
                    <a:pt x="52" y="160"/>
                  </a:lnTo>
                  <a:lnTo>
                    <a:pt x="52" y="162"/>
                  </a:lnTo>
                  <a:lnTo>
                    <a:pt x="45" y="173"/>
                  </a:lnTo>
                  <a:lnTo>
                    <a:pt x="36" y="181"/>
                  </a:lnTo>
                  <a:lnTo>
                    <a:pt x="41" y="181"/>
                  </a:lnTo>
                  <a:lnTo>
                    <a:pt x="33" y="187"/>
                  </a:lnTo>
                  <a:lnTo>
                    <a:pt x="5" y="200"/>
                  </a:lnTo>
                  <a:lnTo>
                    <a:pt x="25" y="193"/>
                  </a:lnTo>
                  <a:lnTo>
                    <a:pt x="38" y="187"/>
                  </a:lnTo>
                  <a:lnTo>
                    <a:pt x="38" y="195"/>
                  </a:lnTo>
                  <a:lnTo>
                    <a:pt x="30" y="198"/>
                  </a:lnTo>
                  <a:lnTo>
                    <a:pt x="38" y="195"/>
                  </a:lnTo>
                  <a:lnTo>
                    <a:pt x="38" y="200"/>
                  </a:lnTo>
                  <a:lnTo>
                    <a:pt x="33" y="206"/>
                  </a:lnTo>
                  <a:lnTo>
                    <a:pt x="9" y="214"/>
                  </a:lnTo>
                  <a:lnTo>
                    <a:pt x="30" y="206"/>
                  </a:lnTo>
                  <a:lnTo>
                    <a:pt x="30" y="208"/>
                  </a:lnTo>
                  <a:lnTo>
                    <a:pt x="33" y="211"/>
                  </a:lnTo>
                  <a:lnTo>
                    <a:pt x="9" y="231"/>
                  </a:lnTo>
                  <a:lnTo>
                    <a:pt x="27" y="217"/>
                  </a:lnTo>
                  <a:lnTo>
                    <a:pt x="33" y="214"/>
                  </a:lnTo>
                  <a:lnTo>
                    <a:pt x="36" y="219"/>
                  </a:lnTo>
                  <a:lnTo>
                    <a:pt x="30" y="225"/>
                  </a:lnTo>
                  <a:lnTo>
                    <a:pt x="36" y="222"/>
                  </a:lnTo>
                  <a:lnTo>
                    <a:pt x="30" y="238"/>
                  </a:lnTo>
                  <a:lnTo>
                    <a:pt x="5" y="257"/>
                  </a:lnTo>
                  <a:lnTo>
                    <a:pt x="30" y="238"/>
                  </a:lnTo>
                  <a:lnTo>
                    <a:pt x="27" y="246"/>
                  </a:lnTo>
                  <a:lnTo>
                    <a:pt x="36" y="238"/>
                  </a:lnTo>
                  <a:lnTo>
                    <a:pt x="36" y="246"/>
                  </a:lnTo>
                  <a:lnTo>
                    <a:pt x="38" y="284"/>
                  </a:lnTo>
                  <a:lnTo>
                    <a:pt x="64" y="331"/>
                  </a:lnTo>
                  <a:lnTo>
                    <a:pt x="38" y="282"/>
                  </a:lnTo>
                  <a:lnTo>
                    <a:pt x="38" y="263"/>
                  </a:lnTo>
                  <a:lnTo>
                    <a:pt x="41" y="249"/>
                  </a:lnTo>
                  <a:lnTo>
                    <a:pt x="45" y="238"/>
                  </a:lnTo>
                  <a:lnTo>
                    <a:pt x="50" y="219"/>
                  </a:lnTo>
                  <a:lnTo>
                    <a:pt x="55" y="227"/>
                  </a:lnTo>
                  <a:lnTo>
                    <a:pt x="92" y="331"/>
                  </a:lnTo>
                  <a:lnTo>
                    <a:pt x="58" y="227"/>
                  </a:lnTo>
                  <a:lnTo>
                    <a:pt x="58" y="217"/>
                  </a:lnTo>
                  <a:lnTo>
                    <a:pt x="64" y="222"/>
                  </a:lnTo>
                  <a:lnTo>
                    <a:pt x="69" y="322"/>
                  </a:lnTo>
                  <a:lnTo>
                    <a:pt x="67" y="236"/>
                  </a:lnTo>
                  <a:lnTo>
                    <a:pt x="64" y="219"/>
                  </a:lnTo>
                  <a:lnTo>
                    <a:pt x="61" y="214"/>
                  </a:lnTo>
                  <a:lnTo>
                    <a:pt x="64" y="200"/>
                  </a:lnTo>
                  <a:lnTo>
                    <a:pt x="67" y="211"/>
                  </a:lnTo>
                  <a:lnTo>
                    <a:pt x="75" y="233"/>
                  </a:lnTo>
                  <a:lnTo>
                    <a:pt x="83" y="246"/>
                  </a:lnTo>
                  <a:lnTo>
                    <a:pt x="106" y="266"/>
                  </a:lnTo>
                  <a:lnTo>
                    <a:pt x="153" y="301"/>
                  </a:lnTo>
                  <a:lnTo>
                    <a:pt x="92" y="249"/>
                  </a:lnTo>
                  <a:lnTo>
                    <a:pt x="80" y="236"/>
                  </a:lnTo>
                  <a:lnTo>
                    <a:pt x="75" y="227"/>
                  </a:lnTo>
                  <a:lnTo>
                    <a:pt x="69" y="217"/>
                  </a:lnTo>
                  <a:lnTo>
                    <a:pt x="72" y="187"/>
                  </a:lnTo>
                  <a:lnTo>
                    <a:pt x="75" y="195"/>
                  </a:lnTo>
                  <a:lnTo>
                    <a:pt x="75" y="179"/>
                  </a:lnTo>
                  <a:lnTo>
                    <a:pt x="75" y="173"/>
                  </a:lnTo>
                  <a:lnTo>
                    <a:pt x="80" y="187"/>
                  </a:lnTo>
                  <a:lnTo>
                    <a:pt x="134" y="287"/>
                  </a:lnTo>
                  <a:lnTo>
                    <a:pt x="88" y="206"/>
                  </a:lnTo>
                  <a:lnTo>
                    <a:pt x="83" y="198"/>
                  </a:lnTo>
                  <a:lnTo>
                    <a:pt x="80" y="187"/>
                  </a:lnTo>
                  <a:lnTo>
                    <a:pt x="80" y="157"/>
                  </a:lnTo>
                  <a:lnTo>
                    <a:pt x="83" y="160"/>
                  </a:lnTo>
                  <a:lnTo>
                    <a:pt x="86" y="143"/>
                  </a:lnTo>
                  <a:lnTo>
                    <a:pt x="94" y="149"/>
                  </a:lnTo>
                  <a:lnTo>
                    <a:pt x="136" y="260"/>
                  </a:lnTo>
                  <a:lnTo>
                    <a:pt x="114" y="206"/>
                  </a:lnTo>
                  <a:lnTo>
                    <a:pt x="106" y="181"/>
                  </a:lnTo>
                  <a:lnTo>
                    <a:pt x="94" y="160"/>
                  </a:lnTo>
                  <a:lnTo>
                    <a:pt x="94" y="146"/>
                  </a:lnTo>
                  <a:lnTo>
                    <a:pt x="92" y="124"/>
                  </a:lnTo>
                  <a:lnTo>
                    <a:pt x="97" y="127"/>
                  </a:lnTo>
                  <a:lnTo>
                    <a:pt x="119" y="238"/>
                  </a:lnTo>
                  <a:lnTo>
                    <a:pt x="94" y="119"/>
                  </a:lnTo>
                  <a:lnTo>
                    <a:pt x="94" y="108"/>
                  </a:lnTo>
                  <a:lnTo>
                    <a:pt x="97" y="116"/>
                  </a:lnTo>
                  <a:lnTo>
                    <a:pt x="97" y="92"/>
                  </a:lnTo>
                  <a:lnTo>
                    <a:pt x="102" y="99"/>
                  </a:lnTo>
                  <a:lnTo>
                    <a:pt x="102" y="86"/>
                  </a:lnTo>
                  <a:lnTo>
                    <a:pt x="111" y="94"/>
                  </a:lnTo>
                  <a:lnTo>
                    <a:pt x="122" y="122"/>
                  </a:lnTo>
                  <a:lnTo>
                    <a:pt x="136" y="137"/>
                  </a:lnTo>
                  <a:lnTo>
                    <a:pt x="161" y="165"/>
                  </a:lnTo>
                  <a:lnTo>
                    <a:pt x="175" y="189"/>
                  </a:lnTo>
                  <a:lnTo>
                    <a:pt x="136" y="137"/>
                  </a:lnTo>
                  <a:lnTo>
                    <a:pt x="125" y="124"/>
                  </a:lnTo>
                  <a:lnTo>
                    <a:pt x="114" y="105"/>
                  </a:lnTo>
                  <a:lnTo>
                    <a:pt x="111" y="92"/>
                  </a:lnTo>
                  <a:lnTo>
                    <a:pt x="106" y="68"/>
                  </a:lnTo>
                  <a:lnTo>
                    <a:pt x="108" y="70"/>
                  </a:lnTo>
                  <a:lnTo>
                    <a:pt x="114" y="68"/>
                  </a:lnTo>
                  <a:lnTo>
                    <a:pt x="111" y="56"/>
                  </a:lnTo>
                  <a:lnTo>
                    <a:pt x="116" y="68"/>
                  </a:lnTo>
                  <a:lnTo>
                    <a:pt x="122" y="79"/>
                  </a:lnTo>
                  <a:lnTo>
                    <a:pt x="136" y="89"/>
                  </a:lnTo>
                  <a:lnTo>
                    <a:pt x="156" y="99"/>
                  </a:lnTo>
                  <a:lnTo>
                    <a:pt x="195" y="127"/>
                  </a:lnTo>
                  <a:lnTo>
                    <a:pt x="130" y="86"/>
                  </a:lnTo>
                  <a:lnTo>
                    <a:pt x="122" y="75"/>
                  </a:lnTo>
                  <a:lnTo>
                    <a:pt x="119" y="70"/>
                  </a:lnTo>
                  <a:lnTo>
                    <a:pt x="119" y="43"/>
                  </a:lnTo>
                  <a:lnTo>
                    <a:pt x="125" y="52"/>
                  </a:lnTo>
                  <a:lnTo>
                    <a:pt x="134" y="64"/>
                  </a:lnTo>
                  <a:lnTo>
                    <a:pt x="150" y="86"/>
                  </a:lnTo>
                  <a:lnTo>
                    <a:pt x="172" y="108"/>
                  </a:lnTo>
                  <a:lnTo>
                    <a:pt x="178" y="119"/>
                  </a:lnTo>
                  <a:lnTo>
                    <a:pt x="125" y="62"/>
                  </a:lnTo>
                  <a:lnTo>
                    <a:pt x="125" y="46"/>
                  </a:lnTo>
                  <a:lnTo>
                    <a:pt x="128" y="32"/>
                  </a:lnTo>
                  <a:lnTo>
                    <a:pt x="125" y="23"/>
                  </a:lnTo>
                  <a:lnTo>
                    <a:pt x="122" y="21"/>
                  </a:lnTo>
                  <a:lnTo>
                    <a:pt x="125" y="16"/>
                  </a:lnTo>
                  <a:lnTo>
                    <a:pt x="128" y="8"/>
                  </a:lnTo>
                  <a:lnTo>
                    <a:pt x="134" y="2"/>
                  </a:lnTo>
                  <a:lnTo>
                    <a:pt x="139" y="0"/>
                  </a:lnTo>
                  <a:lnTo>
                    <a:pt x="128" y="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Freeform 88"/>
            <p:cNvSpPr>
              <a:spLocks/>
            </p:cNvSpPr>
            <p:nvPr/>
          </p:nvSpPr>
          <p:spPr bwMode="ltGray">
            <a:xfrm>
              <a:off x="5091" y="3509"/>
              <a:ext cx="122" cy="289"/>
            </a:xfrm>
            <a:custGeom>
              <a:avLst/>
              <a:gdLst>
                <a:gd name="T0" fmla="*/ 121 w 122"/>
                <a:gd name="T1" fmla="*/ 103 h 289"/>
                <a:gd name="T2" fmla="*/ 108 w 122"/>
                <a:gd name="T3" fmla="*/ 10 h 289"/>
                <a:gd name="T4" fmla="*/ 92 w 122"/>
                <a:gd name="T5" fmla="*/ 1 h 289"/>
                <a:gd name="T6" fmla="*/ 79 w 122"/>
                <a:gd name="T7" fmla="*/ 0 h 289"/>
                <a:gd name="T8" fmla="*/ 58 w 122"/>
                <a:gd name="T9" fmla="*/ 4 h 289"/>
                <a:gd name="T10" fmla="*/ 45 w 122"/>
                <a:gd name="T11" fmla="*/ 14 h 289"/>
                <a:gd name="T12" fmla="*/ 31 w 122"/>
                <a:gd name="T13" fmla="*/ 28 h 289"/>
                <a:gd name="T14" fmla="*/ 17 w 122"/>
                <a:gd name="T15" fmla="*/ 54 h 289"/>
                <a:gd name="T16" fmla="*/ 9 w 122"/>
                <a:gd name="T17" fmla="*/ 90 h 289"/>
                <a:gd name="T18" fmla="*/ 5 w 122"/>
                <a:gd name="T19" fmla="*/ 121 h 289"/>
                <a:gd name="T20" fmla="*/ 0 w 122"/>
                <a:gd name="T21" fmla="*/ 164 h 289"/>
                <a:gd name="T22" fmla="*/ 0 w 122"/>
                <a:gd name="T23" fmla="*/ 192 h 289"/>
                <a:gd name="T24" fmla="*/ 9 w 122"/>
                <a:gd name="T25" fmla="*/ 230 h 289"/>
                <a:gd name="T26" fmla="*/ 27 w 122"/>
                <a:gd name="T27" fmla="*/ 262 h 289"/>
                <a:gd name="T28" fmla="*/ 45 w 122"/>
                <a:gd name="T29" fmla="*/ 288 h 289"/>
                <a:gd name="T30" fmla="*/ 35 w 122"/>
                <a:gd name="T31" fmla="*/ 249 h 289"/>
                <a:gd name="T32" fmla="*/ 31 w 122"/>
                <a:gd name="T33" fmla="*/ 212 h 289"/>
                <a:gd name="T34" fmla="*/ 33 w 122"/>
                <a:gd name="T35" fmla="*/ 174 h 289"/>
                <a:gd name="T36" fmla="*/ 35 w 122"/>
                <a:gd name="T37" fmla="*/ 141 h 289"/>
                <a:gd name="T38" fmla="*/ 39 w 122"/>
                <a:gd name="T39" fmla="*/ 107 h 289"/>
                <a:gd name="T40" fmla="*/ 45 w 122"/>
                <a:gd name="T41" fmla="*/ 76 h 289"/>
                <a:gd name="T42" fmla="*/ 47 w 122"/>
                <a:gd name="T43" fmla="*/ 53 h 289"/>
                <a:gd name="T44" fmla="*/ 55 w 122"/>
                <a:gd name="T45" fmla="*/ 30 h 289"/>
                <a:gd name="T46" fmla="*/ 73 w 122"/>
                <a:gd name="T47" fmla="*/ 11 h 289"/>
                <a:gd name="T48" fmla="*/ 88 w 122"/>
                <a:gd name="T49" fmla="*/ 13 h 289"/>
                <a:gd name="T50" fmla="*/ 103 w 122"/>
                <a:gd name="T51" fmla="*/ 65 h 289"/>
                <a:gd name="T52" fmla="*/ 116 w 122"/>
                <a:gd name="T53" fmla="*/ 76 h 289"/>
                <a:gd name="T54" fmla="*/ 121 w 122"/>
                <a:gd name="T55" fmla="*/ 10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2" h="289">
                  <a:moveTo>
                    <a:pt x="121" y="103"/>
                  </a:moveTo>
                  <a:lnTo>
                    <a:pt x="108" y="10"/>
                  </a:lnTo>
                  <a:lnTo>
                    <a:pt x="92" y="1"/>
                  </a:lnTo>
                  <a:lnTo>
                    <a:pt x="79" y="0"/>
                  </a:lnTo>
                  <a:lnTo>
                    <a:pt x="58" y="4"/>
                  </a:lnTo>
                  <a:lnTo>
                    <a:pt x="45" y="14"/>
                  </a:lnTo>
                  <a:lnTo>
                    <a:pt x="31" y="28"/>
                  </a:lnTo>
                  <a:lnTo>
                    <a:pt x="17" y="54"/>
                  </a:lnTo>
                  <a:lnTo>
                    <a:pt x="9" y="90"/>
                  </a:lnTo>
                  <a:lnTo>
                    <a:pt x="5" y="121"/>
                  </a:lnTo>
                  <a:lnTo>
                    <a:pt x="0" y="164"/>
                  </a:lnTo>
                  <a:lnTo>
                    <a:pt x="0" y="192"/>
                  </a:lnTo>
                  <a:lnTo>
                    <a:pt x="9" y="230"/>
                  </a:lnTo>
                  <a:lnTo>
                    <a:pt x="27" y="262"/>
                  </a:lnTo>
                  <a:lnTo>
                    <a:pt x="45" y="288"/>
                  </a:lnTo>
                  <a:lnTo>
                    <a:pt x="35" y="249"/>
                  </a:lnTo>
                  <a:lnTo>
                    <a:pt x="31" y="212"/>
                  </a:lnTo>
                  <a:lnTo>
                    <a:pt x="33" y="174"/>
                  </a:lnTo>
                  <a:lnTo>
                    <a:pt x="35" y="141"/>
                  </a:lnTo>
                  <a:lnTo>
                    <a:pt x="39" y="107"/>
                  </a:lnTo>
                  <a:lnTo>
                    <a:pt x="45" y="76"/>
                  </a:lnTo>
                  <a:lnTo>
                    <a:pt x="47" y="53"/>
                  </a:lnTo>
                  <a:lnTo>
                    <a:pt x="55" y="30"/>
                  </a:lnTo>
                  <a:lnTo>
                    <a:pt x="73" y="11"/>
                  </a:lnTo>
                  <a:lnTo>
                    <a:pt x="88" y="13"/>
                  </a:lnTo>
                  <a:lnTo>
                    <a:pt x="103" y="65"/>
                  </a:lnTo>
                  <a:lnTo>
                    <a:pt x="116" y="76"/>
                  </a:lnTo>
                  <a:lnTo>
                    <a:pt x="121" y="10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Freeform 89"/>
            <p:cNvSpPr>
              <a:spLocks/>
            </p:cNvSpPr>
            <p:nvPr/>
          </p:nvSpPr>
          <p:spPr bwMode="ltGray">
            <a:xfrm>
              <a:off x="4882" y="3332"/>
              <a:ext cx="266" cy="590"/>
            </a:xfrm>
            <a:custGeom>
              <a:avLst/>
              <a:gdLst>
                <a:gd name="T0" fmla="*/ 178 w 266"/>
                <a:gd name="T1" fmla="*/ 6 h 590"/>
                <a:gd name="T2" fmla="*/ 171 w 266"/>
                <a:gd name="T3" fmla="*/ 25 h 590"/>
                <a:gd name="T4" fmla="*/ 112 w 266"/>
                <a:gd name="T5" fmla="*/ 21 h 590"/>
                <a:gd name="T6" fmla="*/ 135 w 266"/>
                <a:gd name="T7" fmla="*/ 29 h 590"/>
                <a:gd name="T8" fmla="*/ 161 w 266"/>
                <a:gd name="T9" fmla="*/ 40 h 590"/>
                <a:gd name="T10" fmla="*/ 105 w 266"/>
                <a:gd name="T11" fmla="*/ 55 h 590"/>
                <a:gd name="T12" fmla="*/ 148 w 266"/>
                <a:gd name="T13" fmla="*/ 60 h 590"/>
                <a:gd name="T14" fmla="*/ 152 w 266"/>
                <a:gd name="T15" fmla="*/ 77 h 590"/>
                <a:gd name="T16" fmla="*/ 26 w 266"/>
                <a:gd name="T17" fmla="*/ 160 h 590"/>
                <a:gd name="T18" fmla="*/ 143 w 266"/>
                <a:gd name="T19" fmla="*/ 100 h 590"/>
                <a:gd name="T20" fmla="*/ 118 w 266"/>
                <a:gd name="T21" fmla="*/ 134 h 590"/>
                <a:gd name="T22" fmla="*/ 134 w 266"/>
                <a:gd name="T23" fmla="*/ 137 h 590"/>
                <a:gd name="T24" fmla="*/ 112 w 266"/>
                <a:gd name="T25" fmla="*/ 184 h 590"/>
                <a:gd name="T26" fmla="*/ 66 w 266"/>
                <a:gd name="T27" fmla="*/ 234 h 590"/>
                <a:gd name="T28" fmla="*/ 118 w 266"/>
                <a:gd name="T29" fmla="*/ 197 h 590"/>
                <a:gd name="T30" fmla="*/ 75 w 266"/>
                <a:gd name="T31" fmla="*/ 271 h 590"/>
                <a:gd name="T32" fmla="*/ 115 w 266"/>
                <a:gd name="T33" fmla="*/ 223 h 590"/>
                <a:gd name="T34" fmla="*/ 124 w 266"/>
                <a:gd name="T35" fmla="*/ 223 h 590"/>
                <a:gd name="T36" fmla="*/ 108 w 266"/>
                <a:gd name="T37" fmla="*/ 266 h 590"/>
                <a:gd name="T38" fmla="*/ 121 w 266"/>
                <a:gd name="T39" fmla="*/ 266 h 590"/>
                <a:gd name="T40" fmla="*/ 97 w 266"/>
                <a:gd name="T41" fmla="*/ 317 h 590"/>
                <a:gd name="T42" fmla="*/ 111 w 266"/>
                <a:gd name="T43" fmla="*/ 304 h 590"/>
                <a:gd name="T44" fmla="*/ 98 w 266"/>
                <a:gd name="T45" fmla="*/ 352 h 590"/>
                <a:gd name="T46" fmla="*/ 108 w 266"/>
                <a:gd name="T47" fmla="*/ 336 h 590"/>
                <a:gd name="T48" fmla="*/ 120 w 266"/>
                <a:gd name="T49" fmla="*/ 331 h 590"/>
                <a:gd name="T50" fmla="*/ 112 w 266"/>
                <a:gd name="T51" fmla="*/ 367 h 590"/>
                <a:gd name="T52" fmla="*/ 88 w 266"/>
                <a:gd name="T53" fmla="*/ 432 h 590"/>
                <a:gd name="T54" fmla="*/ 120 w 266"/>
                <a:gd name="T55" fmla="*/ 382 h 590"/>
                <a:gd name="T56" fmla="*/ 127 w 266"/>
                <a:gd name="T57" fmla="*/ 373 h 590"/>
                <a:gd name="T58" fmla="*/ 125 w 266"/>
                <a:gd name="T59" fmla="*/ 427 h 590"/>
                <a:gd name="T60" fmla="*/ 135 w 266"/>
                <a:gd name="T61" fmla="*/ 454 h 590"/>
                <a:gd name="T62" fmla="*/ 139 w 266"/>
                <a:gd name="T63" fmla="*/ 424 h 590"/>
                <a:gd name="T64" fmla="*/ 234 w 266"/>
                <a:gd name="T65" fmla="*/ 504 h 590"/>
                <a:gd name="T66" fmla="*/ 148 w 266"/>
                <a:gd name="T67" fmla="*/ 387 h 590"/>
                <a:gd name="T68" fmla="*/ 167 w 266"/>
                <a:gd name="T69" fmla="*/ 412 h 590"/>
                <a:gd name="T70" fmla="*/ 141 w 266"/>
                <a:gd name="T71" fmla="*/ 346 h 590"/>
                <a:gd name="T72" fmla="*/ 245 w 266"/>
                <a:gd name="T73" fmla="*/ 398 h 590"/>
                <a:gd name="T74" fmla="*/ 141 w 266"/>
                <a:gd name="T75" fmla="*/ 327 h 590"/>
                <a:gd name="T76" fmla="*/ 156 w 266"/>
                <a:gd name="T77" fmla="*/ 310 h 590"/>
                <a:gd name="T78" fmla="*/ 144 w 266"/>
                <a:gd name="T79" fmla="*/ 283 h 590"/>
                <a:gd name="T80" fmla="*/ 161 w 266"/>
                <a:gd name="T81" fmla="*/ 283 h 590"/>
                <a:gd name="T82" fmla="*/ 208 w 266"/>
                <a:gd name="T83" fmla="*/ 333 h 590"/>
                <a:gd name="T84" fmla="*/ 162 w 266"/>
                <a:gd name="T85" fmla="*/ 238 h 590"/>
                <a:gd name="T86" fmla="*/ 153 w 266"/>
                <a:gd name="T87" fmla="*/ 202 h 590"/>
                <a:gd name="T88" fmla="*/ 167 w 266"/>
                <a:gd name="T89" fmla="*/ 196 h 590"/>
                <a:gd name="T90" fmla="*/ 164 w 266"/>
                <a:gd name="T91" fmla="*/ 163 h 590"/>
                <a:gd name="T92" fmla="*/ 170 w 266"/>
                <a:gd name="T93" fmla="*/ 158 h 590"/>
                <a:gd name="T94" fmla="*/ 201 w 266"/>
                <a:gd name="T95" fmla="*/ 189 h 590"/>
                <a:gd name="T96" fmla="*/ 176 w 266"/>
                <a:gd name="T97" fmla="*/ 140 h 590"/>
                <a:gd name="T98" fmla="*/ 178 w 266"/>
                <a:gd name="T99" fmla="*/ 98 h 590"/>
                <a:gd name="T100" fmla="*/ 176 w 266"/>
                <a:gd name="T101" fmla="*/ 75 h 590"/>
                <a:gd name="T102" fmla="*/ 204 w 266"/>
                <a:gd name="T103" fmla="*/ 74 h 590"/>
                <a:gd name="T104" fmla="*/ 197 w 266"/>
                <a:gd name="T105" fmla="*/ 40 h 590"/>
                <a:gd name="T106" fmla="*/ 209 w 266"/>
                <a:gd name="T107" fmla="*/ 32 h 590"/>
                <a:gd name="T108" fmla="*/ 205 w 266"/>
                <a:gd name="T109" fmla="*/ 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6" h="590">
                  <a:moveTo>
                    <a:pt x="205" y="0"/>
                  </a:moveTo>
                  <a:lnTo>
                    <a:pt x="195" y="1"/>
                  </a:lnTo>
                  <a:lnTo>
                    <a:pt x="178" y="6"/>
                  </a:lnTo>
                  <a:lnTo>
                    <a:pt x="190" y="9"/>
                  </a:lnTo>
                  <a:lnTo>
                    <a:pt x="181" y="16"/>
                  </a:lnTo>
                  <a:lnTo>
                    <a:pt x="171" y="25"/>
                  </a:lnTo>
                  <a:lnTo>
                    <a:pt x="157" y="28"/>
                  </a:lnTo>
                  <a:lnTo>
                    <a:pt x="135" y="27"/>
                  </a:lnTo>
                  <a:lnTo>
                    <a:pt x="112" y="21"/>
                  </a:lnTo>
                  <a:lnTo>
                    <a:pt x="52" y="27"/>
                  </a:lnTo>
                  <a:lnTo>
                    <a:pt x="111" y="23"/>
                  </a:lnTo>
                  <a:lnTo>
                    <a:pt x="135" y="29"/>
                  </a:lnTo>
                  <a:lnTo>
                    <a:pt x="157" y="28"/>
                  </a:lnTo>
                  <a:lnTo>
                    <a:pt x="171" y="33"/>
                  </a:lnTo>
                  <a:lnTo>
                    <a:pt x="161" y="40"/>
                  </a:lnTo>
                  <a:lnTo>
                    <a:pt x="167" y="43"/>
                  </a:lnTo>
                  <a:lnTo>
                    <a:pt x="148" y="56"/>
                  </a:lnTo>
                  <a:lnTo>
                    <a:pt x="105" y="55"/>
                  </a:lnTo>
                  <a:lnTo>
                    <a:pt x="50" y="102"/>
                  </a:lnTo>
                  <a:lnTo>
                    <a:pt x="105" y="56"/>
                  </a:lnTo>
                  <a:lnTo>
                    <a:pt x="148" y="60"/>
                  </a:lnTo>
                  <a:lnTo>
                    <a:pt x="161" y="61"/>
                  </a:lnTo>
                  <a:lnTo>
                    <a:pt x="138" y="77"/>
                  </a:lnTo>
                  <a:lnTo>
                    <a:pt x="152" y="77"/>
                  </a:lnTo>
                  <a:lnTo>
                    <a:pt x="127" y="95"/>
                  </a:lnTo>
                  <a:lnTo>
                    <a:pt x="80" y="119"/>
                  </a:lnTo>
                  <a:lnTo>
                    <a:pt x="26" y="160"/>
                  </a:lnTo>
                  <a:lnTo>
                    <a:pt x="82" y="122"/>
                  </a:lnTo>
                  <a:lnTo>
                    <a:pt x="129" y="98"/>
                  </a:lnTo>
                  <a:lnTo>
                    <a:pt x="143" y="100"/>
                  </a:lnTo>
                  <a:lnTo>
                    <a:pt x="121" y="114"/>
                  </a:lnTo>
                  <a:lnTo>
                    <a:pt x="135" y="117"/>
                  </a:lnTo>
                  <a:lnTo>
                    <a:pt x="118" y="134"/>
                  </a:lnTo>
                  <a:lnTo>
                    <a:pt x="4" y="276"/>
                  </a:lnTo>
                  <a:lnTo>
                    <a:pt x="118" y="137"/>
                  </a:lnTo>
                  <a:lnTo>
                    <a:pt x="134" y="137"/>
                  </a:lnTo>
                  <a:lnTo>
                    <a:pt x="116" y="158"/>
                  </a:lnTo>
                  <a:lnTo>
                    <a:pt x="129" y="158"/>
                  </a:lnTo>
                  <a:lnTo>
                    <a:pt x="112" y="184"/>
                  </a:lnTo>
                  <a:lnTo>
                    <a:pt x="66" y="233"/>
                  </a:lnTo>
                  <a:lnTo>
                    <a:pt x="18" y="303"/>
                  </a:lnTo>
                  <a:lnTo>
                    <a:pt x="66" y="234"/>
                  </a:lnTo>
                  <a:lnTo>
                    <a:pt x="115" y="186"/>
                  </a:lnTo>
                  <a:lnTo>
                    <a:pt x="129" y="178"/>
                  </a:lnTo>
                  <a:lnTo>
                    <a:pt x="118" y="197"/>
                  </a:lnTo>
                  <a:lnTo>
                    <a:pt x="127" y="194"/>
                  </a:lnTo>
                  <a:lnTo>
                    <a:pt x="112" y="220"/>
                  </a:lnTo>
                  <a:lnTo>
                    <a:pt x="75" y="271"/>
                  </a:lnTo>
                  <a:lnTo>
                    <a:pt x="0" y="338"/>
                  </a:lnTo>
                  <a:lnTo>
                    <a:pt x="73" y="273"/>
                  </a:lnTo>
                  <a:lnTo>
                    <a:pt x="115" y="223"/>
                  </a:lnTo>
                  <a:lnTo>
                    <a:pt x="120" y="223"/>
                  </a:lnTo>
                  <a:lnTo>
                    <a:pt x="50" y="373"/>
                  </a:lnTo>
                  <a:lnTo>
                    <a:pt x="124" y="223"/>
                  </a:lnTo>
                  <a:lnTo>
                    <a:pt x="115" y="243"/>
                  </a:lnTo>
                  <a:lnTo>
                    <a:pt x="124" y="236"/>
                  </a:lnTo>
                  <a:lnTo>
                    <a:pt x="108" y="266"/>
                  </a:lnTo>
                  <a:lnTo>
                    <a:pt x="60" y="336"/>
                  </a:lnTo>
                  <a:lnTo>
                    <a:pt x="108" y="271"/>
                  </a:lnTo>
                  <a:lnTo>
                    <a:pt x="121" y="266"/>
                  </a:lnTo>
                  <a:lnTo>
                    <a:pt x="108" y="286"/>
                  </a:lnTo>
                  <a:lnTo>
                    <a:pt x="52" y="424"/>
                  </a:lnTo>
                  <a:lnTo>
                    <a:pt x="97" y="317"/>
                  </a:lnTo>
                  <a:lnTo>
                    <a:pt x="112" y="286"/>
                  </a:lnTo>
                  <a:lnTo>
                    <a:pt x="121" y="283"/>
                  </a:lnTo>
                  <a:lnTo>
                    <a:pt x="111" y="304"/>
                  </a:lnTo>
                  <a:lnTo>
                    <a:pt x="120" y="302"/>
                  </a:lnTo>
                  <a:lnTo>
                    <a:pt x="105" y="328"/>
                  </a:lnTo>
                  <a:lnTo>
                    <a:pt x="98" y="352"/>
                  </a:lnTo>
                  <a:lnTo>
                    <a:pt x="25" y="430"/>
                  </a:lnTo>
                  <a:lnTo>
                    <a:pt x="100" y="353"/>
                  </a:lnTo>
                  <a:lnTo>
                    <a:pt x="108" y="336"/>
                  </a:lnTo>
                  <a:lnTo>
                    <a:pt x="118" y="331"/>
                  </a:lnTo>
                  <a:lnTo>
                    <a:pt x="100" y="377"/>
                  </a:lnTo>
                  <a:lnTo>
                    <a:pt x="120" y="331"/>
                  </a:lnTo>
                  <a:lnTo>
                    <a:pt x="108" y="353"/>
                  </a:lnTo>
                  <a:lnTo>
                    <a:pt x="121" y="348"/>
                  </a:lnTo>
                  <a:lnTo>
                    <a:pt x="112" y="367"/>
                  </a:lnTo>
                  <a:lnTo>
                    <a:pt x="88" y="432"/>
                  </a:lnTo>
                  <a:lnTo>
                    <a:pt x="62" y="471"/>
                  </a:lnTo>
                  <a:lnTo>
                    <a:pt x="88" y="432"/>
                  </a:lnTo>
                  <a:lnTo>
                    <a:pt x="115" y="370"/>
                  </a:lnTo>
                  <a:lnTo>
                    <a:pt x="124" y="367"/>
                  </a:lnTo>
                  <a:lnTo>
                    <a:pt x="120" y="382"/>
                  </a:lnTo>
                  <a:lnTo>
                    <a:pt x="100" y="424"/>
                  </a:lnTo>
                  <a:lnTo>
                    <a:pt x="121" y="387"/>
                  </a:lnTo>
                  <a:lnTo>
                    <a:pt x="127" y="373"/>
                  </a:lnTo>
                  <a:lnTo>
                    <a:pt x="118" y="406"/>
                  </a:lnTo>
                  <a:lnTo>
                    <a:pt x="129" y="400"/>
                  </a:lnTo>
                  <a:lnTo>
                    <a:pt x="125" y="427"/>
                  </a:lnTo>
                  <a:lnTo>
                    <a:pt x="132" y="416"/>
                  </a:lnTo>
                  <a:lnTo>
                    <a:pt x="138" y="425"/>
                  </a:lnTo>
                  <a:lnTo>
                    <a:pt x="135" y="454"/>
                  </a:lnTo>
                  <a:lnTo>
                    <a:pt x="89" y="589"/>
                  </a:lnTo>
                  <a:lnTo>
                    <a:pt x="139" y="454"/>
                  </a:lnTo>
                  <a:lnTo>
                    <a:pt x="139" y="424"/>
                  </a:lnTo>
                  <a:lnTo>
                    <a:pt x="139" y="406"/>
                  </a:lnTo>
                  <a:lnTo>
                    <a:pt x="150" y="416"/>
                  </a:lnTo>
                  <a:lnTo>
                    <a:pt x="234" y="504"/>
                  </a:lnTo>
                  <a:lnTo>
                    <a:pt x="146" y="406"/>
                  </a:lnTo>
                  <a:lnTo>
                    <a:pt x="139" y="382"/>
                  </a:lnTo>
                  <a:lnTo>
                    <a:pt x="148" y="387"/>
                  </a:lnTo>
                  <a:lnTo>
                    <a:pt x="135" y="356"/>
                  </a:lnTo>
                  <a:lnTo>
                    <a:pt x="146" y="369"/>
                  </a:lnTo>
                  <a:lnTo>
                    <a:pt x="167" y="412"/>
                  </a:lnTo>
                  <a:lnTo>
                    <a:pt x="148" y="365"/>
                  </a:lnTo>
                  <a:lnTo>
                    <a:pt x="139" y="346"/>
                  </a:lnTo>
                  <a:lnTo>
                    <a:pt x="141" y="346"/>
                  </a:lnTo>
                  <a:lnTo>
                    <a:pt x="152" y="356"/>
                  </a:lnTo>
                  <a:lnTo>
                    <a:pt x="173" y="380"/>
                  </a:lnTo>
                  <a:lnTo>
                    <a:pt x="245" y="398"/>
                  </a:lnTo>
                  <a:lnTo>
                    <a:pt x="171" y="377"/>
                  </a:lnTo>
                  <a:lnTo>
                    <a:pt x="148" y="348"/>
                  </a:lnTo>
                  <a:lnTo>
                    <a:pt x="141" y="327"/>
                  </a:lnTo>
                  <a:lnTo>
                    <a:pt x="152" y="327"/>
                  </a:lnTo>
                  <a:lnTo>
                    <a:pt x="141" y="304"/>
                  </a:lnTo>
                  <a:lnTo>
                    <a:pt x="156" y="310"/>
                  </a:lnTo>
                  <a:lnTo>
                    <a:pt x="205" y="352"/>
                  </a:lnTo>
                  <a:lnTo>
                    <a:pt x="156" y="308"/>
                  </a:lnTo>
                  <a:lnTo>
                    <a:pt x="144" y="283"/>
                  </a:lnTo>
                  <a:lnTo>
                    <a:pt x="157" y="290"/>
                  </a:lnTo>
                  <a:lnTo>
                    <a:pt x="148" y="270"/>
                  </a:lnTo>
                  <a:lnTo>
                    <a:pt x="161" y="283"/>
                  </a:lnTo>
                  <a:lnTo>
                    <a:pt x="152" y="253"/>
                  </a:lnTo>
                  <a:lnTo>
                    <a:pt x="162" y="268"/>
                  </a:lnTo>
                  <a:lnTo>
                    <a:pt x="208" y="333"/>
                  </a:lnTo>
                  <a:lnTo>
                    <a:pt x="161" y="268"/>
                  </a:lnTo>
                  <a:lnTo>
                    <a:pt x="150" y="229"/>
                  </a:lnTo>
                  <a:lnTo>
                    <a:pt x="162" y="238"/>
                  </a:lnTo>
                  <a:lnTo>
                    <a:pt x="236" y="275"/>
                  </a:lnTo>
                  <a:lnTo>
                    <a:pt x="162" y="236"/>
                  </a:lnTo>
                  <a:lnTo>
                    <a:pt x="153" y="202"/>
                  </a:lnTo>
                  <a:lnTo>
                    <a:pt x="164" y="207"/>
                  </a:lnTo>
                  <a:lnTo>
                    <a:pt x="156" y="189"/>
                  </a:lnTo>
                  <a:lnTo>
                    <a:pt x="167" y="196"/>
                  </a:lnTo>
                  <a:lnTo>
                    <a:pt x="200" y="288"/>
                  </a:lnTo>
                  <a:lnTo>
                    <a:pt x="164" y="188"/>
                  </a:lnTo>
                  <a:lnTo>
                    <a:pt x="164" y="163"/>
                  </a:lnTo>
                  <a:lnTo>
                    <a:pt x="175" y="173"/>
                  </a:lnTo>
                  <a:lnTo>
                    <a:pt x="197" y="226"/>
                  </a:lnTo>
                  <a:lnTo>
                    <a:pt x="170" y="158"/>
                  </a:lnTo>
                  <a:lnTo>
                    <a:pt x="167" y="137"/>
                  </a:lnTo>
                  <a:lnTo>
                    <a:pt x="175" y="147"/>
                  </a:lnTo>
                  <a:lnTo>
                    <a:pt x="201" y="189"/>
                  </a:lnTo>
                  <a:lnTo>
                    <a:pt x="265" y="213"/>
                  </a:lnTo>
                  <a:lnTo>
                    <a:pt x="200" y="186"/>
                  </a:lnTo>
                  <a:lnTo>
                    <a:pt x="176" y="140"/>
                  </a:lnTo>
                  <a:lnTo>
                    <a:pt x="173" y="112"/>
                  </a:lnTo>
                  <a:lnTo>
                    <a:pt x="184" y="126"/>
                  </a:lnTo>
                  <a:lnTo>
                    <a:pt x="178" y="98"/>
                  </a:lnTo>
                  <a:lnTo>
                    <a:pt x="220" y="169"/>
                  </a:lnTo>
                  <a:lnTo>
                    <a:pt x="181" y="95"/>
                  </a:lnTo>
                  <a:lnTo>
                    <a:pt x="176" y="75"/>
                  </a:lnTo>
                  <a:lnTo>
                    <a:pt x="190" y="90"/>
                  </a:lnTo>
                  <a:lnTo>
                    <a:pt x="187" y="58"/>
                  </a:lnTo>
                  <a:lnTo>
                    <a:pt x="204" y="74"/>
                  </a:lnTo>
                  <a:lnTo>
                    <a:pt x="261" y="129"/>
                  </a:lnTo>
                  <a:lnTo>
                    <a:pt x="204" y="72"/>
                  </a:lnTo>
                  <a:lnTo>
                    <a:pt x="197" y="40"/>
                  </a:lnTo>
                  <a:lnTo>
                    <a:pt x="205" y="48"/>
                  </a:lnTo>
                  <a:lnTo>
                    <a:pt x="200" y="25"/>
                  </a:lnTo>
                  <a:lnTo>
                    <a:pt x="209" y="32"/>
                  </a:lnTo>
                  <a:lnTo>
                    <a:pt x="211" y="13"/>
                  </a:lnTo>
                  <a:lnTo>
                    <a:pt x="209" y="4"/>
                  </a:lnTo>
                  <a:lnTo>
                    <a:pt x="20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Freeform 90"/>
            <p:cNvSpPr>
              <a:spLocks/>
            </p:cNvSpPr>
            <p:nvPr/>
          </p:nvSpPr>
          <p:spPr bwMode="ltGray">
            <a:xfrm>
              <a:off x="5200" y="3441"/>
              <a:ext cx="112" cy="329"/>
            </a:xfrm>
            <a:custGeom>
              <a:avLst/>
              <a:gdLst>
                <a:gd name="T0" fmla="*/ 2 w 112"/>
                <a:gd name="T1" fmla="*/ 52 h 329"/>
                <a:gd name="T2" fmla="*/ 25 w 112"/>
                <a:gd name="T3" fmla="*/ 0 h 329"/>
                <a:gd name="T4" fmla="*/ 40 w 112"/>
                <a:gd name="T5" fmla="*/ 1 h 329"/>
                <a:gd name="T6" fmla="*/ 53 w 112"/>
                <a:gd name="T7" fmla="*/ 4 h 329"/>
                <a:gd name="T8" fmla="*/ 62 w 112"/>
                <a:gd name="T9" fmla="*/ 18 h 329"/>
                <a:gd name="T10" fmla="*/ 87 w 112"/>
                <a:gd name="T11" fmla="*/ 60 h 329"/>
                <a:gd name="T12" fmla="*/ 96 w 112"/>
                <a:gd name="T13" fmla="*/ 79 h 329"/>
                <a:gd name="T14" fmla="*/ 102 w 112"/>
                <a:gd name="T15" fmla="*/ 98 h 329"/>
                <a:gd name="T16" fmla="*/ 108 w 112"/>
                <a:gd name="T17" fmla="*/ 154 h 329"/>
                <a:gd name="T18" fmla="*/ 111 w 112"/>
                <a:gd name="T19" fmla="*/ 170 h 329"/>
                <a:gd name="T20" fmla="*/ 108 w 112"/>
                <a:gd name="T21" fmla="*/ 192 h 329"/>
                <a:gd name="T22" fmla="*/ 104 w 112"/>
                <a:gd name="T23" fmla="*/ 215 h 329"/>
                <a:gd name="T24" fmla="*/ 94 w 112"/>
                <a:gd name="T25" fmla="*/ 250 h 329"/>
                <a:gd name="T26" fmla="*/ 86 w 112"/>
                <a:gd name="T27" fmla="*/ 272 h 329"/>
                <a:gd name="T28" fmla="*/ 73 w 112"/>
                <a:gd name="T29" fmla="*/ 297 h 329"/>
                <a:gd name="T30" fmla="*/ 48 w 112"/>
                <a:gd name="T31" fmla="*/ 328 h 329"/>
                <a:gd name="T32" fmla="*/ 61 w 112"/>
                <a:gd name="T33" fmla="*/ 290 h 329"/>
                <a:gd name="T34" fmla="*/ 72 w 112"/>
                <a:gd name="T35" fmla="*/ 254 h 329"/>
                <a:gd name="T36" fmla="*/ 77 w 112"/>
                <a:gd name="T37" fmla="*/ 222 h 329"/>
                <a:gd name="T38" fmla="*/ 75 w 112"/>
                <a:gd name="T39" fmla="*/ 192 h 329"/>
                <a:gd name="T40" fmla="*/ 73 w 112"/>
                <a:gd name="T41" fmla="*/ 170 h 329"/>
                <a:gd name="T42" fmla="*/ 77 w 112"/>
                <a:gd name="T43" fmla="*/ 144 h 329"/>
                <a:gd name="T44" fmla="*/ 80 w 112"/>
                <a:gd name="T45" fmla="*/ 122 h 329"/>
                <a:gd name="T46" fmla="*/ 69 w 112"/>
                <a:gd name="T47" fmla="*/ 79 h 329"/>
                <a:gd name="T48" fmla="*/ 67 w 112"/>
                <a:gd name="T49" fmla="*/ 56 h 329"/>
                <a:gd name="T50" fmla="*/ 58 w 112"/>
                <a:gd name="T51" fmla="*/ 37 h 329"/>
                <a:gd name="T52" fmla="*/ 40 w 112"/>
                <a:gd name="T53" fmla="*/ 14 h 329"/>
                <a:gd name="T54" fmla="*/ 31 w 112"/>
                <a:gd name="T55" fmla="*/ 32 h 329"/>
                <a:gd name="T56" fmla="*/ 0 w 112"/>
                <a:gd name="T57" fmla="*/ 62 h 329"/>
                <a:gd name="T58" fmla="*/ 2 w 112"/>
                <a:gd name="T59" fmla="*/ 5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329">
                  <a:moveTo>
                    <a:pt x="2" y="52"/>
                  </a:moveTo>
                  <a:lnTo>
                    <a:pt x="25" y="0"/>
                  </a:lnTo>
                  <a:lnTo>
                    <a:pt x="40" y="1"/>
                  </a:lnTo>
                  <a:lnTo>
                    <a:pt x="53" y="4"/>
                  </a:lnTo>
                  <a:lnTo>
                    <a:pt x="62" y="18"/>
                  </a:lnTo>
                  <a:lnTo>
                    <a:pt x="87" y="60"/>
                  </a:lnTo>
                  <a:lnTo>
                    <a:pt x="96" y="79"/>
                  </a:lnTo>
                  <a:lnTo>
                    <a:pt x="102" y="98"/>
                  </a:lnTo>
                  <a:lnTo>
                    <a:pt x="108" y="154"/>
                  </a:lnTo>
                  <a:lnTo>
                    <a:pt x="111" y="170"/>
                  </a:lnTo>
                  <a:lnTo>
                    <a:pt x="108" y="192"/>
                  </a:lnTo>
                  <a:lnTo>
                    <a:pt x="104" y="215"/>
                  </a:lnTo>
                  <a:lnTo>
                    <a:pt x="94" y="250"/>
                  </a:lnTo>
                  <a:lnTo>
                    <a:pt x="86" y="272"/>
                  </a:lnTo>
                  <a:lnTo>
                    <a:pt x="73" y="297"/>
                  </a:lnTo>
                  <a:lnTo>
                    <a:pt x="48" y="328"/>
                  </a:lnTo>
                  <a:lnTo>
                    <a:pt x="61" y="290"/>
                  </a:lnTo>
                  <a:lnTo>
                    <a:pt x="72" y="254"/>
                  </a:lnTo>
                  <a:lnTo>
                    <a:pt x="77" y="222"/>
                  </a:lnTo>
                  <a:lnTo>
                    <a:pt x="75" y="192"/>
                  </a:lnTo>
                  <a:lnTo>
                    <a:pt x="73" y="170"/>
                  </a:lnTo>
                  <a:lnTo>
                    <a:pt x="77" y="144"/>
                  </a:lnTo>
                  <a:lnTo>
                    <a:pt x="80" y="122"/>
                  </a:lnTo>
                  <a:lnTo>
                    <a:pt x="69" y="79"/>
                  </a:lnTo>
                  <a:lnTo>
                    <a:pt x="67" y="56"/>
                  </a:lnTo>
                  <a:lnTo>
                    <a:pt x="58" y="37"/>
                  </a:lnTo>
                  <a:lnTo>
                    <a:pt x="40" y="14"/>
                  </a:lnTo>
                  <a:lnTo>
                    <a:pt x="31" y="32"/>
                  </a:lnTo>
                  <a:lnTo>
                    <a:pt x="0" y="62"/>
                  </a:lnTo>
                  <a:lnTo>
                    <a:pt x="2" y="5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Freeform 91"/>
            <p:cNvSpPr>
              <a:spLocks/>
            </p:cNvSpPr>
            <p:nvPr/>
          </p:nvSpPr>
          <p:spPr bwMode="ltGray">
            <a:xfrm>
              <a:off x="5316" y="3988"/>
              <a:ext cx="46" cy="336"/>
            </a:xfrm>
            <a:custGeom>
              <a:avLst/>
              <a:gdLst>
                <a:gd name="T0" fmla="*/ 35 w 46"/>
                <a:gd name="T1" fmla="*/ 0 h 336"/>
                <a:gd name="T2" fmla="*/ 32 w 46"/>
                <a:gd name="T3" fmla="*/ 6 h 336"/>
                <a:gd name="T4" fmla="*/ 18 w 46"/>
                <a:gd name="T5" fmla="*/ 66 h 336"/>
                <a:gd name="T6" fmla="*/ 9 w 46"/>
                <a:gd name="T7" fmla="*/ 122 h 336"/>
                <a:gd name="T8" fmla="*/ 0 w 46"/>
                <a:gd name="T9" fmla="*/ 192 h 336"/>
                <a:gd name="T10" fmla="*/ 0 w 46"/>
                <a:gd name="T11" fmla="*/ 268 h 336"/>
                <a:gd name="T12" fmla="*/ 4 w 46"/>
                <a:gd name="T13" fmla="*/ 335 h 336"/>
                <a:gd name="T14" fmla="*/ 9 w 46"/>
                <a:gd name="T15" fmla="*/ 335 h 336"/>
                <a:gd name="T16" fmla="*/ 4 w 46"/>
                <a:gd name="T17" fmla="*/ 268 h 336"/>
                <a:gd name="T18" fmla="*/ 4 w 46"/>
                <a:gd name="T19" fmla="*/ 212 h 336"/>
                <a:gd name="T20" fmla="*/ 13 w 46"/>
                <a:gd name="T21" fmla="*/ 151 h 336"/>
                <a:gd name="T22" fmla="*/ 26 w 46"/>
                <a:gd name="T23" fmla="*/ 91 h 336"/>
                <a:gd name="T24" fmla="*/ 45 w 46"/>
                <a:gd name="T25" fmla="*/ 14 h 336"/>
                <a:gd name="T26" fmla="*/ 35 w 46"/>
                <a:gd name="T2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36">
                  <a:moveTo>
                    <a:pt x="35" y="0"/>
                  </a:moveTo>
                  <a:lnTo>
                    <a:pt x="32" y="6"/>
                  </a:lnTo>
                  <a:lnTo>
                    <a:pt x="18" y="66"/>
                  </a:lnTo>
                  <a:lnTo>
                    <a:pt x="9" y="122"/>
                  </a:lnTo>
                  <a:lnTo>
                    <a:pt x="0" y="192"/>
                  </a:lnTo>
                  <a:lnTo>
                    <a:pt x="0" y="268"/>
                  </a:lnTo>
                  <a:lnTo>
                    <a:pt x="4" y="335"/>
                  </a:lnTo>
                  <a:lnTo>
                    <a:pt x="9" y="335"/>
                  </a:lnTo>
                  <a:lnTo>
                    <a:pt x="4" y="268"/>
                  </a:lnTo>
                  <a:lnTo>
                    <a:pt x="4" y="212"/>
                  </a:lnTo>
                  <a:lnTo>
                    <a:pt x="13" y="151"/>
                  </a:lnTo>
                  <a:lnTo>
                    <a:pt x="26" y="91"/>
                  </a:lnTo>
                  <a:lnTo>
                    <a:pt x="45" y="14"/>
                  </a:lnTo>
                  <a:lnTo>
                    <a:pt x="35"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Freeform 92"/>
            <p:cNvSpPr>
              <a:spLocks/>
            </p:cNvSpPr>
            <p:nvPr/>
          </p:nvSpPr>
          <p:spPr bwMode="ltGray">
            <a:xfrm>
              <a:off x="5690" y="3903"/>
              <a:ext cx="41" cy="203"/>
            </a:xfrm>
            <a:custGeom>
              <a:avLst/>
              <a:gdLst>
                <a:gd name="T0" fmla="*/ 8 w 41"/>
                <a:gd name="T1" fmla="*/ 0 h 203"/>
                <a:gd name="T2" fmla="*/ 16 w 41"/>
                <a:gd name="T3" fmla="*/ 14 h 203"/>
                <a:gd name="T4" fmla="*/ 23 w 41"/>
                <a:gd name="T5" fmla="*/ 39 h 203"/>
                <a:gd name="T6" fmla="*/ 31 w 41"/>
                <a:gd name="T7" fmla="*/ 73 h 203"/>
                <a:gd name="T8" fmla="*/ 40 w 41"/>
                <a:gd name="T9" fmla="*/ 116 h 203"/>
                <a:gd name="T10" fmla="*/ 40 w 41"/>
                <a:gd name="T11" fmla="*/ 161 h 203"/>
                <a:gd name="T12" fmla="*/ 35 w 41"/>
                <a:gd name="T13" fmla="*/ 202 h 203"/>
                <a:gd name="T14" fmla="*/ 31 w 41"/>
                <a:gd name="T15" fmla="*/ 202 h 203"/>
                <a:gd name="T16" fmla="*/ 35 w 41"/>
                <a:gd name="T17" fmla="*/ 161 h 203"/>
                <a:gd name="T18" fmla="*/ 35 w 41"/>
                <a:gd name="T19" fmla="*/ 128 h 203"/>
                <a:gd name="T20" fmla="*/ 27 w 41"/>
                <a:gd name="T21" fmla="*/ 91 h 203"/>
                <a:gd name="T22" fmla="*/ 16 w 41"/>
                <a:gd name="T23" fmla="*/ 55 h 203"/>
                <a:gd name="T24" fmla="*/ 0 w 41"/>
                <a:gd name="T25" fmla="*/ 9 h 203"/>
                <a:gd name="T26" fmla="*/ 8 w 41"/>
                <a:gd name="T2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203">
                  <a:moveTo>
                    <a:pt x="8" y="0"/>
                  </a:moveTo>
                  <a:lnTo>
                    <a:pt x="16" y="14"/>
                  </a:lnTo>
                  <a:lnTo>
                    <a:pt x="23" y="39"/>
                  </a:lnTo>
                  <a:lnTo>
                    <a:pt x="31" y="73"/>
                  </a:lnTo>
                  <a:lnTo>
                    <a:pt x="40" y="116"/>
                  </a:lnTo>
                  <a:lnTo>
                    <a:pt x="40" y="161"/>
                  </a:lnTo>
                  <a:lnTo>
                    <a:pt x="35" y="202"/>
                  </a:lnTo>
                  <a:lnTo>
                    <a:pt x="31" y="202"/>
                  </a:lnTo>
                  <a:lnTo>
                    <a:pt x="35" y="161"/>
                  </a:lnTo>
                  <a:lnTo>
                    <a:pt x="35" y="128"/>
                  </a:lnTo>
                  <a:lnTo>
                    <a:pt x="27" y="91"/>
                  </a:lnTo>
                  <a:lnTo>
                    <a:pt x="16" y="55"/>
                  </a:lnTo>
                  <a:lnTo>
                    <a:pt x="0" y="9"/>
                  </a:lnTo>
                  <a:lnTo>
                    <a:pt x="8"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Freeform 93"/>
            <p:cNvSpPr>
              <a:spLocks/>
            </p:cNvSpPr>
            <p:nvPr/>
          </p:nvSpPr>
          <p:spPr bwMode="ltGray">
            <a:xfrm>
              <a:off x="5485" y="3795"/>
              <a:ext cx="71" cy="202"/>
            </a:xfrm>
            <a:custGeom>
              <a:avLst/>
              <a:gdLst>
                <a:gd name="T0" fmla="*/ 68 w 71"/>
                <a:gd name="T1" fmla="*/ 31 h 202"/>
                <a:gd name="T2" fmla="*/ 53 w 71"/>
                <a:gd name="T3" fmla="*/ 0 h 202"/>
                <a:gd name="T4" fmla="*/ 44 w 71"/>
                <a:gd name="T5" fmla="*/ 0 h 202"/>
                <a:gd name="T6" fmla="*/ 36 w 71"/>
                <a:gd name="T7" fmla="*/ 2 h 202"/>
                <a:gd name="T8" fmla="*/ 30 w 71"/>
                <a:gd name="T9" fmla="*/ 10 h 202"/>
                <a:gd name="T10" fmla="*/ 14 w 71"/>
                <a:gd name="T11" fmla="*/ 37 h 202"/>
                <a:gd name="T12" fmla="*/ 8 w 71"/>
                <a:gd name="T13" fmla="*/ 48 h 202"/>
                <a:gd name="T14" fmla="*/ 5 w 71"/>
                <a:gd name="T15" fmla="*/ 60 h 202"/>
                <a:gd name="T16" fmla="*/ 0 w 71"/>
                <a:gd name="T17" fmla="*/ 94 h 202"/>
                <a:gd name="T18" fmla="*/ 0 w 71"/>
                <a:gd name="T19" fmla="*/ 104 h 202"/>
                <a:gd name="T20" fmla="*/ 0 w 71"/>
                <a:gd name="T21" fmla="*/ 117 h 202"/>
                <a:gd name="T22" fmla="*/ 4 w 71"/>
                <a:gd name="T23" fmla="*/ 131 h 202"/>
                <a:gd name="T24" fmla="*/ 9 w 71"/>
                <a:gd name="T25" fmla="*/ 153 h 202"/>
                <a:gd name="T26" fmla="*/ 15 w 71"/>
                <a:gd name="T27" fmla="*/ 167 h 202"/>
                <a:gd name="T28" fmla="*/ 23 w 71"/>
                <a:gd name="T29" fmla="*/ 182 h 202"/>
                <a:gd name="T30" fmla="*/ 39 w 71"/>
                <a:gd name="T31" fmla="*/ 201 h 202"/>
                <a:gd name="T32" fmla="*/ 31 w 71"/>
                <a:gd name="T33" fmla="*/ 177 h 202"/>
                <a:gd name="T34" fmla="*/ 24 w 71"/>
                <a:gd name="T35" fmla="*/ 156 h 202"/>
                <a:gd name="T36" fmla="*/ 21 w 71"/>
                <a:gd name="T37" fmla="*/ 136 h 202"/>
                <a:gd name="T38" fmla="*/ 22 w 71"/>
                <a:gd name="T39" fmla="*/ 117 h 202"/>
                <a:gd name="T40" fmla="*/ 23 w 71"/>
                <a:gd name="T41" fmla="*/ 104 h 202"/>
                <a:gd name="T42" fmla="*/ 21 w 71"/>
                <a:gd name="T43" fmla="*/ 88 h 202"/>
                <a:gd name="T44" fmla="*/ 19 w 71"/>
                <a:gd name="T45" fmla="*/ 74 h 202"/>
                <a:gd name="T46" fmla="*/ 25 w 71"/>
                <a:gd name="T47" fmla="*/ 48 h 202"/>
                <a:gd name="T48" fmla="*/ 27 w 71"/>
                <a:gd name="T49" fmla="*/ 34 h 202"/>
                <a:gd name="T50" fmla="*/ 32 w 71"/>
                <a:gd name="T51" fmla="*/ 23 h 202"/>
                <a:gd name="T52" fmla="*/ 44 w 71"/>
                <a:gd name="T53" fmla="*/ 8 h 202"/>
                <a:gd name="T54" fmla="*/ 50 w 71"/>
                <a:gd name="T55" fmla="*/ 19 h 202"/>
                <a:gd name="T56" fmla="*/ 70 w 71"/>
                <a:gd name="T57" fmla="*/ 37 h 202"/>
                <a:gd name="T58" fmla="*/ 68 w 71"/>
                <a:gd name="T59" fmla="*/ 3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 h="202">
                  <a:moveTo>
                    <a:pt x="68" y="31"/>
                  </a:moveTo>
                  <a:lnTo>
                    <a:pt x="53" y="0"/>
                  </a:lnTo>
                  <a:lnTo>
                    <a:pt x="44" y="0"/>
                  </a:lnTo>
                  <a:lnTo>
                    <a:pt x="36" y="2"/>
                  </a:lnTo>
                  <a:lnTo>
                    <a:pt x="30" y="10"/>
                  </a:lnTo>
                  <a:lnTo>
                    <a:pt x="14" y="37"/>
                  </a:lnTo>
                  <a:lnTo>
                    <a:pt x="8" y="48"/>
                  </a:lnTo>
                  <a:lnTo>
                    <a:pt x="5" y="60"/>
                  </a:lnTo>
                  <a:lnTo>
                    <a:pt x="0" y="94"/>
                  </a:lnTo>
                  <a:lnTo>
                    <a:pt x="0" y="104"/>
                  </a:lnTo>
                  <a:lnTo>
                    <a:pt x="0" y="117"/>
                  </a:lnTo>
                  <a:lnTo>
                    <a:pt x="4" y="131"/>
                  </a:lnTo>
                  <a:lnTo>
                    <a:pt x="9" y="153"/>
                  </a:lnTo>
                  <a:lnTo>
                    <a:pt x="15" y="167"/>
                  </a:lnTo>
                  <a:lnTo>
                    <a:pt x="23" y="182"/>
                  </a:lnTo>
                  <a:lnTo>
                    <a:pt x="39" y="201"/>
                  </a:lnTo>
                  <a:lnTo>
                    <a:pt x="31" y="177"/>
                  </a:lnTo>
                  <a:lnTo>
                    <a:pt x="24" y="156"/>
                  </a:lnTo>
                  <a:lnTo>
                    <a:pt x="21" y="136"/>
                  </a:lnTo>
                  <a:lnTo>
                    <a:pt x="22" y="117"/>
                  </a:lnTo>
                  <a:lnTo>
                    <a:pt x="23" y="104"/>
                  </a:lnTo>
                  <a:lnTo>
                    <a:pt x="21" y="88"/>
                  </a:lnTo>
                  <a:lnTo>
                    <a:pt x="19" y="74"/>
                  </a:lnTo>
                  <a:lnTo>
                    <a:pt x="25" y="48"/>
                  </a:lnTo>
                  <a:lnTo>
                    <a:pt x="27" y="34"/>
                  </a:lnTo>
                  <a:lnTo>
                    <a:pt x="32" y="23"/>
                  </a:lnTo>
                  <a:lnTo>
                    <a:pt x="44" y="8"/>
                  </a:lnTo>
                  <a:lnTo>
                    <a:pt x="50" y="19"/>
                  </a:lnTo>
                  <a:lnTo>
                    <a:pt x="70" y="37"/>
                  </a:lnTo>
                  <a:lnTo>
                    <a:pt x="68" y="3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 name="Freeform 94"/>
            <p:cNvSpPr>
              <a:spLocks/>
            </p:cNvSpPr>
            <p:nvPr/>
          </p:nvSpPr>
          <p:spPr bwMode="ltGray">
            <a:xfrm>
              <a:off x="5603" y="3616"/>
              <a:ext cx="172" cy="364"/>
            </a:xfrm>
            <a:custGeom>
              <a:avLst/>
              <a:gdLst>
                <a:gd name="T0" fmla="*/ 56 w 172"/>
                <a:gd name="T1" fmla="*/ 4 h 364"/>
                <a:gd name="T2" fmla="*/ 60 w 172"/>
                <a:gd name="T3" fmla="*/ 15 h 364"/>
                <a:gd name="T4" fmla="*/ 98 w 172"/>
                <a:gd name="T5" fmla="*/ 13 h 364"/>
                <a:gd name="T6" fmla="*/ 83 w 172"/>
                <a:gd name="T7" fmla="*/ 18 h 364"/>
                <a:gd name="T8" fmla="*/ 67 w 172"/>
                <a:gd name="T9" fmla="*/ 24 h 364"/>
                <a:gd name="T10" fmla="*/ 103 w 172"/>
                <a:gd name="T11" fmla="*/ 33 h 364"/>
                <a:gd name="T12" fmla="*/ 75 w 172"/>
                <a:gd name="T13" fmla="*/ 37 h 364"/>
                <a:gd name="T14" fmla="*/ 72 w 172"/>
                <a:gd name="T15" fmla="*/ 47 h 364"/>
                <a:gd name="T16" fmla="*/ 153 w 172"/>
                <a:gd name="T17" fmla="*/ 98 h 364"/>
                <a:gd name="T18" fmla="*/ 79 w 172"/>
                <a:gd name="T19" fmla="*/ 61 h 364"/>
                <a:gd name="T20" fmla="*/ 95 w 172"/>
                <a:gd name="T21" fmla="*/ 83 h 364"/>
                <a:gd name="T22" fmla="*/ 84 w 172"/>
                <a:gd name="T23" fmla="*/ 84 h 364"/>
                <a:gd name="T24" fmla="*/ 98 w 172"/>
                <a:gd name="T25" fmla="*/ 113 h 364"/>
                <a:gd name="T26" fmla="*/ 128 w 172"/>
                <a:gd name="T27" fmla="*/ 144 h 364"/>
                <a:gd name="T28" fmla="*/ 95 w 172"/>
                <a:gd name="T29" fmla="*/ 121 h 364"/>
                <a:gd name="T30" fmla="*/ 123 w 172"/>
                <a:gd name="T31" fmla="*/ 167 h 364"/>
                <a:gd name="T32" fmla="*/ 97 w 172"/>
                <a:gd name="T33" fmla="*/ 137 h 364"/>
                <a:gd name="T34" fmla="*/ 91 w 172"/>
                <a:gd name="T35" fmla="*/ 137 h 364"/>
                <a:gd name="T36" fmla="*/ 100 w 172"/>
                <a:gd name="T37" fmla="*/ 164 h 364"/>
                <a:gd name="T38" fmla="*/ 92 w 172"/>
                <a:gd name="T39" fmla="*/ 164 h 364"/>
                <a:gd name="T40" fmla="*/ 109 w 172"/>
                <a:gd name="T41" fmla="*/ 195 h 364"/>
                <a:gd name="T42" fmla="*/ 99 w 172"/>
                <a:gd name="T43" fmla="*/ 187 h 364"/>
                <a:gd name="T44" fmla="*/ 107 w 172"/>
                <a:gd name="T45" fmla="*/ 217 h 364"/>
                <a:gd name="T46" fmla="*/ 100 w 172"/>
                <a:gd name="T47" fmla="*/ 207 h 364"/>
                <a:gd name="T48" fmla="*/ 93 w 172"/>
                <a:gd name="T49" fmla="*/ 204 h 364"/>
                <a:gd name="T50" fmla="*/ 98 w 172"/>
                <a:gd name="T51" fmla="*/ 226 h 364"/>
                <a:gd name="T52" fmla="*/ 114 w 172"/>
                <a:gd name="T53" fmla="*/ 265 h 364"/>
                <a:gd name="T54" fmla="*/ 93 w 172"/>
                <a:gd name="T55" fmla="*/ 235 h 364"/>
                <a:gd name="T56" fmla="*/ 88 w 172"/>
                <a:gd name="T57" fmla="*/ 230 h 364"/>
                <a:gd name="T58" fmla="*/ 90 w 172"/>
                <a:gd name="T59" fmla="*/ 263 h 364"/>
                <a:gd name="T60" fmla="*/ 83 w 172"/>
                <a:gd name="T61" fmla="*/ 279 h 364"/>
                <a:gd name="T62" fmla="*/ 80 w 172"/>
                <a:gd name="T63" fmla="*/ 260 h 364"/>
                <a:gd name="T64" fmla="*/ 19 w 172"/>
                <a:gd name="T65" fmla="*/ 311 h 364"/>
                <a:gd name="T66" fmla="*/ 75 w 172"/>
                <a:gd name="T67" fmla="*/ 238 h 364"/>
                <a:gd name="T68" fmla="*/ 64 w 172"/>
                <a:gd name="T69" fmla="*/ 254 h 364"/>
                <a:gd name="T70" fmla="*/ 80 w 172"/>
                <a:gd name="T71" fmla="*/ 214 h 364"/>
                <a:gd name="T72" fmla="*/ 12 w 172"/>
                <a:gd name="T73" fmla="*/ 245 h 364"/>
                <a:gd name="T74" fmla="*/ 80 w 172"/>
                <a:gd name="T75" fmla="*/ 200 h 364"/>
                <a:gd name="T76" fmla="*/ 71 w 172"/>
                <a:gd name="T77" fmla="*/ 190 h 364"/>
                <a:gd name="T78" fmla="*/ 77 w 172"/>
                <a:gd name="T79" fmla="*/ 174 h 364"/>
                <a:gd name="T80" fmla="*/ 67 w 172"/>
                <a:gd name="T81" fmla="*/ 174 h 364"/>
                <a:gd name="T82" fmla="*/ 37 w 172"/>
                <a:gd name="T83" fmla="*/ 205 h 364"/>
                <a:gd name="T84" fmla="*/ 66 w 172"/>
                <a:gd name="T85" fmla="*/ 146 h 364"/>
                <a:gd name="T86" fmla="*/ 71 w 172"/>
                <a:gd name="T87" fmla="*/ 125 h 364"/>
                <a:gd name="T88" fmla="*/ 64 w 172"/>
                <a:gd name="T89" fmla="*/ 121 h 364"/>
                <a:gd name="T90" fmla="*/ 65 w 172"/>
                <a:gd name="T91" fmla="*/ 100 h 364"/>
                <a:gd name="T92" fmla="*/ 61 w 172"/>
                <a:gd name="T93" fmla="*/ 97 h 364"/>
                <a:gd name="T94" fmla="*/ 40 w 172"/>
                <a:gd name="T95" fmla="*/ 116 h 364"/>
                <a:gd name="T96" fmla="*/ 57 w 172"/>
                <a:gd name="T97" fmla="*/ 87 h 364"/>
                <a:gd name="T98" fmla="*/ 56 w 172"/>
                <a:gd name="T99" fmla="*/ 60 h 364"/>
                <a:gd name="T100" fmla="*/ 57 w 172"/>
                <a:gd name="T101" fmla="*/ 46 h 364"/>
                <a:gd name="T102" fmla="*/ 39 w 172"/>
                <a:gd name="T103" fmla="*/ 45 h 364"/>
                <a:gd name="T104" fmla="*/ 44 w 172"/>
                <a:gd name="T105" fmla="*/ 24 h 364"/>
                <a:gd name="T106" fmla="*/ 36 w 172"/>
                <a:gd name="T107" fmla="*/ 19 h 364"/>
                <a:gd name="T108" fmla="*/ 38 w 172"/>
                <a:gd name="T10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2" h="364">
                  <a:moveTo>
                    <a:pt x="38" y="0"/>
                  </a:moveTo>
                  <a:lnTo>
                    <a:pt x="45" y="0"/>
                  </a:lnTo>
                  <a:lnTo>
                    <a:pt x="56" y="4"/>
                  </a:lnTo>
                  <a:lnTo>
                    <a:pt x="48" y="5"/>
                  </a:lnTo>
                  <a:lnTo>
                    <a:pt x="54" y="10"/>
                  </a:lnTo>
                  <a:lnTo>
                    <a:pt x="60" y="15"/>
                  </a:lnTo>
                  <a:lnTo>
                    <a:pt x="69" y="17"/>
                  </a:lnTo>
                  <a:lnTo>
                    <a:pt x="83" y="16"/>
                  </a:lnTo>
                  <a:lnTo>
                    <a:pt x="98" y="13"/>
                  </a:lnTo>
                  <a:lnTo>
                    <a:pt x="137" y="16"/>
                  </a:lnTo>
                  <a:lnTo>
                    <a:pt x="99" y="13"/>
                  </a:lnTo>
                  <a:lnTo>
                    <a:pt x="83" y="18"/>
                  </a:lnTo>
                  <a:lnTo>
                    <a:pt x="69" y="17"/>
                  </a:lnTo>
                  <a:lnTo>
                    <a:pt x="60" y="20"/>
                  </a:lnTo>
                  <a:lnTo>
                    <a:pt x="67" y="24"/>
                  </a:lnTo>
                  <a:lnTo>
                    <a:pt x="62" y="27"/>
                  </a:lnTo>
                  <a:lnTo>
                    <a:pt x="75" y="35"/>
                  </a:lnTo>
                  <a:lnTo>
                    <a:pt x="103" y="33"/>
                  </a:lnTo>
                  <a:lnTo>
                    <a:pt x="139" y="62"/>
                  </a:lnTo>
                  <a:lnTo>
                    <a:pt x="103" y="35"/>
                  </a:lnTo>
                  <a:lnTo>
                    <a:pt x="75" y="37"/>
                  </a:lnTo>
                  <a:lnTo>
                    <a:pt x="67" y="37"/>
                  </a:lnTo>
                  <a:lnTo>
                    <a:pt x="82" y="47"/>
                  </a:lnTo>
                  <a:lnTo>
                    <a:pt x="72" y="47"/>
                  </a:lnTo>
                  <a:lnTo>
                    <a:pt x="88" y="59"/>
                  </a:lnTo>
                  <a:lnTo>
                    <a:pt x="118" y="73"/>
                  </a:lnTo>
                  <a:lnTo>
                    <a:pt x="153" y="98"/>
                  </a:lnTo>
                  <a:lnTo>
                    <a:pt x="118" y="75"/>
                  </a:lnTo>
                  <a:lnTo>
                    <a:pt x="87" y="60"/>
                  </a:lnTo>
                  <a:lnTo>
                    <a:pt x="79" y="61"/>
                  </a:lnTo>
                  <a:lnTo>
                    <a:pt x="92" y="69"/>
                  </a:lnTo>
                  <a:lnTo>
                    <a:pt x="83" y="72"/>
                  </a:lnTo>
                  <a:lnTo>
                    <a:pt x="95" y="83"/>
                  </a:lnTo>
                  <a:lnTo>
                    <a:pt x="167" y="170"/>
                  </a:lnTo>
                  <a:lnTo>
                    <a:pt x="95" y="84"/>
                  </a:lnTo>
                  <a:lnTo>
                    <a:pt x="84" y="84"/>
                  </a:lnTo>
                  <a:lnTo>
                    <a:pt x="95" y="97"/>
                  </a:lnTo>
                  <a:lnTo>
                    <a:pt x="87" y="97"/>
                  </a:lnTo>
                  <a:lnTo>
                    <a:pt x="98" y="113"/>
                  </a:lnTo>
                  <a:lnTo>
                    <a:pt x="128" y="144"/>
                  </a:lnTo>
                  <a:lnTo>
                    <a:pt x="159" y="186"/>
                  </a:lnTo>
                  <a:lnTo>
                    <a:pt x="128" y="144"/>
                  </a:lnTo>
                  <a:lnTo>
                    <a:pt x="97" y="114"/>
                  </a:lnTo>
                  <a:lnTo>
                    <a:pt x="87" y="111"/>
                  </a:lnTo>
                  <a:lnTo>
                    <a:pt x="95" y="121"/>
                  </a:lnTo>
                  <a:lnTo>
                    <a:pt x="88" y="119"/>
                  </a:lnTo>
                  <a:lnTo>
                    <a:pt x="98" y="136"/>
                  </a:lnTo>
                  <a:lnTo>
                    <a:pt x="123" y="167"/>
                  </a:lnTo>
                  <a:lnTo>
                    <a:pt x="171" y="209"/>
                  </a:lnTo>
                  <a:lnTo>
                    <a:pt x="123" y="168"/>
                  </a:lnTo>
                  <a:lnTo>
                    <a:pt x="97" y="137"/>
                  </a:lnTo>
                  <a:lnTo>
                    <a:pt x="93" y="137"/>
                  </a:lnTo>
                  <a:lnTo>
                    <a:pt x="138" y="230"/>
                  </a:lnTo>
                  <a:lnTo>
                    <a:pt x="91" y="137"/>
                  </a:lnTo>
                  <a:lnTo>
                    <a:pt x="97" y="149"/>
                  </a:lnTo>
                  <a:lnTo>
                    <a:pt x="91" y="145"/>
                  </a:lnTo>
                  <a:lnTo>
                    <a:pt x="100" y="164"/>
                  </a:lnTo>
                  <a:lnTo>
                    <a:pt x="132" y="207"/>
                  </a:lnTo>
                  <a:lnTo>
                    <a:pt x="100" y="167"/>
                  </a:lnTo>
                  <a:lnTo>
                    <a:pt x="92" y="164"/>
                  </a:lnTo>
                  <a:lnTo>
                    <a:pt x="100" y="176"/>
                  </a:lnTo>
                  <a:lnTo>
                    <a:pt x="137" y="260"/>
                  </a:lnTo>
                  <a:lnTo>
                    <a:pt x="109" y="195"/>
                  </a:lnTo>
                  <a:lnTo>
                    <a:pt x="98" y="176"/>
                  </a:lnTo>
                  <a:lnTo>
                    <a:pt x="92" y="174"/>
                  </a:lnTo>
                  <a:lnTo>
                    <a:pt x="99" y="187"/>
                  </a:lnTo>
                  <a:lnTo>
                    <a:pt x="93" y="186"/>
                  </a:lnTo>
                  <a:lnTo>
                    <a:pt x="103" y="202"/>
                  </a:lnTo>
                  <a:lnTo>
                    <a:pt x="107" y="217"/>
                  </a:lnTo>
                  <a:lnTo>
                    <a:pt x="155" y="265"/>
                  </a:lnTo>
                  <a:lnTo>
                    <a:pt x="106" y="218"/>
                  </a:lnTo>
                  <a:lnTo>
                    <a:pt x="100" y="207"/>
                  </a:lnTo>
                  <a:lnTo>
                    <a:pt x="95" y="204"/>
                  </a:lnTo>
                  <a:lnTo>
                    <a:pt x="106" y="232"/>
                  </a:lnTo>
                  <a:lnTo>
                    <a:pt x="93" y="204"/>
                  </a:lnTo>
                  <a:lnTo>
                    <a:pt x="100" y="218"/>
                  </a:lnTo>
                  <a:lnTo>
                    <a:pt x="92" y="214"/>
                  </a:lnTo>
                  <a:lnTo>
                    <a:pt x="98" y="226"/>
                  </a:lnTo>
                  <a:lnTo>
                    <a:pt x="114" y="265"/>
                  </a:lnTo>
                  <a:lnTo>
                    <a:pt x="130" y="290"/>
                  </a:lnTo>
                  <a:lnTo>
                    <a:pt x="114" y="265"/>
                  </a:lnTo>
                  <a:lnTo>
                    <a:pt x="97" y="228"/>
                  </a:lnTo>
                  <a:lnTo>
                    <a:pt x="91" y="226"/>
                  </a:lnTo>
                  <a:lnTo>
                    <a:pt x="93" y="235"/>
                  </a:lnTo>
                  <a:lnTo>
                    <a:pt x="106" y="260"/>
                  </a:lnTo>
                  <a:lnTo>
                    <a:pt x="92" y="238"/>
                  </a:lnTo>
                  <a:lnTo>
                    <a:pt x="88" y="230"/>
                  </a:lnTo>
                  <a:lnTo>
                    <a:pt x="95" y="251"/>
                  </a:lnTo>
                  <a:lnTo>
                    <a:pt x="87" y="246"/>
                  </a:lnTo>
                  <a:lnTo>
                    <a:pt x="90" y="263"/>
                  </a:lnTo>
                  <a:lnTo>
                    <a:pt x="85" y="255"/>
                  </a:lnTo>
                  <a:lnTo>
                    <a:pt x="82" y="262"/>
                  </a:lnTo>
                  <a:lnTo>
                    <a:pt x="83" y="279"/>
                  </a:lnTo>
                  <a:lnTo>
                    <a:pt x="113" y="363"/>
                  </a:lnTo>
                  <a:lnTo>
                    <a:pt x="80" y="279"/>
                  </a:lnTo>
                  <a:lnTo>
                    <a:pt x="80" y="260"/>
                  </a:lnTo>
                  <a:lnTo>
                    <a:pt x="80" y="250"/>
                  </a:lnTo>
                  <a:lnTo>
                    <a:pt x="74" y="255"/>
                  </a:lnTo>
                  <a:lnTo>
                    <a:pt x="19" y="311"/>
                  </a:lnTo>
                  <a:lnTo>
                    <a:pt x="76" y="251"/>
                  </a:lnTo>
                  <a:lnTo>
                    <a:pt x="80" y="235"/>
                  </a:lnTo>
                  <a:lnTo>
                    <a:pt x="75" y="238"/>
                  </a:lnTo>
                  <a:lnTo>
                    <a:pt x="83" y="219"/>
                  </a:lnTo>
                  <a:lnTo>
                    <a:pt x="76" y="227"/>
                  </a:lnTo>
                  <a:lnTo>
                    <a:pt x="64" y="254"/>
                  </a:lnTo>
                  <a:lnTo>
                    <a:pt x="75" y="225"/>
                  </a:lnTo>
                  <a:lnTo>
                    <a:pt x="80" y="214"/>
                  </a:lnTo>
                  <a:lnTo>
                    <a:pt x="80" y="214"/>
                  </a:lnTo>
                  <a:lnTo>
                    <a:pt x="72" y="219"/>
                  </a:lnTo>
                  <a:lnTo>
                    <a:pt x="59" y="234"/>
                  </a:lnTo>
                  <a:lnTo>
                    <a:pt x="12" y="245"/>
                  </a:lnTo>
                  <a:lnTo>
                    <a:pt x="60" y="232"/>
                  </a:lnTo>
                  <a:lnTo>
                    <a:pt x="75" y="214"/>
                  </a:lnTo>
                  <a:lnTo>
                    <a:pt x="80" y="200"/>
                  </a:lnTo>
                  <a:lnTo>
                    <a:pt x="72" y="200"/>
                  </a:lnTo>
                  <a:lnTo>
                    <a:pt x="80" y="187"/>
                  </a:lnTo>
                  <a:lnTo>
                    <a:pt x="71" y="190"/>
                  </a:lnTo>
                  <a:lnTo>
                    <a:pt x="38" y="217"/>
                  </a:lnTo>
                  <a:lnTo>
                    <a:pt x="71" y="190"/>
                  </a:lnTo>
                  <a:lnTo>
                    <a:pt x="77" y="174"/>
                  </a:lnTo>
                  <a:lnTo>
                    <a:pt x="69" y="178"/>
                  </a:lnTo>
                  <a:lnTo>
                    <a:pt x="75" y="166"/>
                  </a:lnTo>
                  <a:lnTo>
                    <a:pt x="67" y="174"/>
                  </a:lnTo>
                  <a:lnTo>
                    <a:pt x="72" y="155"/>
                  </a:lnTo>
                  <a:lnTo>
                    <a:pt x="66" y="165"/>
                  </a:lnTo>
                  <a:lnTo>
                    <a:pt x="37" y="205"/>
                  </a:lnTo>
                  <a:lnTo>
                    <a:pt x="67" y="165"/>
                  </a:lnTo>
                  <a:lnTo>
                    <a:pt x="74" y="141"/>
                  </a:lnTo>
                  <a:lnTo>
                    <a:pt x="66" y="146"/>
                  </a:lnTo>
                  <a:lnTo>
                    <a:pt x="19" y="169"/>
                  </a:lnTo>
                  <a:lnTo>
                    <a:pt x="66" y="145"/>
                  </a:lnTo>
                  <a:lnTo>
                    <a:pt x="71" y="125"/>
                  </a:lnTo>
                  <a:lnTo>
                    <a:pt x="65" y="128"/>
                  </a:lnTo>
                  <a:lnTo>
                    <a:pt x="71" y="116"/>
                  </a:lnTo>
                  <a:lnTo>
                    <a:pt x="64" y="121"/>
                  </a:lnTo>
                  <a:lnTo>
                    <a:pt x="41" y="177"/>
                  </a:lnTo>
                  <a:lnTo>
                    <a:pt x="65" y="116"/>
                  </a:lnTo>
                  <a:lnTo>
                    <a:pt x="65" y="100"/>
                  </a:lnTo>
                  <a:lnTo>
                    <a:pt x="57" y="107"/>
                  </a:lnTo>
                  <a:lnTo>
                    <a:pt x="44" y="139"/>
                  </a:lnTo>
                  <a:lnTo>
                    <a:pt x="61" y="97"/>
                  </a:lnTo>
                  <a:lnTo>
                    <a:pt x="64" y="84"/>
                  </a:lnTo>
                  <a:lnTo>
                    <a:pt x="57" y="90"/>
                  </a:lnTo>
                  <a:lnTo>
                    <a:pt x="40" y="116"/>
                  </a:lnTo>
                  <a:lnTo>
                    <a:pt x="0" y="130"/>
                  </a:lnTo>
                  <a:lnTo>
                    <a:pt x="41" y="114"/>
                  </a:lnTo>
                  <a:lnTo>
                    <a:pt x="57" y="87"/>
                  </a:lnTo>
                  <a:lnTo>
                    <a:pt x="59" y="69"/>
                  </a:lnTo>
                  <a:lnTo>
                    <a:pt x="52" y="77"/>
                  </a:lnTo>
                  <a:lnTo>
                    <a:pt x="56" y="60"/>
                  </a:lnTo>
                  <a:lnTo>
                    <a:pt x="28" y="104"/>
                  </a:lnTo>
                  <a:lnTo>
                    <a:pt x="54" y="59"/>
                  </a:lnTo>
                  <a:lnTo>
                    <a:pt x="57" y="46"/>
                  </a:lnTo>
                  <a:lnTo>
                    <a:pt x="48" y="55"/>
                  </a:lnTo>
                  <a:lnTo>
                    <a:pt x="49" y="36"/>
                  </a:lnTo>
                  <a:lnTo>
                    <a:pt x="39" y="45"/>
                  </a:lnTo>
                  <a:lnTo>
                    <a:pt x="2" y="79"/>
                  </a:lnTo>
                  <a:lnTo>
                    <a:pt x="39" y="44"/>
                  </a:lnTo>
                  <a:lnTo>
                    <a:pt x="44" y="24"/>
                  </a:lnTo>
                  <a:lnTo>
                    <a:pt x="38" y="30"/>
                  </a:lnTo>
                  <a:lnTo>
                    <a:pt x="41" y="15"/>
                  </a:lnTo>
                  <a:lnTo>
                    <a:pt x="36" y="19"/>
                  </a:lnTo>
                  <a:lnTo>
                    <a:pt x="34" y="8"/>
                  </a:lnTo>
                  <a:lnTo>
                    <a:pt x="36" y="3"/>
                  </a:lnTo>
                  <a:lnTo>
                    <a:pt x="38"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95"/>
            <p:cNvSpPr>
              <a:spLocks/>
            </p:cNvSpPr>
            <p:nvPr/>
          </p:nvSpPr>
          <p:spPr bwMode="ltGray">
            <a:xfrm>
              <a:off x="5400" y="3995"/>
              <a:ext cx="35" cy="142"/>
            </a:xfrm>
            <a:custGeom>
              <a:avLst/>
              <a:gdLst>
                <a:gd name="T0" fmla="*/ 27 w 35"/>
                <a:gd name="T1" fmla="*/ 0 h 142"/>
                <a:gd name="T2" fmla="*/ 20 w 35"/>
                <a:gd name="T3" fmla="*/ 10 h 142"/>
                <a:gd name="T4" fmla="*/ 13 w 35"/>
                <a:gd name="T5" fmla="*/ 28 h 142"/>
                <a:gd name="T6" fmla="*/ 6 w 35"/>
                <a:gd name="T7" fmla="*/ 51 h 142"/>
                <a:gd name="T8" fmla="*/ 0 w 35"/>
                <a:gd name="T9" fmla="*/ 80 h 142"/>
                <a:gd name="T10" fmla="*/ 0 w 35"/>
                <a:gd name="T11" fmla="*/ 112 h 142"/>
                <a:gd name="T12" fmla="*/ 3 w 35"/>
                <a:gd name="T13" fmla="*/ 141 h 142"/>
                <a:gd name="T14" fmla="*/ 6 w 35"/>
                <a:gd name="T15" fmla="*/ 141 h 142"/>
                <a:gd name="T16" fmla="*/ 3 w 35"/>
                <a:gd name="T17" fmla="*/ 112 h 142"/>
                <a:gd name="T18" fmla="*/ 3 w 35"/>
                <a:gd name="T19" fmla="*/ 89 h 142"/>
                <a:gd name="T20" fmla="*/ 9 w 35"/>
                <a:gd name="T21" fmla="*/ 64 h 142"/>
                <a:gd name="T22" fmla="*/ 20 w 35"/>
                <a:gd name="T23" fmla="*/ 38 h 142"/>
                <a:gd name="T24" fmla="*/ 34 w 35"/>
                <a:gd name="T25" fmla="*/ 6 h 142"/>
                <a:gd name="T26" fmla="*/ 27 w 35"/>
                <a:gd name="T2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42">
                  <a:moveTo>
                    <a:pt x="27" y="0"/>
                  </a:moveTo>
                  <a:lnTo>
                    <a:pt x="20" y="10"/>
                  </a:lnTo>
                  <a:lnTo>
                    <a:pt x="13" y="28"/>
                  </a:lnTo>
                  <a:lnTo>
                    <a:pt x="6" y="51"/>
                  </a:lnTo>
                  <a:lnTo>
                    <a:pt x="0" y="80"/>
                  </a:lnTo>
                  <a:lnTo>
                    <a:pt x="0" y="112"/>
                  </a:lnTo>
                  <a:lnTo>
                    <a:pt x="3" y="141"/>
                  </a:lnTo>
                  <a:lnTo>
                    <a:pt x="6" y="141"/>
                  </a:lnTo>
                  <a:lnTo>
                    <a:pt x="3" y="112"/>
                  </a:lnTo>
                  <a:lnTo>
                    <a:pt x="3" y="89"/>
                  </a:lnTo>
                  <a:lnTo>
                    <a:pt x="9" y="64"/>
                  </a:lnTo>
                  <a:lnTo>
                    <a:pt x="20" y="38"/>
                  </a:lnTo>
                  <a:lnTo>
                    <a:pt x="34" y="6"/>
                  </a:lnTo>
                  <a:lnTo>
                    <a:pt x="2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96"/>
            <p:cNvSpPr>
              <a:spLocks/>
            </p:cNvSpPr>
            <p:nvPr/>
          </p:nvSpPr>
          <p:spPr bwMode="ltGray">
            <a:xfrm>
              <a:off x="5547" y="3919"/>
              <a:ext cx="59" cy="141"/>
            </a:xfrm>
            <a:custGeom>
              <a:avLst/>
              <a:gdLst>
                <a:gd name="T0" fmla="*/ 1 w 59"/>
                <a:gd name="T1" fmla="*/ 22 h 141"/>
                <a:gd name="T2" fmla="*/ 13 w 59"/>
                <a:gd name="T3" fmla="*/ 0 h 141"/>
                <a:gd name="T4" fmla="*/ 21 w 59"/>
                <a:gd name="T5" fmla="*/ 0 h 141"/>
                <a:gd name="T6" fmla="*/ 27 w 59"/>
                <a:gd name="T7" fmla="*/ 1 h 141"/>
                <a:gd name="T8" fmla="*/ 33 w 59"/>
                <a:gd name="T9" fmla="*/ 7 h 141"/>
                <a:gd name="T10" fmla="*/ 46 w 59"/>
                <a:gd name="T11" fmla="*/ 25 h 141"/>
                <a:gd name="T12" fmla="*/ 50 w 59"/>
                <a:gd name="T13" fmla="*/ 33 h 141"/>
                <a:gd name="T14" fmla="*/ 53 w 59"/>
                <a:gd name="T15" fmla="*/ 42 h 141"/>
                <a:gd name="T16" fmla="*/ 57 w 59"/>
                <a:gd name="T17" fmla="*/ 65 h 141"/>
                <a:gd name="T18" fmla="*/ 58 w 59"/>
                <a:gd name="T19" fmla="*/ 73 h 141"/>
                <a:gd name="T20" fmla="*/ 57 w 59"/>
                <a:gd name="T21" fmla="*/ 82 h 141"/>
                <a:gd name="T22" fmla="*/ 54 w 59"/>
                <a:gd name="T23" fmla="*/ 92 h 141"/>
                <a:gd name="T24" fmla="*/ 49 w 59"/>
                <a:gd name="T25" fmla="*/ 107 h 141"/>
                <a:gd name="T26" fmla="*/ 44 w 59"/>
                <a:gd name="T27" fmla="*/ 116 h 141"/>
                <a:gd name="T28" fmla="*/ 38 w 59"/>
                <a:gd name="T29" fmla="*/ 126 h 141"/>
                <a:gd name="T30" fmla="*/ 25 w 59"/>
                <a:gd name="T31" fmla="*/ 140 h 141"/>
                <a:gd name="T32" fmla="*/ 32 w 59"/>
                <a:gd name="T33" fmla="*/ 123 h 141"/>
                <a:gd name="T34" fmla="*/ 37 w 59"/>
                <a:gd name="T35" fmla="*/ 108 h 141"/>
                <a:gd name="T36" fmla="*/ 40 w 59"/>
                <a:gd name="T37" fmla="*/ 95 h 141"/>
                <a:gd name="T38" fmla="*/ 39 w 59"/>
                <a:gd name="T39" fmla="*/ 82 h 141"/>
                <a:gd name="T40" fmla="*/ 38 w 59"/>
                <a:gd name="T41" fmla="*/ 73 h 141"/>
                <a:gd name="T42" fmla="*/ 40 w 59"/>
                <a:gd name="T43" fmla="*/ 61 h 141"/>
                <a:gd name="T44" fmla="*/ 42 w 59"/>
                <a:gd name="T45" fmla="*/ 51 h 141"/>
                <a:gd name="T46" fmla="*/ 36 w 59"/>
                <a:gd name="T47" fmla="*/ 33 h 141"/>
                <a:gd name="T48" fmla="*/ 35 w 59"/>
                <a:gd name="T49" fmla="*/ 23 h 141"/>
                <a:gd name="T50" fmla="*/ 30 w 59"/>
                <a:gd name="T51" fmla="*/ 15 h 141"/>
                <a:gd name="T52" fmla="*/ 21 w 59"/>
                <a:gd name="T53" fmla="*/ 5 h 141"/>
                <a:gd name="T54" fmla="*/ 16 w 59"/>
                <a:gd name="T55" fmla="*/ 14 h 141"/>
                <a:gd name="T56" fmla="*/ 0 w 59"/>
                <a:gd name="T57" fmla="*/ 26 h 141"/>
                <a:gd name="T58" fmla="*/ 1 w 59"/>
                <a:gd name="T59"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 h="141">
                  <a:moveTo>
                    <a:pt x="1" y="22"/>
                  </a:moveTo>
                  <a:lnTo>
                    <a:pt x="13" y="0"/>
                  </a:lnTo>
                  <a:lnTo>
                    <a:pt x="21" y="0"/>
                  </a:lnTo>
                  <a:lnTo>
                    <a:pt x="27" y="1"/>
                  </a:lnTo>
                  <a:lnTo>
                    <a:pt x="33" y="7"/>
                  </a:lnTo>
                  <a:lnTo>
                    <a:pt x="46" y="25"/>
                  </a:lnTo>
                  <a:lnTo>
                    <a:pt x="50" y="33"/>
                  </a:lnTo>
                  <a:lnTo>
                    <a:pt x="53" y="42"/>
                  </a:lnTo>
                  <a:lnTo>
                    <a:pt x="57" y="65"/>
                  </a:lnTo>
                  <a:lnTo>
                    <a:pt x="58" y="73"/>
                  </a:lnTo>
                  <a:lnTo>
                    <a:pt x="57" y="82"/>
                  </a:lnTo>
                  <a:lnTo>
                    <a:pt x="54" y="92"/>
                  </a:lnTo>
                  <a:lnTo>
                    <a:pt x="49" y="107"/>
                  </a:lnTo>
                  <a:lnTo>
                    <a:pt x="44" y="116"/>
                  </a:lnTo>
                  <a:lnTo>
                    <a:pt x="38" y="126"/>
                  </a:lnTo>
                  <a:lnTo>
                    <a:pt x="25" y="140"/>
                  </a:lnTo>
                  <a:lnTo>
                    <a:pt x="32" y="123"/>
                  </a:lnTo>
                  <a:lnTo>
                    <a:pt x="37" y="108"/>
                  </a:lnTo>
                  <a:lnTo>
                    <a:pt x="40" y="95"/>
                  </a:lnTo>
                  <a:lnTo>
                    <a:pt x="39" y="82"/>
                  </a:lnTo>
                  <a:lnTo>
                    <a:pt x="38" y="73"/>
                  </a:lnTo>
                  <a:lnTo>
                    <a:pt x="40" y="61"/>
                  </a:lnTo>
                  <a:lnTo>
                    <a:pt x="42" y="51"/>
                  </a:lnTo>
                  <a:lnTo>
                    <a:pt x="36" y="33"/>
                  </a:lnTo>
                  <a:lnTo>
                    <a:pt x="35" y="23"/>
                  </a:lnTo>
                  <a:lnTo>
                    <a:pt x="30" y="15"/>
                  </a:lnTo>
                  <a:lnTo>
                    <a:pt x="21" y="5"/>
                  </a:lnTo>
                  <a:lnTo>
                    <a:pt x="16" y="14"/>
                  </a:lnTo>
                  <a:lnTo>
                    <a:pt x="0" y="26"/>
                  </a:lnTo>
                  <a:lnTo>
                    <a:pt x="1" y="22"/>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97"/>
            <p:cNvSpPr>
              <a:spLocks/>
            </p:cNvSpPr>
            <p:nvPr/>
          </p:nvSpPr>
          <p:spPr bwMode="ltGray">
            <a:xfrm>
              <a:off x="5364" y="3794"/>
              <a:ext cx="144" cy="255"/>
            </a:xfrm>
            <a:custGeom>
              <a:avLst/>
              <a:gdLst>
                <a:gd name="T0" fmla="*/ 96 w 144"/>
                <a:gd name="T1" fmla="*/ 3 h 255"/>
                <a:gd name="T2" fmla="*/ 92 w 144"/>
                <a:gd name="T3" fmla="*/ 10 h 255"/>
                <a:gd name="T4" fmla="*/ 60 w 144"/>
                <a:gd name="T5" fmla="*/ 9 h 255"/>
                <a:gd name="T6" fmla="*/ 73 w 144"/>
                <a:gd name="T7" fmla="*/ 13 h 255"/>
                <a:gd name="T8" fmla="*/ 86 w 144"/>
                <a:gd name="T9" fmla="*/ 17 h 255"/>
                <a:gd name="T10" fmla="*/ 56 w 144"/>
                <a:gd name="T11" fmla="*/ 23 h 255"/>
                <a:gd name="T12" fmla="*/ 79 w 144"/>
                <a:gd name="T13" fmla="*/ 26 h 255"/>
                <a:gd name="T14" fmla="*/ 82 w 144"/>
                <a:gd name="T15" fmla="*/ 32 h 255"/>
                <a:gd name="T16" fmla="*/ 14 w 144"/>
                <a:gd name="T17" fmla="*/ 69 h 255"/>
                <a:gd name="T18" fmla="*/ 77 w 144"/>
                <a:gd name="T19" fmla="*/ 42 h 255"/>
                <a:gd name="T20" fmla="*/ 64 w 144"/>
                <a:gd name="T21" fmla="*/ 58 h 255"/>
                <a:gd name="T22" fmla="*/ 72 w 144"/>
                <a:gd name="T23" fmla="*/ 59 h 255"/>
                <a:gd name="T24" fmla="*/ 60 w 144"/>
                <a:gd name="T25" fmla="*/ 79 h 255"/>
                <a:gd name="T26" fmla="*/ 35 w 144"/>
                <a:gd name="T27" fmla="*/ 100 h 255"/>
                <a:gd name="T28" fmla="*/ 64 w 144"/>
                <a:gd name="T29" fmla="*/ 84 h 255"/>
                <a:gd name="T30" fmla="*/ 40 w 144"/>
                <a:gd name="T31" fmla="*/ 117 h 255"/>
                <a:gd name="T32" fmla="*/ 61 w 144"/>
                <a:gd name="T33" fmla="*/ 95 h 255"/>
                <a:gd name="T34" fmla="*/ 66 w 144"/>
                <a:gd name="T35" fmla="*/ 95 h 255"/>
                <a:gd name="T36" fmla="*/ 59 w 144"/>
                <a:gd name="T37" fmla="*/ 115 h 255"/>
                <a:gd name="T38" fmla="*/ 65 w 144"/>
                <a:gd name="T39" fmla="*/ 115 h 255"/>
                <a:gd name="T40" fmla="*/ 51 w 144"/>
                <a:gd name="T41" fmla="*/ 136 h 255"/>
                <a:gd name="T42" fmla="*/ 59 w 144"/>
                <a:gd name="T43" fmla="*/ 131 h 255"/>
                <a:gd name="T44" fmla="*/ 53 w 144"/>
                <a:gd name="T45" fmla="*/ 151 h 255"/>
                <a:gd name="T46" fmla="*/ 59 w 144"/>
                <a:gd name="T47" fmla="*/ 145 h 255"/>
                <a:gd name="T48" fmla="*/ 64 w 144"/>
                <a:gd name="T49" fmla="*/ 143 h 255"/>
                <a:gd name="T50" fmla="*/ 60 w 144"/>
                <a:gd name="T51" fmla="*/ 158 h 255"/>
                <a:gd name="T52" fmla="*/ 47 w 144"/>
                <a:gd name="T53" fmla="*/ 186 h 255"/>
                <a:gd name="T54" fmla="*/ 64 w 144"/>
                <a:gd name="T55" fmla="*/ 164 h 255"/>
                <a:gd name="T56" fmla="*/ 69 w 144"/>
                <a:gd name="T57" fmla="*/ 160 h 255"/>
                <a:gd name="T58" fmla="*/ 67 w 144"/>
                <a:gd name="T59" fmla="*/ 184 h 255"/>
                <a:gd name="T60" fmla="*/ 73 w 144"/>
                <a:gd name="T61" fmla="*/ 195 h 255"/>
                <a:gd name="T62" fmla="*/ 74 w 144"/>
                <a:gd name="T63" fmla="*/ 183 h 255"/>
                <a:gd name="T64" fmla="*/ 126 w 144"/>
                <a:gd name="T65" fmla="*/ 217 h 255"/>
                <a:gd name="T66" fmla="*/ 79 w 144"/>
                <a:gd name="T67" fmla="*/ 166 h 255"/>
                <a:gd name="T68" fmla="*/ 89 w 144"/>
                <a:gd name="T69" fmla="*/ 178 h 255"/>
                <a:gd name="T70" fmla="*/ 76 w 144"/>
                <a:gd name="T71" fmla="*/ 149 h 255"/>
                <a:gd name="T72" fmla="*/ 132 w 144"/>
                <a:gd name="T73" fmla="*/ 171 h 255"/>
                <a:gd name="T74" fmla="*/ 76 w 144"/>
                <a:gd name="T75" fmla="*/ 141 h 255"/>
                <a:gd name="T76" fmla="*/ 83 w 144"/>
                <a:gd name="T77" fmla="*/ 133 h 255"/>
                <a:gd name="T78" fmla="*/ 78 w 144"/>
                <a:gd name="T79" fmla="*/ 122 h 255"/>
                <a:gd name="T80" fmla="*/ 86 w 144"/>
                <a:gd name="T81" fmla="*/ 122 h 255"/>
                <a:gd name="T82" fmla="*/ 112 w 144"/>
                <a:gd name="T83" fmla="*/ 143 h 255"/>
                <a:gd name="T84" fmla="*/ 87 w 144"/>
                <a:gd name="T85" fmla="*/ 102 h 255"/>
                <a:gd name="T86" fmla="*/ 83 w 144"/>
                <a:gd name="T87" fmla="*/ 87 h 255"/>
                <a:gd name="T88" fmla="*/ 89 w 144"/>
                <a:gd name="T89" fmla="*/ 84 h 255"/>
                <a:gd name="T90" fmla="*/ 88 w 144"/>
                <a:gd name="T91" fmla="*/ 70 h 255"/>
                <a:gd name="T92" fmla="*/ 91 w 144"/>
                <a:gd name="T93" fmla="*/ 68 h 255"/>
                <a:gd name="T94" fmla="*/ 108 w 144"/>
                <a:gd name="T95" fmla="*/ 81 h 255"/>
                <a:gd name="T96" fmla="*/ 95 w 144"/>
                <a:gd name="T97" fmla="*/ 61 h 255"/>
                <a:gd name="T98" fmla="*/ 96 w 144"/>
                <a:gd name="T99" fmla="*/ 42 h 255"/>
                <a:gd name="T100" fmla="*/ 95 w 144"/>
                <a:gd name="T101" fmla="*/ 32 h 255"/>
                <a:gd name="T102" fmla="*/ 109 w 144"/>
                <a:gd name="T103" fmla="*/ 32 h 255"/>
                <a:gd name="T104" fmla="*/ 105 w 144"/>
                <a:gd name="T105" fmla="*/ 17 h 255"/>
                <a:gd name="T106" fmla="*/ 113 w 144"/>
                <a:gd name="T107" fmla="*/ 14 h 255"/>
                <a:gd name="T108" fmla="*/ 110 w 144"/>
                <a:gd name="T109"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255">
                  <a:moveTo>
                    <a:pt x="110" y="0"/>
                  </a:moveTo>
                  <a:lnTo>
                    <a:pt x="104" y="0"/>
                  </a:lnTo>
                  <a:lnTo>
                    <a:pt x="96" y="3"/>
                  </a:lnTo>
                  <a:lnTo>
                    <a:pt x="102" y="4"/>
                  </a:lnTo>
                  <a:lnTo>
                    <a:pt x="97" y="7"/>
                  </a:lnTo>
                  <a:lnTo>
                    <a:pt x="92" y="10"/>
                  </a:lnTo>
                  <a:lnTo>
                    <a:pt x="84" y="12"/>
                  </a:lnTo>
                  <a:lnTo>
                    <a:pt x="73" y="11"/>
                  </a:lnTo>
                  <a:lnTo>
                    <a:pt x="60" y="9"/>
                  </a:lnTo>
                  <a:lnTo>
                    <a:pt x="28" y="11"/>
                  </a:lnTo>
                  <a:lnTo>
                    <a:pt x="59" y="9"/>
                  </a:lnTo>
                  <a:lnTo>
                    <a:pt x="73" y="13"/>
                  </a:lnTo>
                  <a:lnTo>
                    <a:pt x="84" y="12"/>
                  </a:lnTo>
                  <a:lnTo>
                    <a:pt x="92" y="14"/>
                  </a:lnTo>
                  <a:lnTo>
                    <a:pt x="86" y="17"/>
                  </a:lnTo>
                  <a:lnTo>
                    <a:pt x="90" y="18"/>
                  </a:lnTo>
                  <a:lnTo>
                    <a:pt x="79" y="24"/>
                  </a:lnTo>
                  <a:lnTo>
                    <a:pt x="56" y="23"/>
                  </a:lnTo>
                  <a:lnTo>
                    <a:pt x="26" y="43"/>
                  </a:lnTo>
                  <a:lnTo>
                    <a:pt x="56" y="24"/>
                  </a:lnTo>
                  <a:lnTo>
                    <a:pt x="79" y="26"/>
                  </a:lnTo>
                  <a:lnTo>
                    <a:pt x="86" y="26"/>
                  </a:lnTo>
                  <a:lnTo>
                    <a:pt x="73" y="32"/>
                  </a:lnTo>
                  <a:lnTo>
                    <a:pt x="82" y="32"/>
                  </a:lnTo>
                  <a:lnTo>
                    <a:pt x="69" y="41"/>
                  </a:lnTo>
                  <a:lnTo>
                    <a:pt x="43" y="51"/>
                  </a:lnTo>
                  <a:lnTo>
                    <a:pt x="14" y="69"/>
                  </a:lnTo>
                  <a:lnTo>
                    <a:pt x="44" y="52"/>
                  </a:lnTo>
                  <a:lnTo>
                    <a:pt x="69" y="42"/>
                  </a:lnTo>
                  <a:lnTo>
                    <a:pt x="77" y="42"/>
                  </a:lnTo>
                  <a:lnTo>
                    <a:pt x="65" y="48"/>
                  </a:lnTo>
                  <a:lnTo>
                    <a:pt x="73" y="50"/>
                  </a:lnTo>
                  <a:lnTo>
                    <a:pt x="64" y="58"/>
                  </a:lnTo>
                  <a:lnTo>
                    <a:pt x="2" y="119"/>
                  </a:lnTo>
                  <a:lnTo>
                    <a:pt x="64" y="59"/>
                  </a:lnTo>
                  <a:lnTo>
                    <a:pt x="72" y="59"/>
                  </a:lnTo>
                  <a:lnTo>
                    <a:pt x="63" y="68"/>
                  </a:lnTo>
                  <a:lnTo>
                    <a:pt x="69" y="67"/>
                  </a:lnTo>
                  <a:lnTo>
                    <a:pt x="60" y="79"/>
                  </a:lnTo>
                  <a:lnTo>
                    <a:pt x="35" y="100"/>
                  </a:lnTo>
                  <a:lnTo>
                    <a:pt x="9" y="131"/>
                  </a:lnTo>
                  <a:lnTo>
                    <a:pt x="35" y="100"/>
                  </a:lnTo>
                  <a:lnTo>
                    <a:pt x="61" y="79"/>
                  </a:lnTo>
                  <a:lnTo>
                    <a:pt x="69" y="77"/>
                  </a:lnTo>
                  <a:lnTo>
                    <a:pt x="64" y="84"/>
                  </a:lnTo>
                  <a:lnTo>
                    <a:pt x="69" y="84"/>
                  </a:lnTo>
                  <a:lnTo>
                    <a:pt x="60" y="95"/>
                  </a:lnTo>
                  <a:lnTo>
                    <a:pt x="40" y="117"/>
                  </a:lnTo>
                  <a:lnTo>
                    <a:pt x="0" y="145"/>
                  </a:lnTo>
                  <a:lnTo>
                    <a:pt x="39" y="117"/>
                  </a:lnTo>
                  <a:lnTo>
                    <a:pt x="61" y="95"/>
                  </a:lnTo>
                  <a:lnTo>
                    <a:pt x="64" y="95"/>
                  </a:lnTo>
                  <a:lnTo>
                    <a:pt x="27" y="160"/>
                  </a:lnTo>
                  <a:lnTo>
                    <a:pt x="66" y="95"/>
                  </a:lnTo>
                  <a:lnTo>
                    <a:pt x="61" y="104"/>
                  </a:lnTo>
                  <a:lnTo>
                    <a:pt x="66" y="101"/>
                  </a:lnTo>
                  <a:lnTo>
                    <a:pt x="59" y="115"/>
                  </a:lnTo>
                  <a:lnTo>
                    <a:pt x="32" y="145"/>
                  </a:lnTo>
                  <a:lnTo>
                    <a:pt x="59" y="117"/>
                  </a:lnTo>
                  <a:lnTo>
                    <a:pt x="65" y="115"/>
                  </a:lnTo>
                  <a:lnTo>
                    <a:pt x="59" y="123"/>
                  </a:lnTo>
                  <a:lnTo>
                    <a:pt x="27" y="183"/>
                  </a:lnTo>
                  <a:lnTo>
                    <a:pt x="51" y="136"/>
                  </a:lnTo>
                  <a:lnTo>
                    <a:pt x="60" y="123"/>
                  </a:lnTo>
                  <a:lnTo>
                    <a:pt x="65" y="122"/>
                  </a:lnTo>
                  <a:lnTo>
                    <a:pt x="59" y="131"/>
                  </a:lnTo>
                  <a:lnTo>
                    <a:pt x="64" y="130"/>
                  </a:lnTo>
                  <a:lnTo>
                    <a:pt x="56" y="141"/>
                  </a:lnTo>
                  <a:lnTo>
                    <a:pt x="53" y="151"/>
                  </a:lnTo>
                  <a:lnTo>
                    <a:pt x="13" y="185"/>
                  </a:lnTo>
                  <a:lnTo>
                    <a:pt x="54" y="152"/>
                  </a:lnTo>
                  <a:lnTo>
                    <a:pt x="59" y="145"/>
                  </a:lnTo>
                  <a:lnTo>
                    <a:pt x="64" y="143"/>
                  </a:lnTo>
                  <a:lnTo>
                    <a:pt x="54" y="162"/>
                  </a:lnTo>
                  <a:lnTo>
                    <a:pt x="64" y="143"/>
                  </a:lnTo>
                  <a:lnTo>
                    <a:pt x="59" y="152"/>
                  </a:lnTo>
                  <a:lnTo>
                    <a:pt x="65" y="150"/>
                  </a:lnTo>
                  <a:lnTo>
                    <a:pt x="60" y="158"/>
                  </a:lnTo>
                  <a:lnTo>
                    <a:pt x="47" y="186"/>
                  </a:lnTo>
                  <a:lnTo>
                    <a:pt x="34" y="202"/>
                  </a:lnTo>
                  <a:lnTo>
                    <a:pt x="47" y="186"/>
                  </a:lnTo>
                  <a:lnTo>
                    <a:pt x="61" y="159"/>
                  </a:lnTo>
                  <a:lnTo>
                    <a:pt x="66" y="158"/>
                  </a:lnTo>
                  <a:lnTo>
                    <a:pt x="64" y="164"/>
                  </a:lnTo>
                  <a:lnTo>
                    <a:pt x="54" y="183"/>
                  </a:lnTo>
                  <a:lnTo>
                    <a:pt x="65" y="166"/>
                  </a:lnTo>
                  <a:lnTo>
                    <a:pt x="69" y="160"/>
                  </a:lnTo>
                  <a:lnTo>
                    <a:pt x="64" y="175"/>
                  </a:lnTo>
                  <a:lnTo>
                    <a:pt x="69" y="173"/>
                  </a:lnTo>
                  <a:lnTo>
                    <a:pt x="67" y="184"/>
                  </a:lnTo>
                  <a:lnTo>
                    <a:pt x="71" y="179"/>
                  </a:lnTo>
                  <a:lnTo>
                    <a:pt x="73" y="183"/>
                  </a:lnTo>
                  <a:lnTo>
                    <a:pt x="73" y="195"/>
                  </a:lnTo>
                  <a:lnTo>
                    <a:pt x="48" y="254"/>
                  </a:lnTo>
                  <a:lnTo>
                    <a:pt x="74" y="195"/>
                  </a:lnTo>
                  <a:lnTo>
                    <a:pt x="74" y="183"/>
                  </a:lnTo>
                  <a:lnTo>
                    <a:pt x="74" y="174"/>
                  </a:lnTo>
                  <a:lnTo>
                    <a:pt x="80" y="179"/>
                  </a:lnTo>
                  <a:lnTo>
                    <a:pt x="126" y="217"/>
                  </a:lnTo>
                  <a:lnTo>
                    <a:pt x="78" y="175"/>
                  </a:lnTo>
                  <a:lnTo>
                    <a:pt x="74" y="164"/>
                  </a:lnTo>
                  <a:lnTo>
                    <a:pt x="79" y="166"/>
                  </a:lnTo>
                  <a:lnTo>
                    <a:pt x="73" y="153"/>
                  </a:lnTo>
                  <a:lnTo>
                    <a:pt x="78" y="159"/>
                  </a:lnTo>
                  <a:lnTo>
                    <a:pt x="89" y="178"/>
                  </a:lnTo>
                  <a:lnTo>
                    <a:pt x="79" y="157"/>
                  </a:lnTo>
                  <a:lnTo>
                    <a:pt x="74" y="149"/>
                  </a:lnTo>
                  <a:lnTo>
                    <a:pt x="76" y="149"/>
                  </a:lnTo>
                  <a:lnTo>
                    <a:pt x="82" y="153"/>
                  </a:lnTo>
                  <a:lnTo>
                    <a:pt x="93" y="164"/>
                  </a:lnTo>
                  <a:lnTo>
                    <a:pt x="132" y="171"/>
                  </a:lnTo>
                  <a:lnTo>
                    <a:pt x="92" y="162"/>
                  </a:lnTo>
                  <a:lnTo>
                    <a:pt x="79" y="150"/>
                  </a:lnTo>
                  <a:lnTo>
                    <a:pt x="76" y="141"/>
                  </a:lnTo>
                  <a:lnTo>
                    <a:pt x="82" y="141"/>
                  </a:lnTo>
                  <a:lnTo>
                    <a:pt x="76" y="131"/>
                  </a:lnTo>
                  <a:lnTo>
                    <a:pt x="83" y="133"/>
                  </a:lnTo>
                  <a:lnTo>
                    <a:pt x="110" y="151"/>
                  </a:lnTo>
                  <a:lnTo>
                    <a:pt x="83" y="132"/>
                  </a:lnTo>
                  <a:lnTo>
                    <a:pt x="78" y="122"/>
                  </a:lnTo>
                  <a:lnTo>
                    <a:pt x="84" y="125"/>
                  </a:lnTo>
                  <a:lnTo>
                    <a:pt x="79" y="116"/>
                  </a:lnTo>
                  <a:lnTo>
                    <a:pt x="86" y="122"/>
                  </a:lnTo>
                  <a:lnTo>
                    <a:pt x="82" y="108"/>
                  </a:lnTo>
                  <a:lnTo>
                    <a:pt x="87" y="115"/>
                  </a:lnTo>
                  <a:lnTo>
                    <a:pt x="112" y="143"/>
                  </a:lnTo>
                  <a:lnTo>
                    <a:pt x="86" y="115"/>
                  </a:lnTo>
                  <a:lnTo>
                    <a:pt x="80" y="98"/>
                  </a:lnTo>
                  <a:lnTo>
                    <a:pt x="87" y="102"/>
                  </a:lnTo>
                  <a:lnTo>
                    <a:pt x="127" y="118"/>
                  </a:lnTo>
                  <a:lnTo>
                    <a:pt x="87" y="101"/>
                  </a:lnTo>
                  <a:lnTo>
                    <a:pt x="83" y="87"/>
                  </a:lnTo>
                  <a:lnTo>
                    <a:pt x="88" y="89"/>
                  </a:lnTo>
                  <a:lnTo>
                    <a:pt x="83" y="81"/>
                  </a:lnTo>
                  <a:lnTo>
                    <a:pt x="89" y="84"/>
                  </a:lnTo>
                  <a:lnTo>
                    <a:pt x="108" y="124"/>
                  </a:lnTo>
                  <a:lnTo>
                    <a:pt x="88" y="80"/>
                  </a:lnTo>
                  <a:lnTo>
                    <a:pt x="88" y="70"/>
                  </a:lnTo>
                  <a:lnTo>
                    <a:pt x="94" y="75"/>
                  </a:lnTo>
                  <a:lnTo>
                    <a:pt x="105" y="97"/>
                  </a:lnTo>
                  <a:lnTo>
                    <a:pt x="91" y="68"/>
                  </a:lnTo>
                  <a:lnTo>
                    <a:pt x="89" y="59"/>
                  </a:lnTo>
                  <a:lnTo>
                    <a:pt x="94" y="63"/>
                  </a:lnTo>
                  <a:lnTo>
                    <a:pt x="108" y="81"/>
                  </a:lnTo>
                  <a:lnTo>
                    <a:pt x="143" y="91"/>
                  </a:lnTo>
                  <a:lnTo>
                    <a:pt x="108" y="79"/>
                  </a:lnTo>
                  <a:lnTo>
                    <a:pt x="95" y="61"/>
                  </a:lnTo>
                  <a:lnTo>
                    <a:pt x="93" y="48"/>
                  </a:lnTo>
                  <a:lnTo>
                    <a:pt x="99" y="54"/>
                  </a:lnTo>
                  <a:lnTo>
                    <a:pt x="96" y="42"/>
                  </a:lnTo>
                  <a:lnTo>
                    <a:pt x="118" y="73"/>
                  </a:lnTo>
                  <a:lnTo>
                    <a:pt x="97" y="41"/>
                  </a:lnTo>
                  <a:lnTo>
                    <a:pt x="95" y="32"/>
                  </a:lnTo>
                  <a:lnTo>
                    <a:pt x="102" y="39"/>
                  </a:lnTo>
                  <a:lnTo>
                    <a:pt x="101" y="25"/>
                  </a:lnTo>
                  <a:lnTo>
                    <a:pt x="109" y="32"/>
                  </a:lnTo>
                  <a:lnTo>
                    <a:pt x="141" y="56"/>
                  </a:lnTo>
                  <a:lnTo>
                    <a:pt x="109" y="31"/>
                  </a:lnTo>
                  <a:lnTo>
                    <a:pt x="105" y="17"/>
                  </a:lnTo>
                  <a:lnTo>
                    <a:pt x="110" y="21"/>
                  </a:lnTo>
                  <a:lnTo>
                    <a:pt x="108" y="10"/>
                  </a:lnTo>
                  <a:lnTo>
                    <a:pt x="113" y="14"/>
                  </a:lnTo>
                  <a:lnTo>
                    <a:pt x="113" y="5"/>
                  </a:lnTo>
                  <a:lnTo>
                    <a:pt x="113" y="2"/>
                  </a:lnTo>
                  <a:lnTo>
                    <a:pt x="11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98"/>
            <p:cNvSpPr>
              <a:spLocks/>
            </p:cNvSpPr>
            <p:nvPr/>
          </p:nvSpPr>
          <p:spPr bwMode="ltGray">
            <a:xfrm>
              <a:off x="5673" y="4049"/>
              <a:ext cx="38" cy="146"/>
            </a:xfrm>
            <a:custGeom>
              <a:avLst/>
              <a:gdLst>
                <a:gd name="T0" fmla="*/ 7 w 38"/>
                <a:gd name="T1" fmla="*/ 0 h 146"/>
                <a:gd name="T2" fmla="*/ 9 w 38"/>
                <a:gd name="T3" fmla="*/ 2 h 146"/>
                <a:gd name="T4" fmla="*/ 22 w 38"/>
                <a:gd name="T5" fmla="*/ 28 h 146"/>
                <a:gd name="T6" fmla="*/ 29 w 38"/>
                <a:gd name="T7" fmla="*/ 52 h 146"/>
                <a:gd name="T8" fmla="*/ 37 w 38"/>
                <a:gd name="T9" fmla="*/ 83 h 146"/>
                <a:gd name="T10" fmla="*/ 37 w 38"/>
                <a:gd name="T11" fmla="*/ 116 h 146"/>
                <a:gd name="T12" fmla="*/ 32 w 38"/>
                <a:gd name="T13" fmla="*/ 145 h 146"/>
                <a:gd name="T14" fmla="*/ 29 w 38"/>
                <a:gd name="T15" fmla="*/ 145 h 146"/>
                <a:gd name="T16" fmla="*/ 32 w 38"/>
                <a:gd name="T17" fmla="*/ 116 h 146"/>
                <a:gd name="T18" fmla="*/ 32 w 38"/>
                <a:gd name="T19" fmla="*/ 92 h 146"/>
                <a:gd name="T20" fmla="*/ 25 w 38"/>
                <a:gd name="T21" fmla="*/ 65 h 146"/>
                <a:gd name="T22" fmla="*/ 14 w 38"/>
                <a:gd name="T23" fmla="*/ 39 h 146"/>
                <a:gd name="T24" fmla="*/ 0 w 38"/>
                <a:gd name="T25" fmla="*/ 6 h 146"/>
                <a:gd name="T26" fmla="*/ 7 w 38"/>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146">
                  <a:moveTo>
                    <a:pt x="7" y="0"/>
                  </a:moveTo>
                  <a:lnTo>
                    <a:pt x="9" y="2"/>
                  </a:lnTo>
                  <a:lnTo>
                    <a:pt x="22" y="28"/>
                  </a:lnTo>
                  <a:lnTo>
                    <a:pt x="29" y="52"/>
                  </a:lnTo>
                  <a:lnTo>
                    <a:pt x="37" y="83"/>
                  </a:lnTo>
                  <a:lnTo>
                    <a:pt x="37" y="116"/>
                  </a:lnTo>
                  <a:lnTo>
                    <a:pt x="32" y="145"/>
                  </a:lnTo>
                  <a:lnTo>
                    <a:pt x="29" y="145"/>
                  </a:lnTo>
                  <a:lnTo>
                    <a:pt x="32" y="116"/>
                  </a:lnTo>
                  <a:lnTo>
                    <a:pt x="32" y="92"/>
                  </a:lnTo>
                  <a:lnTo>
                    <a:pt x="25" y="65"/>
                  </a:lnTo>
                  <a:lnTo>
                    <a:pt x="14" y="39"/>
                  </a:lnTo>
                  <a:lnTo>
                    <a:pt x="0" y="6"/>
                  </a:lnTo>
                  <a:lnTo>
                    <a:pt x="7"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Freeform 99"/>
            <p:cNvSpPr>
              <a:spLocks/>
            </p:cNvSpPr>
            <p:nvPr/>
          </p:nvSpPr>
          <p:spPr bwMode="ltGray">
            <a:xfrm>
              <a:off x="4807" y="3785"/>
              <a:ext cx="34" cy="249"/>
            </a:xfrm>
            <a:custGeom>
              <a:avLst/>
              <a:gdLst>
                <a:gd name="T0" fmla="*/ 26 w 34"/>
                <a:gd name="T1" fmla="*/ 0 h 249"/>
                <a:gd name="T2" fmla="*/ 33 w 34"/>
                <a:gd name="T3" fmla="*/ 9 h 249"/>
                <a:gd name="T4" fmla="*/ 23 w 34"/>
                <a:gd name="T5" fmla="*/ 103 h 249"/>
                <a:gd name="T6" fmla="*/ 24 w 34"/>
                <a:gd name="T7" fmla="*/ 130 h 249"/>
                <a:gd name="T8" fmla="*/ 28 w 34"/>
                <a:gd name="T9" fmla="*/ 248 h 249"/>
                <a:gd name="T10" fmla="*/ 8 w 34"/>
                <a:gd name="T11" fmla="*/ 154 h 249"/>
                <a:gd name="T12" fmla="*/ 4 w 34"/>
                <a:gd name="T13" fmla="*/ 127 h 249"/>
                <a:gd name="T14" fmla="*/ 1 w 34"/>
                <a:gd name="T15" fmla="*/ 105 h 249"/>
                <a:gd name="T16" fmla="*/ 0 w 34"/>
                <a:gd name="T17" fmla="*/ 84 h 249"/>
                <a:gd name="T18" fmla="*/ 4 w 34"/>
                <a:gd name="T19" fmla="*/ 62 h 249"/>
                <a:gd name="T20" fmla="*/ 8 w 34"/>
                <a:gd name="T21" fmla="*/ 35 h 249"/>
                <a:gd name="T22" fmla="*/ 26 w 34"/>
                <a:gd name="T2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249">
                  <a:moveTo>
                    <a:pt x="26" y="0"/>
                  </a:moveTo>
                  <a:lnTo>
                    <a:pt x="33" y="9"/>
                  </a:lnTo>
                  <a:lnTo>
                    <a:pt x="23" y="103"/>
                  </a:lnTo>
                  <a:lnTo>
                    <a:pt x="24" y="130"/>
                  </a:lnTo>
                  <a:lnTo>
                    <a:pt x="28" y="248"/>
                  </a:lnTo>
                  <a:lnTo>
                    <a:pt x="8" y="154"/>
                  </a:lnTo>
                  <a:lnTo>
                    <a:pt x="4" y="127"/>
                  </a:lnTo>
                  <a:lnTo>
                    <a:pt x="1" y="105"/>
                  </a:lnTo>
                  <a:lnTo>
                    <a:pt x="0" y="84"/>
                  </a:lnTo>
                  <a:lnTo>
                    <a:pt x="4" y="62"/>
                  </a:lnTo>
                  <a:lnTo>
                    <a:pt x="8" y="35"/>
                  </a:lnTo>
                  <a:lnTo>
                    <a:pt x="26"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Freeform 100"/>
            <p:cNvSpPr>
              <a:spLocks/>
            </p:cNvSpPr>
            <p:nvPr/>
          </p:nvSpPr>
          <p:spPr bwMode="ltGray">
            <a:xfrm>
              <a:off x="4495" y="3709"/>
              <a:ext cx="207" cy="349"/>
            </a:xfrm>
            <a:custGeom>
              <a:avLst/>
              <a:gdLst>
                <a:gd name="T0" fmla="*/ 115 w 207"/>
                <a:gd name="T1" fmla="*/ 13 h 349"/>
                <a:gd name="T2" fmla="*/ 107 w 207"/>
                <a:gd name="T3" fmla="*/ 26 h 349"/>
                <a:gd name="T4" fmla="*/ 38 w 207"/>
                <a:gd name="T5" fmla="*/ 35 h 349"/>
                <a:gd name="T6" fmla="*/ 102 w 207"/>
                <a:gd name="T7" fmla="*/ 35 h 349"/>
                <a:gd name="T8" fmla="*/ 83 w 207"/>
                <a:gd name="T9" fmla="*/ 60 h 349"/>
                <a:gd name="T10" fmla="*/ 73 w 207"/>
                <a:gd name="T11" fmla="*/ 74 h 349"/>
                <a:gd name="T12" fmla="*/ 82 w 207"/>
                <a:gd name="T13" fmla="*/ 75 h 349"/>
                <a:gd name="T14" fmla="*/ 50 w 207"/>
                <a:gd name="T15" fmla="*/ 96 h 349"/>
                <a:gd name="T16" fmla="*/ 74 w 207"/>
                <a:gd name="T17" fmla="*/ 96 h 349"/>
                <a:gd name="T18" fmla="*/ 67 w 207"/>
                <a:gd name="T19" fmla="*/ 105 h 349"/>
                <a:gd name="T20" fmla="*/ 73 w 207"/>
                <a:gd name="T21" fmla="*/ 111 h 349"/>
                <a:gd name="T22" fmla="*/ 13 w 207"/>
                <a:gd name="T23" fmla="*/ 148 h 349"/>
                <a:gd name="T24" fmla="*/ 69 w 207"/>
                <a:gd name="T25" fmla="*/ 139 h 349"/>
                <a:gd name="T26" fmla="*/ 74 w 207"/>
                <a:gd name="T27" fmla="*/ 150 h 349"/>
                <a:gd name="T28" fmla="*/ 28 w 207"/>
                <a:gd name="T29" fmla="*/ 184 h 349"/>
                <a:gd name="T30" fmla="*/ 45 w 207"/>
                <a:gd name="T31" fmla="*/ 178 h 349"/>
                <a:gd name="T32" fmla="*/ 59 w 207"/>
                <a:gd name="T33" fmla="*/ 186 h 349"/>
                <a:gd name="T34" fmla="*/ 0 w 207"/>
                <a:gd name="T35" fmla="*/ 251 h 349"/>
                <a:gd name="T36" fmla="*/ 51 w 207"/>
                <a:gd name="T37" fmla="*/ 215 h 349"/>
                <a:gd name="T38" fmla="*/ 58 w 207"/>
                <a:gd name="T39" fmla="*/ 228 h 349"/>
                <a:gd name="T40" fmla="*/ 45 w 207"/>
                <a:gd name="T41" fmla="*/ 243 h 349"/>
                <a:gd name="T42" fmla="*/ 53 w 207"/>
                <a:gd name="T43" fmla="*/ 254 h 349"/>
                <a:gd name="T44" fmla="*/ 46 w 207"/>
                <a:gd name="T45" fmla="*/ 278 h 349"/>
                <a:gd name="T46" fmla="*/ 39 w 207"/>
                <a:gd name="T47" fmla="*/ 328 h 349"/>
                <a:gd name="T48" fmla="*/ 58 w 207"/>
                <a:gd name="T49" fmla="*/ 287 h 349"/>
                <a:gd name="T50" fmla="*/ 95 w 207"/>
                <a:gd name="T51" fmla="*/ 347 h 349"/>
                <a:gd name="T52" fmla="*/ 82 w 207"/>
                <a:gd name="T53" fmla="*/ 264 h 349"/>
                <a:gd name="T54" fmla="*/ 77 w 207"/>
                <a:gd name="T55" fmla="*/ 236 h 349"/>
                <a:gd name="T56" fmla="*/ 164 w 207"/>
                <a:gd name="T57" fmla="*/ 347 h 349"/>
                <a:gd name="T58" fmla="*/ 84 w 207"/>
                <a:gd name="T59" fmla="*/ 220 h 349"/>
                <a:gd name="T60" fmla="*/ 95 w 207"/>
                <a:gd name="T61" fmla="*/ 215 h 349"/>
                <a:gd name="T62" fmla="*/ 104 w 207"/>
                <a:gd name="T63" fmla="*/ 240 h 349"/>
                <a:gd name="T64" fmla="*/ 99 w 207"/>
                <a:gd name="T65" fmla="*/ 193 h 349"/>
                <a:gd name="T66" fmla="*/ 146 w 207"/>
                <a:gd name="T67" fmla="*/ 301 h 349"/>
                <a:gd name="T68" fmla="*/ 112 w 207"/>
                <a:gd name="T69" fmla="*/ 157 h 349"/>
                <a:gd name="T70" fmla="*/ 106 w 207"/>
                <a:gd name="T71" fmla="*/ 134 h 349"/>
                <a:gd name="T72" fmla="*/ 109 w 207"/>
                <a:gd name="T73" fmla="*/ 114 h 349"/>
                <a:gd name="T74" fmla="*/ 115 w 207"/>
                <a:gd name="T75" fmla="*/ 96 h 349"/>
                <a:gd name="T76" fmla="*/ 175 w 207"/>
                <a:gd name="T77" fmla="*/ 192 h 349"/>
                <a:gd name="T78" fmla="*/ 136 w 207"/>
                <a:gd name="T79" fmla="*/ 137 h 349"/>
                <a:gd name="T80" fmla="*/ 128 w 207"/>
                <a:gd name="T81" fmla="*/ 84 h 349"/>
                <a:gd name="T82" fmla="*/ 138 w 207"/>
                <a:gd name="T83" fmla="*/ 93 h 349"/>
                <a:gd name="T84" fmla="*/ 133 w 207"/>
                <a:gd name="T85" fmla="*/ 75 h 349"/>
                <a:gd name="T86" fmla="*/ 146 w 207"/>
                <a:gd name="T87" fmla="*/ 75 h 349"/>
                <a:gd name="T88" fmla="*/ 140 w 207"/>
                <a:gd name="T89" fmla="*/ 50 h 349"/>
                <a:gd name="T90" fmla="*/ 145 w 207"/>
                <a:gd name="T91" fmla="*/ 27 h 349"/>
                <a:gd name="T92" fmla="*/ 134 w 207"/>
                <a:gd name="T93" fmla="*/ 1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349">
                  <a:moveTo>
                    <a:pt x="140" y="0"/>
                  </a:moveTo>
                  <a:lnTo>
                    <a:pt x="130" y="10"/>
                  </a:lnTo>
                  <a:lnTo>
                    <a:pt x="115" y="13"/>
                  </a:lnTo>
                  <a:lnTo>
                    <a:pt x="107" y="16"/>
                  </a:lnTo>
                  <a:lnTo>
                    <a:pt x="98" y="25"/>
                  </a:lnTo>
                  <a:lnTo>
                    <a:pt x="107" y="26"/>
                  </a:lnTo>
                  <a:lnTo>
                    <a:pt x="95" y="32"/>
                  </a:lnTo>
                  <a:lnTo>
                    <a:pt x="78" y="35"/>
                  </a:lnTo>
                  <a:lnTo>
                    <a:pt x="38" y="35"/>
                  </a:lnTo>
                  <a:lnTo>
                    <a:pt x="79" y="37"/>
                  </a:lnTo>
                  <a:lnTo>
                    <a:pt x="95" y="32"/>
                  </a:lnTo>
                  <a:lnTo>
                    <a:pt x="102" y="35"/>
                  </a:lnTo>
                  <a:lnTo>
                    <a:pt x="84" y="46"/>
                  </a:lnTo>
                  <a:lnTo>
                    <a:pt x="97" y="50"/>
                  </a:lnTo>
                  <a:lnTo>
                    <a:pt x="83" y="60"/>
                  </a:lnTo>
                  <a:lnTo>
                    <a:pt x="73" y="71"/>
                  </a:lnTo>
                  <a:lnTo>
                    <a:pt x="11" y="75"/>
                  </a:lnTo>
                  <a:lnTo>
                    <a:pt x="73" y="74"/>
                  </a:lnTo>
                  <a:lnTo>
                    <a:pt x="83" y="64"/>
                  </a:lnTo>
                  <a:lnTo>
                    <a:pt x="93" y="66"/>
                  </a:lnTo>
                  <a:lnTo>
                    <a:pt x="82" y="75"/>
                  </a:lnTo>
                  <a:lnTo>
                    <a:pt x="50" y="95"/>
                  </a:lnTo>
                  <a:lnTo>
                    <a:pt x="16" y="101"/>
                  </a:lnTo>
                  <a:lnTo>
                    <a:pt x="50" y="96"/>
                  </a:lnTo>
                  <a:lnTo>
                    <a:pt x="82" y="79"/>
                  </a:lnTo>
                  <a:lnTo>
                    <a:pt x="88" y="84"/>
                  </a:lnTo>
                  <a:lnTo>
                    <a:pt x="74" y="96"/>
                  </a:lnTo>
                  <a:lnTo>
                    <a:pt x="67" y="104"/>
                  </a:lnTo>
                  <a:lnTo>
                    <a:pt x="24" y="120"/>
                  </a:lnTo>
                  <a:lnTo>
                    <a:pt x="67" y="105"/>
                  </a:lnTo>
                  <a:lnTo>
                    <a:pt x="74" y="98"/>
                  </a:lnTo>
                  <a:lnTo>
                    <a:pt x="85" y="100"/>
                  </a:lnTo>
                  <a:lnTo>
                    <a:pt x="73" y="111"/>
                  </a:lnTo>
                  <a:lnTo>
                    <a:pt x="83" y="112"/>
                  </a:lnTo>
                  <a:lnTo>
                    <a:pt x="64" y="125"/>
                  </a:lnTo>
                  <a:lnTo>
                    <a:pt x="13" y="148"/>
                  </a:lnTo>
                  <a:lnTo>
                    <a:pt x="64" y="128"/>
                  </a:lnTo>
                  <a:lnTo>
                    <a:pt x="81" y="126"/>
                  </a:lnTo>
                  <a:lnTo>
                    <a:pt x="69" y="139"/>
                  </a:lnTo>
                  <a:lnTo>
                    <a:pt x="78" y="137"/>
                  </a:lnTo>
                  <a:lnTo>
                    <a:pt x="64" y="152"/>
                  </a:lnTo>
                  <a:lnTo>
                    <a:pt x="74" y="150"/>
                  </a:lnTo>
                  <a:lnTo>
                    <a:pt x="63" y="164"/>
                  </a:lnTo>
                  <a:lnTo>
                    <a:pt x="45" y="176"/>
                  </a:lnTo>
                  <a:lnTo>
                    <a:pt x="28" y="184"/>
                  </a:lnTo>
                  <a:lnTo>
                    <a:pt x="4" y="186"/>
                  </a:lnTo>
                  <a:lnTo>
                    <a:pt x="28" y="186"/>
                  </a:lnTo>
                  <a:lnTo>
                    <a:pt x="45" y="178"/>
                  </a:lnTo>
                  <a:lnTo>
                    <a:pt x="63" y="168"/>
                  </a:lnTo>
                  <a:lnTo>
                    <a:pt x="74" y="170"/>
                  </a:lnTo>
                  <a:lnTo>
                    <a:pt x="59" y="186"/>
                  </a:lnTo>
                  <a:lnTo>
                    <a:pt x="70" y="186"/>
                  </a:lnTo>
                  <a:lnTo>
                    <a:pt x="56" y="199"/>
                  </a:lnTo>
                  <a:lnTo>
                    <a:pt x="0" y="251"/>
                  </a:lnTo>
                  <a:lnTo>
                    <a:pt x="57" y="200"/>
                  </a:lnTo>
                  <a:lnTo>
                    <a:pt x="66" y="202"/>
                  </a:lnTo>
                  <a:lnTo>
                    <a:pt x="51" y="215"/>
                  </a:lnTo>
                  <a:lnTo>
                    <a:pt x="60" y="218"/>
                  </a:lnTo>
                  <a:lnTo>
                    <a:pt x="47" y="231"/>
                  </a:lnTo>
                  <a:lnTo>
                    <a:pt x="58" y="228"/>
                  </a:lnTo>
                  <a:lnTo>
                    <a:pt x="24" y="270"/>
                  </a:lnTo>
                  <a:lnTo>
                    <a:pt x="59" y="231"/>
                  </a:lnTo>
                  <a:lnTo>
                    <a:pt x="45" y="243"/>
                  </a:lnTo>
                  <a:lnTo>
                    <a:pt x="55" y="243"/>
                  </a:lnTo>
                  <a:lnTo>
                    <a:pt x="45" y="257"/>
                  </a:lnTo>
                  <a:lnTo>
                    <a:pt x="53" y="254"/>
                  </a:lnTo>
                  <a:lnTo>
                    <a:pt x="42" y="270"/>
                  </a:lnTo>
                  <a:lnTo>
                    <a:pt x="53" y="259"/>
                  </a:lnTo>
                  <a:lnTo>
                    <a:pt x="46" y="278"/>
                  </a:lnTo>
                  <a:lnTo>
                    <a:pt x="38" y="328"/>
                  </a:lnTo>
                  <a:lnTo>
                    <a:pt x="42" y="348"/>
                  </a:lnTo>
                  <a:lnTo>
                    <a:pt x="39" y="328"/>
                  </a:lnTo>
                  <a:lnTo>
                    <a:pt x="47" y="279"/>
                  </a:lnTo>
                  <a:lnTo>
                    <a:pt x="56" y="273"/>
                  </a:lnTo>
                  <a:lnTo>
                    <a:pt x="58" y="287"/>
                  </a:lnTo>
                  <a:lnTo>
                    <a:pt x="64" y="270"/>
                  </a:lnTo>
                  <a:lnTo>
                    <a:pt x="71" y="276"/>
                  </a:lnTo>
                  <a:lnTo>
                    <a:pt x="95" y="347"/>
                  </a:lnTo>
                  <a:lnTo>
                    <a:pt x="73" y="270"/>
                  </a:lnTo>
                  <a:lnTo>
                    <a:pt x="73" y="254"/>
                  </a:lnTo>
                  <a:lnTo>
                    <a:pt x="82" y="264"/>
                  </a:lnTo>
                  <a:lnTo>
                    <a:pt x="82" y="315"/>
                  </a:lnTo>
                  <a:lnTo>
                    <a:pt x="82" y="259"/>
                  </a:lnTo>
                  <a:lnTo>
                    <a:pt x="77" y="236"/>
                  </a:lnTo>
                  <a:lnTo>
                    <a:pt x="86" y="248"/>
                  </a:lnTo>
                  <a:lnTo>
                    <a:pt x="102" y="287"/>
                  </a:lnTo>
                  <a:lnTo>
                    <a:pt x="164" y="347"/>
                  </a:lnTo>
                  <a:lnTo>
                    <a:pt x="103" y="285"/>
                  </a:lnTo>
                  <a:lnTo>
                    <a:pt x="86" y="245"/>
                  </a:lnTo>
                  <a:lnTo>
                    <a:pt x="84" y="220"/>
                  </a:lnTo>
                  <a:lnTo>
                    <a:pt x="93" y="232"/>
                  </a:lnTo>
                  <a:lnTo>
                    <a:pt x="88" y="204"/>
                  </a:lnTo>
                  <a:lnTo>
                    <a:pt x="95" y="215"/>
                  </a:lnTo>
                  <a:lnTo>
                    <a:pt x="103" y="241"/>
                  </a:lnTo>
                  <a:lnTo>
                    <a:pt x="140" y="329"/>
                  </a:lnTo>
                  <a:lnTo>
                    <a:pt x="104" y="240"/>
                  </a:lnTo>
                  <a:lnTo>
                    <a:pt x="95" y="215"/>
                  </a:lnTo>
                  <a:lnTo>
                    <a:pt x="93" y="184"/>
                  </a:lnTo>
                  <a:lnTo>
                    <a:pt x="99" y="193"/>
                  </a:lnTo>
                  <a:lnTo>
                    <a:pt x="98" y="172"/>
                  </a:lnTo>
                  <a:lnTo>
                    <a:pt x="104" y="178"/>
                  </a:lnTo>
                  <a:lnTo>
                    <a:pt x="146" y="301"/>
                  </a:lnTo>
                  <a:lnTo>
                    <a:pt x="107" y="175"/>
                  </a:lnTo>
                  <a:lnTo>
                    <a:pt x="104" y="150"/>
                  </a:lnTo>
                  <a:lnTo>
                    <a:pt x="112" y="157"/>
                  </a:lnTo>
                  <a:lnTo>
                    <a:pt x="125" y="251"/>
                  </a:lnTo>
                  <a:lnTo>
                    <a:pt x="114" y="153"/>
                  </a:lnTo>
                  <a:lnTo>
                    <a:pt x="106" y="134"/>
                  </a:lnTo>
                  <a:lnTo>
                    <a:pt x="106" y="127"/>
                  </a:lnTo>
                  <a:lnTo>
                    <a:pt x="112" y="140"/>
                  </a:lnTo>
                  <a:lnTo>
                    <a:pt x="109" y="114"/>
                  </a:lnTo>
                  <a:lnTo>
                    <a:pt x="111" y="106"/>
                  </a:lnTo>
                  <a:lnTo>
                    <a:pt x="115" y="121"/>
                  </a:lnTo>
                  <a:lnTo>
                    <a:pt x="115" y="96"/>
                  </a:lnTo>
                  <a:lnTo>
                    <a:pt x="122" y="101"/>
                  </a:lnTo>
                  <a:lnTo>
                    <a:pt x="135" y="139"/>
                  </a:lnTo>
                  <a:lnTo>
                    <a:pt x="175" y="192"/>
                  </a:lnTo>
                  <a:lnTo>
                    <a:pt x="188" y="228"/>
                  </a:lnTo>
                  <a:lnTo>
                    <a:pt x="175" y="189"/>
                  </a:lnTo>
                  <a:lnTo>
                    <a:pt x="136" y="137"/>
                  </a:lnTo>
                  <a:lnTo>
                    <a:pt x="123" y="99"/>
                  </a:lnTo>
                  <a:lnTo>
                    <a:pt x="120" y="75"/>
                  </a:lnTo>
                  <a:lnTo>
                    <a:pt x="128" y="84"/>
                  </a:lnTo>
                  <a:lnTo>
                    <a:pt x="125" y="61"/>
                  </a:lnTo>
                  <a:lnTo>
                    <a:pt x="132" y="75"/>
                  </a:lnTo>
                  <a:lnTo>
                    <a:pt x="138" y="93"/>
                  </a:lnTo>
                  <a:lnTo>
                    <a:pt x="206" y="146"/>
                  </a:lnTo>
                  <a:lnTo>
                    <a:pt x="140" y="93"/>
                  </a:lnTo>
                  <a:lnTo>
                    <a:pt x="133" y="75"/>
                  </a:lnTo>
                  <a:lnTo>
                    <a:pt x="134" y="44"/>
                  </a:lnTo>
                  <a:lnTo>
                    <a:pt x="138" y="52"/>
                  </a:lnTo>
                  <a:lnTo>
                    <a:pt x="146" y="75"/>
                  </a:lnTo>
                  <a:lnTo>
                    <a:pt x="191" y="129"/>
                  </a:lnTo>
                  <a:lnTo>
                    <a:pt x="146" y="73"/>
                  </a:lnTo>
                  <a:lnTo>
                    <a:pt x="140" y="50"/>
                  </a:lnTo>
                  <a:lnTo>
                    <a:pt x="137" y="28"/>
                  </a:lnTo>
                  <a:lnTo>
                    <a:pt x="148" y="40"/>
                  </a:lnTo>
                  <a:lnTo>
                    <a:pt x="145" y="27"/>
                  </a:lnTo>
                  <a:lnTo>
                    <a:pt x="142" y="19"/>
                  </a:lnTo>
                  <a:lnTo>
                    <a:pt x="140" y="13"/>
                  </a:lnTo>
                  <a:lnTo>
                    <a:pt x="134" y="10"/>
                  </a:lnTo>
                  <a:lnTo>
                    <a:pt x="140" y="0"/>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Freeform 101"/>
            <p:cNvSpPr>
              <a:spLocks/>
            </p:cNvSpPr>
            <p:nvPr/>
          </p:nvSpPr>
          <p:spPr bwMode="ltGray">
            <a:xfrm>
              <a:off x="4679" y="3766"/>
              <a:ext cx="99" cy="243"/>
            </a:xfrm>
            <a:custGeom>
              <a:avLst/>
              <a:gdLst>
                <a:gd name="T0" fmla="*/ 96 w 99"/>
                <a:gd name="T1" fmla="*/ 25 h 243"/>
                <a:gd name="T2" fmla="*/ 61 w 99"/>
                <a:gd name="T3" fmla="*/ 0 h 243"/>
                <a:gd name="T4" fmla="*/ 51 w 99"/>
                <a:gd name="T5" fmla="*/ 0 h 243"/>
                <a:gd name="T6" fmla="*/ 42 w 99"/>
                <a:gd name="T7" fmla="*/ 3 h 243"/>
                <a:gd name="T8" fmla="*/ 34 w 99"/>
                <a:gd name="T9" fmla="*/ 13 h 243"/>
                <a:gd name="T10" fmla="*/ 16 w 99"/>
                <a:gd name="T11" fmla="*/ 45 h 243"/>
                <a:gd name="T12" fmla="*/ 10 w 99"/>
                <a:gd name="T13" fmla="*/ 58 h 243"/>
                <a:gd name="T14" fmla="*/ 5 w 99"/>
                <a:gd name="T15" fmla="*/ 71 h 243"/>
                <a:gd name="T16" fmla="*/ 1 w 99"/>
                <a:gd name="T17" fmla="*/ 113 h 243"/>
                <a:gd name="T18" fmla="*/ 0 w 99"/>
                <a:gd name="T19" fmla="*/ 126 h 243"/>
                <a:gd name="T20" fmla="*/ 1 w 99"/>
                <a:gd name="T21" fmla="*/ 142 h 243"/>
                <a:gd name="T22" fmla="*/ 4 w 99"/>
                <a:gd name="T23" fmla="*/ 158 h 243"/>
                <a:gd name="T24" fmla="*/ 11 w 99"/>
                <a:gd name="T25" fmla="*/ 185 h 243"/>
                <a:gd name="T26" fmla="*/ 18 w 99"/>
                <a:gd name="T27" fmla="*/ 201 h 243"/>
                <a:gd name="T28" fmla="*/ 27 w 99"/>
                <a:gd name="T29" fmla="*/ 219 h 243"/>
                <a:gd name="T30" fmla="*/ 45 w 99"/>
                <a:gd name="T31" fmla="*/ 242 h 243"/>
                <a:gd name="T32" fmla="*/ 36 w 99"/>
                <a:gd name="T33" fmla="*/ 213 h 243"/>
                <a:gd name="T34" fmla="*/ 28 w 99"/>
                <a:gd name="T35" fmla="*/ 187 h 243"/>
                <a:gd name="T36" fmla="*/ 23 w 99"/>
                <a:gd name="T37" fmla="*/ 164 h 243"/>
                <a:gd name="T38" fmla="*/ 25 w 99"/>
                <a:gd name="T39" fmla="*/ 142 h 243"/>
                <a:gd name="T40" fmla="*/ 27 w 99"/>
                <a:gd name="T41" fmla="*/ 126 h 243"/>
                <a:gd name="T42" fmla="*/ 23 w 99"/>
                <a:gd name="T43" fmla="*/ 107 h 243"/>
                <a:gd name="T44" fmla="*/ 22 w 99"/>
                <a:gd name="T45" fmla="*/ 90 h 243"/>
                <a:gd name="T46" fmla="*/ 29 w 99"/>
                <a:gd name="T47" fmla="*/ 58 h 243"/>
                <a:gd name="T48" fmla="*/ 31 w 99"/>
                <a:gd name="T49" fmla="*/ 42 h 243"/>
                <a:gd name="T50" fmla="*/ 37 w 99"/>
                <a:gd name="T51" fmla="*/ 28 h 243"/>
                <a:gd name="T52" fmla="*/ 51 w 99"/>
                <a:gd name="T53" fmla="*/ 10 h 243"/>
                <a:gd name="T54" fmla="*/ 65 w 99"/>
                <a:gd name="T55" fmla="*/ 10 h 243"/>
                <a:gd name="T56" fmla="*/ 98 w 99"/>
                <a:gd name="T57" fmla="*/ 33 h 243"/>
                <a:gd name="T58" fmla="*/ 96 w 99"/>
                <a:gd name="T59" fmla="*/ 2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243">
                  <a:moveTo>
                    <a:pt x="96" y="25"/>
                  </a:moveTo>
                  <a:lnTo>
                    <a:pt x="61" y="0"/>
                  </a:lnTo>
                  <a:lnTo>
                    <a:pt x="51" y="0"/>
                  </a:lnTo>
                  <a:lnTo>
                    <a:pt x="42" y="3"/>
                  </a:lnTo>
                  <a:lnTo>
                    <a:pt x="34" y="13"/>
                  </a:lnTo>
                  <a:lnTo>
                    <a:pt x="16" y="45"/>
                  </a:lnTo>
                  <a:lnTo>
                    <a:pt x="10" y="58"/>
                  </a:lnTo>
                  <a:lnTo>
                    <a:pt x="5" y="71"/>
                  </a:lnTo>
                  <a:lnTo>
                    <a:pt x="1" y="113"/>
                  </a:lnTo>
                  <a:lnTo>
                    <a:pt x="0" y="126"/>
                  </a:lnTo>
                  <a:lnTo>
                    <a:pt x="1" y="142"/>
                  </a:lnTo>
                  <a:lnTo>
                    <a:pt x="4" y="158"/>
                  </a:lnTo>
                  <a:lnTo>
                    <a:pt x="11" y="185"/>
                  </a:lnTo>
                  <a:lnTo>
                    <a:pt x="18" y="201"/>
                  </a:lnTo>
                  <a:lnTo>
                    <a:pt x="27" y="219"/>
                  </a:lnTo>
                  <a:lnTo>
                    <a:pt x="45" y="242"/>
                  </a:lnTo>
                  <a:lnTo>
                    <a:pt x="36" y="213"/>
                  </a:lnTo>
                  <a:lnTo>
                    <a:pt x="28" y="187"/>
                  </a:lnTo>
                  <a:lnTo>
                    <a:pt x="23" y="164"/>
                  </a:lnTo>
                  <a:lnTo>
                    <a:pt x="25" y="142"/>
                  </a:lnTo>
                  <a:lnTo>
                    <a:pt x="27" y="126"/>
                  </a:lnTo>
                  <a:lnTo>
                    <a:pt x="23" y="107"/>
                  </a:lnTo>
                  <a:lnTo>
                    <a:pt x="22" y="90"/>
                  </a:lnTo>
                  <a:lnTo>
                    <a:pt x="29" y="58"/>
                  </a:lnTo>
                  <a:lnTo>
                    <a:pt x="31" y="42"/>
                  </a:lnTo>
                  <a:lnTo>
                    <a:pt x="37" y="28"/>
                  </a:lnTo>
                  <a:lnTo>
                    <a:pt x="51" y="10"/>
                  </a:lnTo>
                  <a:lnTo>
                    <a:pt x="65" y="10"/>
                  </a:lnTo>
                  <a:lnTo>
                    <a:pt x="98" y="33"/>
                  </a:lnTo>
                  <a:lnTo>
                    <a:pt x="96"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Freeform 102"/>
            <p:cNvSpPr>
              <a:spLocks/>
            </p:cNvSpPr>
            <p:nvPr/>
          </p:nvSpPr>
          <p:spPr bwMode="ltGray">
            <a:xfrm>
              <a:off x="4901" y="3651"/>
              <a:ext cx="181" cy="262"/>
            </a:xfrm>
            <a:custGeom>
              <a:avLst/>
              <a:gdLst>
                <a:gd name="T0" fmla="*/ 126 w 181"/>
                <a:gd name="T1" fmla="*/ 261 h 262"/>
                <a:gd name="T2" fmla="*/ 140 w 181"/>
                <a:gd name="T3" fmla="*/ 216 h 262"/>
                <a:gd name="T4" fmla="*/ 145 w 181"/>
                <a:gd name="T5" fmla="*/ 197 h 262"/>
                <a:gd name="T6" fmla="*/ 157 w 181"/>
                <a:gd name="T7" fmla="*/ 173 h 262"/>
                <a:gd name="T8" fmla="*/ 170 w 181"/>
                <a:gd name="T9" fmla="*/ 151 h 262"/>
                <a:gd name="T10" fmla="*/ 178 w 181"/>
                <a:gd name="T11" fmla="*/ 137 h 262"/>
                <a:gd name="T12" fmla="*/ 180 w 181"/>
                <a:gd name="T13" fmla="*/ 124 h 262"/>
                <a:gd name="T14" fmla="*/ 175 w 181"/>
                <a:gd name="T15" fmla="*/ 104 h 262"/>
                <a:gd name="T16" fmla="*/ 174 w 181"/>
                <a:gd name="T17" fmla="*/ 85 h 262"/>
                <a:gd name="T18" fmla="*/ 154 w 181"/>
                <a:gd name="T19" fmla="*/ 35 h 262"/>
                <a:gd name="T20" fmla="*/ 145 w 181"/>
                <a:gd name="T21" fmla="*/ 23 h 262"/>
                <a:gd name="T22" fmla="*/ 129 w 181"/>
                <a:gd name="T23" fmla="*/ 10 h 262"/>
                <a:gd name="T24" fmla="*/ 114 w 181"/>
                <a:gd name="T25" fmla="*/ 2 h 262"/>
                <a:gd name="T26" fmla="*/ 96 w 181"/>
                <a:gd name="T27" fmla="*/ 0 h 262"/>
                <a:gd name="T28" fmla="*/ 81 w 181"/>
                <a:gd name="T29" fmla="*/ 5 h 262"/>
                <a:gd name="T30" fmla="*/ 64 w 181"/>
                <a:gd name="T31" fmla="*/ 10 h 262"/>
                <a:gd name="T32" fmla="*/ 45 w 181"/>
                <a:gd name="T33" fmla="*/ 26 h 262"/>
                <a:gd name="T34" fmla="*/ 38 w 181"/>
                <a:gd name="T35" fmla="*/ 37 h 262"/>
                <a:gd name="T36" fmla="*/ 27 w 181"/>
                <a:gd name="T37" fmla="*/ 52 h 262"/>
                <a:gd name="T38" fmla="*/ 18 w 181"/>
                <a:gd name="T39" fmla="*/ 66 h 262"/>
                <a:gd name="T40" fmla="*/ 1 w 181"/>
                <a:gd name="T41" fmla="*/ 135 h 262"/>
                <a:gd name="T42" fmla="*/ 0 w 181"/>
                <a:gd name="T43" fmla="*/ 148 h 262"/>
                <a:gd name="T44" fmla="*/ 4 w 181"/>
                <a:gd name="T45" fmla="*/ 170 h 262"/>
                <a:gd name="T46" fmla="*/ 13 w 181"/>
                <a:gd name="T47" fmla="*/ 235 h 262"/>
                <a:gd name="T48" fmla="*/ 12 w 181"/>
                <a:gd name="T49" fmla="*/ 171 h 262"/>
                <a:gd name="T50" fmla="*/ 18 w 181"/>
                <a:gd name="T51" fmla="*/ 144 h 262"/>
                <a:gd name="T52" fmla="*/ 21 w 181"/>
                <a:gd name="T53" fmla="*/ 127 h 262"/>
                <a:gd name="T54" fmla="*/ 29 w 181"/>
                <a:gd name="T55" fmla="*/ 104 h 262"/>
                <a:gd name="T56" fmla="*/ 35 w 181"/>
                <a:gd name="T57" fmla="*/ 82 h 262"/>
                <a:gd name="T58" fmla="*/ 47 w 181"/>
                <a:gd name="T59" fmla="*/ 59 h 262"/>
                <a:gd name="T60" fmla="*/ 60 w 181"/>
                <a:gd name="T61" fmla="*/ 39 h 262"/>
                <a:gd name="T62" fmla="*/ 70 w 181"/>
                <a:gd name="T63" fmla="*/ 21 h 262"/>
                <a:gd name="T64" fmla="*/ 81 w 181"/>
                <a:gd name="T65" fmla="*/ 10 h 262"/>
                <a:gd name="T66" fmla="*/ 95 w 181"/>
                <a:gd name="T67" fmla="*/ 6 h 262"/>
                <a:gd name="T68" fmla="*/ 107 w 181"/>
                <a:gd name="T69" fmla="*/ 10 h 262"/>
                <a:gd name="T70" fmla="*/ 115 w 181"/>
                <a:gd name="T71" fmla="*/ 19 h 262"/>
                <a:gd name="T72" fmla="*/ 121 w 181"/>
                <a:gd name="T73" fmla="*/ 37 h 262"/>
                <a:gd name="T74" fmla="*/ 121 w 181"/>
                <a:gd name="T75" fmla="*/ 50 h 262"/>
                <a:gd name="T76" fmla="*/ 125 w 181"/>
                <a:gd name="T77" fmla="*/ 74 h 262"/>
                <a:gd name="T78" fmla="*/ 130 w 181"/>
                <a:gd name="T79" fmla="*/ 89 h 262"/>
                <a:gd name="T80" fmla="*/ 143 w 181"/>
                <a:gd name="T81" fmla="*/ 112 h 262"/>
                <a:gd name="T82" fmla="*/ 145 w 181"/>
                <a:gd name="T83" fmla="*/ 124 h 262"/>
                <a:gd name="T84" fmla="*/ 147 w 181"/>
                <a:gd name="T85" fmla="*/ 136 h 262"/>
                <a:gd name="T86" fmla="*/ 147 w 181"/>
                <a:gd name="T87" fmla="*/ 153 h 262"/>
                <a:gd name="T88" fmla="*/ 125 w 181"/>
                <a:gd name="T89" fmla="*/ 212 h 262"/>
                <a:gd name="T90" fmla="*/ 126 w 181"/>
                <a:gd name="T91" fmla="*/ 26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1" h="262">
                  <a:moveTo>
                    <a:pt x="126" y="261"/>
                  </a:moveTo>
                  <a:lnTo>
                    <a:pt x="140" y="216"/>
                  </a:lnTo>
                  <a:lnTo>
                    <a:pt x="145" y="197"/>
                  </a:lnTo>
                  <a:lnTo>
                    <a:pt x="157" y="173"/>
                  </a:lnTo>
                  <a:lnTo>
                    <a:pt x="170" y="151"/>
                  </a:lnTo>
                  <a:lnTo>
                    <a:pt x="178" y="137"/>
                  </a:lnTo>
                  <a:lnTo>
                    <a:pt x="180" y="124"/>
                  </a:lnTo>
                  <a:lnTo>
                    <a:pt x="175" y="104"/>
                  </a:lnTo>
                  <a:lnTo>
                    <a:pt x="174" y="85"/>
                  </a:lnTo>
                  <a:lnTo>
                    <a:pt x="154" y="35"/>
                  </a:lnTo>
                  <a:lnTo>
                    <a:pt x="145" y="23"/>
                  </a:lnTo>
                  <a:lnTo>
                    <a:pt x="129" y="10"/>
                  </a:lnTo>
                  <a:lnTo>
                    <a:pt x="114" y="2"/>
                  </a:lnTo>
                  <a:lnTo>
                    <a:pt x="96" y="0"/>
                  </a:lnTo>
                  <a:lnTo>
                    <a:pt x="81" y="5"/>
                  </a:lnTo>
                  <a:lnTo>
                    <a:pt x="64" y="10"/>
                  </a:lnTo>
                  <a:lnTo>
                    <a:pt x="45" y="26"/>
                  </a:lnTo>
                  <a:lnTo>
                    <a:pt x="38" y="37"/>
                  </a:lnTo>
                  <a:lnTo>
                    <a:pt x="27" y="52"/>
                  </a:lnTo>
                  <a:lnTo>
                    <a:pt x="18" y="66"/>
                  </a:lnTo>
                  <a:lnTo>
                    <a:pt x="1" y="135"/>
                  </a:lnTo>
                  <a:lnTo>
                    <a:pt x="0" y="148"/>
                  </a:lnTo>
                  <a:lnTo>
                    <a:pt x="4" y="170"/>
                  </a:lnTo>
                  <a:lnTo>
                    <a:pt x="13" y="235"/>
                  </a:lnTo>
                  <a:lnTo>
                    <a:pt x="12" y="171"/>
                  </a:lnTo>
                  <a:lnTo>
                    <a:pt x="18" y="144"/>
                  </a:lnTo>
                  <a:lnTo>
                    <a:pt x="21" y="127"/>
                  </a:lnTo>
                  <a:lnTo>
                    <a:pt x="29" y="104"/>
                  </a:lnTo>
                  <a:lnTo>
                    <a:pt x="35" y="82"/>
                  </a:lnTo>
                  <a:lnTo>
                    <a:pt x="47" y="59"/>
                  </a:lnTo>
                  <a:lnTo>
                    <a:pt x="60" y="39"/>
                  </a:lnTo>
                  <a:lnTo>
                    <a:pt x="70" y="21"/>
                  </a:lnTo>
                  <a:lnTo>
                    <a:pt x="81" y="10"/>
                  </a:lnTo>
                  <a:lnTo>
                    <a:pt x="95" y="6"/>
                  </a:lnTo>
                  <a:lnTo>
                    <a:pt x="107" y="10"/>
                  </a:lnTo>
                  <a:lnTo>
                    <a:pt x="115" y="19"/>
                  </a:lnTo>
                  <a:lnTo>
                    <a:pt x="121" y="37"/>
                  </a:lnTo>
                  <a:lnTo>
                    <a:pt x="121" y="50"/>
                  </a:lnTo>
                  <a:lnTo>
                    <a:pt x="125" y="74"/>
                  </a:lnTo>
                  <a:lnTo>
                    <a:pt x="130" y="89"/>
                  </a:lnTo>
                  <a:lnTo>
                    <a:pt x="143" y="112"/>
                  </a:lnTo>
                  <a:lnTo>
                    <a:pt x="145" y="124"/>
                  </a:lnTo>
                  <a:lnTo>
                    <a:pt x="147" y="136"/>
                  </a:lnTo>
                  <a:lnTo>
                    <a:pt x="147" y="153"/>
                  </a:lnTo>
                  <a:lnTo>
                    <a:pt x="125" y="212"/>
                  </a:lnTo>
                  <a:lnTo>
                    <a:pt x="126" y="26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03"/>
            <p:cNvSpPr>
              <a:spLocks/>
            </p:cNvSpPr>
            <p:nvPr/>
          </p:nvSpPr>
          <p:spPr bwMode="ltGray">
            <a:xfrm>
              <a:off x="4732" y="3948"/>
              <a:ext cx="149" cy="237"/>
            </a:xfrm>
            <a:custGeom>
              <a:avLst/>
              <a:gdLst>
                <a:gd name="T0" fmla="*/ 144 w 149"/>
                <a:gd name="T1" fmla="*/ 37 h 237"/>
                <a:gd name="T2" fmla="*/ 114 w 149"/>
                <a:gd name="T3" fmla="*/ 0 h 237"/>
                <a:gd name="T4" fmla="*/ 94 w 149"/>
                <a:gd name="T5" fmla="*/ 0 h 237"/>
                <a:gd name="T6" fmla="*/ 77 w 149"/>
                <a:gd name="T7" fmla="*/ 3 h 237"/>
                <a:gd name="T8" fmla="*/ 63 w 149"/>
                <a:gd name="T9" fmla="*/ 13 h 237"/>
                <a:gd name="T10" fmla="*/ 30 w 149"/>
                <a:gd name="T11" fmla="*/ 43 h 237"/>
                <a:gd name="T12" fmla="*/ 19 w 149"/>
                <a:gd name="T13" fmla="*/ 57 h 237"/>
                <a:gd name="T14" fmla="*/ 10 w 149"/>
                <a:gd name="T15" fmla="*/ 70 h 237"/>
                <a:gd name="T16" fmla="*/ 3 w 149"/>
                <a:gd name="T17" fmla="*/ 111 h 237"/>
                <a:gd name="T18" fmla="*/ 0 w 149"/>
                <a:gd name="T19" fmla="*/ 122 h 237"/>
                <a:gd name="T20" fmla="*/ 3 w 149"/>
                <a:gd name="T21" fmla="*/ 138 h 237"/>
                <a:gd name="T22" fmla="*/ 8 w 149"/>
                <a:gd name="T23" fmla="*/ 154 h 237"/>
                <a:gd name="T24" fmla="*/ 22 w 149"/>
                <a:gd name="T25" fmla="*/ 180 h 237"/>
                <a:gd name="T26" fmla="*/ 33 w 149"/>
                <a:gd name="T27" fmla="*/ 196 h 237"/>
                <a:gd name="T28" fmla="*/ 49 w 149"/>
                <a:gd name="T29" fmla="*/ 214 h 237"/>
                <a:gd name="T30" fmla="*/ 83 w 149"/>
                <a:gd name="T31" fmla="*/ 236 h 237"/>
                <a:gd name="T32" fmla="*/ 66 w 149"/>
                <a:gd name="T33" fmla="*/ 208 h 237"/>
                <a:gd name="T34" fmla="*/ 52 w 149"/>
                <a:gd name="T35" fmla="*/ 183 h 237"/>
                <a:gd name="T36" fmla="*/ 43 w 149"/>
                <a:gd name="T37" fmla="*/ 160 h 237"/>
                <a:gd name="T38" fmla="*/ 47 w 149"/>
                <a:gd name="T39" fmla="*/ 138 h 237"/>
                <a:gd name="T40" fmla="*/ 49 w 149"/>
                <a:gd name="T41" fmla="*/ 122 h 237"/>
                <a:gd name="T42" fmla="*/ 43 w 149"/>
                <a:gd name="T43" fmla="*/ 104 h 237"/>
                <a:gd name="T44" fmla="*/ 41 w 149"/>
                <a:gd name="T45" fmla="*/ 87 h 237"/>
                <a:gd name="T46" fmla="*/ 55 w 149"/>
                <a:gd name="T47" fmla="*/ 57 h 237"/>
                <a:gd name="T48" fmla="*/ 57 w 149"/>
                <a:gd name="T49" fmla="*/ 40 h 237"/>
                <a:gd name="T50" fmla="*/ 69 w 149"/>
                <a:gd name="T51" fmla="*/ 27 h 237"/>
                <a:gd name="T52" fmla="*/ 94 w 149"/>
                <a:gd name="T53" fmla="*/ 9 h 237"/>
                <a:gd name="T54" fmla="*/ 105 w 149"/>
                <a:gd name="T55" fmla="*/ 23 h 237"/>
                <a:gd name="T56" fmla="*/ 148 w 149"/>
                <a:gd name="T57" fmla="*/ 45 h 237"/>
                <a:gd name="T58" fmla="*/ 144 w 149"/>
                <a:gd name="T59" fmla="*/ 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 h="237">
                  <a:moveTo>
                    <a:pt x="144" y="37"/>
                  </a:moveTo>
                  <a:lnTo>
                    <a:pt x="114" y="0"/>
                  </a:lnTo>
                  <a:lnTo>
                    <a:pt x="94" y="0"/>
                  </a:lnTo>
                  <a:lnTo>
                    <a:pt x="77" y="3"/>
                  </a:lnTo>
                  <a:lnTo>
                    <a:pt x="63" y="13"/>
                  </a:lnTo>
                  <a:lnTo>
                    <a:pt x="30" y="43"/>
                  </a:lnTo>
                  <a:lnTo>
                    <a:pt x="19" y="57"/>
                  </a:lnTo>
                  <a:lnTo>
                    <a:pt x="10" y="70"/>
                  </a:lnTo>
                  <a:lnTo>
                    <a:pt x="3" y="111"/>
                  </a:lnTo>
                  <a:lnTo>
                    <a:pt x="0" y="122"/>
                  </a:lnTo>
                  <a:lnTo>
                    <a:pt x="3" y="138"/>
                  </a:lnTo>
                  <a:lnTo>
                    <a:pt x="8" y="154"/>
                  </a:lnTo>
                  <a:lnTo>
                    <a:pt x="22" y="180"/>
                  </a:lnTo>
                  <a:lnTo>
                    <a:pt x="33" y="196"/>
                  </a:lnTo>
                  <a:lnTo>
                    <a:pt x="49" y="214"/>
                  </a:lnTo>
                  <a:lnTo>
                    <a:pt x="83" y="236"/>
                  </a:lnTo>
                  <a:lnTo>
                    <a:pt x="66" y="208"/>
                  </a:lnTo>
                  <a:lnTo>
                    <a:pt x="52" y="183"/>
                  </a:lnTo>
                  <a:lnTo>
                    <a:pt x="43" y="160"/>
                  </a:lnTo>
                  <a:lnTo>
                    <a:pt x="47" y="138"/>
                  </a:lnTo>
                  <a:lnTo>
                    <a:pt x="49" y="122"/>
                  </a:lnTo>
                  <a:lnTo>
                    <a:pt x="43" y="104"/>
                  </a:lnTo>
                  <a:lnTo>
                    <a:pt x="41" y="87"/>
                  </a:lnTo>
                  <a:lnTo>
                    <a:pt x="55" y="57"/>
                  </a:lnTo>
                  <a:lnTo>
                    <a:pt x="57" y="40"/>
                  </a:lnTo>
                  <a:lnTo>
                    <a:pt x="69" y="27"/>
                  </a:lnTo>
                  <a:lnTo>
                    <a:pt x="94" y="9"/>
                  </a:lnTo>
                  <a:lnTo>
                    <a:pt x="105" y="23"/>
                  </a:lnTo>
                  <a:lnTo>
                    <a:pt x="148" y="45"/>
                  </a:lnTo>
                  <a:lnTo>
                    <a:pt x="144" y="3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 name="Freeform 104"/>
            <p:cNvSpPr>
              <a:spLocks/>
            </p:cNvSpPr>
            <p:nvPr/>
          </p:nvSpPr>
          <p:spPr bwMode="ltGray">
            <a:xfrm>
              <a:off x="4907" y="4027"/>
              <a:ext cx="152" cy="161"/>
            </a:xfrm>
            <a:custGeom>
              <a:avLst/>
              <a:gdLst>
                <a:gd name="T0" fmla="*/ 3 w 152"/>
                <a:gd name="T1" fmla="*/ 25 h 161"/>
                <a:gd name="T2" fmla="*/ 34 w 152"/>
                <a:gd name="T3" fmla="*/ 0 h 161"/>
                <a:gd name="T4" fmla="*/ 54 w 152"/>
                <a:gd name="T5" fmla="*/ 0 h 161"/>
                <a:gd name="T6" fmla="*/ 72 w 152"/>
                <a:gd name="T7" fmla="*/ 2 h 161"/>
                <a:gd name="T8" fmla="*/ 85 w 152"/>
                <a:gd name="T9" fmla="*/ 9 h 161"/>
                <a:gd name="T10" fmla="*/ 120 w 152"/>
                <a:gd name="T11" fmla="*/ 29 h 161"/>
                <a:gd name="T12" fmla="*/ 131 w 152"/>
                <a:gd name="T13" fmla="*/ 38 h 161"/>
                <a:gd name="T14" fmla="*/ 139 w 152"/>
                <a:gd name="T15" fmla="*/ 47 h 161"/>
                <a:gd name="T16" fmla="*/ 147 w 152"/>
                <a:gd name="T17" fmla="*/ 75 h 161"/>
                <a:gd name="T18" fmla="*/ 151 w 152"/>
                <a:gd name="T19" fmla="*/ 83 h 161"/>
                <a:gd name="T20" fmla="*/ 147 w 152"/>
                <a:gd name="T21" fmla="*/ 94 h 161"/>
                <a:gd name="T22" fmla="*/ 142 w 152"/>
                <a:gd name="T23" fmla="*/ 104 h 161"/>
                <a:gd name="T24" fmla="*/ 128 w 152"/>
                <a:gd name="T25" fmla="*/ 122 h 161"/>
                <a:gd name="T26" fmla="*/ 116 w 152"/>
                <a:gd name="T27" fmla="*/ 133 h 161"/>
                <a:gd name="T28" fmla="*/ 100 w 152"/>
                <a:gd name="T29" fmla="*/ 145 h 161"/>
                <a:gd name="T30" fmla="*/ 65 w 152"/>
                <a:gd name="T31" fmla="*/ 160 h 161"/>
                <a:gd name="T32" fmla="*/ 82 w 152"/>
                <a:gd name="T33" fmla="*/ 141 h 161"/>
                <a:gd name="T34" fmla="*/ 97 w 152"/>
                <a:gd name="T35" fmla="*/ 124 h 161"/>
                <a:gd name="T36" fmla="*/ 106 w 152"/>
                <a:gd name="T37" fmla="*/ 108 h 161"/>
                <a:gd name="T38" fmla="*/ 102 w 152"/>
                <a:gd name="T39" fmla="*/ 94 h 161"/>
                <a:gd name="T40" fmla="*/ 100 w 152"/>
                <a:gd name="T41" fmla="*/ 83 h 161"/>
                <a:gd name="T42" fmla="*/ 106 w 152"/>
                <a:gd name="T43" fmla="*/ 70 h 161"/>
                <a:gd name="T44" fmla="*/ 108 w 152"/>
                <a:gd name="T45" fmla="*/ 59 h 161"/>
                <a:gd name="T46" fmla="*/ 94 w 152"/>
                <a:gd name="T47" fmla="*/ 38 h 161"/>
                <a:gd name="T48" fmla="*/ 91 w 152"/>
                <a:gd name="T49" fmla="*/ 27 h 161"/>
                <a:gd name="T50" fmla="*/ 79 w 152"/>
                <a:gd name="T51" fmla="*/ 18 h 161"/>
                <a:gd name="T52" fmla="*/ 54 w 152"/>
                <a:gd name="T53" fmla="*/ 6 h 161"/>
                <a:gd name="T54" fmla="*/ 43 w 152"/>
                <a:gd name="T55" fmla="*/ 15 h 161"/>
                <a:gd name="T56" fmla="*/ 0 w 152"/>
                <a:gd name="T57" fmla="*/ 30 h 161"/>
                <a:gd name="T58" fmla="*/ 3 w 152"/>
                <a:gd name="T59" fmla="*/ 2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2" h="161">
                  <a:moveTo>
                    <a:pt x="3" y="25"/>
                  </a:moveTo>
                  <a:lnTo>
                    <a:pt x="34" y="0"/>
                  </a:lnTo>
                  <a:lnTo>
                    <a:pt x="54" y="0"/>
                  </a:lnTo>
                  <a:lnTo>
                    <a:pt x="72" y="2"/>
                  </a:lnTo>
                  <a:lnTo>
                    <a:pt x="85" y="9"/>
                  </a:lnTo>
                  <a:lnTo>
                    <a:pt x="120" y="29"/>
                  </a:lnTo>
                  <a:lnTo>
                    <a:pt x="131" y="38"/>
                  </a:lnTo>
                  <a:lnTo>
                    <a:pt x="139" y="47"/>
                  </a:lnTo>
                  <a:lnTo>
                    <a:pt x="147" y="75"/>
                  </a:lnTo>
                  <a:lnTo>
                    <a:pt x="151" y="83"/>
                  </a:lnTo>
                  <a:lnTo>
                    <a:pt x="147" y="94"/>
                  </a:lnTo>
                  <a:lnTo>
                    <a:pt x="142" y="104"/>
                  </a:lnTo>
                  <a:lnTo>
                    <a:pt x="128" y="122"/>
                  </a:lnTo>
                  <a:lnTo>
                    <a:pt x="116" y="133"/>
                  </a:lnTo>
                  <a:lnTo>
                    <a:pt x="100" y="145"/>
                  </a:lnTo>
                  <a:lnTo>
                    <a:pt x="65" y="160"/>
                  </a:lnTo>
                  <a:lnTo>
                    <a:pt x="82" y="141"/>
                  </a:lnTo>
                  <a:lnTo>
                    <a:pt x="97" y="124"/>
                  </a:lnTo>
                  <a:lnTo>
                    <a:pt x="106" y="108"/>
                  </a:lnTo>
                  <a:lnTo>
                    <a:pt x="102" y="94"/>
                  </a:lnTo>
                  <a:lnTo>
                    <a:pt x="100" y="83"/>
                  </a:lnTo>
                  <a:lnTo>
                    <a:pt x="106" y="70"/>
                  </a:lnTo>
                  <a:lnTo>
                    <a:pt x="108" y="59"/>
                  </a:lnTo>
                  <a:lnTo>
                    <a:pt x="94" y="38"/>
                  </a:lnTo>
                  <a:lnTo>
                    <a:pt x="91" y="27"/>
                  </a:lnTo>
                  <a:lnTo>
                    <a:pt x="79" y="18"/>
                  </a:lnTo>
                  <a:lnTo>
                    <a:pt x="54" y="6"/>
                  </a:lnTo>
                  <a:lnTo>
                    <a:pt x="43" y="15"/>
                  </a:lnTo>
                  <a:lnTo>
                    <a:pt x="0" y="30"/>
                  </a:lnTo>
                  <a:lnTo>
                    <a:pt x="3"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Freeform 105"/>
            <p:cNvSpPr>
              <a:spLocks/>
            </p:cNvSpPr>
            <p:nvPr/>
          </p:nvSpPr>
          <p:spPr bwMode="ltGray">
            <a:xfrm>
              <a:off x="5250" y="3351"/>
              <a:ext cx="288" cy="365"/>
            </a:xfrm>
            <a:custGeom>
              <a:avLst/>
              <a:gdLst>
                <a:gd name="T0" fmla="*/ 270 w 288"/>
                <a:gd name="T1" fmla="*/ 8 h 365"/>
                <a:gd name="T2" fmla="*/ 268 w 288"/>
                <a:gd name="T3" fmla="*/ 0 h 365"/>
                <a:gd name="T4" fmla="*/ 248 w 288"/>
                <a:gd name="T5" fmla="*/ 3 h 365"/>
                <a:gd name="T6" fmla="*/ 236 w 288"/>
                <a:gd name="T7" fmla="*/ 13 h 365"/>
                <a:gd name="T8" fmla="*/ 8 w 288"/>
                <a:gd name="T9" fmla="*/ 79 h 365"/>
                <a:gd name="T10" fmla="*/ 211 w 288"/>
                <a:gd name="T11" fmla="*/ 32 h 365"/>
                <a:gd name="T12" fmla="*/ 213 w 288"/>
                <a:gd name="T13" fmla="*/ 41 h 365"/>
                <a:gd name="T14" fmla="*/ 114 w 288"/>
                <a:gd name="T15" fmla="*/ 98 h 365"/>
                <a:gd name="T16" fmla="*/ 237 w 288"/>
                <a:gd name="T17" fmla="*/ 52 h 365"/>
                <a:gd name="T18" fmla="*/ 222 w 288"/>
                <a:gd name="T19" fmla="*/ 71 h 365"/>
                <a:gd name="T20" fmla="*/ 182 w 288"/>
                <a:gd name="T21" fmla="*/ 102 h 365"/>
                <a:gd name="T22" fmla="*/ 62 w 288"/>
                <a:gd name="T23" fmla="*/ 186 h 365"/>
                <a:gd name="T24" fmla="*/ 67 w 288"/>
                <a:gd name="T25" fmla="*/ 179 h 365"/>
                <a:gd name="T26" fmla="*/ 145 w 288"/>
                <a:gd name="T27" fmla="*/ 127 h 365"/>
                <a:gd name="T28" fmla="*/ 207 w 288"/>
                <a:gd name="T29" fmla="*/ 87 h 365"/>
                <a:gd name="T30" fmla="*/ 236 w 288"/>
                <a:gd name="T31" fmla="*/ 68 h 365"/>
                <a:gd name="T32" fmla="*/ 240 w 288"/>
                <a:gd name="T33" fmla="*/ 74 h 365"/>
                <a:gd name="T34" fmla="*/ 207 w 288"/>
                <a:gd name="T35" fmla="*/ 100 h 365"/>
                <a:gd name="T36" fmla="*/ 158 w 288"/>
                <a:gd name="T37" fmla="*/ 135 h 365"/>
                <a:gd name="T38" fmla="*/ 222 w 288"/>
                <a:gd name="T39" fmla="*/ 87 h 365"/>
                <a:gd name="T40" fmla="*/ 240 w 288"/>
                <a:gd name="T41" fmla="*/ 74 h 365"/>
                <a:gd name="T42" fmla="*/ 243 w 288"/>
                <a:gd name="T43" fmla="*/ 88 h 365"/>
                <a:gd name="T44" fmla="*/ 222 w 288"/>
                <a:gd name="T45" fmla="*/ 112 h 365"/>
                <a:gd name="T46" fmla="*/ 158 w 288"/>
                <a:gd name="T47" fmla="*/ 144 h 365"/>
                <a:gd name="T48" fmla="*/ 105 w 288"/>
                <a:gd name="T49" fmla="*/ 173 h 365"/>
                <a:gd name="T50" fmla="*/ 167 w 288"/>
                <a:gd name="T51" fmla="*/ 144 h 365"/>
                <a:gd name="T52" fmla="*/ 231 w 288"/>
                <a:gd name="T53" fmla="*/ 109 h 365"/>
                <a:gd name="T54" fmla="*/ 228 w 288"/>
                <a:gd name="T55" fmla="*/ 121 h 365"/>
                <a:gd name="T56" fmla="*/ 231 w 288"/>
                <a:gd name="T57" fmla="*/ 141 h 365"/>
                <a:gd name="T58" fmla="*/ 221 w 288"/>
                <a:gd name="T59" fmla="*/ 151 h 365"/>
                <a:gd name="T60" fmla="*/ 169 w 288"/>
                <a:gd name="T61" fmla="*/ 180 h 365"/>
                <a:gd name="T62" fmla="*/ 71 w 288"/>
                <a:gd name="T63" fmla="*/ 227 h 365"/>
                <a:gd name="T64" fmla="*/ 86 w 288"/>
                <a:gd name="T65" fmla="*/ 217 h 365"/>
                <a:gd name="T66" fmla="*/ 207 w 288"/>
                <a:gd name="T67" fmla="*/ 160 h 365"/>
                <a:gd name="T68" fmla="*/ 245 w 288"/>
                <a:gd name="T69" fmla="*/ 135 h 365"/>
                <a:gd name="T70" fmla="*/ 148 w 288"/>
                <a:gd name="T71" fmla="*/ 209 h 365"/>
                <a:gd name="T72" fmla="*/ 244 w 288"/>
                <a:gd name="T73" fmla="*/ 158 h 365"/>
                <a:gd name="T74" fmla="*/ 241 w 288"/>
                <a:gd name="T75" fmla="*/ 178 h 365"/>
                <a:gd name="T76" fmla="*/ 193 w 288"/>
                <a:gd name="T77" fmla="*/ 227 h 365"/>
                <a:gd name="T78" fmla="*/ 111 w 288"/>
                <a:gd name="T79" fmla="*/ 261 h 365"/>
                <a:gd name="T80" fmla="*/ 33 w 288"/>
                <a:gd name="T81" fmla="*/ 293 h 365"/>
                <a:gd name="T82" fmla="*/ 149 w 288"/>
                <a:gd name="T83" fmla="*/ 249 h 365"/>
                <a:gd name="T84" fmla="*/ 197 w 288"/>
                <a:gd name="T85" fmla="*/ 224 h 365"/>
                <a:gd name="T86" fmla="*/ 240 w 288"/>
                <a:gd name="T87" fmla="*/ 186 h 365"/>
                <a:gd name="T88" fmla="*/ 236 w 288"/>
                <a:gd name="T89" fmla="*/ 203 h 365"/>
                <a:gd name="T90" fmla="*/ 233 w 288"/>
                <a:gd name="T91" fmla="*/ 219 h 365"/>
                <a:gd name="T92" fmla="*/ 236 w 288"/>
                <a:gd name="T93" fmla="*/ 236 h 365"/>
                <a:gd name="T94" fmla="*/ 193 w 288"/>
                <a:gd name="T95" fmla="*/ 267 h 365"/>
                <a:gd name="T96" fmla="*/ 113 w 288"/>
                <a:gd name="T97" fmla="*/ 296 h 365"/>
                <a:gd name="T98" fmla="*/ 118 w 288"/>
                <a:gd name="T99" fmla="*/ 294 h 365"/>
                <a:gd name="T100" fmla="*/ 217 w 288"/>
                <a:gd name="T101" fmla="*/ 255 h 365"/>
                <a:gd name="T102" fmla="*/ 212 w 288"/>
                <a:gd name="T103" fmla="*/ 265 h 365"/>
                <a:gd name="T104" fmla="*/ 217 w 288"/>
                <a:gd name="T105" fmla="*/ 270 h 365"/>
                <a:gd name="T106" fmla="*/ 222 w 288"/>
                <a:gd name="T107" fmla="*/ 280 h 365"/>
                <a:gd name="T108" fmla="*/ 173 w 288"/>
                <a:gd name="T109" fmla="*/ 309 h 365"/>
                <a:gd name="T110" fmla="*/ 120 w 288"/>
                <a:gd name="T111" fmla="*/ 315 h 365"/>
                <a:gd name="T112" fmla="*/ 217 w 288"/>
                <a:gd name="T113" fmla="*/ 289 h 365"/>
                <a:gd name="T114" fmla="*/ 212 w 288"/>
                <a:gd name="T115" fmla="*/ 304 h 365"/>
                <a:gd name="T116" fmla="*/ 218 w 288"/>
                <a:gd name="T117" fmla="*/ 312 h 365"/>
                <a:gd name="T118" fmla="*/ 105 w 288"/>
                <a:gd name="T119" fmla="*/ 364 h 365"/>
                <a:gd name="T120" fmla="*/ 212 w 288"/>
                <a:gd name="T121" fmla="*/ 325 h 365"/>
                <a:gd name="T122" fmla="*/ 235 w 288"/>
                <a:gd name="T123" fmla="*/ 311 h 365"/>
                <a:gd name="T124" fmla="*/ 249 w 288"/>
                <a:gd name="T125" fmla="*/ 298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365">
                  <a:moveTo>
                    <a:pt x="266" y="28"/>
                  </a:moveTo>
                  <a:lnTo>
                    <a:pt x="270" y="8"/>
                  </a:lnTo>
                  <a:lnTo>
                    <a:pt x="287" y="6"/>
                  </a:lnTo>
                  <a:lnTo>
                    <a:pt x="268" y="0"/>
                  </a:lnTo>
                  <a:lnTo>
                    <a:pt x="260" y="0"/>
                  </a:lnTo>
                  <a:lnTo>
                    <a:pt x="248" y="3"/>
                  </a:lnTo>
                  <a:lnTo>
                    <a:pt x="247" y="9"/>
                  </a:lnTo>
                  <a:lnTo>
                    <a:pt x="236" y="13"/>
                  </a:lnTo>
                  <a:lnTo>
                    <a:pt x="139" y="65"/>
                  </a:lnTo>
                  <a:lnTo>
                    <a:pt x="8" y="79"/>
                  </a:lnTo>
                  <a:lnTo>
                    <a:pt x="138" y="64"/>
                  </a:lnTo>
                  <a:lnTo>
                    <a:pt x="211" y="32"/>
                  </a:lnTo>
                  <a:lnTo>
                    <a:pt x="236" y="28"/>
                  </a:lnTo>
                  <a:lnTo>
                    <a:pt x="213" y="41"/>
                  </a:lnTo>
                  <a:lnTo>
                    <a:pt x="236" y="42"/>
                  </a:lnTo>
                  <a:lnTo>
                    <a:pt x="114" y="98"/>
                  </a:lnTo>
                  <a:lnTo>
                    <a:pt x="197" y="63"/>
                  </a:lnTo>
                  <a:lnTo>
                    <a:pt x="237" y="52"/>
                  </a:lnTo>
                  <a:lnTo>
                    <a:pt x="236" y="60"/>
                  </a:lnTo>
                  <a:lnTo>
                    <a:pt x="222" y="71"/>
                  </a:lnTo>
                  <a:lnTo>
                    <a:pt x="211" y="81"/>
                  </a:lnTo>
                  <a:lnTo>
                    <a:pt x="182" y="102"/>
                  </a:lnTo>
                  <a:lnTo>
                    <a:pt x="129" y="141"/>
                  </a:lnTo>
                  <a:lnTo>
                    <a:pt x="62" y="186"/>
                  </a:lnTo>
                  <a:lnTo>
                    <a:pt x="9" y="217"/>
                  </a:lnTo>
                  <a:lnTo>
                    <a:pt x="67" y="179"/>
                  </a:lnTo>
                  <a:lnTo>
                    <a:pt x="101" y="156"/>
                  </a:lnTo>
                  <a:lnTo>
                    <a:pt x="145" y="127"/>
                  </a:lnTo>
                  <a:lnTo>
                    <a:pt x="168" y="109"/>
                  </a:lnTo>
                  <a:lnTo>
                    <a:pt x="207" y="87"/>
                  </a:lnTo>
                  <a:lnTo>
                    <a:pt x="222" y="78"/>
                  </a:lnTo>
                  <a:lnTo>
                    <a:pt x="236" y="68"/>
                  </a:lnTo>
                  <a:lnTo>
                    <a:pt x="228" y="70"/>
                  </a:lnTo>
                  <a:lnTo>
                    <a:pt x="240" y="74"/>
                  </a:lnTo>
                  <a:lnTo>
                    <a:pt x="226" y="81"/>
                  </a:lnTo>
                  <a:lnTo>
                    <a:pt x="207" y="100"/>
                  </a:lnTo>
                  <a:lnTo>
                    <a:pt x="185" y="120"/>
                  </a:lnTo>
                  <a:lnTo>
                    <a:pt x="158" y="135"/>
                  </a:lnTo>
                  <a:lnTo>
                    <a:pt x="202" y="102"/>
                  </a:lnTo>
                  <a:lnTo>
                    <a:pt x="222" y="87"/>
                  </a:lnTo>
                  <a:lnTo>
                    <a:pt x="236" y="74"/>
                  </a:lnTo>
                  <a:lnTo>
                    <a:pt x="240" y="74"/>
                  </a:lnTo>
                  <a:lnTo>
                    <a:pt x="230" y="93"/>
                  </a:lnTo>
                  <a:lnTo>
                    <a:pt x="243" y="88"/>
                  </a:lnTo>
                  <a:lnTo>
                    <a:pt x="236" y="100"/>
                  </a:lnTo>
                  <a:lnTo>
                    <a:pt x="222" y="112"/>
                  </a:lnTo>
                  <a:lnTo>
                    <a:pt x="193" y="131"/>
                  </a:lnTo>
                  <a:lnTo>
                    <a:pt x="158" y="144"/>
                  </a:lnTo>
                  <a:lnTo>
                    <a:pt x="129" y="160"/>
                  </a:lnTo>
                  <a:lnTo>
                    <a:pt x="105" y="173"/>
                  </a:lnTo>
                  <a:lnTo>
                    <a:pt x="120" y="167"/>
                  </a:lnTo>
                  <a:lnTo>
                    <a:pt x="167" y="144"/>
                  </a:lnTo>
                  <a:lnTo>
                    <a:pt x="222" y="116"/>
                  </a:lnTo>
                  <a:lnTo>
                    <a:pt x="231" y="109"/>
                  </a:lnTo>
                  <a:lnTo>
                    <a:pt x="240" y="100"/>
                  </a:lnTo>
                  <a:lnTo>
                    <a:pt x="228" y="121"/>
                  </a:lnTo>
                  <a:lnTo>
                    <a:pt x="249" y="113"/>
                  </a:lnTo>
                  <a:lnTo>
                    <a:pt x="231" y="141"/>
                  </a:lnTo>
                  <a:lnTo>
                    <a:pt x="226" y="147"/>
                  </a:lnTo>
                  <a:lnTo>
                    <a:pt x="221" y="151"/>
                  </a:lnTo>
                  <a:lnTo>
                    <a:pt x="196" y="166"/>
                  </a:lnTo>
                  <a:lnTo>
                    <a:pt x="169" y="180"/>
                  </a:lnTo>
                  <a:lnTo>
                    <a:pt x="119" y="205"/>
                  </a:lnTo>
                  <a:lnTo>
                    <a:pt x="71" y="227"/>
                  </a:lnTo>
                  <a:lnTo>
                    <a:pt x="0" y="258"/>
                  </a:lnTo>
                  <a:lnTo>
                    <a:pt x="86" y="217"/>
                  </a:lnTo>
                  <a:lnTo>
                    <a:pt x="173" y="176"/>
                  </a:lnTo>
                  <a:lnTo>
                    <a:pt x="207" y="160"/>
                  </a:lnTo>
                  <a:lnTo>
                    <a:pt x="228" y="143"/>
                  </a:lnTo>
                  <a:lnTo>
                    <a:pt x="245" y="135"/>
                  </a:lnTo>
                  <a:lnTo>
                    <a:pt x="248" y="136"/>
                  </a:lnTo>
                  <a:lnTo>
                    <a:pt x="148" y="209"/>
                  </a:lnTo>
                  <a:lnTo>
                    <a:pt x="225" y="159"/>
                  </a:lnTo>
                  <a:lnTo>
                    <a:pt x="244" y="158"/>
                  </a:lnTo>
                  <a:lnTo>
                    <a:pt x="222" y="184"/>
                  </a:lnTo>
                  <a:lnTo>
                    <a:pt x="241" y="178"/>
                  </a:lnTo>
                  <a:lnTo>
                    <a:pt x="212" y="208"/>
                  </a:lnTo>
                  <a:lnTo>
                    <a:pt x="193" y="227"/>
                  </a:lnTo>
                  <a:lnTo>
                    <a:pt x="158" y="242"/>
                  </a:lnTo>
                  <a:lnTo>
                    <a:pt x="111" y="261"/>
                  </a:lnTo>
                  <a:lnTo>
                    <a:pt x="67" y="280"/>
                  </a:lnTo>
                  <a:lnTo>
                    <a:pt x="33" y="293"/>
                  </a:lnTo>
                  <a:lnTo>
                    <a:pt x="9" y="299"/>
                  </a:lnTo>
                  <a:lnTo>
                    <a:pt x="149" y="249"/>
                  </a:lnTo>
                  <a:lnTo>
                    <a:pt x="181" y="234"/>
                  </a:lnTo>
                  <a:lnTo>
                    <a:pt x="197" y="224"/>
                  </a:lnTo>
                  <a:lnTo>
                    <a:pt x="219" y="205"/>
                  </a:lnTo>
                  <a:lnTo>
                    <a:pt x="240" y="186"/>
                  </a:lnTo>
                  <a:lnTo>
                    <a:pt x="218" y="212"/>
                  </a:lnTo>
                  <a:lnTo>
                    <a:pt x="236" y="203"/>
                  </a:lnTo>
                  <a:lnTo>
                    <a:pt x="217" y="224"/>
                  </a:lnTo>
                  <a:lnTo>
                    <a:pt x="233" y="219"/>
                  </a:lnTo>
                  <a:lnTo>
                    <a:pt x="215" y="244"/>
                  </a:lnTo>
                  <a:lnTo>
                    <a:pt x="236" y="236"/>
                  </a:lnTo>
                  <a:lnTo>
                    <a:pt x="217" y="249"/>
                  </a:lnTo>
                  <a:lnTo>
                    <a:pt x="193" y="267"/>
                  </a:lnTo>
                  <a:lnTo>
                    <a:pt x="173" y="273"/>
                  </a:lnTo>
                  <a:lnTo>
                    <a:pt x="113" y="296"/>
                  </a:lnTo>
                  <a:lnTo>
                    <a:pt x="58" y="309"/>
                  </a:lnTo>
                  <a:lnTo>
                    <a:pt x="118" y="294"/>
                  </a:lnTo>
                  <a:lnTo>
                    <a:pt x="168" y="274"/>
                  </a:lnTo>
                  <a:lnTo>
                    <a:pt x="217" y="255"/>
                  </a:lnTo>
                  <a:lnTo>
                    <a:pt x="231" y="246"/>
                  </a:lnTo>
                  <a:lnTo>
                    <a:pt x="212" y="265"/>
                  </a:lnTo>
                  <a:lnTo>
                    <a:pt x="226" y="261"/>
                  </a:lnTo>
                  <a:lnTo>
                    <a:pt x="217" y="270"/>
                  </a:lnTo>
                  <a:lnTo>
                    <a:pt x="212" y="284"/>
                  </a:lnTo>
                  <a:lnTo>
                    <a:pt x="222" y="280"/>
                  </a:lnTo>
                  <a:lnTo>
                    <a:pt x="209" y="291"/>
                  </a:lnTo>
                  <a:lnTo>
                    <a:pt x="173" y="309"/>
                  </a:lnTo>
                  <a:lnTo>
                    <a:pt x="149" y="312"/>
                  </a:lnTo>
                  <a:lnTo>
                    <a:pt x="120" y="315"/>
                  </a:lnTo>
                  <a:lnTo>
                    <a:pt x="178" y="306"/>
                  </a:lnTo>
                  <a:lnTo>
                    <a:pt x="217" y="289"/>
                  </a:lnTo>
                  <a:lnTo>
                    <a:pt x="226" y="277"/>
                  </a:lnTo>
                  <a:lnTo>
                    <a:pt x="212" y="304"/>
                  </a:lnTo>
                  <a:lnTo>
                    <a:pt x="228" y="298"/>
                  </a:lnTo>
                  <a:lnTo>
                    <a:pt x="218" y="312"/>
                  </a:lnTo>
                  <a:lnTo>
                    <a:pt x="202" y="332"/>
                  </a:lnTo>
                  <a:lnTo>
                    <a:pt x="105" y="364"/>
                  </a:lnTo>
                  <a:lnTo>
                    <a:pt x="203" y="335"/>
                  </a:lnTo>
                  <a:lnTo>
                    <a:pt x="212" y="325"/>
                  </a:lnTo>
                  <a:lnTo>
                    <a:pt x="218" y="318"/>
                  </a:lnTo>
                  <a:lnTo>
                    <a:pt x="235" y="311"/>
                  </a:lnTo>
                  <a:lnTo>
                    <a:pt x="245" y="326"/>
                  </a:lnTo>
                  <a:lnTo>
                    <a:pt x="249" y="298"/>
                  </a:lnTo>
                  <a:lnTo>
                    <a:pt x="266" y="28"/>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Freeform 106"/>
            <p:cNvSpPr>
              <a:spLocks/>
            </p:cNvSpPr>
            <p:nvPr/>
          </p:nvSpPr>
          <p:spPr bwMode="ltGray">
            <a:xfrm>
              <a:off x="4803" y="3748"/>
              <a:ext cx="255" cy="271"/>
            </a:xfrm>
            <a:custGeom>
              <a:avLst/>
              <a:gdLst>
                <a:gd name="T0" fmla="*/ 116 w 255"/>
                <a:gd name="T1" fmla="*/ 7 h 271"/>
                <a:gd name="T2" fmla="*/ 18 w 255"/>
                <a:gd name="T3" fmla="*/ 12 h 271"/>
                <a:gd name="T4" fmla="*/ 108 w 255"/>
                <a:gd name="T5" fmla="*/ 12 h 271"/>
                <a:gd name="T6" fmla="*/ 94 w 255"/>
                <a:gd name="T7" fmla="*/ 23 h 271"/>
                <a:gd name="T8" fmla="*/ 94 w 255"/>
                <a:gd name="T9" fmla="*/ 28 h 271"/>
                <a:gd name="T10" fmla="*/ 50 w 255"/>
                <a:gd name="T11" fmla="*/ 40 h 271"/>
                <a:gd name="T12" fmla="*/ 83 w 255"/>
                <a:gd name="T13" fmla="*/ 36 h 271"/>
                <a:gd name="T14" fmla="*/ 83 w 255"/>
                <a:gd name="T15" fmla="*/ 42 h 271"/>
                <a:gd name="T16" fmla="*/ 90 w 255"/>
                <a:gd name="T17" fmla="*/ 45 h 271"/>
                <a:gd name="T18" fmla="*/ 10 w 255"/>
                <a:gd name="T19" fmla="*/ 73 h 271"/>
                <a:gd name="T20" fmla="*/ 86 w 255"/>
                <a:gd name="T21" fmla="*/ 59 h 271"/>
                <a:gd name="T22" fmla="*/ 68 w 255"/>
                <a:gd name="T23" fmla="*/ 78 h 271"/>
                <a:gd name="T24" fmla="*/ 10 w 255"/>
                <a:gd name="T25" fmla="*/ 90 h 271"/>
                <a:gd name="T26" fmla="*/ 72 w 255"/>
                <a:gd name="T27" fmla="*/ 80 h 271"/>
                <a:gd name="T28" fmla="*/ 25 w 255"/>
                <a:gd name="T29" fmla="*/ 102 h 271"/>
                <a:gd name="T30" fmla="*/ 53 w 255"/>
                <a:gd name="T31" fmla="*/ 92 h 271"/>
                <a:gd name="T32" fmla="*/ 72 w 255"/>
                <a:gd name="T33" fmla="*/ 90 h 271"/>
                <a:gd name="T34" fmla="*/ 72 w 255"/>
                <a:gd name="T35" fmla="*/ 97 h 271"/>
                <a:gd name="T36" fmla="*/ 61 w 255"/>
                <a:gd name="T37" fmla="*/ 111 h 271"/>
                <a:gd name="T38" fmla="*/ 6 w 255"/>
                <a:gd name="T39" fmla="*/ 127 h 271"/>
                <a:gd name="T40" fmla="*/ 68 w 255"/>
                <a:gd name="T41" fmla="*/ 113 h 271"/>
                <a:gd name="T42" fmla="*/ 57 w 255"/>
                <a:gd name="T43" fmla="*/ 132 h 271"/>
                <a:gd name="T44" fmla="*/ 43 w 255"/>
                <a:gd name="T45" fmla="*/ 144 h 271"/>
                <a:gd name="T46" fmla="*/ 50 w 255"/>
                <a:gd name="T47" fmla="*/ 144 h 271"/>
                <a:gd name="T48" fmla="*/ 50 w 255"/>
                <a:gd name="T49" fmla="*/ 151 h 271"/>
                <a:gd name="T50" fmla="*/ 10 w 255"/>
                <a:gd name="T51" fmla="*/ 168 h 271"/>
                <a:gd name="T52" fmla="*/ 43 w 255"/>
                <a:gd name="T53" fmla="*/ 165 h 271"/>
                <a:gd name="T54" fmla="*/ 43 w 255"/>
                <a:gd name="T55" fmla="*/ 168 h 271"/>
                <a:gd name="T56" fmla="*/ 47 w 255"/>
                <a:gd name="T57" fmla="*/ 175 h 271"/>
                <a:gd name="T58" fmla="*/ 38 w 255"/>
                <a:gd name="T59" fmla="*/ 189 h 271"/>
                <a:gd name="T60" fmla="*/ 47 w 255"/>
                <a:gd name="T61" fmla="*/ 196 h 271"/>
                <a:gd name="T62" fmla="*/ 50 w 255"/>
                <a:gd name="T63" fmla="*/ 227 h 271"/>
                <a:gd name="T64" fmla="*/ 57 w 255"/>
                <a:gd name="T65" fmla="*/ 189 h 271"/>
                <a:gd name="T66" fmla="*/ 119 w 255"/>
                <a:gd name="T67" fmla="*/ 270 h 271"/>
                <a:gd name="T68" fmla="*/ 83 w 255"/>
                <a:gd name="T69" fmla="*/ 175 h 271"/>
                <a:gd name="T70" fmla="*/ 83 w 255"/>
                <a:gd name="T71" fmla="*/ 173 h 271"/>
                <a:gd name="T72" fmla="*/ 86 w 255"/>
                <a:gd name="T73" fmla="*/ 165 h 271"/>
                <a:gd name="T74" fmla="*/ 137 w 255"/>
                <a:gd name="T75" fmla="*/ 213 h 271"/>
                <a:gd name="T76" fmla="*/ 104 w 255"/>
                <a:gd name="T77" fmla="*/ 187 h 271"/>
                <a:gd name="T78" fmla="*/ 94 w 255"/>
                <a:gd name="T79" fmla="*/ 144 h 271"/>
                <a:gd name="T80" fmla="*/ 97 w 255"/>
                <a:gd name="T81" fmla="*/ 132 h 271"/>
                <a:gd name="T82" fmla="*/ 116 w 255"/>
                <a:gd name="T83" fmla="*/ 161 h 271"/>
                <a:gd name="T84" fmla="*/ 104 w 255"/>
                <a:gd name="T85" fmla="*/ 118 h 271"/>
                <a:gd name="T86" fmla="*/ 123 w 255"/>
                <a:gd name="T87" fmla="*/ 111 h 271"/>
                <a:gd name="T88" fmla="*/ 137 w 255"/>
                <a:gd name="T89" fmla="*/ 140 h 271"/>
                <a:gd name="T90" fmla="*/ 119 w 255"/>
                <a:gd name="T91" fmla="*/ 90 h 271"/>
                <a:gd name="T92" fmla="*/ 123 w 255"/>
                <a:gd name="T93" fmla="*/ 85 h 271"/>
                <a:gd name="T94" fmla="*/ 127 w 255"/>
                <a:gd name="T95" fmla="*/ 61 h 271"/>
                <a:gd name="T96" fmla="*/ 144 w 255"/>
                <a:gd name="T97" fmla="*/ 64 h 271"/>
                <a:gd name="T98" fmla="*/ 210 w 255"/>
                <a:gd name="T99" fmla="*/ 125 h 271"/>
                <a:gd name="T100" fmla="*/ 163 w 255"/>
                <a:gd name="T101" fmla="*/ 90 h 271"/>
                <a:gd name="T102" fmla="*/ 137 w 255"/>
                <a:gd name="T103" fmla="*/ 40 h 271"/>
                <a:gd name="T104" fmla="*/ 144 w 255"/>
                <a:gd name="T105" fmla="*/ 31 h 271"/>
                <a:gd name="T106" fmla="*/ 177 w 255"/>
                <a:gd name="T107" fmla="*/ 59 h 271"/>
                <a:gd name="T108" fmla="*/ 170 w 255"/>
                <a:gd name="T109" fmla="*/ 56 h 271"/>
                <a:gd name="T110" fmla="*/ 155 w 255"/>
                <a:gd name="T111" fmla="*/ 18 h 271"/>
                <a:gd name="T112" fmla="*/ 195 w 255"/>
                <a:gd name="T113" fmla="*/ 56 h 271"/>
                <a:gd name="T114" fmla="*/ 169 w 255"/>
                <a:gd name="T115" fmla="*/ 37 h 271"/>
                <a:gd name="T116" fmla="*/ 149 w 255"/>
                <a:gd name="T117" fmla="*/ 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5" h="271">
                  <a:moveTo>
                    <a:pt x="143" y="3"/>
                  </a:moveTo>
                  <a:lnTo>
                    <a:pt x="127" y="0"/>
                  </a:lnTo>
                  <a:lnTo>
                    <a:pt x="116" y="7"/>
                  </a:lnTo>
                  <a:lnTo>
                    <a:pt x="104" y="9"/>
                  </a:lnTo>
                  <a:lnTo>
                    <a:pt x="79" y="12"/>
                  </a:lnTo>
                  <a:lnTo>
                    <a:pt x="18" y="12"/>
                  </a:lnTo>
                  <a:lnTo>
                    <a:pt x="79" y="14"/>
                  </a:lnTo>
                  <a:lnTo>
                    <a:pt x="97" y="9"/>
                  </a:lnTo>
                  <a:lnTo>
                    <a:pt x="108" y="12"/>
                  </a:lnTo>
                  <a:lnTo>
                    <a:pt x="94" y="16"/>
                  </a:lnTo>
                  <a:lnTo>
                    <a:pt x="104" y="16"/>
                  </a:lnTo>
                  <a:lnTo>
                    <a:pt x="94" y="23"/>
                  </a:lnTo>
                  <a:lnTo>
                    <a:pt x="14" y="64"/>
                  </a:lnTo>
                  <a:lnTo>
                    <a:pt x="97" y="23"/>
                  </a:lnTo>
                  <a:lnTo>
                    <a:pt x="94" y="28"/>
                  </a:lnTo>
                  <a:lnTo>
                    <a:pt x="83" y="36"/>
                  </a:lnTo>
                  <a:lnTo>
                    <a:pt x="72" y="37"/>
                  </a:lnTo>
                  <a:lnTo>
                    <a:pt x="50" y="40"/>
                  </a:lnTo>
                  <a:lnTo>
                    <a:pt x="14" y="36"/>
                  </a:lnTo>
                  <a:lnTo>
                    <a:pt x="72" y="40"/>
                  </a:lnTo>
                  <a:lnTo>
                    <a:pt x="83" y="36"/>
                  </a:lnTo>
                  <a:lnTo>
                    <a:pt x="94" y="33"/>
                  </a:lnTo>
                  <a:lnTo>
                    <a:pt x="90" y="40"/>
                  </a:lnTo>
                  <a:lnTo>
                    <a:pt x="83" y="42"/>
                  </a:lnTo>
                  <a:lnTo>
                    <a:pt x="10" y="66"/>
                  </a:lnTo>
                  <a:lnTo>
                    <a:pt x="83" y="45"/>
                  </a:lnTo>
                  <a:lnTo>
                    <a:pt x="90" y="45"/>
                  </a:lnTo>
                  <a:lnTo>
                    <a:pt x="83" y="52"/>
                  </a:lnTo>
                  <a:lnTo>
                    <a:pt x="72" y="59"/>
                  </a:lnTo>
                  <a:lnTo>
                    <a:pt x="10" y="73"/>
                  </a:lnTo>
                  <a:lnTo>
                    <a:pt x="79" y="56"/>
                  </a:lnTo>
                  <a:lnTo>
                    <a:pt x="83" y="56"/>
                  </a:lnTo>
                  <a:lnTo>
                    <a:pt x="86" y="59"/>
                  </a:lnTo>
                  <a:lnTo>
                    <a:pt x="72" y="68"/>
                  </a:lnTo>
                  <a:lnTo>
                    <a:pt x="86" y="66"/>
                  </a:lnTo>
                  <a:lnTo>
                    <a:pt x="68" y="78"/>
                  </a:lnTo>
                  <a:lnTo>
                    <a:pt x="53" y="85"/>
                  </a:lnTo>
                  <a:lnTo>
                    <a:pt x="25" y="90"/>
                  </a:lnTo>
                  <a:lnTo>
                    <a:pt x="10" y="90"/>
                  </a:lnTo>
                  <a:lnTo>
                    <a:pt x="35" y="88"/>
                  </a:lnTo>
                  <a:lnTo>
                    <a:pt x="65" y="82"/>
                  </a:lnTo>
                  <a:lnTo>
                    <a:pt x="72" y="80"/>
                  </a:lnTo>
                  <a:lnTo>
                    <a:pt x="65" y="88"/>
                  </a:lnTo>
                  <a:lnTo>
                    <a:pt x="50" y="97"/>
                  </a:lnTo>
                  <a:lnTo>
                    <a:pt x="25" y="102"/>
                  </a:lnTo>
                  <a:lnTo>
                    <a:pt x="0" y="106"/>
                  </a:lnTo>
                  <a:lnTo>
                    <a:pt x="32" y="99"/>
                  </a:lnTo>
                  <a:lnTo>
                    <a:pt x="53" y="92"/>
                  </a:lnTo>
                  <a:lnTo>
                    <a:pt x="72" y="85"/>
                  </a:lnTo>
                  <a:lnTo>
                    <a:pt x="75" y="82"/>
                  </a:lnTo>
                  <a:lnTo>
                    <a:pt x="72" y="90"/>
                  </a:lnTo>
                  <a:lnTo>
                    <a:pt x="79" y="88"/>
                  </a:lnTo>
                  <a:lnTo>
                    <a:pt x="86" y="90"/>
                  </a:lnTo>
                  <a:lnTo>
                    <a:pt x="72" y="97"/>
                  </a:lnTo>
                  <a:lnTo>
                    <a:pt x="72" y="102"/>
                  </a:lnTo>
                  <a:lnTo>
                    <a:pt x="53" y="111"/>
                  </a:lnTo>
                  <a:lnTo>
                    <a:pt x="61" y="111"/>
                  </a:lnTo>
                  <a:lnTo>
                    <a:pt x="53" y="116"/>
                  </a:lnTo>
                  <a:lnTo>
                    <a:pt x="28" y="125"/>
                  </a:lnTo>
                  <a:lnTo>
                    <a:pt x="6" y="127"/>
                  </a:lnTo>
                  <a:lnTo>
                    <a:pt x="38" y="123"/>
                  </a:lnTo>
                  <a:lnTo>
                    <a:pt x="57" y="116"/>
                  </a:lnTo>
                  <a:lnTo>
                    <a:pt x="68" y="113"/>
                  </a:lnTo>
                  <a:lnTo>
                    <a:pt x="68" y="120"/>
                  </a:lnTo>
                  <a:lnTo>
                    <a:pt x="68" y="123"/>
                  </a:lnTo>
                  <a:lnTo>
                    <a:pt x="57" y="132"/>
                  </a:lnTo>
                  <a:lnTo>
                    <a:pt x="47" y="140"/>
                  </a:lnTo>
                  <a:lnTo>
                    <a:pt x="53" y="140"/>
                  </a:lnTo>
                  <a:lnTo>
                    <a:pt x="43" y="144"/>
                  </a:lnTo>
                  <a:lnTo>
                    <a:pt x="6" y="156"/>
                  </a:lnTo>
                  <a:lnTo>
                    <a:pt x="32" y="149"/>
                  </a:lnTo>
                  <a:lnTo>
                    <a:pt x="50" y="144"/>
                  </a:lnTo>
                  <a:lnTo>
                    <a:pt x="50" y="151"/>
                  </a:lnTo>
                  <a:lnTo>
                    <a:pt x="38" y="153"/>
                  </a:lnTo>
                  <a:lnTo>
                    <a:pt x="50" y="151"/>
                  </a:lnTo>
                  <a:lnTo>
                    <a:pt x="50" y="156"/>
                  </a:lnTo>
                  <a:lnTo>
                    <a:pt x="43" y="161"/>
                  </a:lnTo>
                  <a:lnTo>
                    <a:pt x="10" y="168"/>
                  </a:lnTo>
                  <a:lnTo>
                    <a:pt x="38" y="161"/>
                  </a:lnTo>
                  <a:lnTo>
                    <a:pt x="38" y="163"/>
                  </a:lnTo>
                  <a:lnTo>
                    <a:pt x="43" y="165"/>
                  </a:lnTo>
                  <a:lnTo>
                    <a:pt x="10" y="182"/>
                  </a:lnTo>
                  <a:lnTo>
                    <a:pt x="35" y="170"/>
                  </a:lnTo>
                  <a:lnTo>
                    <a:pt x="43" y="168"/>
                  </a:lnTo>
                  <a:lnTo>
                    <a:pt x="47" y="173"/>
                  </a:lnTo>
                  <a:lnTo>
                    <a:pt x="38" y="177"/>
                  </a:lnTo>
                  <a:lnTo>
                    <a:pt x="47" y="175"/>
                  </a:lnTo>
                  <a:lnTo>
                    <a:pt x="38" y="189"/>
                  </a:lnTo>
                  <a:lnTo>
                    <a:pt x="6" y="205"/>
                  </a:lnTo>
                  <a:lnTo>
                    <a:pt x="38" y="189"/>
                  </a:lnTo>
                  <a:lnTo>
                    <a:pt x="35" y="196"/>
                  </a:lnTo>
                  <a:lnTo>
                    <a:pt x="47" y="189"/>
                  </a:lnTo>
                  <a:lnTo>
                    <a:pt x="47" y="196"/>
                  </a:lnTo>
                  <a:lnTo>
                    <a:pt x="50" y="229"/>
                  </a:lnTo>
                  <a:lnTo>
                    <a:pt x="83" y="270"/>
                  </a:lnTo>
                  <a:lnTo>
                    <a:pt x="50" y="227"/>
                  </a:lnTo>
                  <a:lnTo>
                    <a:pt x="50" y="211"/>
                  </a:lnTo>
                  <a:lnTo>
                    <a:pt x="53" y="198"/>
                  </a:lnTo>
                  <a:lnTo>
                    <a:pt x="57" y="189"/>
                  </a:lnTo>
                  <a:lnTo>
                    <a:pt x="65" y="173"/>
                  </a:lnTo>
                  <a:lnTo>
                    <a:pt x="72" y="180"/>
                  </a:lnTo>
                  <a:lnTo>
                    <a:pt x="119" y="270"/>
                  </a:lnTo>
                  <a:lnTo>
                    <a:pt x="75" y="180"/>
                  </a:lnTo>
                  <a:lnTo>
                    <a:pt x="75" y="170"/>
                  </a:lnTo>
                  <a:lnTo>
                    <a:pt x="83" y="175"/>
                  </a:lnTo>
                  <a:lnTo>
                    <a:pt x="90" y="263"/>
                  </a:lnTo>
                  <a:lnTo>
                    <a:pt x="86" y="187"/>
                  </a:lnTo>
                  <a:lnTo>
                    <a:pt x="83" y="173"/>
                  </a:lnTo>
                  <a:lnTo>
                    <a:pt x="79" y="168"/>
                  </a:lnTo>
                  <a:lnTo>
                    <a:pt x="83" y="156"/>
                  </a:lnTo>
                  <a:lnTo>
                    <a:pt x="86" y="165"/>
                  </a:lnTo>
                  <a:lnTo>
                    <a:pt x="97" y="184"/>
                  </a:lnTo>
                  <a:lnTo>
                    <a:pt x="108" y="196"/>
                  </a:lnTo>
                  <a:lnTo>
                    <a:pt x="137" y="213"/>
                  </a:lnTo>
                  <a:lnTo>
                    <a:pt x="199" y="244"/>
                  </a:lnTo>
                  <a:lnTo>
                    <a:pt x="119" y="198"/>
                  </a:lnTo>
                  <a:lnTo>
                    <a:pt x="104" y="187"/>
                  </a:lnTo>
                  <a:lnTo>
                    <a:pt x="97" y="180"/>
                  </a:lnTo>
                  <a:lnTo>
                    <a:pt x="90" y="170"/>
                  </a:lnTo>
                  <a:lnTo>
                    <a:pt x="94" y="144"/>
                  </a:lnTo>
                  <a:lnTo>
                    <a:pt x="97" y="151"/>
                  </a:lnTo>
                  <a:lnTo>
                    <a:pt x="97" y="137"/>
                  </a:lnTo>
                  <a:lnTo>
                    <a:pt x="97" y="132"/>
                  </a:lnTo>
                  <a:lnTo>
                    <a:pt x="104" y="144"/>
                  </a:lnTo>
                  <a:lnTo>
                    <a:pt x="174" y="232"/>
                  </a:lnTo>
                  <a:lnTo>
                    <a:pt x="116" y="161"/>
                  </a:lnTo>
                  <a:lnTo>
                    <a:pt x="108" y="153"/>
                  </a:lnTo>
                  <a:lnTo>
                    <a:pt x="104" y="144"/>
                  </a:lnTo>
                  <a:lnTo>
                    <a:pt x="104" y="118"/>
                  </a:lnTo>
                  <a:lnTo>
                    <a:pt x="108" y="120"/>
                  </a:lnTo>
                  <a:lnTo>
                    <a:pt x="112" y="106"/>
                  </a:lnTo>
                  <a:lnTo>
                    <a:pt x="123" y="111"/>
                  </a:lnTo>
                  <a:lnTo>
                    <a:pt x="177" y="208"/>
                  </a:lnTo>
                  <a:lnTo>
                    <a:pt x="148" y="161"/>
                  </a:lnTo>
                  <a:lnTo>
                    <a:pt x="137" y="140"/>
                  </a:lnTo>
                  <a:lnTo>
                    <a:pt x="123" y="120"/>
                  </a:lnTo>
                  <a:lnTo>
                    <a:pt x="123" y="108"/>
                  </a:lnTo>
                  <a:lnTo>
                    <a:pt x="119" y="90"/>
                  </a:lnTo>
                  <a:lnTo>
                    <a:pt x="127" y="92"/>
                  </a:lnTo>
                  <a:lnTo>
                    <a:pt x="155" y="189"/>
                  </a:lnTo>
                  <a:lnTo>
                    <a:pt x="123" y="85"/>
                  </a:lnTo>
                  <a:lnTo>
                    <a:pt x="123" y="75"/>
                  </a:lnTo>
                  <a:lnTo>
                    <a:pt x="127" y="82"/>
                  </a:lnTo>
                  <a:lnTo>
                    <a:pt x="127" y="61"/>
                  </a:lnTo>
                  <a:lnTo>
                    <a:pt x="133" y="68"/>
                  </a:lnTo>
                  <a:lnTo>
                    <a:pt x="133" y="56"/>
                  </a:lnTo>
                  <a:lnTo>
                    <a:pt x="144" y="64"/>
                  </a:lnTo>
                  <a:lnTo>
                    <a:pt x="159" y="88"/>
                  </a:lnTo>
                  <a:lnTo>
                    <a:pt x="177" y="102"/>
                  </a:lnTo>
                  <a:lnTo>
                    <a:pt x="210" y="125"/>
                  </a:lnTo>
                  <a:lnTo>
                    <a:pt x="228" y="146"/>
                  </a:lnTo>
                  <a:lnTo>
                    <a:pt x="177" y="102"/>
                  </a:lnTo>
                  <a:lnTo>
                    <a:pt x="163" y="90"/>
                  </a:lnTo>
                  <a:lnTo>
                    <a:pt x="148" y="73"/>
                  </a:lnTo>
                  <a:lnTo>
                    <a:pt x="144" y="61"/>
                  </a:lnTo>
                  <a:lnTo>
                    <a:pt x="137" y="40"/>
                  </a:lnTo>
                  <a:lnTo>
                    <a:pt x="141" y="42"/>
                  </a:lnTo>
                  <a:lnTo>
                    <a:pt x="148" y="40"/>
                  </a:lnTo>
                  <a:lnTo>
                    <a:pt x="144" y="31"/>
                  </a:lnTo>
                  <a:lnTo>
                    <a:pt x="151" y="40"/>
                  </a:lnTo>
                  <a:lnTo>
                    <a:pt x="159" y="49"/>
                  </a:lnTo>
                  <a:lnTo>
                    <a:pt x="177" y="59"/>
                  </a:lnTo>
                  <a:lnTo>
                    <a:pt x="203" y="68"/>
                  </a:lnTo>
                  <a:lnTo>
                    <a:pt x="254" y="92"/>
                  </a:lnTo>
                  <a:lnTo>
                    <a:pt x="170" y="56"/>
                  </a:lnTo>
                  <a:lnTo>
                    <a:pt x="159" y="47"/>
                  </a:lnTo>
                  <a:lnTo>
                    <a:pt x="155" y="42"/>
                  </a:lnTo>
                  <a:lnTo>
                    <a:pt x="155" y="18"/>
                  </a:lnTo>
                  <a:lnTo>
                    <a:pt x="163" y="26"/>
                  </a:lnTo>
                  <a:lnTo>
                    <a:pt x="174" y="37"/>
                  </a:lnTo>
                  <a:lnTo>
                    <a:pt x="195" y="56"/>
                  </a:lnTo>
                  <a:lnTo>
                    <a:pt x="225" y="75"/>
                  </a:lnTo>
                  <a:lnTo>
                    <a:pt x="231" y="85"/>
                  </a:lnTo>
                  <a:lnTo>
                    <a:pt x="169" y="37"/>
                  </a:lnTo>
                  <a:lnTo>
                    <a:pt x="163" y="21"/>
                  </a:lnTo>
                  <a:lnTo>
                    <a:pt x="166" y="9"/>
                  </a:lnTo>
                  <a:lnTo>
                    <a:pt x="149" y="2"/>
                  </a:lnTo>
                  <a:lnTo>
                    <a:pt x="143" y="3"/>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Freeform 107"/>
            <p:cNvSpPr>
              <a:spLocks/>
            </p:cNvSpPr>
            <p:nvPr/>
          </p:nvSpPr>
          <p:spPr bwMode="ltGray">
            <a:xfrm>
              <a:off x="4977" y="3785"/>
              <a:ext cx="212" cy="258"/>
            </a:xfrm>
            <a:custGeom>
              <a:avLst/>
              <a:gdLst>
                <a:gd name="T0" fmla="*/ 208 w 212"/>
                <a:gd name="T1" fmla="*/ 39 h 258"/>
                <a:gd name="T2" fmla="*/ 192 w 212"/>
                <a:gd name="T3" fmla="*/ 23 h 258"/>
                <a:gd name="T4" fmla="*/ 186 w 212"/>
                <a:gd name="T5" fmla="*/ 16 h 258"/>
                <a:gd name="T6" fmla="*/ 170 w 212"/>
                <a:gd name="T7" fmla="*/ 10 h 258"/>
                <a:gd name="T8" fmla="*/ 156 w 212"/>
                <a:gd name="T9" fmla="*/ 5 h 258"/>
                <a:gd name="T10" fmla="*/ 136 w 212"/>
                <a:gd name="T11" fmla="*/ 0 h 258"/>
                <a:gd name="T12" fmla="*/ 119 w 212"/>
                <a:gd name="T13" fmla="*/ 0 h 258"/>
                <a:gd name="T14" fmla="*/ 104 w 212"/>
                <a:gd name="T15" fmla="*/ 2 h 258"/>
                <a:gd name="T16" fmla="*/ 86 w 212"/>
                <a:gd name="T17" fmla="*/ 4 h 258"/>
                <a:gd name="T18" fmla="*/ 66 w 212"/>
                <a:gd name="T19" fmla="*/ 9 h 258"/>
                <a:gd name="T20" fmla="*/ 54 w 212"/>
                <a:gd name="T21" fmla="*/ 19 h 258"/>
                <a:gd name="T22" fmla="*/ 42 w 212"/>
                <a:gd name="T23" fmla="*/ 33 h 258"/>
                <a:gd name="T24" fmla="*/ 29 w 212"/>
                <a:gd name="T25" fmla="*/ 43 h 258"/>
                <a:gd name="T26" fmla="*/ 19 w 212"/>
                <a:gd name="T27" fmla="*/ 54 h 258"/>
                <a:gd name="T28" fmla="*/ 8 w 212"/>
                <a:gd name="T29" fmla="*/ 69 h 258"/>
                <a:gd name="T30" fmla="*/ 0 w 212"/>
                <a:gd name="T31" fmla="*/ 99 h 258"/>
                <a:gd name="T32" fmla="*/ 2 w 212"/>
                <a:gd name="T33" fmla="*/ 123 h 258"/>
                <a:gd name="T34" fmla="*/ 12 w 212"/>
                <a:gd name="T35" fmla="*/ 157 h 258"/>
                <a:gd name="T36" fmla="*/ 29 w 212"/>
                <a:gd name="T37" fmla="*/ 186 h 258"/>
                <a:gd name="T38" fmla="*/ 66 w 212"/>
                <a:gd name="T39" fmla="*/ 257 h 258"/>
                <a:gd name="T40" fmla="*/ 52 w 212"/>
                <a:gd name="T41" fmla="*/ 181 h 258"/>
                <a:gd name="T42" fmla="*/ 44 w 212"/>
                <a:gd name="T43" fmla="*/ 156 h 258"/>
                <a:gd name="T44" fmla="*/ 39 w 212"/>
                <a:gd name="T45" fmla="*/ 133 h 258"/>
                <a:gd name="T46" fmla="*/ 37 w 212"/>
                <a:gd name="T47" fmla="*/ 109 h 258"/>
                <a:gd name="T48" fmla="*/ 42 w 212"/>
                <a:gd name="T49" fmla="*/ 81 h 258"/>
                <a:gd name="T50" fmla="*/ 46 w 212"/>
                <a:gd name="T51" fmla="*/ 61 h 258"/>
                <a:gd name="T52" fmla="*/ 56 w 212"/>
                <a:gd name="T53" fmla="*/ 35 h 258"/>
                <a:gd name="T54" fmla="*/ 72 w 212"/>
                <a:gd name="T55" fmla="*/ 23 h 258"/>
                <a:gd name="T56" fmla="*/ 92 w 212"/>
                <a:gd name="T57" fmla="*/ 18 h 258"/>
                <a:gd name="T58" fmla="*/ 144 w 212"/>
                <a:gd name="T59" fmla="*/ 15 h 258"/>
                <a:gd name="T60" fmla="*/ 176 w 212"/>
                <a:gd name="T61" fmla="*/ 23 h 258"/>
                <a:gd name="T62" fmla="*/ 211 w 212"/>
                <a:gd name="T63" fmla="*/ 42 h 258"/>
                <a:gd name="T64" fmla="*/ 208 w 212"/>
                <a:gd name="T65" fmla="*/ 3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2" h="258">
                  <a:moveTo>
                    <a:pt x="208" y="39"/>
                  </a:moveTo>
                  <a:lnTo>
                    <a:pt x="192" y="23"/>
                  </a:lnTo>
                  <a:lnTo>
                    <a:pt x="186" y="16"/>
                  </a:lnTo>
                  <a:lnTo>
                    <a:pt x="170" y="10"/>
                  </a:lnTo>
                  <a:lnTo>
                    <a:pt x="156" y="5"/>
                  </a:lnTo>
                  <a:lnTo>
                    <a:pt x="136" y="0"/>
                  </a:lnTo>
                  <a:lnTo>
                    <a:pt x="119" y="0"/>
                  </a:lnTo>
                  <a:lnTo>
                    <a:pt x="104" y="2"/>
                  </a:lnTo>
                  <a:lnTo>
                    <a:pt x="86" y="4"/>
                  </a:lnTo>
                  <a:lnTo>
                    <a:pt x="66" y="9"/>
                  </a:lnTo>
                  <a:lnTo>
                    <a:pt x="54" y="19"/>
                  </a:lnTo>
                  <a:lnTo>
                    <a:pt x="42" y="33"/>
                  </a:lnTo>
                  <a:lnTo>
                    <a:pt x="29" y="43"/>
                  </a:lnTo>
                  <a:lnTo>
                    <a:pt x="19" y="54"/>
                  </a:lnTo>
                  <a:lnTo>
                    <a:pt x="8" y="69"/>
                  </a:lnTo>
                  <a:lnTo>
                    <a:pt x="0" y="99"/>
                  </a:lnTo>
                  <a:lnTo>
                    <a:pt x="2" y="123"/>
                  </a:lnTo>
                  <a:lnTo>
                    <a:pt x="12" y="157"/>
                  </a:lnTo>
                  <a:lnTo>
                    <a:pt x="29" y="186"/>
                  </a:lnTo>
                  <a:lnTo>
                    <a:pt x="66" y="257"/>
                  </a:lnTo>
                  <a:lnTo>
                    <a:pt x="52" y="181"/>
                  </a:lnTo>
                  <a:lnTo>
                    <a:pt x="44" y="156"/>
                  </a:lnTo>
                  <a:lnTo>
                    <a:pt x="39" y="133"/>
                  </a:lnTo>
                  <a:lnTo>
                    <a:pt x="37" y="109"/>
                  </a:lnTo>
                  <a:lnTo>
                    <a:pt x="42" y="81"/>
                  </a:lnTo>
                  <a:lnTo>
                    <a:pt x="46" y="61"/>
                  </a:lnTo>
                  <a:lnTo>
                    <a:pt x="56" y="35"/>
                  </a:lnTo>
                  <a:lnTo>
                    <a:pt x="72" y="23"/>
                  </a:lnTo>
                  <a:lnTo>
                    <a:pt x="92" y="18"/>
                  </a:lnTo>
                  <a:lnTo>
                    <a:pt x="144" y="15"/>
                  </a:lnTo>
                  <a:lnTo>
                    <a:pt x="176" y="23"/>
                  </a:lnTo>
                  <a:lnTo>
                    <a:pt x="211" y="42"/>
                  </a:lnTo>
                  <a:lnTo>
                    <a:pt x="208" y="39"/>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Freeform 108"/>
            <p:cNvSpPr>
              <a:spLocks/>
            </p:cNvSpPr>
            <p:nvPr/>
          </p:nvSpPr>
          <p:spPr bwMode="ltGray">
            <a:xfrm>
              <a:off x="5130" y="3603"/>
              <a:ext cx="218" cy="252"/>
            </a:xfrm>
            <a:custGeom>
              <a:avLst/>
              <a:gdLst>
                <a:gd name="T0" fmla="*/ 63 w 218"/>
                <a:gd name="T1" fmla="*/ 251 h 252"/>
                <a:gd name="T2" fmla="*/ 48 w 218"/>
                <a:gd name="T3" fmla="*/ 207 h 252"/>
                <a:gd name="T4" fmla="*/ 41 w 218"/>
                <a:gd name="T5" fmla="*/ 189 h 252"/>
                <a:gd name="T6" fmla="*/ 26 w 218"/>
                <a:gd name="T7" fmla="*/ 166 h 252"/>
                <a:gd name="T8" fmla="*/ 10 w 218"/>
                <a:gd name="T9" fmla="*/ 145 h 252"/>
                <a:gd name="T10" fmla="*/ 1 w 218"/>
                <a:gd name="T11" fmla="*/ 132 h 252"/>
                <a:gd name="T12" fmla="*/ 0 w 218"/>
                <a:gd name="T13" fmla="*/ 119 h 252"/>
                <a:gd name="T14" fmla="*/ 4 w 218"/>
                <a:gd name="T15" fmla="*/ 100 h 252"/>
                <a:gd name="T16" fmla="*/ 6 w 218"/>
                <a:gd name="T17" fmla="*/ 81 h 252"/>
                <a:gd name="T18" fmla="*/ 30 w 218"/>
                <a:gd name="T19" fmla="*/ 34 h 252"/>
                <a:gd name="T20" fmla="*/ 41 w 218"/>
                <a:gd name="T21" fmla="*/ 23 h 252"/>
                <a:gd name="T22" fmla="*/ 61 w 218"/>
                <a:gd name="T23" fmla="*/ 10 h 252"/>
                <a:gd name="T24" fmla="*/ 78 w 218"/>
                <a:gd name="T25" fmla="*/ 2 h 252"/>
                <a:gd name="T26" fmla="*/ 100 w 218"/>
                <a:gd name="T27" fmla="*/ 0 h 252"/>
                <a:gd name="T28" fmla="*/ 118 w 218"/>
                <a:gd name="T29" fmla="*/ 5 h 252"/>
                <a:gd name="T30" fmla="*/ 140 w 218"/>
                <a:gd name="T31" fmla="*/ 10 h 252"/>
                <a:gd name="T32" fmla="*/ 163 w 218"/>
                <a:gd name="T33" fmla="*/ 25 h 252"/>
                <a:gd name="T34" fmla="*/ 170 w 218"/>
                <a:gd name="T35" fmla="*/ 36 h 252"/>
                <a:gd name="T36" fmla="*/ 184 w 218"/>
                <a:gd name="T37" fmla="*/ 51 h 252"/>
                <a:gd name="T38" fmla="*/ 195 w 218"/>
                <a:gd name="T39" fmla="*/ 64 h 252"/>
                <a:gd name="T40" fmla="*/ 215 w 218"/>
                <a:gd name="T41" fmla="*/ 129 h 252"/>
                <a:gd name="T42" fmla="*/ 217 w 218"/>
                <a:gd name="T43" fmla="*/ 142 h 252"/>
                <a:gd name="T44" fmla="*/ 212 w 218"/>
                <a:gd name="T45" fmla="*/ 164 h 252"/>
                <a:gd name="T46" fmla="*/ 201 w 218"/>
                <a:gd name="T47" fmla="*/ 225 h 252"/>
                <a:gd name="T48" fmla="*/ 202 w 218"/>
                <a:gd name="T49" fmla="*/ 165 h 252"/>
                <a:gd name="T50" fmla="*/ 195 w 218"/>
                <a:gd name="T51" fmla="*/ 138 h 252"/>
                <a:gd name="T52" fmla="*/ 190 w 218"/>
                <a:gd name="T53" fmla="*/ 122 h 252"/>
                <a:gd name="T54" fmla="*/ 182 w 218"/>
                <a:gd name="T55" fmla="*/ 100 h 252"/>
                <a:gd name="T56" fmla="*/ 173 w 218"/>
                <a:gd name="T57" fmla="*/ 79 h 252"/>
                <a:gd name="T58" fmla="*/ 159 w 218"/>
                <a:gd name="T59" fmla="*/ 57 h 252"/>
                <a:gd name="T60" fmla="*/ 144 w 218"/>
                <a:gd name="T61" fmla="*/ 37 h 252"/>
                <a:gd name="T62" fmla="*/ 131 w 218"/>
                <a:gd name="T63" fmla="*/ 20 h 252"/>
                <a:gd name="T64" fmla="*/ 118 w 218"/>
                <a:gd name="T65" fmla="*/ 10 h 252"/>
                <a:gd name="T66" fmla="*/ 103 w 218"/>
                <a:gd name="T67" fmla="*/ 6 h 252"/>
                <a:gd name="T68" fmla="*/ 87 w 218"/>
                <a:gd name="T69" fmla="*/ 10 h 252"/>
                <a:gd name="T70" fmla="*/ 77 w 218"/>
                <a:gd name="T71" fmla="*/ 19 h 252"/>
                <a:gd name="T72" fmla="*/ 70 w 218"/>
                <a:gd name="T73" fmla="*/ 36 h 252"/>
                <a:gd name="T74" fmla="*/ 70 w 218"/>
                <a:gd name="T75" fmla="*/ 48 h 252"/>
                <a:gd name="T76" fmla="*/ 65 w 218"/>
                <a:gd name="T77" fmla="*/ 71 h 252"/>
                <a:gd name="T78" fmla="*/ 58 w 218"/>
                <a:gd name="T79" fmla="*/ 85 h 252"/>
                <a:gd name="T80" fmla="*/ 43 w 218"/>
                <a:gd name="T81" fmla="*/ 108 h 252"/>
                <a:gd name="T82" fmla="*/ 41 w 218"/>
                <a:gd name="T83" fmla="*/ 119 h 252"/>
                <a:gd name="T84" fmla="*/ 38 w 218"/>
                <a:gd name="T85" fmla="*/ 131 h 252"/>
                <a:gd name="T86" fmla="*/ 38 w 218"/>
                <a:gd name="T87" fmla="*/ 147 h 252"/>
                <a:gd name="T88" fmla="*/ 65 w 218"/>
                <a:gd name="T89" fmla="*/ 203 h 252"/>
                <a:gd name="T90" fmla="*/ 63 w 218"/>
                <a:gd name="T91"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52">
                  <a:moveTo>
                    <a:pt x="63" y="251"/>
                  </a:moveTo>
                  <a:lnTo>
                    <a:pt x="48" y="207"/>
                  </a:lnTo>
                  <a:lnTo>
                    <a:pt x="41" y="189"/>
                  </a:lnTo>
                  <a:lnTo>
                    <a:pt x="26" y="166"/>
                  </a:lnTo>
                  <a:lnTo>
                    <a:pt x="10" y="145"/>
                  </a:lnTo>
                  <a:lnTo>
                    <a:pt x="1" y="132"/>
                  </a:lnTo>
                  <a:lnTo>
                    <a:pt x="0" y="119"/>
                  </a:lnTo>
                  <a:lnTo>
                    <a:pt x="4" y="100"/>
                  </a:lnTo>
                  <a:lnTo>
                    <a:pt x="6" y="81"/>
                  </a:lnTo>
                  <a:lnTo>
                    <a:pt x="30" y="34"/>
                  </a:lnTo>
                  <a:lnTo>
                    <a:pt x="41" y="23"/>
                  </a:lnTo>
                  <a:lnTo>
                    <a:pt x="61" y="10"/>
                  </a:lnTo>
                  <a:lnTo>
                    <a:pt x="78" y="2"/>
                  </a:lnTo>
                  <a:lnTo>
                    <a:pt x="100" y="0"/>
                  </a:lnTo>
                  <a:lnTo>
                    <a:pt x="118" y="5"/>
                  </a:lnTo>
                  <a:lnTo>
                    <a:pt x="140" y="10"/>
                  </a:lnTo>
                  <a:lnTo>
                    <a:pt x="163" y="25"/>
                  </a:lnTo>
                  <a:lnTo>
                    <a:pt x="170" y="36"/>
                  </a:lnTo>
                  <a:lnTo>
                    <a:pt x="184" y="51"/>
                  </a:lnTo>
                  <a:lnTo>
                    <a:pt x="195" y="64"/>
                  </a:lnTo>
                  <a:lnTo>
                    <a:pt x="215" y="129"/>
                  </a:lnTo>
                  <a:lnTo>
                    <a:pt x="217" y="142"/>
                  </a:lnTo>
                  <a:lnTo>
                    <a:pt x="212" y="164"/>
                  </a:lnTo>
                  <a:lnTo>
                    <a:pt x="201" y="225"/>
                  </a:lnTo>
                  <a:lnTo>
                    <a:pt x="202" y="165"/>
                  </a:lnTo>
                  <a:lnTo>
                    <a:pt x="195" y="138"/>
                  </a:lnTo>
                  <a:lnTo>
                    <a:pt x="190" y="122"/>
                  </a:lnTo>
                  <a:lnTo>
                    <a:pt x="182" y="100"/>
                  </a:lnTo>
                  <a:lnTo>
                    <a:pt x="173" y="79"/>
                  </a:lnTo>
                  <a:lnTo>
                    <a:pt x="159" y="57"/>
                  </a:lnTo>
                  <a:lnTo>
                    <a:pt x="144" y="37"/>
                  </a:lnTo>
                  <a:lnTo>
                    <a:pt x="131" y="20"/>
                  </a:lnTo>
                  <a:lnTo>
                    <a:pt x="118" y="10"/>
                  </a:lnTo>
                  <a:lnTo>
                    <a:pt x="103" y="6"/>
                  </a:lnTo>
                  <a:lnTo>
                    <a:pt x="87" y="10"/>
                  </a:lnTo>
                  <a:lnTo>
                    <a:pt x="77" y="19"/>
                  </a:lnTo>
                  <a:lnTo>
                    <a:pt x="70" y="36"/>
                  </a:lnTo>
                  <a:lnTo>
                    <a:pt x="70" y="48"/>
                  </a:lnTo>
                  <a:lnTo>
                    <a:pt x="65" y="71"/>
                  </a:lnTo>
                  <a:lnTo>
                    <a:pt x="58" y="85"/>
                  </a:lnTo>
                  <a:lnTo>
                    <a:pt x="43" y="108"/>
                  </a:lnTo>
                  <a:lnTo>
                    <a:pt x="41" y="119"/>
                  </a:lnTo>
                  <a:lnTo>
                    <a:pt x="38" y="131"/>
                  </a:lnTo>
                  <a:lnTo>
                    <a:pt x="38" y="147"/>
                  </a:lnTo>
                  <a:lnTo>
                    <a:pt x="65" y="203"/>
                  </a:lnTo>
                  <a:lnTo>
                    <a:pt x="63" y="251"/>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Freeform 109"/>
            <p:cNvSpPr>
              <a:spLocks/>
            </p:cNvSpPr>
            <p:nvPr/>
          </p:nvSpPr>
          <p:spPr bwMode="ltGray">
            <a:xfrm>
              <a:off x="5495" y="3351"/>
              <a:ext cx="280" cy="366"/>
            </a:xfrm>
            <a:custGeom>
              <a:avLst/>
              <a:gdLst>
                <a:gd name="T0" fmla="*/ 1 w 280"/>
                <a:gd name="T1" fmla="*/ 301 h 366"/>
                <a:gd name="T2" fmla="*/ 11 w 280"/>
                <a:gd name="T3" fmla="*/ 289 h 366"/>
                <a:gd name="T4" fmla="*/ 80 w 280"/>
                <a:gd name="T5" fmla="*/ 365 h 366"/>
                <a:gd name="T6" fmla="*/ 25 w 280"/>
                <a:gd name="T7" fmla="*/ 291 h 366"/>
                <a:gd name="T8" fmla="*/ 31 w 280"/>
                <a:gd name="T9" fmla="*/ 283 h 366"/>
                <a:gd name="T10" fmla="*/ 99 w 280"/>
                <a:gd name="T11" fmla="*/ 336 h 366"/>
                <a:gd name="T12" fmla="*/ 28 w 280"/>
                <a:gd name="T13" fmla="*/ 280 h 366"/>
                <a:gd name="T14" fmla="*/ 37 w 280"/>
                <a:gd name="T15" fmla="*/ 267 h 366"/>
                <a:gd name="T16" fmla="*/ 46 w 280"/>
                <a:gd name="T17" fmla="*/ 254 h 366"/>
                <a:gd name="T18" fmla="*/ 41 w 280"/>
                <a:gd name="T19" fmla="*/ 245 h 366"/>
                <a:gd name="T20" fmla="*/ 50 w 280"/>
                <a:gd name="T21" fmla="*/ 239 h 366"/>
                <a:gd name="T22" fmla="*/ 46 w 280"/>
                <a:gd name="T23" fmla="*/ 238 h 366"/>
                <a:gd name="T24" fmla="*/ 46 w 280"/>
                <a:gd name="T25" fmla="*/ 225 h 366"/>
                <a:gd name="T26" fmla="*/ 50 w 280"/>
                <a:gd name="T27" fmla="*/ 216 h 366"/>
                <a:gd name="T28" fmla="*/ 132 w 280"/>
                <a:gd name="T29" fmla="*/ 280 h 366"/>
                <a:gd name="T30" fmla="*/ 46 w 280"/>
                <a:gd name="T31" fmla="*/ 213 h 366"/>
                <a:gd name="T32" fmla="*/ 55 w 280"/>
                <a:gd name="T33" fmla="*/ 213 h 366"/>
                <a:gd name="T34" fmla="*/ 55 w 280"/>
                <a:gd name="T35" fmla="*/ 194 h 366"/>
                <a:gd name="T36" fmla="*/ 159 w 280"/>
                <a:gd name="T37" fmla="*/ 238 h 366"/>
                <a:gd name="T38" fmla="*/ 77 w 280"/>
                <a:gd name="T39" fmla="*/ 208 h 366"/>
                <a:gd name="T40" fmla="*/ 47 w 280"/>
                <a:gd name="T41" fmla="*/ 182 h 366"/>
                <a:gd name="T42" fmla="*/ 50 w 280"/>
                <a:gd name="T43" fmla="*/ 172 h 366"/>
                <a:gd name="T44" fmla="*/ 68 w 280"/>
                <a:gd name="T45" fmla="*/ 180 h 366"/>
                <a:gd name="T46" fmla="*/ 70 w 280"/>
                <a:gd name="T47" fmla="*/ 168 h 366"/>
                <a:gd name="T48" fmla="*/ 146 w 280"/>
                <a:gd name="T49" fmla="*/ 188 h 366"/>
                <a:gd name="T50" fmla="*/ 118 w 280"/>
                <a:gd name="T51" fmla="*/ 178 h 366"/>
                <a:gd name="T52" fmla="*/ 58 w 280"/>
                <a:gd name="T53" fmla="*/ 154 h 366"/>
                <a:gd name="T54" fmla="*/ 55 w 280"/>
                <a:gd name="T55" fmla="*/ 136 h 366"/>
                <a:gd name="T56" fmla="*/ 60 w 280"/>
                <a:gd name="T57" fmla="*/ 126 h 366"/>
                <a:gd name="T58" fmla="*/ 80 w 280"/>
                <a:gd name="T59" fmla="*/ 134 h 366"/>
                <a:gd name="T60" fmla="*/ 76 w 280"/>
                <a:gd name="T61" fmla="*/ 116 h 366"/>
                <a:gd name="T62" fmla="*/ 70 w 280"/>
                <a:gd name="T63" fmla="*/ 105 h 366"/>
                <a:gd name="T64" fmla="*/ 75 w 280"/>
                <a:gd name="T65" fmla="*/ 99 h 366"/>
                <a:gd name="T66" fmla="*/ 155 w 280"/>
                <a:gd name="T67" fmla="*/ 130 h 366"/>
                <a:gd name="T68" fmla="*/ 250 w 280"/>
                <a:gd name="T69" fmla="*/ 154 h 366"/>
                <a:gd name="T70" fmla="*/ 118 w 280"/>
                <a:gd name="T71" fmla="*/ 115 h 366"/>
                <a:gd name="T72" fmla="*/ 75 w 280"/>
                <a:gd name="T73" fmla="*/ 99 h 366"/>
                <a:gd name="T74" fmla="*/ 80 w 280"/>
                <a:gd name="T75" fmla="*/ 89 h 366"/>
                <a:gd name="T76" fmla="*/ 72 w 280"/>
                <a:gd name="T77" fmla="*/ 70 h 366"/>
                <a:gd name="T78" fmla="*/ 75 w 280"/>
                <a:gd name="T79" fmla="*/ 56 h 366"/>
                <a:gd name="T80" fmla="*/ 118 w 280"/>
                <a:gd name="T81" fmla="*/ 72 h 366"/>
                <a:gd name="T82" fmla="*/ 108 w 280"/>
                <a:gd name="T83" fmla="*/ 68 h 366"/>
                <a:gd name="T84" fmla="*/ 80 w 280"/>
                <a:gd name="T85" fmla="*/ 56 h 366"/>
                <a:gd name="T86" fmla="*/ 75 w 280"/>
                <a:gd name="T87" fmla="*/ 49 h 366"/>
                <a:gd name="T88" fmla="*/ 60 w 280"/>
                <a:gd name="T89" fmla="*/ 40 h 366"/>
                <a:gd name="T90" fmla="*/ 146 w 280"/>
                <a:gd name="T91" fmla="*/ 56 h 366"/>
                <a:gd name="T92" fmla="*/ 60 w 280"/>
                <a:gd name="T93" fmla="*/ 27 h 366"/>
                <a:gd name="T94" fmla="*/ 161 w 280"/>
                <a:gd name="T95" fmla="*/ 27 h 366"/>
                <a:gd name="T96" fmla="*/ 206 w 280"/>
                <a:gd name="T97" fmla="*/ 23 h 366"/>
                <a:gd name="T98" fmla="*/ 75 w 280"/>
                <a:gd name="T99" fmla="*/ 27 h 366"/>
                <a:gd name="T100" fmla="*/ 55 w 280"/>
                <a:gd name="T101" fmla="*/ 10 h 366"/>
                <a:gd name="T102" fmla="*/ 26 w 280"/>
                <a:gd name="T103" fmla="*/ 4 h 366"/>
                <a:gd name="T104" fmla="*/ 0 w 280"/>
                <a:gd name="T105" fmla="*/ 31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366">
                  <a:moveTo>
                    <a:pt x="0" y="317"/>
                  </a:moveTo>
                  <a:lnTo>
                    <a:pt x="1" y="301"/>
                  </a:lnTo>
                  <a:lnTo>
                    <a:pt x="17" y="310"/>
                  </a:lnTo>
                  <a:lnTo>
                    <a:pt x="11" y="289"/>
                  </a:lnTo>
                  <a:lnTo>
                    <a:pt x="26" y="292"/>
                  </a:lnTo>
                  <a:lnTo>
                    <a:pt x="80" y="365"/>
                  </a:lnTo>
                  <a:lnTo>
                    <a:pt x="31" y="301"/>
                  </a:lnTo>
                  <a:lnTo>
                    <a:pt x="25" y="291"/>
                  </a:lnTo>
                  <a:lnTo>
                    <a:pt x="20" y="280"/>
                  </a:lnTo>
                  <a:lnTo>
                    <a:pt x="31" y="283"/>
                  </a:lnTo>
                  <a:lnTo>
                    <a:pt x="61" y="303"/>
                  </a:lnTo>
                  <a:lnTo>
                    <a:pt x="99" y="336"/>
                  </a:lnTo>
                  <a:lnTo>
                    <a:pt x="46" y="292"/>
                  </a:lnTo>
                  <a:lnTo>
                    <a:pt x="28" y="280"/>
                  </a:lnTo>
                  <a:lnTo>
                    <a:pt x="26" y="262"/>
                  </a:lnTo>
                  <a:lnTo>
                    <a:pt x="37" y="267"/>
                  </a:lnTo>
                  <a:lnTo>
                    <a:pt x="35" y="248"/>
                  </a:lnTo>
                  <a:lnTo>
                    <a:pt x="46" y="254"/>
                  </a:lnTo>
                  <a:lnTo>
                    <a:pt x="94" y="320"/>
                  </a:lnTo>
                  <a:lnTo>
                    <a:pt x="41" y="245"/>
                  </a:lnTo>
                  <a:lnTo>
                    <a:pt x="35" y="232"/>
                  </a:lnTo>
                  <a:lnTo>
                    <a:pt x="50" y="239"/>
                  </a:lnTo>
                  <a:lnTo>
                    <a:pt x="89" y="276"/>
                  </a:lnTo>
                  <a:lnTo>
                    <a:pt x="46" y="238"/>
                  </a:lnTo>
                  <a:lnTo>
                    <a:pt x="31" y="219"/>
                  </a:lnTo>
                  <a:lnTo>
                    <a:pt x="46" y="225"/>
                  </a:lnTo>
                  <a:lnTo>
                    <a:pt x="35" y="213"/>
                  </a:lnTo>
                  <a:lnTo>
                    <a:pt x="50" y="216"/>
                  </a:lnTo>
                  <a:lnTo>
                    <a:pt x="64" y="238"/>
                  </a:lnTo>
                  <a:lnTo>
                    <a:pt x="132" y="280"/>
                  </a:lnTo>
                  <a:lnTo>
                    <a:pt x="60" y="232"/>
                  </a:lnTo>
                  <a:lnTo>
                    <a:pt x="46" y="213"/>
                  </a:lnTo>
                  <a:lnTo>
                    <a:pt x="41" y="203"/>
                  </a:lnTo>
                  <a:lnTo>
                    <a:pt x="55" y="213"/>
                  </a:lnTo>
                  <a:lnTo>
                    <a:pt x="46" y="191"/>
                  </a:lnTo>
                  <a:lnTo>
                    <a:pt x="55" y="194"/>
                  </a:lnTo>
                  <a:lnTo>
                    <a:pt x="62" y="205"/>
                  </a:lnTo>
                  <a:lnTo>
                    <a:pt x="159" y="238"/>
                  </a:lnTo>
                  <a:lnTo>
                    <a:pt x="107" y="219"/>
                  </a:lnTo>
                  <a:lnTo>
                    <a:pt x="77" y="208"/>
                  </a:lnTo>
                  <a:lnTo>
                    <a:pt x="69" y="204"/>
                  </a:lnTo>
                  <a:lnTo>
                    <a:pt x="47" y="182"/>
                  </a:lnTo>
                  <a:lnTo>
                    <a:pt x="55" y="186"/>
                  </a:lnTo>
                  <a:lnTo>
                    <a:pt x="50" y="172"/>
                  </a:lnTo>
                  <a:lnTo>
                    <a:pt x="48" y="174"/>
                  </a:lnTo>
                  <a:lnTo>
                    <a:pt x="68" y="180"/>
                  </a:lnTo>
                  <a:lnTo>
                    <a:pt x="54" y="165"/>
                  </a:lnTo>
                  <a:lnTo>
                    <a:pt x="70" y="168"/>
                  </a:lnTo>
                  <a:lnTo>
                    <a:pt x="107" y="175"/>
                  </a:lnTo>
                  <a:lnTo>
                    <a:pt x="146" y="188"/>
                  </a:lnTo>
                  <a:lnTo>
                    <a:pt x="245" y="235"/>
                  </a:lnTo>
                  <a:lnTo>
                    <a:pt x="118" y="178"/>
                  </a:lnTo>
                  <a:lnTo>
                    <a:pt x="70" y="165"/>
                  </a:lnTo>
                  <a:lnTo>
                    <a:pt x="58" y="154"/>
                  </a:lnTo>
                  <a:lnTo>
                    <a:pt x="76" y="159"/>
                  </a:lnTo>
                  <a:lnTo>
                    <a:pt x="55" y="136"/>
                  </a:lnTo>
                  <a:lnTo>
                    <a:pt x="70" y="138"/>
                  </a:lnTo>
                  <a:lnTo>
                    <a:pt x="60" y="126"/>
                  </a:lnTo>
                  <a:lnTo>
                    <a:pt x="61" y="124"/>
                  </a:lnTo>
                  <a:lnTo>
                    <a:pt x="80" y="134"/>
                  </a:lnTo>
                  <a:lnTo>
                    <a:pt x="62" y="116"/>
                  </a:lnTo>
                  <a:lnTo>
                    <a:pt x="76" y="116"/>
                  </a:lnTo>
                  <a:lnTo>
                    <a:pt x="60" y="105"/>
                  </a:lnTo>
                  <a:lnTo>
                    <a:pt x="70" y="105"/>
                  </a:lnTo>
                  <a:lnTo>
                    <a:pt x="60" y="99"/>
                  </a:lnTo>
                  <a:lnTo>
                    <a:pt x="75" y="99"/>
                  </a:lnTo>
                  <a:lnTo>
                    <a:pt x="105" y="112"/>
                  </a:lnTo>
                  <a:lnTo>
                    <a:pt x="155" y="130"/>
                  </a:lnTo>
                  <a:lnTo>
                    <a:pt x="205" y="144"/>
                  </a:lnTo>
                  <a:lnTo>
                    <a:pt x="250" y="154"/>
                  </a:lnTo>
                  <a:lnTo>
                    <a:pt x="142" y="124"/>
                  </a:lnTo>
                  <a:lnTo>
                    <a:pt x="118" y="115"/>
                  </a:lnTo>
                  <a:lnTo>
                    <a:pt x="80" y="103"/>
                  </a:lnTo>
                  <a:lnTo>
                    <a:pt x="75" y="99"/>
                  </a:lnTo>
                  <a:lnTo>
                    <a:pt x="65" y="87"/>
                  </a:lnTo>
                  <a:lnTo>
                    <a:pt x="80" y="89"/>
                  </a:lnTo>
                  <a:lnTo>
                    <a:pt x="62" y="70"/>
                  </a:lnTo>
                  <a:lnTo>
                    <a:pt x="72" y="70"/>
                  </a:lnTo>
                  <a:lnTo>
                    <a:pt x="60" y="56"/>
                  </a:lnTo>
                  <a:lnTo>
                    <a:pt x="75" y="56"/>
                  </a:lnTo>
                  <a:lnTo>
                    <a:pt x="84" y="62"/>
                  </a:lnTo>
                  <a:lnTo>
                    <a:pt x="118" y="72"/>
                  </a:lnTo>
                  <a:lnTo>
                    <a:pt x="216" y="96"/>
                  </a:lnTo>
                  <a:lnTo>
                    <a:pt x="108" y="68"/>
                  </a:lnTo>
                  <a:lnTo>
                    <a:pt x="84" y="61"/>
                  </a:lnTo>
                  <a:lnTo>
                    <a:pt x="80" y="56"/>
                  </a:lnTo>
                  <a:lnTo>
                    <a:pt x="65" y="46"/>
                  </a:lnTo>
                  <a:lnTo>
                    <a:pt x="75" y="49"/>
                  </a:lnTo>
                  <a:lnTo>
                    <a:pt x="50" y="36"/>
                  </a:lnTo>
                  <a:lnTo>
                    <a:pt x="60" y="40"/>
                  </a:lnTo>
                  <a:lnTo>
                    <a:pt x="83" y="39"/>
                  </a:lnTo>
                  <a:lnTo>
                    <a:pt x="146" y="56"/>
                  </a:lnTo>
                  <a:lnTo>
                    <a:pt x="80" y="40"/>
                  </a:lnTo>
                  <a:lnTo>
                    <a:pt x="60" y="27"/>
                  </a:lnTo>
                  <a:lnTo>
                    <a:pt x="80" y="27"/>
                  </a:lnTo>
                  <a:lnTo>
                    <a:pt x="161" y="27"/>
                  </a:lnTo>
                  <a:lnTo>
                    <a:pt x="279" y="14"/>
                  </a:lnTo>
                  <a:lnTo>
                    <a:pt x="206" y="23"/>
                  </a:lnTo>
                  <a:lnTo>
                    <a:pt x="104" y="29"/>
                  </a:lnTo>
                  <a:lnTo>
                    <a:pt x="75" y="27"/>
                  </a:lnTo>
                  <a:lnTo>
                    <a:pt x="65" y="20"/>
                  </a:lnTo>
                  <a:lnTo>
                    <a:pt x="55" y="10"/>
                  </a:lnTo>
                  <a:lnTo>
                    <a:pt x="32" y="0"/>
                  </a:lnTo>
                  <a:lnTo>
                    <a:pt x="26" y="4"/>
                  </a:lnTo>
                  <a:lnTo>
                    <a:pt x="21" y="0"/>
                  </a:lnTo>
                  <a:lnTo>
                    <a:pt x="0" y="317"/>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Freeform 110"/>
            <p:cNvSpPr>
              <a:spLocks/>
            </p:cNvSpPr>
            <p:nvPr/>
          </p:nvSpPr>
          <p:spPr bwMode="ltGray">
            <a:xfrm>
              <a:off x="5057" y="3935"/>
              <a:ext cx="150" cy="161"/>
            </a:xfrm>
            <a:custGeom>
              <a:avLst/>
              <a:gdLst>
                <a:gd name="T0" fmla="*/ 145 w 150"/>
                <a:gd name="T1" fmla="*/ 25 h 161"/>
                <a:gd name="T2" fmla="*/ 114 w 150"/>
                <a:gd name="T3" fmla="*/ 0 h 161"/>
                <a:gd name="T4" fmla="*/ 94 w 150"/>
                <a:gd name="T5" fmla="*/ 0 h 161"/>
                <a:gd name="T6" fmla="*/ 77 w 150"/>
                <a:gd name="T7" fmla="*/ 2 h 161"/>
                <a:gd name="T8" fmla="*/ 64 w 150"/>
                <a:gd name="T9" fmla="*/ 9 h 161"/>
                <a:gd name="T10" fmla="*/ 30 w 150"/>
                <a:gd name="T11" fmla="*/ 29 h 161"/>
                <a:gd name="T12" fmla="*/ 19 w 150"/>
                <a:gd name="T13" fmla="*/ 38 h 161"/>
                <a:gd name="T14" fmla="*/ 11 w 150"/>
                <a:gd name="T15" fmla="*/ 47 h 161"/>
                <a:gd name="T16" fmla="*/ 3 w 150"/>
                <a:gd name="T17" fmla="*/ 75 h 161"/>
                <a:gd name="T18" fmla="*/ 0 w 150"/>
                <a:gd name="T19" fmla="*/ 83 h 161"/>
                <a:gd name="T20" fmla="*/ 3 w 150"/>
                <a:gd name="T21" fmla="*/ 94 h 161"/>
                <a:gd name="T22" fmla="*/ 8 w 150"/>
                <a:gd name="T23" fmla="*/ 104 h 161"/>
                <a:gd name="T24" fmla="*/ 22 w 150"/>
                <a:gd name="T25" fmla="*/ 122 h 161"/>
                <a:gd name="T26" fmla="*/ 33 w 150"/>
                <a:gd name="T27" fmla="*/ 133 h 161"/>
                <a:gd name="T28" fmla="*/ 49 w 150"/>
                <a:gd name="T29" fmla="*/ 145 h 161"/>
                <a:gd name="T30" fmla="*/ 84 w 150"/>
                <a:gd name="T31" fmla="*/ 160 h 161"/>
                <a:gd name="T32" fmla="*/ 67 w 150"/>
                <a:gd name="T33" fmla="*/ 141 h 161"/>
                <a:gd name="T34" fmla="*/ 52 w 150"/>
                <a:gd name="T35" fmla="*/ 124 h 161"/>
                <a:gd name="T36" fmla="*/ 44 w 150"/>
                <a:gd name="T37" fmla="*/ 108 h 161"/>
                <a:gd name="T38" fmla="*/ 47 w 150"/>
                <a:gd name="T39" fmla="*/ 94 h 161"/>
                <a:gd name="T40" fmla="*/ 49 w 150"/>
                <a:gd name="T41" fmla="*/ 83 h 161"/>
                <a:gd name="T42" fmla="*/ 44 w 150"/>
                <a:gd name="T43" fmla="*/ 70 h 161"/>
                <a:gd name="T44" fmla="*/ 41 w 150"/>
                <a:gd name="T45" fmla="*/ 59 h 161"/>
                <a:gd name="T46" fmla="*/ 55 w 150"/>
                <a:gd name="T47" fmla="*/ 38 h 161"/>
                <a:gd name="T48" fmla="*/ 58 w 150"/>
                <a:gd name="T49" fmla="*/ 27 h 161"/>
                <a:gd name="T50" fmla="*/ 70 w 150"/>
                <a:gd name="T51" fmla="*/ 18 h 161"/>
                <a:gd name="T52" fmla="*/ 94 w 150"/>
                <a:gd name="T53" fmla="*/ 6 h 161"/>
                <a:gd name="T54" fmla="*/ 106 w 150"/>
                <a:gd name="T55" fmla="*/ 15 h 161"/>
                <a:gd name="T56" fmla="*/ 149 w 150"/>
                <a:gd name="T57" fmla="*/ 30 h 161"/>
                <a:gd name="T58" fmla="*/ 145 w 150"/>
                <a:gd name="T59" fmla="*/ 2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61">
                  <a:moveTo>
                    <a:pt x="145" y="25"/>
                  </a:moveTo>
                  <a:lnTo>
                    <a:pt x="114" y="0"/>
                  </a:lnTo>
                  <a:lnTo>
                    <a:pt x="94" y="0"/>
                  </a:lnTo>
                  <a:lnTo>
                    <a:pt x="77" y="2"/>
                  </a:lnTo>
                  <a:lnTo>
                    <a:pt x="64" y="9"/>
                  </a:lnTo>
                  <a:lnTo>
                    <a:pt x="30" y="29"/>
                  </a:lnTo>
                  <a:lnTo>
                    <a:pt x="19" y="38"/>
                  </a:lnTo>
                  <a:lnTo>
                    <a:pt x="11" y="47"/>
                  </a:lnTo>
                  <a:lnTo>
                    <a:pt x="3" y="75"/>
                  </a:lnTo>
                  <a:lnTo>
                    <a:pt x="0" y="83"/>
                  </a:lnTo>
                  <a:lnTo>
                    <a:pt x="3" y="94"/>
                  </a:lnTo>
                  <a:lnTo>
                    <a:pt x="8" y="104"/>
                  </a:lnTo>
                  <a:lnTo>
                    <a:pt x="22" y="122"/>
                  </a:lnTo>
                  <a:lnTo>
                    <a:pt x="33" y="133"/>
                  </a:lnTo>
                  <a:lnTo>
                    <a:pt x="49" y="145"/>
                  </a:lnTo>
                  <a:lnTo>
                    <a:pt x="84" y="160"/>
                  </a:lnTo>
                  <a:lnTo>
                    <a:pt x="67" y="141"/>
                  </a:lnTo>
                  <a:lnTo>
                    <a:pt x="52" y="124"/>
                  </a:lnTo>
                  <a:lnTo>
                    <a:pt x="44" y="108"/>
                  </a:lnTo>
                  <a:lnTo>
                    <a:pt x="47" y="94"/>
                  </a:lnTo>
                  <a:lnTo>
                    <a:pt x="49" y="83"/>
                  </a:lnTo>
                  <a:lnTo>
                    <a:pt x="44" y="70"/>
                  </a:lnTo>
                  <a:lnTo>
                    <a:pt x="41" y="59"/>
                  </a:lnTo>
                  <a:lnTo>
                    <a:pt x="55" y="38"/>
                  </a:lnTo>
                  <a:lnTo>
                    <a:pt x="58" y="27"/>
                  </a:lnTo>
                  <a:lnTo>
                    <a:pt x="70" y="18"/>
                  </a:lnTo>
                  <a:lnTo>
                    <a:pt x="94" y="6"/>
                  </a:lnTo>
                  <a:lnTo>
                    <a:pt x="106" y="15"/>
                  </a:lnTo>
                  <a:lnTo>
                    <a:pt x="149" y="30"/>
                  </a:lnTo>
                  <a:lnTo>
                    <a:pt x="145" y="25"/>
                  </a:lnTo>
                </a:path>
              </a:pathLst>
            </a:custGeom>
            <a:solidFill>
              <a:srgbClr val="CEDA9D"/>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 name="Text Placeholder 2"/>
          <p:cNvSpPr>
            <a:spLocks noGrp="1"/>
          </p:cNvSpPr>
          <p:nvPr>
            <p:ph type="body" idx="1"/>
          </p:nvPr>
        </p:nvSpPr>
        <p:spPr>
          <a:xfrm>
            <a:off x="609600" y="1846262"/>
            <a:ext cx="10972800" cy="3419476"/>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zh-TW" altLang="en-US" smtClean="0"/>
              <a:t>按一下以編輯母片標題樣式</a:t>
            </a:r>
            <a:endParaRPr lang="en-US" dirty="0"/>
          </a:p>
        </p:txBody>
      </p:sp>
    </p:spTree>
    <p:extLst>
      <p:ext uri="{BB962C8B-B14F-4D97-AF65-F5344CB8AC3E}">
        <p14:creationId xmlns:p14="http://schemas.microsoft.com/office/powerpoint/2010/main" val="89114984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ctr" defTabSz="914400" rtl="0" eaLnBrk="1" latinLnBrk="0" hangingPunct="1">
        <a:lnSpc>
          <a:spcPts val="5800"/>
        </a:lnSpc>
        <a:spcBef>
          <a:spcPct val="0"/>
        </a:spcBef>
        <a:buNone/>
        <a:defRPr sz="4800" kern="1200">
          <a:solidFill>
            <a:schemeClr val="accent1"/>
          </a:solidFill>
          <a:effectLst>
            <a:outerShdw blurRad="63500" dist="38100" dir="5400000" algn="t" rotWithShape="0">
              <a:prstClr val="black">
                <a:alpha val="25000"/>
              </a:prst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0" orient="horz" pos="2160" userDrawn="1">
          <p15:clr>
            <a:srgbClr val="F26B43"/>
          </p15:clr>
        </p15:guide>
        <p15:guide id="0" pos="3840" userDrawn="1">
          <p15:clr>
            <a:srgbClr val="F26B43"/>
          </p15:clr>
        </p15:guide>
        <p15:guide id="0" orient="horz" pos="3312" userDrawn="1">
          <p15:clr>
            <a:srgbClr val="F26B43"/>
          </p15:clr>
        </p15:guide>
        <p15:guide id="0" orient="horz" pos="1008" userDrawn="1">
          <p15:clr>
            <a:srgbClr val="F26B43"/>
          </p15:clr>
        </p15:guide>
        <p15:guide id="0" orient="horz" pos="1152" userDrawn="1">
          <p15:clr>
            <a:srgbClr val="F26B43"/>
          </p15:clr>
        </p15:guide>
        <p15:guide id="0" pos="384" userDrawn="1">
          <p15:clr>
            <a:srgbClr val="F26B43"/>
          </p15:clr>
        </p15:guide>
        <p15:guide id="1"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mailto:koikoi1282@gmail.com" TargetMode="External"/><Relationship Id="rId2" Type="http://schemas.openxmlformats.org/officeDocument/2006/relationships/hyperlink" Target="mailto:amyjim9907@gmail.com"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www.martinfowler.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hyperlink" Target="https://www.inc.com/"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hyperlink" Target="http://en.wikipedia.org/wiki/Simplicity" TargetMode="External"/><Relationship Id="rId2" Type="http://schemas.openxmlformats.org/officeDocument/2006/relationships/hyperlink" Target="http://en.wikipedia.org/wiki/Communication" TargetMode="External"/><Relationship Id="rId1" Type="http://schemas.openxmlformats.org/officeDocument/2006/relationships/slideLayout" Target="../slideLayouts/slideLayout2.xml"/><Relationship Id="rId6" Type="http://schemas.openxmlformats.org/officeDocument/2006/relationships/hyperlink" Target="http://en.wikipedia.org/wiki/Respect" TargetMode="External"/><Relationship Id="rId5" Type="http://schemas.openxmlformats.org/officeDocument/2006/relationships/hyperlink" Target="http://en.wikipedia.org/wiki/Courage" TargetMode="External"/><Relationship Id="rId4" Type="http://schemas.openxmlformats.org/officeDocument/2006/relationships/hyperlink" Target="http://en.wikipedia.org/wiki/Feedback" TargetMode="Externa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8" Type="http://schemas.openxmlformats.org/officeDocument/2006/relationships/hyperlink" Target="http://c2.com/cgi/wiki?AcceptanceTest" TargetMode="External"/><Relationship Id="rId3" Type="http://schemas.openxmlformats.org/officeDocument/2006/relationships/hyperlink" Target="http://c2.com/cgi/wiki?PlanningGame" TargetMode="External"/><Relationship Id="rId7" Type="http://schemas.openxmlformats.org/officeDocument/2006/relationships/hyperlink" Target="http://c2.com/cgi/wiki?UnitTest" TargetMode="External"/><Relationship Id="rId2" Type="http://schemas.openxmlformats.org/officeDocument/2006/relationships/hyperlink" Target="http://c2.com/cgi/wiki?PairProgramming" TargetMode="External"/><Relationship Id="rId1" Type="http://schemas.openxmlformats.org/officeDocument/2006/relationships/slideLayout" Target="../slideLayouts/slideLayout2.xml"/><Relationship Id="rId6" Type="http://schemas.openxmlformats.org/officeDocument/2006/relationships/hyperlink" Target="http://c2.com/cgi/wiki?CustomerTest" TargetMode="External"/><Relationship Id="rId5" Type="http://schemas.openxmlformats.org/officeDocument/2006/relationships/hyperlink" Target="http://c2.com/cgi/wiki?ProgrammerTest" TargetMode="External"/><Relationship Id="rId10" Type="http://schemas.openxmlformats.org/officeDocument/2006/relationships/hyperlink" Target="http://c2.com/cgi/wiki?OnsiteCustomer" TargetMode="External"/><Relationship Id="rId4" Type="http://schemas.openxmlformats.org/officeDocument/2006/relationships/hyperlink" Target="http://c2.com/cgi/wiki?TestDrivenDevelopment" TargetMode="External"/><Relationship Id="rId9" Type="http://schemas.openxmlformats.org/officeDocument/2006/relationships/hyperlink" Target="http://c2.com/cgi/wiki?WholeTeam" TargetMode="External"/></Relationships>
</file>

<file path=ppt/slides/_rels/slide248.xml.rels><?xml version="1.0" encoding="UTF-8" standalone="yes"?>
<Relationships xmlns="http://schemas.openxmlformats.org/package/2006/relationships"><Relationship Id="rId3" Type="http://schemas.openxmlformats.org/officeDocument/2006/relationships/hyperlink" Target="http://c2.com/cgi/wiki?DesignImprovement" TargetMode="External"/><Relationship Id="rId2" Type="http://schemas.openxmlformats.org/officeDocument/2006/relationships/hyperlink" Target="http://c2.com/cgi/wiki?ContinuousIntegration" TargetMode="External"/><Relationship Id="rId1" Type="http://schemas.openxmlformats.org/officeDocument/2006/relationships/slideLayout" Target="../slideLayouts/slideLayout2.xml"/><Relationship Id="rId5" Type="http://schemas.openxmlformats.org/officeDocument/2006/relationships/hyperlink" Target="http://c2.com/cgi/wiki?SmallReleases" TargetMode="External"/><Relationship Id="rId4" Type="http://schemas.openxmlformats.org/officeDocument/2006/relationships/hyperlink" Target="http://c2.com/cgi/wiki?RefactorMercilessly" TargetMode="External"/></Relationships>
</file>

<file path=ppt/slides/_rels/slide249.xml.rels><?xml version="1.0" encoding="UTF-8" standalone="yes"?>
<Relationships xmlns="http://schemas.openxmlformats.org/package/2006/relationships"><Relationship Id="rId8" Type="http://schemas.openxmlformats.org/officeDocument/2006/relationships/hyperlink" Target="http://c2.com/cgi/wiki?OnceAndOnlyOnce" TargetMode="External"/><Relationship Id="rId3" Type="http://schemas.openxmlformats.org/officeDocument/2006/relationships/hyperlink" Target="http://c2.com/cgi/wiki?CodingConventions" TargetMode="External"/><Relationship Id="rId7" Type="http://schemas.openxmlformats.org/officeDocument/2006/relationships/hyperlink" Target="http://c2.com/cgi/wiki?YouArentGonnaNeedIt" TargetMode="External"/><Relationship Id="rId2" Type="http://schemas.openxmlformats.org/officeDocument/2006/relationships/hyperlink" Target="http://c2.com/cgi/wiki?CodingStandard" TargetMode="External"/><Relationship Id="rId1" Type="http://schemas.openxmlformats.org/officeDocument/2006/relationships/slideLayout" Target="../slideLayouts/slideLayout2.xml"/><Relationship Id="rId6" Type="http://schemas.openxmlformats.org/officeDocument/2006/relationships/hyperlink" Target="http://c2.com/cgi/wiki?DoSimpleThings" TargetMode="External"/><Relationship Id="rId5" Type="http://schemas.openxmlformats.org/officeDocument/2006/relationships/hyperlink" Target="http://c2.com/cgi/wiki?SimpleDesign" TargetMode="External"/><Relationship Id="rId10" Type="http://schemas.openxmlformats.org/officeDocument/2006/relationships/hyperlink" Target="http://c2.com/cgi/wiki?SystemMetaphor" TargetMode="External"/><Relationship Id="rId4" Type="http://schemas.openxmlformats.org/officeDocument/2006/relationships/hyperlink" Target="http://c2.com/cgi/wiki?CollectiveCodeOwnership" TargetMode="External"/><Relationship Id="rId9" Type="http://schemas.openxmlformats.org/officeDocument/2006/relationships/hyperlink" Target="http://c2.com/cgi/wiki?SimplifyVigorousl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c2.com/cgi/wiki?FortyHourWeek" TargetMode="External"/><Relationship Id="rId2" Type="http://schemas.openxmlformats.org/officeDocument/2006/relationships/hyperlink" Target="http://c2.com/cgi/wiki?SustainablePace" TargetMode="Externa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hyperlink" Target="http://www.extremeprogramming.org/"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hyperlink" Target="http://www.guru99.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hyperlink" Target="http://qconsf.com/sf2008/file?path=/qcon-sanfran-2008/slides//NealFord_10_Ways_to_Improve_Your_Code.pdf"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hyperlink" Target="http://qconsf.com/sf2008/file?path=/qcon-sanfran-2008/slides//NealFord_10_Ways_to_Improve_Your_Code.pdf"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Microsoft_Word_97_-_2003___1.doc"/></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9.emf"/><Relationship Id="rId4" Type="http://schemas.openxmlformats.org/officeDocument/2006/relationships/oleObject" Target="../embeddings/Microsoft_Word_97_-_2003___2.doc"/></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20.emf"/><Relationship Id="rId4" Type="http://schemas.openxmlformats.org/officeDocument/2006/relationships/oleObject" Target="../embeddings/Microsoft_Word_97_-_2003___3.doc"/></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1.png"/><Relationship Id="rId4"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485.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1.png"/><Relationship Id="rId4" Type="http://schemas.openxmlformats.org/officeDocument/2006/relationships/oleObject" Target="../embeddings/oleObject5.bin"/></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24.png"/><Relationship Id="rId4" Type="http://schemas.openxmlformats.org/officeDocument/2006/relationships/oleObject" Target="../embeddings/oleObject6.bin"/></Relationships>
</file>

<file path=ppt/slides/_rels/slide488.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25.png"/><Relationship Id="rId4" Type="http://schemas.openxmlformats.org/officeDocument/2006/relationships/oleObject" Target="../embeddings/oleObject7.bin"/></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agilemethod.csie.ncu.edu.tw/"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F8FF71B-E224-4F47-ADC8-2F3A21C9299A}" type="slidenum">
              <a:rPr lang="zh-TW" altLang="en-US" smtClean="0"/>
              <a:pPr>
                <a:defRPr/>
              </a:pPr>
              <a:t>1</a:t>
            </a:fld>
            <a:endParaRPr lang="en-US" altLang="zh-TW"/>
          </a:p>
        </p:txBody>
      </p:sp>
      <p:sp>
        <p:nvSpPr>
          <p:cNvPr id="2" name="標題 1"/>
          <p:cNvSpPr>
            <a:spLocks noGrp="1"/>
          </p:cNvSpPr>
          <p:nvPr>
            <p:ph type="title"/>
          </p:nvPr>
        </p:nvSpPr>
        <p:spPr>
          <a:xfrm>
            <a:off x="609600" y="277814"/>
            <a:ext cx="10972800" cy="46037"/>
          </a:xfrm>
        </p:spPr>
        <p:txBody>
          <a:bodyPr>
            <a:normAutofit fontScale="90000"/>
          </a:bodyPr>
          <a:lstStyle/>
          <a:p>
            <a:pPr>
              <a:defRPr/>
            </a:pPr>
            <a:r>
              <a:rPr lang="en-US" altLang="zh-TW" dirty="0" smtClean="0"/>
              <a:t>Co </a:t>
            </a:r>
            <a:endParaRPr lang="zh-TW" altLang="en-US" dirty="0"/>
          </a:p>
        </p:txBody>
      </p:sp>
      <p:pic>
        <p:nvPicPr>
          <p:cNvPr id="4100" name="Picture 5" descr="C:\Documents and Settings\jychen\桌面\AgileMethod\敏捷方法封面.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20" y="407459"/>
            <a:ext cx="12192000"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7541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599" y="1846261"/>
            <a:ext cx="11015133" cy="4368271"/>
          </a:xfrm>
        </p:spPr>
        <p:txBody>
          <a:bodyPr>
            <a:normAutofit/>
          </a:bodyPr>
          <a:lstStyle/>
          <a:p>
            <a:r>
              <a:rPr lang="en-US" altLang="zh-TW" b="1" dirty="0">
                <a:latin typeface="標楷體" pitchFamily="65" charset="-120"/>
                <a:ea typeface="標楷體" pitchFamily="65" charset="-120"/>
              </a:rPr>
              <a:t>B</a:t>
            </a:r>
            <a:r>
              <a:rPr lang="en-US" altLang="zh-TW" b="1" dirty="0" smtClean="0">
                <a:latin typeface="標楷體" pitchFamily="65" charset="-120"/>
                <a:ea typeface="標楷體" pitchFamily="65" charset="-120"/>
              </a:rPr>
              <a:t>uild </a:t>
            </a:r>
            <a:r>
              <a:rPr lang="en-US" altLang="zh-TW" b="1" dirty="0">
                <a:latin typeface="標楷體" pitchFamily="65" charset="-120"/>
                <a:ea typeface="標楷體" pitchFamily="65" charset="-120"/>
              </a:rPr>
              <a:t>2 people </a:t>
            </a:r>
            <a:r>
              <a:rPr lang="en-US" altLang="zh-TW" b="1" dirty="0" smtClean="0">
                <a:latin typeface="標楷體" pitchFamily="65" charset="-120"/>
                <a:ea typeface="標楷體" pitchFamily="65" charset="-120"/>
              </a:rPr>
              <a:t>teams</a:t>
            </a:r>
            <a:r>
              <a:rPr lang="zh-TW" altLang="en-US" b="1" dirty="0" smtClean="0">
                <a:latin typeface="標楷體" pitchFamily="65" charset="-120"/>
                <a:ea typeface="標楷體" pitchFamily="65" charset="-120"/>
              </a:rPr>
              <a:t> </a:t>
            </a:r>
            <a:r>
              <a:rPr lang="en-US" altLang="zh-TW" b="1" dirty="0" smtClean="0">
                <a:latin typeface="標楷體" pitchFamily="65" charset="-120"/>
                <a:ea typeface="標楷體" pitchFamily="65" charset="-120"/>
              </a:rPr>
              <a:t>for this class</a:t>
            </a:r>
            <a:endParaRPr lang="zh-TW" altLang="en-US" b="1" dirty="0">
              <a:latin typeface="標楷體" pitchFamily="65" charset="-120"/>
              <a:ea typeface="標楷體" pitchFamily="65" charset="-120"/>
            </a:endParaRPr>
          </a:p>
          <a:p>
            <a:r>
              <a:rPr lang="zh-TW" altLang="en-US" b="1" dirty="0">
                <a:latin typeface="標楷體" pitchFamily="65" charset="-120"/>
                <a:ea typeface="標楷體" pitchFamily="65" charset="-120"/>
              </a:rPr>
              <a:t>一週</a:t>
            </a:r>
            <a:r>
              <a:rPr lang="zh-TW" altLang="en-US" b="1" dirty="0" smtClean="0">
                <a:latin typeface="標楷體" pitchFamily="65" charset="-120"/>
                <a:ea typeface="標楷體" pitchFamily="65" charset="-120"/>
              </a:rPr>
              <a:t>內 找好工作伙伴 </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要避免</a:t>
            </a:r>
            <a:r>
              <a:rPr lang="zh-TW" altLang="en-US" b="1" dirty="0">
                <a:latin typeface="標楷體" pitchFamily="65" charset="-120"/>
                <a:ea typeface="標楷體" pitchFamily="65" charset="-120"/>
              </a:rPr>
              <a:t>二人皆不</a:t>
            </a:r>
            <a:r>
              <a:rPr lang="zh-TW" altLang="en-US" b="1" dirty="0" smtClean="0">
                <a:latin typeface="標楷體" pitchFamily="65" charset="-120"/>
                <a:ea typeface="標楷體" pitchFamily="65" charset="-120"/>
              </a:rPr>
              <a:t>熟 </a:t>
            </a:r>
            <a:r>
              <a:rPr lang="en-US" altLang="zh-TW" b="1" dirty="0" smtClean="0">
                <a:latin typeface="標楷體" pitchFamily="65" charset="-120"/>
                <a:ea typeface="標楷體" pitchFamily="65" charset="-120"/>
              </a:rPr>
              <a:t>Java)</a:t>
            </a:r>
          </a:p>
          <a:p>
            <a:pPr marL="0" indent="0">
              <a:buNone/>
            </a:pPr>
            <a:r>
              <a:rPr lang="en-US" altLang="zh-TW" b="1" dirty="0" smtClean="0">
                <a:latin typeface="標楷體" pitchFamily="65" charset="-120"/>
                <a:ea typeface="標楷體" pitchFamily="65" charset="-120"/>
              </a:rPr>
              <a:t> </a:t>
            </a:r>
          </a:p>
          <a:p>
            <a:r>
              <a:rPr lang="zh-TW" altLang="en-US" b="1" dirty="0">
                <a:latin typeface="標楷體" pitchFamily="65" charset="-120"/>
                <a:ea typeface="標楷體" pitchFamily="65" charset="-120"/>
              </a:rPr>
              <a:t>下</a:t>
            </a:r>
            <a:r>
              <a:rPr lang="zh-TW" altLang="en-US" b="1" dirty="0" smtClean="0">
                <a:latin typeface="標楷體" pitchFamily="65" charset="-120"/>
                <a:ea typeface="標楷體" pitchFamily="65" charset="-120"/>
              </a:rPr>
              <a:t>週 交兩</a:t>
            </a:r>
            <a:r>
              <a:rPr lang="zh-TW" altLang="en-US" b="1" dirty="0">
                <a:latin typeface="標楷體" pitchFamily="65" charset="-120"/>
                <a:ea typeface="標楷體" pitchFamily="65" charset="-120"/>
              </a:rPr>
              <a:t>人名單給助教 </a:t>
            </a:r>
            <a:r>
              <a:rPr lang="zh-TW" altLang="en-US" b="1" dirty="0" smtClean="0">
                <a:latin typeface="標楷體" pitchFamily="65" charset="-120"/>
                <a:ea typeface="標楷體" pitchFamily="65" charset="-120"/>
              </a:rPr>
              <a:t>兩</a:t>
            </a:r>
            <a:r>
              <a:rPr lang="zh-TW" altLang="en-US" b="1" dirty="0">
                <a:latin typeface="標楷體" pitchFamily="65" charset="-120"/>
                <a:ea typeface="標楷體" pitchFamily="65" charset="-120"/>
              </a:rPr>
              <a:t>人整個</a:t>
            </a:r>
            <a:r>
              <a:rPr lang="zh-TW" altLang="en-US" b="1" dirty="0" smtClean="0">
                <a:latin typeface="標楷體" pitchFamily="65" charset="-120"/>
                <a:ea typeface="標楷體" pitchFamily="65" charset="-120"/>
              </a:rPr>
              <a:t>學期中 要</a:t>
            </a:r>
            <a:r>
              <a:rPr lang="zh-TW" altLang="en-US" b="1" dirty="0">
                <a:latin typeface="標楷體" pitchFamily="65" charset="-120"/>
                <a:ea typeface="標楷體" pitchFamily="65" charset="-120"/>
              </a:rPr>
              <a:t>面對面一起做</a:t>
            </a:r>
            <a:r>
              <a:rPr lang="zh-TW" altLang="en-US" b="1" dirty="0" smtClean="0">
                <a:latin typeface="標楷體" pitchFamily="65" charset="-120"/>
                <a:ea typeface="標楷體" pitchFamily="65" charset="-120"/>
              </a:rPr>
              <a:t>專案 </a:t>
            </a:r>
            <a:endParaRPr lang="en-US" altLang="zh-TW" b="1" dirty="0">
              <a:latin typeface="標楷體" pitchFamily="65" charset="-120"/>
              <a:ea typeface="標楷體" pitchFamily="65" charset="-120"/>
            </a:endParaRPr>
          </a:p>
          <a:p>
            <a:endParaRPr lang="en-US" altLang="zh-TW" b="1" dirty="0">
              <a:latin typeface="標楷體" pitchFamily="65" charset="-120"/>
              <a:ea typeface="標楷體" pitchFamily="65" charset="-120"/>
            </a:endParaRPr>
          </a:p>
          <a:p>
            <a:r>
              <a:rPr lang="zh-TW" altLang="en-US" b="1" dirty="0" smtClean="0">
                <a:latin typeface="標楷體" pitchFamily="65" charset="-120"/>
                <a:ea typeface="標楷體" pitchFamily="65" charset="-120"/>
              </a:rPr>
              <a:t>各人要安裝並使用 </a:t>
            </a:r>
            <a:r>
              <a:rPr lang="en-US" altLang="zh-TW" dirty="0" smtClean="0"/>
              <a:t>Eclipse, </a:t>
            </a:r>
            <a:r>
              <a:rPr lang="en-US" altLang="zh-TW" dirty="0" err="1" smtClean="0"/>
              <a:t>Junit</a:t>
            </a:r>
            <a:r>
              <a:rPr lang="en-US" altLang="zh-TW" dirty="0" smtClean="0"/>
              <a:t>,  </a:t>
            </a:r>
          </a:p>
          <a:p>
            <a:pPr marL="0" indent="0">
              <a:buNone/>
            </a:pPr>
            <a:r>
              <a:rPr lang="en-US" altLang="zh-TW" dirty="0" smtClean="0"/>
              <a:t>    (</a:t>
            </a:r>
            <a:r>
              <a:rPr lang="zh-TW" altLang="en-US" dirty="0" smtClean="0">
                <a:latin typeface="標楷體" pitchFamily="65" charset="-120"/>
                <a:ea typeface="標楷體" pitchFamily="65" charset="-120"/>
              </a:rPr>
              <a:t>見 </a:t>
            </a:r>
            <a:r>
              <a:rPr lang="en-US" altLang="zh-TW" dirty="0" smtClean="0">
                <a:latin typeface="標楷體" pitchFamily="65" charset="-120"/>
                <a:ea typeface="標楷體" pitchFamily="65" charset="-120"/>
              </a:rPr>
              <a:t>NCU LMS </a:t>
            </a:r>
            <a:r>
              <a:rPr lang="zh-TW" altLang="en-US" dirty="0" smtClean="0">
                <a:latin typeface="標楷體" pitchFamily="65" charset="-120"/>
                <a:ea typeface="標楷體" pitchFamily="65" charset="-120"/>
              </a:rPr>
              <a:t>內文件</a:t>
            </a:r>
            <a:r>
              <a:rPr lang="en-US" altLang="zh-TW" dirty="0" smtClean="0">
                <a:latin typeface="標楷體" pitchFamily="65" charset="-120"/>
                <a:ea typeface="標楷體" pitchFamily="65" charset="-120"/>
              </a:rPr>
              <a:t>: </a:t>
            </a:r>
            <a:r>
              <a:rPr lang="en-US" altLang="zh-TW" dirty="0" err="1" smtClean="0">
                <a:latin typeface="標楷體" pitchFamily="65" charset="-120"/>
                <a:ea typeface="標楷體" pitchFamily="65" charset="-120"/>
              </a:rPr>
              <a:t>InstallJDKEclipse</a:t>
            </a:r>
            <a:r>
              <a:rPr lang="en-US" altLang="zh-TW" dirty="0" smtClean="0">
                <a:latin typeface="標楷體" pitchFamily="65" charset="-120"/>
                <a:ea typeface="標楷體" pitchFamily="65" charset="-120"/>
              </a:rPr>
              <a:t>,</a:t>
            </a:r>
            <a:r>
              <a:rPr lang="en-US" altLang="zh-TW" dirty="0" smtClean="0"/>
              <a:t>  </a:t>
            </a:r>
            <a:r>
              <a:rPr lang="en-US" altLang="zh-TW" dirty="0" err="1" smtClean="0"/>
              <a:t>JUnitGuide</a:t>
            </a:r>
            <a:r>
              <a:rPr lang="en-US" altLang="zh-TW" dirty="0"/>
              <a:t> </a:t>
            </a:r>
            <a:r>
              <a:rPr lang="en-US" altLang="zh-TW" dirty="0" smtClean="0"/>
              <a:t>   </a:t>
            </a:r>
          </a:p>
          <a:p>
            <a:pPr marL="0" indent="0">
              <a:buNone/>
            </a:pPr>
            <a:r>
              <a:rPr lang="en-US" altLang="zh-TW" dirty="0"/>
              <a:t> </a:t>
            </a:r>
            <a:r>
              <a:rPr lang="en-US" altLang="zh-TW" dirty="0" smtClean="0"/>
              <a:t>                                           </a:t>
            </a:r>
            <a:r>
              <a:rPr lang="en-US" altLang="zh-TW" dirty="0" err="1" smtClean="0"/>
              <a:t>JUnit&amp;ExceptionGuide</a:t>
            </a:r>
            <a:r>
              <a:rPr lang="en-US" altLang="zh-TW" dirty="0" smtClean="0"/>
              <a:t>, </a:t>
            </a:r>
            <a:r>
              <a:rPr lang="en-US" altLang="zh-TW" dirty="0" err="1" smtClean="0"/>
              <a:t>ObjectAidGuide</a:t>
            </a:r>
            <a:r>
              <a:rPr lang="en-US" altLang="zh-TW" dirty="0" smtClean="0"/>
              <a:t>)</a:t>
            </a:r>
          </a:p>
          <a:p>
            <a:pPr marL="0" indent="0">
              <a:buNone/>
            </a:pPr>
            <a:r>
              <a:rPr lang="zh-TW" altLang="en-US" dirty="0" smtClean="0">
                <a:latin typeface="標楷體" pitchFamily="65" charset="-120"/>
                <a:ea typeface="標楷體" pitchFamily="65" charset="-120"/>
              </a:rPr>
              <a:t>  強烈建議 各組每周</a:t>
            </a:r>
            <a:r>
              <a:rPr lang="zh-TW" altLang="en-US" b="1" dirty="0" smtClean="0">
                <a:latin typeface="標楷體" pitchFamily="65" charset="-120"/>
                <a:ea typeface="標楷體" pitchFamily="65" charset="-120"/>
              </a:rPr>
              <a:t>面對面共同研習教材</a:t>
            </a:r>
            <a:r>
              <a:rPr lang="en-US" altLang="zh-TW" dirty="0"/>
              <a:t/>
            </a:r>
            <a:br>
              <a:rPr lang="en-US" altLang="zh-TW" dirty="0"/>
            </a:br>
            <a:r>
              <a:rPr lang="en-US" altLang="zh-TW" dirty="0"/>
              <a:t>  </a:t>
            </a:r>
            <a:r>
              <a:rPr lang="en-US" altLang="zh-TW" dirty="0" smtClean="0"/>
              <a:t> </a:t>
            </a:r>
            <a:endParaRPr lang="en-US" altLang="zh-TW" dirty="0"/>
          </a:p>
          <a:p>
            <a:endParaRPr lang="en-US" altLang="zh-TW" b="1" dirty="0" smtClean="0">
              <a:latin typeface="標楷體" pitchFamily="65" charset="-120"/>
              <a:ea typeface="標楷體" pitchFamily="65" charset="-120"/>
            </a:endParaRPr>
          </a:p>
          <a:p>
            <a:endParaRPr lang="zh-TW" altLang="en-US" b="1"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latin typeface="Times New Roman" pitchFamily="18" charset="0"/>
                <a:cs typeface="Times New Roman" pitchFamily="18" charset="0"/>
              </a:rPr>
              <a:t>Team </a:t>
            </a:r>
            <a:r>
              <a:rPr lang="en-US" altLang="zh-TW" dirty="0" smtClean="0">
                <a:solidFill>
                  <a:schemeClr val="tx1"/>
                </a:solidFill>
                <a:latin typeface="Times New Roman" pitchFamily="18" charset="0"/>
                <a:cs typeface="Times New Roman" pitchFamily="18" charset="0"/>
              </a:rPr>
              <a:t>Building </a:t>
            </a:r>
            <a:r>
              <a:rPr lang="zh-TW" altLang="en-US" dirty="0" smtClean="0">
                <a:solidFill>
                  <a:schemeClr val="tx1"/>
                </a:solidFill>
                <a:latin typeface="標楷體" pitchFamily="65" charset="-120"/>
                <a:ea typeface="標楷體" pitchFamily="65" charset="-120"/>
                <a:cs typeface="Times New Roman" pitchFamily="18" charset="0"/>
              </a:rPr>
              <a:t>建立團隊</a:t>
            </a:r>
            <a:endParaRPr lang="zh-TW" altLang="en-US" dirty="0">
              <a:solidFill>
                <a:schemeClr val="tx1"/>
              </a:solidFill>
              <a:latin typeface="標楷體" pitchFamily="65" charset="-120"/>
              <a:ea typeface="標楷體" pitchFamily="65" charset="-120"/>
              <a:cs typeface="Times New Roman" pitchFamily="18" charset="0"/>
            </a:endParaRPr>
          </a:p>
        </p:txBody>
      </p:sp>
    </p:spTree>
    <p:extLst>
      <p:ext uri="{BB962C8B-B14F-4D97-AF65-F5344CB8AC3E}">
        <p14:creationId xmlns:p14="http://schemas.microsoft.com/office/powerpoint/2010/main" val="159002955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017EFF2-E68F-4457-94E5-B6EDA8C90B17}" type="slidenum">
              <a:rPr lang="zh-TW" altLang="en-US" smtClean="0">
                <a:solidFill>
                  <a:schemeClr val="tx1"/>
                </a:solidFill>
              </a:rPr>
              <a:pPr>
                <a:defRPr/>
              </a:pPr>
              <a:t>100</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762000" y="2067339"/>
            <a:ext cx="10972800" cy="4106450"/>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資料結構</a:t>
            </a:r>
            <a:r>
              <a:rPr lang="en-US" altLang="zh-TW" dirty="0" smtClean="0">
                <a:solidFill>
                  <a:schemeClr val="tx1"/>
                </a:solidFill>
                <a:latin typeface="標楷體" pitchFamily="65" charset="-120"/>
                <a:ea typeface="標楷體" pitchFamily="65" charset="-120"/>
              </a:rPr>
              <a:t>(data structure)</a:t>
            </a:r>
            <a:r>
              <a:rPr lang="zh-TW" altLang="en-US" dirty="0" smtClean="0">
                <a:solidFill>
                  <a:schemeClr val="tx1"/>
                </a:solidFill>
                <a:latin typeface="標楷體" pitchFamily="65" charset="-120"/>
                <a:ea typeface="標楷體" pitchFamily="65" charset="-120"/>
              </a:rPr>
              <a:t>是資工系核心課程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架構設計切割出</a:t>
            </a:r>
            <a:r>
              <a:rPr lang="en-US" altLang="zh-TW" dirty="0" smtClean="0">
                <a:solidFill>
                  <a:schemeClr val="tx1"/>
                </a:solidFill>
                <a:latin typeface="標楷體" pitchFamily="65" charset="-120"/>
                <a:ea typeface="標楷體" pitchFamily="65" charset="-120"/>
              </a:rPr>
              <a:t>class interface</a:t>
            </a:r>
            <a:r>
              <a:rPr lang="zh-TW" altLang="en-US" dirty="0" smtClean="0">
                <a:solidFill>
                  <a:schemeClr val="tx1"/>
                </a:solidFill>
                <a:latin typeface="標楷體" pitchFamily="65" charset="-120"/>
                <a:ea typeface="標楷體" pitchFamily="65" charset="-120"/>
              </a:rPr>
              <a:t>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各</a:t>
            </a:r>
            <a:r>
              <a:rPr lang="en-US" altLang="zh-TW" dirty="0" smtClean="0">
                <a:solidFill>
                  <a:schemeClr val="tx1"/>
                </a:solidFill>
                <a:latin typeface="標楷體" pitchFamily="65" charset="-120"/>
                <a:ea typeface="標楷體" pitchFamily="65" charset="-120"/>
              </a:rPr>
              <a:t>class</a:t>
            </a:r>
            <a:r>
              <a:rPr lang="zh-TW" altLang="en-US" dirty="0" smtClean="0">
                <a:solidFill>
                  <a:schemeClr val="tx1"/>
                </a:solidFill>
                <a:latin typeface="標楷體" pitchFamily="65" charset="-120"/>
                <a:ea typeface="標楷體" pitchFamily="65" charset="-120"/>
              </a:rPr>
              <a:t>要先做資料結構設計 然後</a:t>
            </a:r>
            <a:r>
              <a:rPr lang="en-US" altLang="zh-TW" dirty="0" smtClean="0">
                <a:solidFill>
                  <a:schemeClr val="tx1"/>
                </a:solidFill>
                <a:latin typeface="標楷體" pitchFamily="65" charset="-120"/>
                <a:ea typeface="標楷體" pitchFamily="65" charset="-120"/>
              </a:rPr>
              <a:t>,class</a:t>
            </a:r>
            <a:r>
              <a:rPr lang="zh-TW" altLang="en-US" dirty="0" smtClean="0">
                <a:solidFill>
                  <a:schemeClr val="tx1"/>
                </a:solidFill>
                <a:latin typeface="標楷體" pitchFamily="65" charset="-120"/>
                <a:ea typeface="標楷體" pitchFamily="65" charset="-120"/>
              </a:rPr>
              <a:t>中各</a:t>
            </a:r>
            <a:r>
              <a:rPr lang="en-US" altLang="zh-TW" dirty="0" smtClean="0">
                <a:solidFill>
                  <a:schemeClr val="tx1"/>
                </a:solidFill>
                <a:latin typeface="標楷體" pitchFamily="65" charset="-120"/>
                <a:ea typeface="標楷體" pitchFamily="65" charset="-120"/>
              </a:rPr>
              <a:t>method</a:t>
            </a:r>
            <a:r>
              <a:rPr lang="zh-TW" altLang="en-US" dirty="0" smtClean="0">
                <a:solidFill>
                  <a:schemeClr val="tx1"/>
                </a:solidFill>
                <a:latin typeface="標楷體" pitchFamily="65" charset="-120"/>
                <a:ea typeface="標楷體" pitchFamily="65" charset="-120"/>
              </a:rPr>
              <a:t>才做演算法設計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此時可用 </a:t>
            </a:r>
            <a:r>
              <a:rPr lang="en-US" altLang="zh-TW" dirty="0" smtClean="0">
                <a:solidFill>
                  <a:schemeClr val="tx1"/>
                </a:solidFill>
                <a:latin typeface="標楷體" pitchFamily="65" charset="-120"/>
                <a:ea typeface="標楷體" pitchFamily="65" charset="-120"/>
              </a:rPr>
              <a:t>Big O </a:t>
            </a:r>
            <a:r>
              <a:rPr lang="zh-TW" altLang="en-US" dirty="0" smtClean="0">
                <a:solidFill>
                  <a:schemeClr val="tx1"/>
                </a:solidFill>
                <a:latin typeface="標楷體" pitchFamily="65" charset="-120"/>
                <a:ea typeface="標楷體" pitchFamily="65" charset="-120"/>
              </a:rPr>
              <a:t>評估 </a:t>
            </a:r>
            <a:r>
              <a:rPr lang="en-US" altLang="zh-TW" dirty="0" smtClean="0">
                <a:solidFill>
                  <a:schemeClr val="tx1"/>
                </a:solidFill>
                <a:latin typeface="標楷體" pitchFamily="65" charset="-120"/>
                <a:ea typeface="標楷體" pitchFamily="65" charset="-120"/>
              </a:rPr>
              <a:t>method Worst time, Average time,</a:t>
            </a:r>
            <a:r>
              <a:rPr lang="zh-TW" altLang="en-US" dirty="0" smtClean="0">
                <a:solidFill>
                  <a:schemeClr val="tx1"/>
                </a:solidFill>
                <a:latin typeface="標楷體" pitchFamily="65" charset="-120"/>
                <a:ea typeface="標楷體" pitchFamily="65" charset="-120"/>
              </a:rPr>
              <a:t>以便早期告知客戶</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資料結構設計不良的徵候是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只用基本資料結構 </a:t>
            </a:r>
            <a:r>
              <a:rPr lang="en-US" altLang="zh-TW" dirty="0" smtClean="0">
                <a:solidFill>
                  <a:schemeClr val="tx1"/>
                </a:solidFill>
                <a:latin typeface="標楷體" pitchFamily="65" charset="-120"/>
                <a:ea typeface="標楷體" pitchFamily="65" charset="-120"/>
              </a:rPr>
              <a:t>array,</a:t>
            </a:r>
            <a:r>
              <a:rPr lang="zh-TW" altLang="en-US" dirty="0" smtClean="0">
                <a:solidFill>
                  <a:schemeClr val="tx1"/>
                </a:solidFill>
                <a:latin typeface="標楷體" pitchFamily="65" charset="-120"/>
                <a:ea typeface="標楷體" pitchFamily="65" charset="-120"/>
              </a:rPr>
              <a:t>導至演算法不簡潔精緻</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軟體品質差矣</a:t>
            </a:r>
            <a:r>
              <a:rPr lang="en-US" altLang="zh-TW" dirty="0" smtClean="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86922677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6EDA55D-7CA7-47DA-B3C0-B8AC19F2882F}" type="slidenum">
              <a:rPr lang="zh-TW" altLang="en-US" smtClean="0">
                <a:solidFill>
                  <a:schemeClr val="tx1"/>
                </a:solidFill>
              </a:rPr>
              <a:pPr>
                <a:defRPr/>
              </a:pPr>
              <a:t>101</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2054087"/>
            <a:ext cx="10972800" cy="4076838"/>
          </a:xfrm>
          <a:prstGeom prst="rect">
            <a:avLst/>
          </a:prstGeom>
        </p:spPr>
        <p:txBody>
          <a:bodyPr/>
          <a:lstStyle/>
          <a:p>
            <a:pPr>
              <a:defRPr/>
            </a:pPr>
            <a:r>
              <a:rPr lang="zh-TW" altLang="en-US" dirty="0" smtClean="0">
                <a:solidFill>
                  <a:schemeClr val="tx1"/>
                </a:solidFill>
                <a:latin typeface="標楷體" pitchFamily="65" charset="-120"/>
                <a:ea typeface="標楷體" pitchFamily="65" charset="-120"/>
              </a:rPr>
              <a:t>資工系教學中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編譯器 </a:t>
            </a:r>
            <a:r>
              <a:rPr lang="en-US" altLang="zh-TW" dirty="0" smtClean="0">
                <a:solidFill>
                  <a:schemeClr val="tx1"/>
                </a:solidFill>
                <a:latin typeface="標楷體" pitchFamily="65" charset="-120"/>
                <a:ea typeface="標楷體" pitchFamily="65" charset="-120"/>
              </a:rPr>
              <a:t>(Compiler)</a:t>
            </a:r>
            <a:r>
              <a:rPr lang="zh-TW" altLang="en-US" dirty="0" smtClean="0">
                <a:solidFill>
                  <a:schemeClr val="tx1"/>
                </a:solidFill>
                <a:latin typeface="標楷體" pitchFamily="65" charset="-120"/>
                <a:ea typeface="標楷體" pitchFamily="65" charset="-120"/>
              </a:rPr>
              <a:t>是重要而基礎的軟體工具</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更是程式設計的絕佳教材</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模組清晰</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大小適宜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以陳教授經驗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可實作完下列各模組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scanner, parser, intermediate code generator, assembly code generator.(optimizer</a:t>
            </a:r>
            <a:r>
              <a:rPr lang="zh-TW" altLang="en-US" dirty="0" smtClean="0">
                <a:solidFill>
                  <a:schemeClr val="tx1"/>
                </a:solidFill>
                <a:latin typeface="標楷體" pitchFamily="65" charset="-120"/>
                <a:ea typeface="標楷體" pitchFamily="65" charset="-120"/>
              </a:rPr>
              <a:t> 可另開課</a:t>
            </a:r>
            <a:r>
              <a:rPr lang="en-US" altLang="zh-TW" dirty="0" smtClean="0">
                <a:solidFill>
                  <a:schemeClr val="tx1"/>
                </a:solidFill>
                <a:latin typeface="標楷體" pitchFamily="65" charset="-120"/>
                <a:ea typeface="標楷體" pitchFamily="65" charset="-120"/>
              </a:rPr>
              <a:t>)</a:t>
            </a:r>
          </a:p>
          <a:p>
            <a:pPr>
              <a:defRPr/>
            </a:pPr>
            <a:r>
              <a:rPr lang="zh-TW" altLang="en-US" dirty="0" smtClean="0">
                <a:solidFill>
                  <a:schemeClr val="tx1"/>
                </a:solidFill>
                <a:latin typeface="標楷體" pitchFamily="65" charset="-120"/>
                <a:ea typeface="標楷體" pitchFamily="65" charset="-120"/>
              </a:rPr>
              <a:t>但很多系所只教 </a:t>
            </a:r>
            <a:r>
              <a:rPr lang="en-US" altLang="zh-TW" dirty="0" smtClean="0">
                <a:solidFill>
                  <a:schemeClr val="tx1"/>
                </a:solidFill>
                <a:latin typeface="標楷體" pitchFamily="65" charset="-120"/>
                <a:ea typeface="標楷體" pitchFamily="65" charset="-120"/>
              </a:rPr>
              <a:t>scanner, parser </a:t>
            </a:r>
            <a:r>
              <a:rPr lang="zh-TW" altLang="en-US" dirty="0" smtClean="0">
                <a:solidFill>
                  <a:schemeClr val="tx1"/>
                </a:solidFill>
                <a:latin typeface="標楷體" pitchFamily="65" charset="-120"/>
                <a:ea typeface="標楷體" pitchFamily="65" charset="-120"/>
              </a:rPr>
              <a:t>理論</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編譯器教學危矣</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而軟體教學中</a:t>
            </a:r>
            <a:r>
              <a:rPr lang="en-US" altLang="zh-TW" dirty="0" smtClean="0">
                <a:solidFill>
                  <a:schemeClr val="tx1"/>
                </a:solidFill>
                <a:latin typeface="標楷體" pitchFamily="65" charset="-120"/>
                <a:ea typeface="標楷體" pitchFamily="65" charset="-120"/>
              </a:rPr>
              <a:t>,Operating System, Data Base System </a:t>
            </a:r>
            <a:r>
              <a:rPr lang="zh-TW" altLang="en-US" dirty="0" smtClean="0">
                <a:solidFill>
                  <a:schemeClr val="tx1"/>
                </a:solidFill>
                <a:latin typeface="標楷體" pitchFamily="65" charset="-120"/>
                <a:ea typeface="標楷體" pitchFamily="65" charset="-120"/>
              </a:rPr>
              <a:t>比 </a:t>
            </a:r>
            <a:r>
              <a:rPr lang="en-US" altLang="zh-TW" dirty="0" smtClean="0">
                <a:solidFill>
                  <a:schemeClr val="tx1"/>
                </a:solidFill>
                <a:latin typeface="標楷體" pitchFamily="65" charset="-120"/>
                <a:ea typeface="標楷體" pitchFamily="65" charset="-120"/>
              </a:rPr>
              <a:t>Compiler</a:t>
            </a:r>
            <a:r>
              <a:rPr lang="zh-TW" altLang="en-US" dirty="0" smtClean="0">
                <a:solidFill>
                  <a:schemeClr val="tx1"/>
                </a:solidFill>
                <a:latin typeface="標楷體" pitchFamily="65" charset="-120"/>
                <a:ea typeface="標楷體" pitchFamily="65" charset="-120"/>
              </a:rPr>
              <a:t>更複雜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實作更難教</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軟體教學危矣</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26219047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DA427C9-AE36-4D71-BA10-F86883024B99}" type="slidenum">
              <a:rPr lang="zh-TW" altLang="en-US" smtClean="0">
                <a:solidFill>
                  <a:schemeClr val="tx1"/>
                </a:solidFill>
              </a:rPr>
              <a:pPr>
                <a:defRPr/>
              </a:pPr>
              <a:t>102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2011680"/>
            <a:ext cx="8534400" cy="3511296"/>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陳教授在上述兩門課 皆設計 </a:t>
            </a:r>
            <a:r>
              <a:rPr lang="en-US" altLang="zh-TW" dirty="0" smtClean="0">
                <a:solidFill>
                  <a:schemeClr val="tx1"/>
                </a:solidFill>
                <a:latin typeface="標楷體" pitchFamily="65" charset="-120"/>
                <a:ea typeface="標楷體" pitchFamily="65" charset="-120"/>
              </a:rPr>
              <a:t>Labs </a:t>
            </a:r>
            <a:r>
              <a:rPr lang="zh-TW" altLang="en-US" dirty="0" smtClean="0">
                <a:solidFill>
                  <a:schemeClr val="tx1"/>
                </a:solidFill>
                <a:latin typeface="標楷體" pitchFamily="65" charset="-120"/>
                <a:ea typeface="標楷體" pitchFamily="65" charset="-120"/>
              </a:rPr>
              <a:t>讓學生用敏捷方法工序開發精簡文件及程式 讓資工系基礎課程變成活生生軟體業界存活可用的養分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文件細節請參閱本苗圃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其他課程</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陳</a:t>
            </a:r>
            <a:r>
              <a:rPr lang="zh-TW" altLang="en-US" dirty="0">
                <a:solidFill>
                  <a:schemeClr val="tx1"/>
                </a:solidFill>
                <a:latin typeface="標楷體" pitchFamily="65" charset="-120"/>
                <a:ea typeface="標楷體" pitchFamily="65" charset="-120"/>
              </a:rPr>
              <a:t>教授認為資訊系</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資工及資管</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低年級</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大一大二</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應著重上述基礎</a:t>
            </a:r>
            <a:r>
              <a:rPr lang="zh-TW" altLang="en-US" dirty="0" smtClean="0">
                <a:solidFill>
                  <a:schemeClr val="tx1"/>
                </a:solidFill>
                <a:latin typeface="標楷體" pitchFamily="65" charset="-120"/>
                <a:ea typeface="標楷體" pitchFamily="65" charset="-120"/>
              </a:rPr>
              <a:t>軟體</a:t>
            </a: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這樣</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基礎紮實了</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高年級</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大三大四</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及研究所</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碩一碩二</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尖端課程才有可能落實於軟體業</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醞釀出優質產品</a:t>
            </a:r>
          </a:p>
          <a:p>
            <a:pPr>
              <a:buFont typeface="Wingdings" pitchFamily="2" charset="2"/>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964267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22CFABB-A36E-417B-9DA0-D8A3C41A14F7}" type="slidenum">
              <a:rPr lang="zh-TW" altLang="en-US" smtClean="0">
                <a:solidFill>
                  <a:schemeClr val="tx1"/>
                </a:solidFill>
              </a:rPr>
              <a:pPr>
                <a:defRPr/>
              </a:pPr>
              <a:t>103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75790"/>
            <a:ext cx="8534400" cy="3922277"/>
          </a:xfrm>
          <a:prstGeom prst="rect">
            <a:avLst/>
          </a:prstGeom>
        </p:spPr>
        <p:txBody>
          <a:bodyPr>
            <a:normAutofit fontScale="70000" lnSpcReduction="20000"/>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sz="3400" dirty="0" smtClean="0">
                <a:solidFill>
                  <a:schemeClr val="tx1"/>
                </a:solidFill>
                <a:latin typeface="標楷體" pitchFamily="65" charset="-120"/>
                <a:ea typeface="標楷體" pitchFamily="65" charset="-120"/>
              </a:rPr>
              <a:t>MIT CSAI Lab </a:t>
            </a:r>
            <a:r>
              <a:rPr lang="zh-TW" altLang="en-US" sz="3400" dirty="0" smtClean="0">
                <a:solidFill>
                  <a:schemeClr val="tx1"/>
                </a:solidFill>
                <a:latin typeface="標楷體" pitchFamily="65" charset="-120"/>
                <a:ea typeface="標楷體" pitchFamily="65" charset="-120"/>
              </a:rPr>
              <a:t>主任 </a:t>
            </a:r>
            <a:r>
              <a:rPr lang="en-US" altLang="zh-TW" sz="3400" dirty="0" smtClean="0">
                <a:solidFill>
                  <a:schemeClr val="tx1"/>
                </a:solidFill>
                <a:latin typeface="標楷體" pitchFamily="65" charset="-120"/>
                <a:ea typeface="標楷體" pitchFamily="65" charset="-120"/>
              </a:rPr>
              <a:t>Victor </a:t>
            </a:r>
            <a:r>
              <a:rPr lang="zh-TW" altLang="en-US" sz="3400" dirty="0" smtClean="0">
                <a:solidFill>
                  <a:schemeClr val="tx1"/>
                </a:solidFill>
                <a:latin typeface="標楷體" pitchFamily="65" charset="-120"/>
                <a:ea typeface="標楷體" pitchFamily="65" charset="-120"/>
              </a:rPr>
              <a:t>舒 </a:t>
            </a:r>
            <a:r>
              <a:rPr lang="en-US" altLang="zh-TW" sz="3400" dirty="0" smtClean="0">
                <a:solidFill>
                  <a:schemeClr val="tx1"/>
                </a:solidFill>
                <a:latin typeface="標楷體" pitchFamily="65" charset="-120"/>
                <a:ea typeface="標楷體" pitchFamily="65" charset="-120"/>
              </a:rPr>
              <a:t>* </a:t>
            </a:r>
            <a:r>
              <a:rPr lang="zh-TW" altLang="en-US" sz="3400" dirty="0" smtClean="0">
                <a:solidFill>
                  <a:schemeClr val="tx1"/>
                </a:solidFill>
                <a:latin typeface="標楷體" pitchFamily="65" charset="-120"/>
                <a:ea typeface="標楷體" pitchFamily="65" charset="-120"/>
              </a:rPr>
              <a:t>指出</a:t>
            </a:r>
            <a:r>
              <a:rPr lang="en-US" altLang="zh-TW" sz="34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3400" dirty="0" smtClean="0">
                <a:solidFill>
                  <a:schemeClr val="tx1"/>
                </a:solidFill>
                <a:latin typeface="標楷體" pitchFamily="65" charset="-120"/>
                <a:ea typeface="標楷體" pitchFamily="65" charset="-120"/>
              </a:rPr>
              <a:t>  雲端來了</a:t>
            </a:r>
            <a:r>
              <a:rPr lang="en-US" altLang="zh-TW" sz="3400" dirty="0" smtClean="0">
                <a:solidFill>
                  <a:schemeClr val="tx1"/>
                </a:solidFill>
                <a:latin typeface="標楷體" pitchFamily="65" charset="-120"/>
                <a:ea typeface="標楷體" pitchFamily="65" charset="-120"/>
              </a:rPr>
              <a:t>! </a:t>
            </a:r>
            <a:r>
              <a:rPr lang="zh-TW" altLang="en-US" sz="3400" dirty="0" smtClean="0">
                <a:solidFill>
                  <a:schemeClr val="tx1"/>
                </a:solidFill>
                <a:latin typeface="標楷體" pitchFamily="65" charset="-120"/>
                <a:ea typeface="標楷體" pitchFamily="65" charset="-120"/>
              </a:rPr>
              <a:t>台灣硬體代工</a:t>
            </a:r>
            <a:r>
              <a:rPr lang="en-US" altLang="zh-TW" sz="3400" dirty="0" smtClean="0">
                <a:solidFill>
                  <a:schemeClr val="tx1"/>
                </a:solidFill>
                <a:latin typeface="標楷體" pitchFamily="65" charset="-120"/>
                <a:ea typeface="標楷體" pitchFamily="65" charset="-120"/>
              </a:rPr>
              <a:t>(</a:t>
            </a:r>
            <a:r>
              <a:rPr lang="zh-TW" altLang="en-US" sz="3400" dirty="0" smtClean="0">
                <a:solidFill>
                  <a:schemeClr val="tx1"/>
                </a:solidFill>
                <a:latin typeface="標楷體" pitchFamily="65" charset="-120"/>
                <a:ea typeface="標楷體" pitchFamily="65" charset="-120"/>
              </a:rPr>
              <a:t>甚至電機</a:t>
            </a:r>
            <a:r>
              <a:rPr lang="en-US" altLang="zh-TW" sz="3400" dirty="0" smtClean="0">
                <a:solidFill>
                  <a:schemeClr val="tx1"/>
                </a:solidFill>
                <a:latin typeface="標楷體" pitchFamily="65" charset="-120"/>
                <a:ea typeface="標楷體" pitchFamily="65" charset="-120"/>
              </a:rPr>
              <a:t>)</a:t>
            </a:r>
            <a:r>
              <a:rPr lang="zh-TW" altLang="en-US" sz="3400" dirty="0" smtClean="0">
                <a:solidFill>
                  <a:schemeClr val="tx1"/>
                </a:solidFill>
                <a:latin typeface="標楷體" pitchFamily="65" charset="-120"/>
                <a:ea typeface="標楷體" pitchFamily="65" charset="-120"/>
              </a:rPr>
              <a:t>思維要改變為</a:t>
            </a:r>
            <a:r>
              <a:rPr lang="en-US" altLang="zh-TW" sz="3400"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3400" dirty="0">
              <a:solidFill>
                <a:schemeClr val="tx1"/>
              </a:solidFill>
              <a:latin typeface="標楷體" pitchFamily="65" charset="-120"/>
              <a:ea typeface="標楷體" pitchFamily="65" charset="-120"/>
            </a:endParaRPr>
          </a:p>
          <a:p>
            <a:pPr>
              <a:buFont typeface="Wingdings" pitchFamily="2" charset="2"/>
              <a:buNone/>
              <a:defRPr/>
            </a:pPr>
            <a:r>
              <a:rPr lang="zh-TW" altLang="en-US" sz="3400" dirty="0" smtClean="0">
                <a:solidFill>
                  <a:schemeClr val="tx1"/>
                </a:solidFill>
                <a:latin typeface="標楷體" pitchFamily="65" charset="-120"/>
                <a:ea typeface="標楷體" pitchFamily="65" charset="-120"/>
              </a:rPr>
              <a:t>      以軟體為中心的思維</a:t>
            </a:r>
            <a:r>
              <a:rPr lang="en-US" altLang="zh-TW" sz="3400" dirty="0" smtClean="0">
                <a:solidFill>
                  <a:schemeClr val="tx1"/>
                </a:solidFill>
                <a:latin typeface="標楷體" pitchFamily="65" charset="-120"/>
                <a:ea typeface="標楷體" pitchFamily="65" charset="-120"/>
              </a:rPr>
              <a:t>-</a:t>
            </a:r>
            <a:r>
              <a:rPr lang="zh-TW" altLang="en-US" sz="3400" dirty="0" smtClean="0">
                <a:solidFill>
                  <a:schemeClr val="tx1"/>
                </a:solidFill>
                <a:latin typeface="標楷體" pitchFamily="65" charset="-120"/>
                <a:ea typeface="標楷體" pitchFamily="65" charset="-120"/>
              </a:rPr>
              <a:t>系統化的軟體開發應用</a:t>
            </a:r>
            <a:endParaRPr lang="en-US" altLang="zh-TW" sz="34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3400" dirty="0">
              <a:solidFill>
                <a:schemeClr val="tx1"/>
              </a:solidFill>
              <a:latin typeface="標楷體" pitchFamily="65" charset="-120"/>
              <a:ea typeface="標楷體" pitchFamily="65" charset="-120"/>
            </a:endParaRPr>
          </a:p>
          <a:p>
            <a:pPr>
              <a:buFont typeface="Wingdings" pitchFamily="2" charset="2"/>
              <a:buNone/>
              <a:defRPr/>
            </a:pPr>
            <a:r>
              <a:rPr lang="zh-TW" altLang="en-US" sz="3400" dirty="0" smtClean="0">
                <a:solidFill>
                  <a:schemeClr val="tx1"/>
                </a:solidFill>
                <a:latin typeface="標楷體" pitchFamily="65" charset="-120"/>
                <a:ea typeface="標楷體" pitchFamily="65" charset="-120"/>
              </a:rPr>
              <a:t> 陳教授認為這就是上述軟體教學缺失之處</a:t>
            </a:r>
            <a:r>
              <a:rPr lang="en-US" altLang="zh-TW" sz="3400" dirty="0" smtClean="0">
                <a:solidFill>
                  <a:schemeClr val="tx1"/>
                </a:solidFill>
                <a:latin typeface="標楷體" pitchFamily="65" charset="-120"/>
                <a:ea typeface="標楷體" pitchFamily="65" charset="-120"/>
              </a:rPr>
              <a:t>,</a:t>
            </a:r>
            <a:r>
              <a:rPr lang="zh-TW" altLang="en-US" sz="3400" dirty="0" smtClean="0">
                <a:solidFill>
                  <a:schemeClr val="tx1"/>
                </a:solidFill>
                <a:latin typeface="標楷體" pitchFamily="65" charset="-120"/>
                <a:ea typeface="標楷體" pitchFamily="65" charset="-120"/>
              </a:rPr>
              <a:t>要重視 </a:t>
            </a:r>
            <a:r>
              <a:rPr lang="en-US" altLang="zh-TW" sz="3400" dirty="0" smtClean="0">
                <a:solidFill>
                  <a:schemeClr val="tx1"/>
                </a:solidFill>
                <a:latin typeface="標楷體" pitchFamily="65" charset="-120"/>
                <a:ea typeface="標楷體" pitchFamily="65" charset="-120"/>
              </a:rPr>
              <a:t>operating system, security, compiler </a:t>
            </a:r>
            <a:r>
              <a:rPr lang="zh-TW" altLang="en-US" sz="3400" dirty="0" smtClean="0">
                <a:solidFill>
                  <a:schemeClr val="tx1"/>
                </a:solidFill>
                <a:latin typeface="標楷體" pitchFamily="65" charset="-120"/>
                <a:ea typeface="標楷體" pitchFamily="65" charset="-120"/>
              </a:rPr>
              <a:t>等</a:t>
            </a:r>
            <a:r>
              <a:rPr lang="en-US" altLang="zh-TW" sz="34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3400" dirty="0">
                <a:solidFill>
                  <a:schemeClr val="tx1"/>
                </a:solidFill>
                <a:latin typeface="標楷體" pitchFamily="65" charset="-120"/>
                <a:ea typeface="標楷體" pitchFamily="65" charset="-120"/>
              </a:rPr>
              <a:t> </a:t>
            </a:r>
            <a:r>
              <a:rPr lang="zh-TW" altLang="en-US" sz="3400" dirty="0" smtClean="0">
                <a:solidFill>
                  <a:schemeClr val="tx1"/>
                </a:solidFill>
                <a:latin typeface="標楷體" pitchFamily="65" charset="-120"/>
                <a:ea typeface="標楷體" pitchFamily="65" charset="-120"/>
              </a:rPr>
              <a:t>否則十年內產業消失 </a:t>
            </a:r>
            <a:r>
              <a:rPr lang="en-US" altLang="zh-TW" sz="3400" b="1" dirty="0" smtClean="0">
                <a:solidFill>
                  <a:schemeClr val="tx1"/>
                </a:solidFill>
                <a:latin typeface="微軟正黑體" pitchFamily="34" charset="-120"/>
                <a:ea typeface="微軟正黑體" pitchFamily="34" charset="-120"/>
              </a:rPr>
              <a:t>(</a:t>
            </a:r>
            <a:r>
              <a:rPr lang="zh-TW" altLang="en-US" sz="3400" b="1" dirty="0" smtClean="0">
                <a:solidFill>
                  <a:schemeClr val="tx1"/>
                </a:solidFill>
                <a:latin typeface="微軟正黑體" pitchFamily="34" charset="-120"/>
                <a:ea typeface="微軟正黑體" pitchFamily="34" charset="-120"/>
              </a:rPr>
              <a:t>即 </a:t>
            </a:r>
            <a:r>
              <a:rPr lang="en-US" altLang="zh-TW" sz="3400" b="1" dirty="0" smtClean="0">
                <a:solidFill>
                  <a:schemeClr val="tx1"/>
                </a:solidFill>
                <a:latin typeface="微軟正黑體" pitchFamily="34" charset="-120"/>
                <a:ea typeface="微軟正黑體" pitchFamily="34" charset="-120"/>
              </a:rPr>
              <a:t>2020 </a:t>
            </a:r>
            <a:r>
              <a:rPr lang="zh-TW" altLang="en-US" sz="3400" b="1" dirty="0" smtClean="0">
                <a:solidFill>
                  <a:schemeClr val="tx1"/>
                </a:solidFill>
                <a:latin typeface="微軟正黑體" pitchFamily="34" charset="-120"/>
                <a:ea typeface="微軟正黑體" pitchFamily="34" charset="-120"/>
              </a:rPr>
              <a:t>前</a:t>
            </a:r>
            <a:r>
              <a:rPr lang="en-US" altLang="zh-TW" sz="3400" b="1" dirty="0" smtClean="0">
                <a:solidFill>
                  <a:schemeClr val="tx1"/>
                </a:solidFill>
                <a:latin typeface="微軟正黑體" pitchFamily="34" charset="-120"/>
                <a:ea typeface="微軟正黑體" pitchFamily="34" charset="-120"/>
              </a:rPr>
              <a:t>)</a:t>
            </a:r>
            <a:r>
              <a:rPr lang="zh-TW" altLang="en-US" sz="3400" b="1" dirty="0" smtClean="0">
                <a:solidFill>
                  <a:schemeClr val="tx1"/>
                </a:solidFill>
                <a:latin typeface="微軟正黑體" pitchFamily="34" charset="-120"/>
                <a:ea typeface="微軟正黑體" pitchFamily="34" charset="-120"/>
              </a:rPr>
              <a:t> </a:t>
            </a:r>
            <a:endParaRPr lang="en-US" altLang="zh-TW" sz="3400" b="1" dirty="0" smtClean="0">
              <a:solidFill>
                <a:schemeClr val="tx1"/>
              </a:solidFill>
              <a:latin typeface="微軟正黑體" pitchFamily="34" charset="-120"/>
              <a:ea typeface="微軟正黑體" pitchFamily="34" charset="-120"/>
            </a:endParaRPr>
          </a:p>
          <a:p>
            <a:pPr>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000" dirty="0" smtClean="0">
                <a:solidFill>
                  <a:schemeClr val="tx1"/>
                </a:solidFill>
                <a:latin typeface="標楷體" pitchFamily="65" charset="-120"/>
                <a:ea typeface="標楷體" pitchFamily="65" charset="-120"/>
              </a:rPr>
              <a:t> </a:t>
            </a:r>
            <a:r>
              <a:rPr lang="en-US" altLang="zh-TW" sz="2600" dirty="0" smtClean="0">
                <a:solidFill>
                  <a:schemeClr val="tx1"/>
                </a:solidFill>
                <a:latin typeface="標楷體" pitchFamily="65" charset="-120"/>
                <a:ea typeface="標楷體" pitchFamily="65" charset="-120"/>
              </a:rPr>
              <a:t>*  </a:t>
            </a:r>
            <a:r>
              <a:rPr lang="zh-TW" altLang="en-US" sz="2600" dirty="0" smtClean="0">
                <a:solidFill>
                  <a:schemeClr val="tx1"/>
                </a:solidFill>
                <a:latin typeface="標楷體" pitchFamily="65" charset="-120"/>
                <a:ea typeface="標楷體" pitchFamily="65" charset="-120"/>
              </a:rPr>
              <a:t>遠見</a:t>
            </a:r>
            <a:r>
              <a:rPr lang="en-US" altLang="zh-TW" sz="2600" dirty="0" smtClean="0">
                <a:solidFill>
                  <a:schemeClr val="tx1"/>
                </a:solidFill>
                <a:latin typeface="標楷體" pitchFamily="65" charset="-120"/>
                <a:ea typeface="標楷體" pitchFamily="65" charset="-120"/>
              </a:rPr>
              <a:t>, 2010.7.</a:t>
            </a: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t>
            </a:r>
          </a:p>
        </p:txBody>
      </p:sp>
    </p:spTree>
    <p:extLst>
      <p:ext uri="{BB962C8B-B14F-4D97-AF65-F5344CB8AC3E}">
        <p14:creationId xmlns:p14="http://schemas.microsoft.com/office/powerpoint/2010/main" val="155574174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buNone/>
            </a:pPr>
            <a:r>
              <a:rPr lang="zh-TW" altLang="en-US" b="1" dirty="0" smtClean="0">
                <a:solidFill>
                  <a:schemeClr val="tx1">
                    <a:lumMod val="95000"/>
                    <a:lumOff val="5000"/>
                  </a:schemeClr>
                </a:solidFill>
              </a:rPr>
              <a:t>           </a:t>
            </a:r>
            <a:r>
              <a:rPr lang="en-US" altLang="zh-TW" dirty="0" smtClean="0">
                <a:solidFill>
                  <a:schemeClr val="tx1">
                    <a:lumMod val="95000"/>
                    <a:lumOff val="5000"/>
                  </a:schemeClr>
                </a:solidFill>
                <a:latin typeface="標楷體" pitchFamily="65" charset="-120"/>
                <a:ea typeface="標楷體" pitchFamily="65" charset="-120"/>
              </a:rPr>
              <a:t>2014 </a:t>
            </a:r>
            <a:r>
              <a:rPr lang="zh-TW" altLang="en-US" dirty="0" smtClean="0">
                <a:solidFill>
                  <a:schemeClr val="tx1">
                    <a:lumMod val="95000"/>
                    <a:lumOff val="5000"/>
                  </a:schemeClr>
                </a:solidFill>
                <a:latin typeface="標楷體" pitchFamily="65" charset="-120"/>
                <a:ea typeface="標楷體" pitchFamily="65" charset="-120"/>
              </a:rPr>
              <a:t>四月 陳教授參加座談 得知經濟部技術處體認到台灣代工產業日薄西山 已邀集各領域專家研討  推動深耕工業基礎技術的計畫 </a:t>
            </a:r>
            <a:endParaRPr lang="en-US" altLang="zh-TW" dirty="0" smtClean="0">
              <a:solidFill>
                <a:schemeClr val="tx1">
                  <a:lumMod val="95000"/>
                  <a:lumOff val="5000"/>
                </a:schemeClr>
              </a:solidFill>
              <a:latin typeface="標楷體" pitchFamily="65" charset="-120"/>
              <a:ea typeface="標楷體" pitchFamily="65" charset="-120"/>
            </a:endParaRPr>
          </a:p>
          <a:p>
            <a:pPr>
              <a:buNone/>
            </a:pPr>
            <a:endParaRPr lang="en-US" altLang="zh-TW" dirty="0" smtClean="0">
              <a:solidFill>
                <a:schemeClr val="tx1">
                  <a:lumMod val="95000"/>
                  <a:lumOff val="5000"/>
                </a:schemeClr>
              </a:solidFill>
              <a:latin typeface="標楷體" pitchFamily="65" charset="-120"/>
              <a:ea typeface="標楷體" pitchFamily="65" charset="-120"/>
            </a:endParaRPr>
          </a:p>
          <a:p>
            <a:pPr>
              <a:buNone/>
            </a:pPr>
            <a:r>
              <a:rPr lang="en-US" altLang="zh-TW" dirty="0" smtClean="0">
                <a:solidFill>
                  <a:schemeClr val="tx1">
                    <a:lumMod val="95000"/>
                    <a:lumOff val="5000"/>
                  </a:schemeClr>
                </a:solidFill>
                <a:latin typeface="標楷體" pitchFamily="65" charset="-120"/>
                <a:ea typeface="標楷體" pitchFamily="65" charset="-120"/>
              </a:rPr>
              <a:t>     </a:t>
            </a:r>
            <a:r>
              <a:rPr lang="zh-TW" altLang="en-US" dirty="0" smtClean="0">
                <a:solidFill>
                  <a:schemeClr val="tx1">
                    <a:lumMod val="95000"/>
                    <a:lumOff val="5000"/>
                  </a:schemeClr>
                </a:solidFill>
                <a:latin typeface="標楷體" pitchFamily="65" charset="-120"/>
                <a:ea typeface="標楷體" pitchFamily="65" charset="-120"/>
              </a:rPr>
              <a:t>其中軟體組的目標是要有技術製出大型軟體 而這正是敏捷方法的目標  </a:t>
            </a:r>
            <a:endParaRPr lang="en-US" altLang="zh-TW" dirty="0" smtClean="0">
              <a:solidFill>
                <a:schemeClr val="tx1">
                  <a:lumMod val="95000"/>
                  <a:lumOff val="5000"/>
                </a:schemeClr>
              </a:solidFill>
              <a:latin typeface="標楷體" pitchFamily="65" charset="-120"/>
              <a:ea typeface="標楷體" pitchFamily="65" charset="-120"/>
            </a:endParaRPr>
          </a:p>
          <a:p>
            <a:pPr>
              <a:buNone/>
            </a:pPr>
            <a:endParaRPr lang="en-US" altLang="zh-TW" dirty="0">
              <a:solidFill>
                <a:schemeClr val="tx1">
                  <a:lumMod val="95000"/>
                  <a:lumOff val="5000"/>
                </a:schemeClr>
              </a:solidFill>
              <a:latin typeface="標楷體" pitchFamily="65" charset="-120"/>
              <a:ea typeface="標楷體" pitchFamily="65" charset="-120"/>
            </a:endParaRPr>
          </a:p>
          <a:p>
            <a:pPr>
              <a:buNone/>
            </a:pPr>
            <a:r>
              <a:rPr lang="zh-TW" altLang="en-US" dirty="0" smtClean="0">
                <a:solidFill>
                  <a:schemeClr val="tx1">
                    <a:lumMod val="95000"/>
                    <a:lumOff val="5000"/>
                  </a:schemeClr>
                </a:solidFill>
                <a:latin typeface="標楷體" pitchFamily="65" charset="-120"/>
                <a:ea typeface="標楷體" pitchFamily="65" charset="-120"/>
              </a:rPr>
              <a:t>     需知軟體業的技術不在做出一個作業系統或某</a:t>
            </a:r>
            <a:r>
              <a:rPr lang="zh-TW" altLang="en-US" dirty="0">
                <a:solidFill>
                  <a:schemeClr val="tx1">
                    <a:lumMod val="95000"/>
                    <a:lumOff val="5000"/>
                  </a:schemeClr>
                </a:solidFill>
                <a:latin typeface="標楷體" pitchFamily="65" charset="-120"/>
                <a:ea typeface="標楷體" pitchFamily="65" charset="-120"/>
              </a:rPr>
              <a:t>個大型軟體 </a:t>
            </a:r>
            <a:r>
              <a:rPr lang="zh-TW" altLang="en-US" dirty="0" smtClean="0">
                <a:solidFill>
                  <a:schemeClr val="tx1">
                    <a:lumMod val="95000"/>
                    <a:lumOff val="5000"/>
                  </a:schemeClr>
                </a:solidFill>
                <a:latin typeface="標楷體" pitchFamily="65" charset="-120"/>
                <a:ea typeface="標楷體" pitchFamily="65" charset="-120"/>
              </a:rPr>
              <a:t>而是在於一群人如何 </a:t>
            </a:r>
            <a:r>
              <a:rPr lang="en-US" altLang="zh-TW" dirty="0" smtClean="0">
                <a:solidFill>
                  <a:schemeClr val="tx1">
                    <a:lumMod val="95000"/>
                    <a:lumOff val="5000"/>
                  </a:schemeClr>
                </a:solidFill>
                <a:latin typeface="標楷體" pitchFamily="65" charset="-120"/>
                <a:ea typeface="標楷體" pitchFamily="65" charset="-120"/>
              </a:rPr>
              <a:t>team work </a:t>
            </a:r>
            <a:r>
              <a:rPr lang="zh-TW" altLang="en-US" dirty="0" smtClean="0">
                <a:solidFill>
                  <a:schemeClr val="tx1">
                    <a:lumMod val="95000"/>
                    <a:lumOff val="5000"/>
                  </a:schemeClr>
                </a:solidFill>
                <a:latin typeface="標楷體" pitchFamily="65" charset="-120"/>
                <a:ea typeface="標楷體" pitchFamily="65" charset="-120"/>
              </a:rPr>
              <a:t>完成高品質軟體</a:t>
            </a:r>
            <a:endParaRPr lang="zh-TW" altLang="en-US" dirty="0">
              <a:solidFill>
                <a:schemeClr val="tx1">
                  <a:lumMod val="95000"/>
                  <a:lumOff val="5000"/>
                </a:schemeClr>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3C9120A-B19F-421A-A03C-D5672F1576FD}" type="slidenum">
              <a:rPr lang="zh-TW" altLang="en-US" smtClean="0">
                <a:solidFill>
                  <a:schemeClr val="tx1"/>
                </a:solidFill>
              </a:rPr>
              <a:pPr>
                <a:defRPr/>
              </a:pPr>
              <a:t>105</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96277"/>
            <a:ext cx="8534400" cy="3737113"/>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廣達林百里痛批台大電機系不創新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相反的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哈佛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史丹佛重視數位人文教育</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才能培養出創造 </a:t>
            </a:r>
            <a:r>
              <a:rPr lang="en-US" altLang="zh-TW" dirty="0" err="1" smtClean="0">
                <a:solidFill>
                  <a:schemeClr val="tx1"/>
                </a:solidFill>
                <a:latin typeface="標楷體" pitchFamily="65" charset="-120"/>
                <a:ea typeface="標楷體" pitchFamily="65" charset="-120"/>
              </a:rPr>
              <a:t>faceBook</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及 </a:t>
            </a:r>
            <a:r>
              <a:rPr lang="en-US" altLang="zh-TW" dirty="0" smtClean="0">
                <a:solidFill>
                  <a:schemeClr val="tx1"/>
                </a:solidFill>
                <a:latin typeface="標楷體" pitchFamily="65" charset="-120"/>
                <a:ea typeface="標楷體" pitchFamily="65" charset="-120"/>
              </a:rPr>
              <a:t>Google</a:t>
            </a:r>
            <a:r>
              <a:rPr lang="zh-TW" altLang="en-US" dirty="0" smtClean="0">
                <a:solidFill>
                  <a:schemeClr val="tx1"/>
                </a:solidFill>
                <a:latin typeface="標楷體" pitchFamily="65" charset="-120"/>
                <a:ea typeface="標楷體" pitchFamily="65" charset="-120"/>
              </a:rPr>
              <a:t> 的學生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台灣學生不會創新</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只能代工</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代工廠微利</a:t>
            </a:r>
            <a:r>
              <a:rPr lang="en-US" altLang="zh-TW" dirty="0" smtClean="0">
                <a:solidFill>
                  <a:schemeClr val="tx1"/>
                </a:solidFill>
                <a:latin typeface="標楷體" pitchFamily="65" charset="-120"/>
                <a:ea typeface="標楷體" pitchFamily="65" charset="-120"/>
              </a:rPr>
              <a:t>4%,</a:t>
            </a:r>
            <a:r>
              <a:rPr lang="zh-TW" altLang="en-US" dirty="0" smtClean="0">
                <a:solidFill>
                  <a:schemeClr val="tx1"/>
                </a:solidFill>
                <a:latin typeface="標楷體" pitchFamily="65" charset="-120"/>
                <a:ea typeface="標楷體" pitchFamily="65" charset="-120"/>
              </a:rPr>
              <a:t>而蘋果因創新而獲厚利</a:t>
            </a:r>
            <a:r>
              <a:rPr lang="en-US" altLang="zh-TW" dirty="0" smtClean="0">
                <a:solidFill>
                  <a:schemeClr val="tx1"/>
                </a:solidFill>
                <a:latin typeface="標楷體" pitchFamily="65" charset="-120"/>
                <a:ea typeface="標楷體" pitchFamily="65" charset="-120"/>
              </a:rPr>
              <a:t>40%</a:t>
            </a:r>
          </a:p>
          <a:p>
            <a:pPr>
              <a:buFont typeface="Wingdings" pitchFamily="2" charset="2"/>
              <a:buNone/>
              <a:defRPr/>
            </a:pPr>
            <a:r>
              <a:rPr lang="zh-TW" altLang="en-US" dirty="0" smtClean="0">
                <a:solidFill>
                  <a:schemeClr val="tx1"/>
                </a:solidFill>
                <a:latin typeface="標楷體" pitchFamily="65" charset="-120"/>
                <a:ea typeface="標楷體" pitchFamily="65" charset="-120"/>
              </a:rPr>
              <a:t> 賈伯斯更是人性工程師</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而不只是硬體或軟體工程師</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老賈應不會說只碰硬體不碰軟體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400" dirty="0" smtClean="0">
                <a:solidFill>
                  <a:schemeClr val="tx1"/>
                </a:solidFill>
                <a:latin typeface="標楷體" pitchFamily="65" charset="-120"/>
                <a:ea typeface="標楷體" pitchFamily="65" charset="-120"/>
              </a:rPr>
              <a:t>* 中國時報 聯合報 </a:t>
            </a:r>
            <a:r>
              <a:rPr lang="en-US" altLang="zh-TW" sz="2400" dirty="0" smtClean="0">
                <a:solidFill>
                  <a:schemeClr val="tx1"/>
                </a:solidFill>
                <a:latin typeface="標楷體" pitchFamily="65" charset="-120"/>
                <a:ea typeface="標楷體" pitchFamily="65" charset="-120"/>
              </a:rPr>
              <a:t>2011.10.26</a:t>
            </a:r>
            <a:endParaRPr lang="zh-TW" altLang="en-US" sz="24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19134925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6E3C710-BC43-49D0-AEDC-FF3CF21E0EDB}" type="slidenum">
              <a:rPr lang="zh-TW" altLang="en-US" smtClean="0">
                <a:solidFill>
                  <a:schemeClr val="tx1"/>
                </a:solidFill>
              </a:rPr>
              <a:pPr>
                <a:defRPr/>
              </a:pPr>
              <a:t>106</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412875"/>
            <a:ext cx="10972800" cy="4895850"/>
          </a:xfrm>
          <a:prstGeom prst="rect">
            <a:avLst/>
          </a:prstGeom>
        </p:spPr>
        <p:txBody>
          <a:bodyPr/>
          <a:lstStyle/>
          <a:p>
            <a:pPr>
              <a:buFont typeface="Wingdings" pitchFamily="2" charset="2"/>
              <a:buNone/>
              <a:defRPr/>
            </a:pPr>
            <a:r>
              <a:rPr lang="zh-TW" altLang="en-US" sz="2800" dirty="0" smtClean="0">
                <a:solidFill>
                  <a:schemeClr val="tx1"/>
                </a:solidFill>
                <a:latin typeface="標楷體" pitchFamily="65" charset="-120"/>
                <a:ea typeface="標楷體" pitchFamily="65" charset="-120"/>
              </a:rPr>
              <a:t>林百里說</a:t>
            </a:r>
            <a:r>
              <a:rPr lang="en-US" altLang="zh-TW" sz="2800" dirty="0" smtClean="0">
                <a:solidFill>
                  <a:schemeClr val="tx1"/>
                </a:solidFill>
                <a:latin typeface="標楷體" pitchFamily="65" charset="-120"/>
                <a:ea typeface="標楷體" pitchFamily="65" charset="-120"/>
              </a:rPr>
              <a:t>1990</a:t>
            </a:r>
            <a:r>
              <a:rPr lang="zh-TW" altLang="en-US" sz="2800" dirty="0" smtClean="0">
                <a:solidFill>
                  <a:schemeClr val="tx1"/>
                </a:solidFill>
                <a:latin typeface="標楷體" pitchFamily="65" charset="-120"/>
                <a:ea typeface="標楷體" pitchFamily="65" charset="-120"/>
              </a:rPr>
              <a:t>後的孩子</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接受網路革命</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用</a:t>
            </a:r>
            <a:r>
              <a:rPr lang="en-US" altLang="zh-TW" sz="2800" dirty="0" smtClean="0">
                <a:solidFill>
                  <a:schemeClr val="tx1"/>
                </a:solidFill>
                <a:latin typeface="標楷體" pitchFamily="65" charset="-120"/>
                <a:ea typeface="標楷體" pitchFamily="65" charset="-120"/>
              </a:rPr>
              <a:t>Google</a:t>
            </a:r>
            <a:r>
              <a:rPr lang="zh-TW" altLang="en-US" sz="2800" dirty="0" smtClean="0">
                <a:solidFill>
                  <a:schemeClr val="tx1"/>
                </a:solidFill>
                <a:latin typeface="標楷體" pitchFamily="65" charset="-120"/>
                <a:ea typeface="標楷體" pitchFamily="65" charset="-120"/>
              </a:rPr>
              <a:t>學習</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用</a:t>
            </a:r>
            <a:r>
              <a:rPr lang="en-US" altLang="zh-TW" sz="2800" dirty="0" err="1" smtClean="0">
                <a:solidFill>
                  <a:schemeClr val="tx1"/>
                </a:solidFill>
                <a:latin typeface="標楷體" pitchFamily="65" charset="-120"/>
                <a:ea typeface="標楷體" pitchFamily="65" charset="-120"/>
              </a:rPr>
              <a:t>Facebook</a:t>
            </a:r>
            <a:r>
              <a:rPr lang="zh-TW" altLang="en-US" sz="2800" dirty="0" smtClean="0">
                <a:solidFill>
                  <a:schemeClr val="tx1"/>
                </a:solidFill>
                <a:latin typeface="標楷體" pitchFamily="65" charset="-120"/>
                <a:ea typeface="標楷體" pitchFamily="65" charset="-120"/>
              </a:rPr>
              <a:t>談事情</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靠</a:t>
            </a:r>
            <a:r>
              <a:rPr lang="en-US" altLang="zh-TW" sz="2800" dirty="0" smtClean="0">
                <a:solidFill>
                  <a:schemeClr val="tx1"/>
                </a:solidFill>
                <a:latin typeface="標楷體" pitchFamily="65" charset="-120"/>
                <a:ea typeface="標楷體" pitchFamily="65" charset="-120"/>
              </a:rPr>
              <a:t>Twitter</a:t>
            </a:r>
            <a:r>
              <a:rPr lang="zh-TW" altLang="en-US" sz="2800" dirty="0" smtClean="0">
                <a:solidFill>
                  <a:schemeClr val="tx1"/>
                </a:solidFill>
                <a:latin typeface="標楷體" pitchFamily="65" charset="-120"/>
                <a:ea typeface="標楷體" pitchFamily="65" charset="-120"/>
              </a:rPr>
              <a:t>互動</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在</a:t>
            </a:r>
            <a:r>
              <a:rPr lang="en-US" altLang="zh-TW" sz="2800" dirty="0" smtClean="0">
                <a:solidFill>
                  <a:schemeClr val="tx1"/>
                </a:solidFill>
                <a:latin typeface="標楷體" pitchFamily="65" charset="-120"/>
                <a:ea typeface="標楷體" pitchFamily="65" charset="-120"/>
              </a:rPr>
              <a:t>Amazon</a:t>
            </a:r>
            <a:r>
              <a:rPr lang="zh-TW" altLang="en-US" sz="2800" dirty="0" smtClean="0">
                <a:solidFill>
                  <a:schemeClr val="tx1"/>
                </a:solidFill>
                <a:latin typeface="標楷體" pitchFamily="65" charset="-120"/>
                <a:ea typeface="標楷體" pitchFamily="65" charset="-120"/>
              </a:rPr>
              <a:t>購物</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他們的競爭力在創新 </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現行教育制度是工業時代思維</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依學生年齡設生產線授課</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這教不出創新人才</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未來學生不用聽課</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而是透過網路獲得知識</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老師則轉成為個別學生解惑者</a:t>
            </a:r>
            <a:r>
              <a:rPr lang="en-US" altLang="zh-TW" sz="28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800" dirty="0" smtClean="0">
                <a:solidFill>
                  <a:schemeClr val="tx1"/>
                </a:solidFill>
                <a:latin typeface="標楷體" pitchFamily="65" charset="-120"/>
                <a:ea typeface="標楷體" pitchFamily="65" charset="-120"/>
              </a:rPr>
              <a:t>例如</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麻省理工</a:t>
            </a:r>
            <a:r>
              <a:rPr lang="en-US" altLang="zh-TW" sz="2800" dirty="0" smtClean="0">
                <a:solidFill>
                  <a:schemeClr val="tx1"/>
                </a:solidFill>
                <a:latin typeface="標楷體" pitchFamily="65" charset="-120"/>
                <a:ea typeface="標楷體" pitchFamily="65" charset="-120"/>
              </a:rPr>
              <a:t>(MIT)EECS</a:t>
            </a:r>
            <a:r>
              <a:rPr lang="zh-TW" altLang="en-US" sz="2800" dirty="0" smtClean="0">
                <a:solidFill>
                  <a:schemeClr val="tx1"/>
                </a:solidFill>
                <a:latin typeface="標楷體" pitchFamily="65" charset="-120"/>
                <a:ea typeface="標楷體" pitchFamily="65" charset="-120"/>
              </a:rPr>
              <a:t>課程上網</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計概用</a:t>
            </a:r>
            <a:r>
              <a:rPr lang="en-US" altLang="zh-TW" sz="2800" dirty="0" smtClean="0">
                <a:solidFill>
                  <a:schemeClr val="tx1"/>
                </a:solidFill>
                <a:latin typeface="標楷體" pitchFamily="65" charset="-120"/>
                <a:ea typeface="標楷體" pitchFamily="65" charset="-120"/>
              </a:rPr>
              <a:t>Python</a:t>
            </a:r>
            <a:r>
              <a:rPr lang="zh-TW" altLang="en-US" sz="2800" dirty="0" smtClean="0">
                <a:solidFill>
                  <a:schemeClr val="tx1"/>
                </a:solidFill>
                <a:latin typeface="標楷體" pitchFamily="65" charset="-120"/>
                <a:ea typeface="標楷體" pitchFamily="65" charset="-120"/>
              </a:rPr>
              <a:t>教</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軟工用</a:t>
            </a:r>
            <a:r>
              <a:rPr lang="en-US" altLang="zh-TW" sz="2800" dirty="0" smtClean="0">
                <a:solidFill>
                  <a:schemeClr val="tx1"/>
                </a:solidFill>
                <a:latin typeface="標楷體" pitchFamily="65" charset="-120"/>
                <a:ea typeface="標楷體" pitchFamily="65" charset="-120"/>
              </a:rPr>
              <a:t>Java</a:t>
            </a:r>
            <a:r>
              <a:rPr lang="zh-TW" altLang="en-US" sz="2800" dirty="0" smtClean="0">
                <a:solidFill>
                  <a:schemeClr val="tx1"/>
                </a:solidFill>
                <a:latin typeface="標楷體" pitchFamily="65" charset="-120"/>
                <a:ea typeface="標楷體" pitchFamily="65" charset="-120"/>
              </a:rPr>
              <a:t>教</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比台灣多所學校用</a:t>
            </a:r>
            <a:r>
              <a:rPr lang="en-US" altLang="zh-TW" sz="2800" dirty="0" smtClean="0">
                <a:solidFill>
                  <a:schemeClr val="tx1"/>
                </a:solidFill>
                <a:latin typeface="標楷體" pitchFamily="65" charset="-120"/>
                <a:ea typeface="標楷體" pitchFamily="65" charset="-120"/>
              </a:rPr>
              <a:t>C++</a:t>
            </a:r>
            <a:r>
              <a:rPr lang="zh-TW" altLang="en-US" sz="2800" dirty="0" smtClean="0">
                <a:solidFill>
                  <a:schemeClr val="tx1"/>
                </a:solidFill>
                <a:latin typeface="標楷體" pitchFamily="65" charset="-120"/>
                <a:ea typeface="標楷體" pitchFamily="65" charset="-120"/>
              </a:rPr>
              <a:t>強多了</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聯合報  </a:t>
            </a:r>
            <a:r>
              <a:rPr lang="en-US" altLang="zh-TW" sz="2400" dirty="0" smtClean="0">
                <a:solidFill>
                  <a:schemeClr val="tx1"/>
                </a:solidFill>
                <a:latin typeface="標楷體" pitchFamily="65" charset="-120"/>
                <a:ea typeface="標楷體" pitchFamily="65" charset="-120"/>
              </a:rPr>
              <a:t>2012.9.9</a:t>
            </a:r>
            <a:endParaRPr lang="zh-TW" altLang="en-US" sz="24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5679630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9851043-B6FD-456C-BEC9-9A9C7B171299}" type="slidenum">
              <a:rPr lang="zh-TW" altLang="en-US" smtClean="0">
                <a:solidFill>
                  <a:schemeClr val="tx1"/>
                </a:solidFill>
              </a:rPr>
              <a:pPr>
                <a:defRPr/>
              </a:pPr>
              <a:t>107</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789043"/>
            <a:ext cx="10972800" cy="4341882"/>
          </a:xfrm>
          <a:prstGeom prst="rect">
            <a:avLst/>
          </a:prstGeom>
        </p:spPr>
        <p:txBody>
          <a:bodyPr/>
          <a:lstStyle/>
          <a:p>
            <a:pPr>
              <a:buFont typeface="Wingdings" pitchFamily="2" charset="2"/>
              <a:buNone/>
              <a:defRPr/>
            </a:pPr>
            <a:r>
              <a:rPr lang="en-US" altLang="zh-TW" dirty="0" smtClean="0">
                <a:solidFill>
                  <a:schemeClr val="tx1"/>
                </a:solidFill>
              </a:rPr>
              <a:t> </a:t>
            </a:r>
            <a:r>
              <a:rPr lang="en-US" altLang="zh-TW" dirty="0" smtClean="0">
                <a:solidFill>
                  <a:schemeClr val="tx1"/>
                </a:solidFill>
                <a:latin typeface="標楷體" pitchFamily="65" charset="-120"/>
                <a:ea typeface="標楷體" pitchFamily="65" charset="-120"/>
              </a:rPr>
              <a:t>2012 </a:t>
            </a:r>
            <a:r>
              <a:rPr lang="zh-TW" altLang="en-US" dirty="0" smtClean="0">
                <a:solidFill>
                  <a:schemeClr val="tx1"/>
                </a:solidFill>
                <a:latin typeface="標楷體" pitchFamily="65" charset="-120"/>
                <a:ea typeface="標楷體" pitchFamily="65" charset="-120"/>
              </a:rPr>
              <a:t>工程領域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含資訊</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的論文世界排名</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前五十名大學中台灣佔三席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列四強之一</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這是花五年五百億所獲得的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而產業棒打台灣的南韓卻只佔一席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台灣的大學排名越來越高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台灣的產業卻越來越危險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社會太重視研究論文</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會使學界不重視產業發展*</a:t>
            </a:r>
            <a:endParaRPr lang="en-US" altLang="zh-TW"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2018 </a:t>
            </a:r>
            <a:r>
              <a:rPr lang="zh-TW" altLang="en-US" dirty="0" smtClean="0">
                <a:solidFill>
                  <a:schemeClr val="tx1"/>
                </a:solidFill>
                <a:latin typeface="標楷體" pitchFamily="65" charset="-120"/>
                <a:ea typeface="標楷體" pitchFamily="65" charset="-120"/>
              </a:rPr>
              <a:t>台大葉丙成教授** 則認為台灣的大學比其他亞洲大學較注重教學 而非盲目追求論文 這是好現象</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marL="0" indent="0">
              <a:buNone/>
              <a:defRPr/>
            </a:pPr>
            <a:r>
              <a:rPr lang="zh-TW" altLang="en-US" sz="1800" dirty="0" smtClean="0">
                <a:solidFill>
                  <a:schemeClr val="tx1"/>
                </a:solidFill>
                <a:latin typeface="標楷體" pitchFamily="65" charset="-120"/>
                <a:ea typeface="標楷體" pitchFamily="65" charset="-120"/>
              </a:rPr>
              <a:t>*吳瑞北</a:t>
            </a:r>
            <a:r>
              <a:rPr lang="en-US" altLang="zh-TW" sz="1800" dirty="0" smtClean="0">
                <a:solidFill>
                  <a:schemeClr val="tx1"/>
                </a:solidFill>
                <a:latin typeface="標楷體" pitchFamily="65" charset="-120"/>
                <a:ea typeface="標楷體" pitchFamily="65" charset="-120"/>
              </a:rPr>
              <a:t>,</a:t>
            </a:r>
            <a:r>
              <a:rPr lang="zh-TW" altLang="en-US" sz="1800" dirty="0" smtClean="0">
                <a:solidFill>
                  <a:schemeClr val="tx1"/>
                </a:solidFill>
                <a:latin typeface="標楷體" pitchFamily="65" charset="-120"/>
                <a:ea typeface="標楷體" pitchFamily="65" charset="-120"/>
              </a:rPr>
              <a:t>工程研究進世界四強高興不起來</a:t>
            </a:r>
            <a:r>
              <a:rPr lang="en-US" altLang="zh-TW" sz="1800" dirty="0" smtClean="0">
                <a:solidFill>
                  <a:schemeClr val="tx1"/>
                </a:solidFill>
                <a:latin typeface="標楷體" pitchFamily="65" charset="-120"/>
                <a:ea typeface="標楷體" pitchFamily="65" charset="-120"/>
              </a:rPr>
              <a:t>,</a:t>
            </a:r>
            <a:r>
              <a:rPr lang="zh-TW" altLang="en-US" sz="1800" dirty="0" smtClean="0">
                <a:solidFill>
                  <a:schemeClr val="tx1"/>
                </a:solidFill>
                <a:latin typeface="標楷體" pitchFamily="65" charset="-120"/>
                <a:ea typeface="標楷體" pitchFamily="65" charset="-120"/>
              </a:rPr>
              <a:t> 蘋果日報</a:t>
            </a:r>
            <a:r>
              <a:rPr lang="en-US" altLang="zh-TW" sz="1800" dirty="0" smtClean="0">
                <a:solidFill>
                  <a:schemeClr val="tx1"/>
                </a:solidFill>
                <a:latin typeface="標楷體" pitchFamily="65" charset="-120"/>
                <a:ea typeface="標楷體" pitchFamily="65" charset="-120"/>
              </a:rPr>
              <a:t>, 2012.8.23.</a:t>
            </a:r>
            <a:endParaRPr lang="en-US" altLang="zh-TW" sz="1800" dirty="0">
              <a:solidFill>
                <a:schemeClr val="tx1"/>
              </a:solidFill>
              <a:latin typeface="標楷體" pitchFamily="65" charset="-120"/>
              <a:ea typeface="標楷體" pitchFamily="65" charset="-120"/>
            </a:endParaRPr>
          </a:p>
          <a:p>
            <a:pPr marL="0" indent="0">
              <a:buNone/>
              <a:defRPr/>
            </a:pPr>
            <a:r>
              <a:rPr lang="zh-TW" altLang="en-US" sz="1800" dirty="0">
                <a:solidFill>
                  <a:schemeClr val="tx1"/>
                </a:solidFill>
                <a:latin typeface="標楷體" pitchFamily="65" charset="-120"/>
                <a:ea typeface="標楷體" pitchFamily="65" charset="-120"/>
              </a:rPr>
              <a:t>**葉丙</a:t>
            </a:r>
            <a:r>
              <a:rPr lang="zh-TW" altLang="en-US" sz="1800" dirty="0" smtClean="0">
                <a:solidFill>
                  <a:schemeClr val="tx1"/>
                </a:solidFill>
                <a:latin typeface="標楷體" pitchFamily="65" charset="-120"/>
                <a:ea typeface="標楷體" pitchFamily="65" charset="-120"/>
              </a:rPr>
              <a:t>成 聯合報 </a:t>
            </a:r>
            <a:r>
              <a:rPr lang="en-US" altLang="zh-TW" sz="1800" dirty="0" smtClean="0">
                <a:solidFill>
                  <a:schemeClr val="tx1"/>
                </a:solidFill>
                <a:latin typeface="標楷體" pitchFamily="65" charset="-120"/>
                <a:ea typeface="標楷體" pitchFamily="65" charset="-120"/>
              </a:rPr>
              <a:t>2018.03.28</a:t>
            </a:r>
            <a:endParaRPr lang="zh-TW" altLang="en-US" sz="18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70960361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511C7F3-D194-471A-A9B9-17C886457554}" type="slidenum">
              <a:rPr lang="zh-TW" altLang="en-US" smtClean="0">
                <a:solidFill>
                  <a:schemeClr val="tx1"/>
                </a:solidFill>
              </a:rPr>
              <a:pPr>
                <a:defRPr/>
              </a:pPr>
              <a:t>108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解答二</a:t>
            </a:r>
            <a:endParaRPr lang="zh-TW" altLang="en-US" dirty="0">
              <a:solidFill>
                <a:schemeClr val="tx1"/>
              </a:solidFill>
            </a:endParaRPr>
          </a:p>
        </p:txBody>
      </p:sp>
      <p:sp>
        <p:nvSpPr>
          <p:cNvPr id="3" name="內容版面配置區 2"/>
          <p:cNvSpPr>
            <a:spLocks noGrp="1"/>
          </p:cNvSpPr>
          <p:nvPr>
            <p:ph sz="quarter" idx="4294967295"/>
          </p:nvPr>
        </p:nvSpPr>
        <p:spPr>
          <a:xfrm>
            <a:off x="1524000" y="1616764"/>
            <a:ext cx="8534400" cy="3564836"/>
          </a:xfrm>
          <a:prstGeom prst="rect">
            <a:avLst/>
          </a:prstGeom>
        </p:spPr>
        <p:txBody>
          <a:bodyPr>
            <a:normAutofit/>
          </a:bodyPr>
          <a:lstStyle/>
          <a:p>
            <a:pPr eaLnBrk="1" hangingPunct="1">
              <a:lnSpc>
                <a:spcPct val="90000"/>
              </a:lnSpc>
              <a:defRPr/>
            </a:pPr>
            <a:r>
              <a:rPr lang="zh-TW" altLang="en-US" dirty="0" smtClean="0">
                <a:solidFill>
                  <a:schemeClr val="tx1"/>
                </a:solidFill>
                <a:latin typeface="標楷體" pitchFamily="65" charset="-120"/>
                <a:ea typeface="標楷體" pitchFamily="65" charset="-120"/>
              </a:rPr>
              <a:t>台灣硬體業很強，何不發展搭配硬體的軟體</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嵌入式系統</a:t>
            </a:r>
            <a:r>
              <a:rPr lang="en-US" altLang="zh-TW" dirty="0" smtClean="0">
                <a:solidFill>
                  <a:schemeClr val="tx1"/>
                </a:solidFill>
                <a:latin typeface="標楷體" pitchFamily="65" charset="-120"/>
                <a:ea typeface="標楷體" pitchFamily="65" charset="-120"/>
              </a:rPr>
              <a:t>)?</a:t>
            </a:r>
          </a:p>
          <a:p>
            <a:pPr eaLnBrk="1" hangingPunct="1">
              <a:lnSpc>
                <a:spcPct val="90000"/>
              </a:lnSpc>
              <a:defRPr/>
            </a:pPr>
            <a:endParaRPr lang="en-US" altLang="zh-TW" b="1" dirty="0" smtClean="0">
              <a:solidFill>
                <a:schemeClr val="tx1"/>
              </a:solidFill>
              <a:latin typeface="新細明體" pitchFamily="18" charset="-120"/>
            </a:endParaRPr>
          </a:p>
          <a:p>
            <a:pPr eaLnBrk="1" hangingPunct="1">
              <a:lnSpc>
                <a:spcPct val="90000"/>
              </a:lnSpc>
              <a:defRPr/>
            </a:pPr>
            <a:r>
              <a:rPr lang="zh-TW" altLang="en-US" b="1" dirty="0" smtClean="0">
                <a:solidFill>
                  <a:schemeClr val="tx1"/>
                </a:solidFill>
                <a:latin typeface="微軟正黑體" pitchFamily="34" charset="-120"/>
                <a:ea typeface="微軟正黑體" pitchFamily="34" charset="-120"/>
              </a:rPr>
              <a:t>陳教授答</a:t>
            </a:r>
            <a:r>
              <a:rPr lang="en-US" altLang="zh-TW" b="1" dirty="0" smtClean="0">
                <a:solidFill>
                  <a:schemeClr val="tx1"/>
                </a:solidFill>
                <a:latin typeface="新細明體" pitchFamily="18" charset="-120"/>
              </a:rPr>
              <a:t>:  </a:t>
            </a:r>
            <a:r>
              <a:rPr lang="zh-TW" altLang="en-US" dirty="0" smtClean="0">
                <a:solidFill>
                  <a:schemeClr val="tx1"/>
                </a:solidFill>
                <a:latin typeface="標楷體" pitchFamily="65" charset="-120"/>
                <a:ea typeface="標楷體" pitchFamily="65" charset="-120"/>
              </a:rPr>
              <a:t>嵌入式系統需開發組合語言碼</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並考慮底層資源限制</a:t>
            </a:r>
            <a:r>
              <a:rPr lang="en-US" altLang="zh-TW" dirty="0" smtClean="0">
                <a:solidFill>
                  <a:schemeClr val="tx1"/>
                </a:solidFill>
                <a:latin typeface="標楷體" pitchFamily="65" charset="-120"/>
                <a:ea typeface="標楷體" pitchFamily="65" charset="-120"/>
              </a:rPr>
              <a:t>故</a:t>
            </a:r>
            <a:r>
              <a:rPr lang="zh-TW" altLang="en-US" dirty="0" smtClean="0">
                <a:solidFill>
                  <a:schemeClr val="tx1"/>
                </a:solidFill>
                <a:latin typeface="標楷體" pitchFamily="65" charset="-120"/>
                <a:ea typeface="標楷體" pitchFamily="65" charset="-120"/>
              </a:rPr>
              <a:t>工作量增大，因此溝通要更多，思考要更密，</a:t>
            </a:r>
            <a:r>
              <a:rPr lang="en-US" altLang="zh-TW" dirty="0" smtClean="0">
                <a:solidFill>
                  <a:schemeClr val="tx1"/>
                </a:solidFill>
                <a:latin typeface="標楷體" pitchFamily="65" charset="-120"/>
                <a:ea typeface="標楷體" pitchFamily="65" charset="-120"/>
              </a:rPr>
              <a:t>這</a:t>
            </a:r>
            <a:r>
              <a:rPr lang="zh-TW" altLang="en-US" dirty="0" smtClean="0">
                <a:solidFill>
                  <a:schemeClr val="tx1"/>
                </a:solidFill>
                <a:latin typeface="標楷體" pitchFamily="65" charset="-120"/>
                <a:ea typeface="標楷體" pitchFamily="65" charset="-120"/>
              </a:rPr>
              <a:t>豈非難上加難</a:t>
            </a:r>
            <a:r>
              <a:rPr lang="en-US" altLang="zh-TW"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因</a:t>
            </a:r>
            <a:r>
              <a:rPr lang="en-US" altLang="zh-TW" sz="2000" dirty="0" smtClean="0">
                <a:solidFill>
                  <a:schemeClr val="tx1"/>
                </a:solidFill>
                <a:latin typeface="標楷體" pitchFamily="65" charset="-120"/>
                <a:ea typeface="標楷體" pitchFamily="65" charset="-120"/>
              </a:rPr>
              <a:t>C</a:t>
            </a:r>
            <a:r>
              <a:rPr lang="zh-TW" altLang="en-US" sz="2000" dirty="0" smtClean="0">
                <a:solidFill>
                  <a:schemeClr val="tx1"/>
                </a:solidFill>
                <a:latin typeface="標楷體" pitchFamily="65" charset="-120"/>
                <a:ea typeface="標楷體" pitchFamily="65" charset="-120"/>
              </a:rPr>
              <a:t>語言兼具高階及低階</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組合語言</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特性</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所以今天很多組合語言碼已改以</a:t>
            </a:r>
            <a:r>
              <a:rPr lang="en-US" altLang="zh-TW" sz="2000" dirty="0" smtClean="0">
                <a:solidFill>
                  <a:schemeClr val="tx1"/>
                </a:solidFill>
                <a:latin typeface="標楷體" pitchFamily="65" charset="-120"/>
                <a:ea typeface="標楷體" pitchFamily="65" charset="-120"/>
              </a:rPr>
              <a:t>C</a:t>
            </a:r>
            <a:r>
              <a:rPr lang="zh-TW" altLang="en-US" sz="2000" dirty="0" smtClean="0">
                <a:solidFill>
                  <a:schemeClr val="tx1"/>
                </a:solidFill>
                <a:latin typeface="標楷體" pitchFamily="65" charset="-120"/>
                <a:ea typeface="標楷體" pitchFamily="65" charset="-120"/>
              </a:rPr>
              <a:t>開發</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難度降低不少了</a:t>
            </a:r>
            <a:endParaRPr lang="en-US" altLang="zh-TW" sz="2000" dirty="0" smtClean="0">
              <a:solidFill>
                <a:schemeClr val="tx1"/>
              </a:solidFill>
              <a:latin typeface="標楷體" pitchFamily="65" charset="-120"/>
              <a:ea typeface="標楷體" pitchFamily="65" charset="-120"/>
            </a:endParaRPr>
          </a:p>
          <a:p>
            <a:pPr>
              <a:defRPr/>
            </a:pPr>
            <a:endParaRPr lang="zh-TW" altLang="en-US" dirty="0">
              <a:solidFill>
                <a:schemeClr val="tx1"/>
              </a:solidFill>
            </a:endParaRPr>
          </a:p>
        </p:txBody>
      </p:sp>
    </p:spTree>
    <p:extLst>
      <p:ext uri="{BB962C8B-B14F-4D97-AF65-F5344CB8AC3E}">
        <p14:creationId xmlns:p14="http://schemas.microsoft.com/office/powerpoint/2010/main" val="119146338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AD70503-98ED-46A6-8570-C7AD78CE624C}" type="slidenum">
              <a:rPr lang="zh-TW" altLang="en-US" smtClean="0">
                <a:solidFill>
                  <a:schemeClr val="tx1"/>
                </a:solidFill>
              </a:rPr>
              <a:pPr>
                <a:defRPr/>
              </a:pPr>
              <a:t>109</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解答二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96277"/>
            <a:ext cx="8534400" cy="4010255"/>
          </a:xfrm>
          <a:prstGeom prst="rect">
            <a:avLst/>
          </a:prstGeom>
        </p:spPr>
        <p:txBody>
          <a:bodyPr>
            <a:normAutofit lnSpcReduction="1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某教授指出</a:t>
            </a:r>
            <a:r>
              <a:rPr lang="en-US" altLang="zh-TW" dirty="0" smtClean="0">
                <a:solidFill>
                  <a:schemeClr val="tx1"/>
                </a:solidFill>
                <a:latin typeface="標楷體" pitchFamily="65" charset="-120"/>
                <a:ea typeface="標楷體" pitchFamily="65" charset="-120"/>
              </a:rPr>
              <a:t>: O-O </a:t>
            </a:r>
            <a:r>
              <a:rPr lang="zh-TW" altLang="en-US" dirty="0" smtClean="0">
                <a:solidFill>
                  <a:schemeClr val="tx1"/>
                </a:solidFill>
                <a:latin typeface="標楷體" pitchFamily="65" charset="-120"/>
                <a:ea typeface="標楷體" pitchFamily="65" charset="-120"/>
              </a:rPr>
              <a:t>程式執行速度較非 </a:t>
            </a:r>
            <a:r>
              <a:rPr lang="en-US" altLang="zh-TW" dirty="0" smtClean="0">
                <a:solidFill>
                  <a:schemeClr val="tx1"/>
                </a:solidFill>
                <a:latin typeface="標楷體" pitchFamily="65" charset="-120"/>
                <a:ea typeface="標楷體" pitchFamily="65" charset="-120"/>
              </a:rPr>
              <a:t>O-O</a:t>
            </a:r>
            <a:r>
              <a:rPr lang="zh-TW" altLang="en-US" dirty="0" smtClean="0">
                <a:solidFill>
                  <a:schemeClr val="tx1"/>
                </a:solidFill>
                <a:latin typeface="標楷體" pitchFamily="65" charset="-120"/>
                <a:ea typeface="標楷體" pitchFamily="65" charset="-120"/>
              </a:rPr>
              <a:t> 程式慢，言下有些遺憾</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陳教授答</a:t>
            </a:r>
            <a:r>
              <a:rPr lang="en-US" altLang="zh-TW" dirty="0" smtClean="0">
                <a:solidFill>
                  <a:schemeClr val="tx1"/>
                </a:solidFill>
                <a:latin typeface="標楷體" pitchFamily="65" charset="-120"/>
                <a:ea typeface="標楷體" pitchFamily="65" charset="-120"/>
              </a:rPr>
              <a:t>: O-O </a:t>
            </a:r>
            <a:r>
              <a:rPr lang="zh-TW" altLang="en-US" dirty="0" smtClean="0">
                <a:solidFill>
                  <a:schemeClr val="tx1"/>
                </a:solidFill>
                <a:latin typeface="標楷體" pitchFamily="65" charset="-120"/>
                <a:ea typeface="標楷體" pitchFamily="65" charset="-120"/>
              </a:rPr>
              <a:t>本來就是多一層包裝，使領域觀念更清晰，因而更易維修</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程式執行速度慢，就是付出的小小代價</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solidFill>
                  <a:schemeClr val="tx1"/>
                </a:solidFill>
                <a:latin typeface="標楷體" pitchFamily="65" charset="-120"/>
                <a:ea typeface="標楷體" pitchFamily="65" charset="-120"/>
              </a:rPr>
              <a:t>  不可停留在 </a:t>
            </a:r>
            <a:r>
              <a:rPr lang="en-US" altLang="zh-TW" dirty="0" smtClean="0">
                <a:solidFill>
                  <a:schemeClr val="tx1"/>
                </a:solidFill>
                <a:latin typeface="標楷體" pitchFamily="65" charset="-120"/>
                <a:ea typeface="標楷體" pitchFamily="65" charset="-120"/>
              </a:rPr>
              <a:t>C++</a:t>
            </a:r>
            <a:r>
              <a:rPr lang="zh-TW" altLang="en-US" dirty="0" smtClean="0">
                <a:solidFill>
                  <a:schemeClr val="tx1"/>
                </a:solidFill>
                <a:latin typeface="標楷體" pitchFamily="65" charset="-120"/>
                <a:ea typeface="標楷體" pitchFamily="65" charset="-120"/>
              </a:rPr>
              <a:t>思維，要進至 </a:t>
            </a:r>
            <a:r>
              <a:rPr lang="en-US" altLang="zh-TW" dirty="0" smtClean="0">
                <a:solidFill>
                  <a:schemeClr val="tx1"/>
                </a:solidFill>
                <a:latin typeface="標楷體" pitchFamily="65" charset="-120"/>
                <a:ea typeface="標楷體" pitchFamily="65" charset="-120"/>
              </a:rPr>
              <a:t>Java (O-O)</a:t>
            </a: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更進一步 有人批評</a:t>
            </a:r>
            <a:r>
              <a:rPr lang="en-US" altLang="zh-TW" dirty="0" smtClean="0">
                <a:solidFill>
                  <a:schemeClr val="tx1"/>
                </a:solidFill>
                <a:latin typeface="標楷體" pitchFamily="65" charset="-120"/>
                <a:ea typeface="標楷體" pitchFamily="65" charset="-120"/>
              </a:rPr>
              <a:t>Python</a:t>
            </a:r>
            <a:r>
              <a:rPr lang="zh-TW" altLang="en-US" dirty="0" smtClean="0">
                <a:solidFill>
                  <a:schemeClr val="tx1"/>
                </a:solidFill>
                <a:latin typeface="標楷體" pitchFamily="65" charset="-120"/>
                <a:ea typeface="標楷體" pitchFamily="65" charset="-120"/>
              </a:rPr>
              <a:t>執行慢 但它開發超快 這才重要</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但是</a:t>
            </a:r>
            <a:r>
              <a:rPr lang="zh-TW" altLang="en-US" dirty="0" smtClean="0">
                <a:solidFill>
                  <a:schemeClr val="tx1"/>
                </a:solidFill>
                <a:latin typeface="標楷體" pitchFamily="65" charset="-120"/>
                <a:ea typeface="標楷體" pitchFamily="65" charset="-120"/>
              </a:rPr>
              <a:t>，</a:t>
            </a:r>
            <a:r>
              <a:rPr lang="en-US" altLang="zh-TW" dirty="0" smtClean="0">
                <a:solidFill>
                  <a:schemeClr val="tx1"/>
                </a:solidFill>
                <a:latin typeface="標楷體" pitchFamily="65" charset="-120"/>
                <a:ea typeface="標楷體" pitchFamily="65" charset="-120"/>
              </a:rPr>
              <a:t>O-O</a:t>
            </a:r>
            <a:r>
              <a:rPr lang="zh-TW" altLang="en-US" dirty="0" smtClean="0">
                <a:solidFill>
                  <a:schemeClr val="tx1"/>
                </a:solidFill>
                <a:latin typeface="標楷體" pitchFamily="65" charset="-120"/>
                <a:ea typeface="標楷體" pitchFamily="65" charset="-120"/>
              </a:rPr>
              <a:t>不可過度包裝</a:t>
            </a:r>
            <a:r>
              <a:rPr lang="zh-TW" altLang="en-US" dirty="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包太多層反使</a:t>
            </a:r>
            <a:r>
              <a:rPr lang="zh-TW" altLang="en-US" dirty="0">
                <a:solidFill>
                  <a:schemeClr val="tx1"/>
                </a:solidFill>
                <a:latin typeface="標楷體" pitchFamily="65" charset="-120"/>
                <a:ea typeface="標楷體" pitchFamily="65" charset="-120"/>
              </a:rPr>
              <a:t>領域</a:t>
            </a:r>
            <a:r>
              <a:rPr lang="zh-TW" altLang="en-US" dirty="0" smtClean="0">
                <a:solidFill>
                  <a:schemeClr val="tx1"/>
                </a:solidFill>
                <a:latin typeface="標楷體" pitchFamily="65" charset="-120"/>
                <a:ea typeface="標楷體" pitchFamily="65" charset="-120"/>
              </a:rPr>
              <a:t>觀念不清晰</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32635811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dirty="0" smtClean="0"/>
              <a:t> </a:t>
            </a:r>
            <a:r>
              <a:rPr lang="zh-TW" altLang="en-US" dirty="0" smtClean="0">
                <a:latin typeface="標楷體" pitchFamily="65" charset="-120"/>
                <a:ea typeface="標楷體" pitchFamily="65" charset="-120"/>
              </a:rPr>
              <a:t>各組若有任何問題 請盡速聯繫下面助教 尋求立即的協助</a:t>
            </a:r>
            <a:endParaRPr lang="en-US" altLang="zh-TW" dirty="0" smtClean="0">
              <a:latin typeface="標楷體" pitchFamily="65" charset="-120"/>
              <a:ea typeface="標楷體" pitchFamily="65" charset="-120"/>
            </a:endParaRPr>
          </a:p>
          <a:p>
            <a:pPr marL="0" indent="0">
              <a:buNone/>
            </a:pPr>
            <a:endParaRPr lang="en-US" altLang="zh-TW" dirty="0">
              <a:latin typeface="標楷體" pitchFamily="65" charset="-120"/>
              <a:ea typeface="標楷體" pitchFamily="65" charset="-120"/>
            </a:endParaRPr>
          </a:p>
          <a:p>
            <a:pPr marL="0" indent="0">
              <a:buNone/>
            </a:pPr>
            <a:r>
              <a:rPr lang="zh-TW" altLang="en-US" dirty="0" smtClean="0">
                <a:latin typeface="標楷體" pitchFamily="65" charset="-120"/>
                <a:ea typeface="標楷體" pitchFamily="65" charset="-120"/>
              </a:rPr>
              <a:t> 研究所班助教 王婷   </a:t>
            </a:r>
            <a:r>
              <a:rPr lang="en-US" altLang="zh-TW" dirty="0" smtClean="0">
                <a:latin typeface="標楷體" pitchFamily="65" charset="-120"/>
                <a:ea typeface="標楷體" pitchFamily="65" charset="-120"/>
                <a:hlinkClick r:id="rId2"/>
              </a:rPr>
              <a:t>amyjim9907@gmail.com</a:t>
            </a:r>
            <a:endParaRPr lang="en-US" altLang="zh-TW" dirty="0" smtClean="0">
              <a:latin typeface="標楷體" pitchFamily="65" charset="-120"/>
              <a:ea typeface="標楷體" pitchFamily="65" charset="-120"/>
            </a:endParaRPr>
          </a:p>
          <a:p>
            <a:pPr marL="0" indent="0">
              <a:buNone/>
            </a:pPr>
            <a:r>
              <a:rPr lang="en-US" altLang="zh-TW" dirty="0">
                <a:latin typeface="標楷體" pitchFamily="65" charset="-120"/>
                <a:ea typeface="標楷體" pitchFamily="65" charset="-120"/>
              </a:rPr>
              <a:t> </a:t>
            </a:r>
            <a:r>
              <a:rPr lang="zh-TW" altLang="en-US" dirty="0" smtClean="0">
                <a:latin typeface="標楷體" pitchFamily="65" charset="-120"/>
                <a:ea typeface="標楷體" pitchFamily="65" charset="-120"/>
              </a:rPr>
              <a:t>在職專班助教 劉軒宏 </a:t>
            </a:r>
            <a:r>
              <a:rPr lang="en-US" altLang="zh-TW" dirty="0" smtClean="0">
                <a:hlinkClick r:id="rId3"/>
              </a:rPr>
              <a:t>koikoi1282@gmail.com</a:t>
            </a:r>
            <a:endParaRPr lang="en-US" altLang="zh-TW" dirty="0" smtClean="0"/>
          </a:p>
          <a:p>
            <a:pPr marL="0" indent="0">
              <a:buNone/>
            </a:pPr>
            <a:endParaRPr lang="en-US" altLang="zh-TW" dirty="0"/>
          </a:p>
          <a:p>
            <a:pPr marL="0" indent="0">
              <a:buNone/>
            </a:pPr>
            <a:r>
              <a:rPr lang="en-US" altLang="zh-TW" dirty="0" smtClean="0"/>
              <a:t>  </a:t>
            </a:r>
            <a:r>
              <a:rPr lang="zh-TW" altLang="en-US" dirty="0" smtClean="0"/>
              <a:t>好</a:t>
            </a:r>
            <a:r>
              <a:rPr lang="en-US" altLang="zh-TW" smtClean="0"/>
              <a:t>!</a:t>
            </a:r>
            <a:r>
              <a:rPr lang="zh-TW" altLang="en-US" smtClean="0"/>
              <a:t>  </a:t>
            </a:r>
            <a:r>
              <a:rPr lang="zh-TW" altLang="en-US" dirty="0" smtClean="0"/>
              <a:t>本學期上路囉</a:t>
            </a:r>
            <a:r>
              <a:rPr lang="en-US" altLang="zh-TW" dirty="0" smtClean="0"/>
              <a:t>!</a:t>
            </a:r>
            <a:endParaRPr lang="zh-TW" altLang="en-US" dirty="0"/>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助教協助</a:t>
            </a:r>
            <a:r>
              <a:rPr lang="zh-TW" altLang="en-US" dirty="0" smtClean="0"/>
              <a:t> </a:t>
            </a:r>
            <a:endParaRPr lang="zh-TW" altLang="en-US" dirty="0"/>
          </a:p>
        </p:txBody>
      </p:sp>
    </p:spTree>
    <p:extLst>
      <p:ext uri="{BB962C8B-B14F-4D97-AF65-F5344CB8AC3E}">
        <p14:creationId xmlns:p14="http://schemas.microsoft.com/office/powerpoint/2010/main" val="213712112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C34328E-9E60-4AF9-ABEA-5252DF0D8D6F}" type="slidenum">
              <a:rPr lang="zh-TW" altLang="en-US" smtClean="0">
                <a:solidFill>
                  <a:schemeClr val="tx1"/>
                </a:solidFill>
              </a:rPr>
              <a:pPr>
                <a:defRPr/>
              </a:pPr>
              <a:t>110</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解答二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30016"/>
            <a:ext cx="8534400" cy="3617845"/>
          </a:xfrm>
          <a:prstGeom prst="rect">
            <a:avLst/>
          </a:prstGeom>
        </p:spPr>
        <p:txBody>
          <a:bodyPr>
            <a:normAutofit/>
          </a:bodyPr>
          <a:lstStyle/>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陳教授續答</a:t>
            </a:r>
            <a:r>
              <a:rPr lang="en-US" altLang="zh-TW" dirty="0" smtClean="0">
                <a:solidFill>
                  <a:schemeClr val="tx1"/>
                </a:solidFill>
                <a:latin typeface="標楷體" pitchFamily="65" charset="-120"/>
                <a:ea typeface="標楷體" pitchFamily="65" charset="-120"/>
              </a:rPr>
              <a:t>: O-O </a:t>
            </a:r>
            <a:r>
              <a:rPr lang="zh-TW" altLang="en-US" dirty="0" smtClean="0">
                <a:solidFill>
                  <a:schemeClr val="tx1"/>
                </a:solidFill>
                <a:latin typeface="標楷體" pitchFamily="65" charset="-120"/>
                <a:ea typeface="標楷體" pitchFamily="65" charset="-120"/>
              </a:rPr>
              <a:t>軟體的好處在於</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舊版軟體易於延伸 </a:t>
            </a:r>
            <a:r>
              <a:rPr lang="en-US" altLang="zh-TW" dirty="0" smtClean="0">
                <a:solidFill>
                  <a:schemeClr val="tx1"/>
                </a:solidFill>
                <a:latin typeface="標楷體" pitchFamily="65" charset="-120"/>
                <a:ea typeface="標楷體" pitchFamily="65" charset="-120"/>
              </a:rPr>
              <a:t>(extend) </a:t>
            </a:r>
            <a:r>
              <a:rPr lang="zh-TW" altLang="en-US" dirty="0" smtClean="0">
                <a:solidFill>
                  <a:schemeClr val="tx1"/>
                </a:solidFill>
                <a:latin typeface="標楷體" pitchFamily="65" charset="-120"/>
                <a:ea typeface="標楷體" pitchFamily="65" charset="-120"/>
              </a:rPr>
              <a:t>成新版軟體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見下例</a:t>
            </a:r>
            <a:r>
              <a:rPr lang="en-US" altLang="zh-TW" dirty="0" smtClean="0">
                <a:solidFill>
                  <a:schemeClr val="tx1"/>
                </a:solidFill>
                <a:latin typeface="標楷體" pitchFamily="65" charset="-120"/>
                <a:ea typeface="標楷體" pitchFamily="65" charset="-120"/>
              </a:rPr>
              <a:t>X</a:t>
            </a:r>
            <a:r>
              <a:rPr lang="zh-TW" altLang="en-US" dirty="0" smtClean="0">
                <a:solidFill>
                  <a:schemeClr val="tx1"/>
                </a:solidFill>
                <a:latin typeface="標楷體" pitchFamily="65" charset="-120"/>
                <a:ea typeface="標楷體" pitchFamily="65" charset="-120"/>
              </a:rPr>
              <a:t>延伸成</a:t>
            </a:r>
            <a:r>
              <a:rPr lang="en-US" altLang="zh-TW" dirty="0" smtClean="0">
                <a:solidFill>
                  <a:schemeClr val="tx1"/>
                </a:solidFill>
                <a:latin typeface="標楷體" pitchFamily="65" charset="-120"/>
                <a:ea typeface="標楷體" pitchFamily="65" charset="-120"/>
              </a:rPr>
              <a:t>Y), </a:t>
            </a:r>
            <a:r>
              <a:rPr lang="zh-TW" altLang="en-US" dirty="0" smtClean="0">
                <a:solidFill>
                  <a:schemeClr val="tx1"/>
                </a:solidFill>
                <a:latin typeface="標楷體" pitchFamily="65" charset="-120"/>
                <a:ea typeface="標楷體" pitchFamily="65" charset="-120"/>
              </a:rPr>
              <a:t>藉著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1) polymorphic reference </a:t>
            </a:r>
          </a:p>
          <a:p>
            <a:pPr>
              <a:buFont typeface="Wingdings" pitchFamily="2" charset="2"/>
              <a:buNone/>
              <a:defRPr/>
            </a:pPr>
            <a:r>
              <a:rPr lang="en-US" altLang="zh-TW" dirty="0" smtClean="0">
                <a:solidFill>
                  <a:schemeClr val="tx1"/>
                </a:solidFill>
                <a:latin typeface="標楷體" pitchFamily="65" charset="-120"/>
                <a:ea typeface="標楷體" pitchFamily="65" charset="-120"/>
              </a:rPr>
              <a:t>    (x</a:t>
            </a:r>
            <a:r>
              <a:rPr lang="zh-TW" altLang="en-US" dirty="0" smtClean="0">
                <a:solidFill>
                  <a:schemeClr val="tx1"/>
                </a:solidFill>
                <a:latin typeface="標楷體" pitchFamily="65" charset="-120"/>
                <a:ea typeface="標楷體" pitchFamily="65" charset="-120"/>
              </a:rPr>
              <a:t>可指</a:t>
            </a:r>
            <a:r>
              <a:rPr lang="en-US" altLang="zh-TW" dirty="0" smtClean="0">
                <a:solidFill>
                  <a:schemeClr val="tx1"/>
                </a:solidFill>
                <a:latin typeface="標楷體" pitchFamily="65" charset="-120"/>
                <a:ea typeface="標楷體" pitchFamily="65" charset="-120"/>
              </a:rPr>
              <a:t>X</a:t>
            </a:r>
            <a:r>
              <a:rPr lang="zh-TW" altLang="en-US" dirty="0" smtClean="0">
                <a:solidFill>
                  <a:schemeClr val="tx1"/>
                </a:solidFill>
                <a:latin typeface="標楷體" pitchFamily="65" charset="-120"/>
                <a:ea typeface="標楷體" pitchFamily="65" charset="-120"/>
              </a:rPr>
              <a:t>或其</a:t>
            </a:r>
            <a:r>
              <a:rPr lang="en-US" altLang="zh-TW" dirty="0" smtClean="0">
                <a:solidFill>
                  <a:schemeClr val="tx1"/>
                </a:solidFill>
                <a:latin typeface="標楷體" pitchFamily="65" charset="-120"/>
                <a:ea typeface="標楷體" pitchFamily="65" charset="-120"/>
              </a:rPr>
              <a:t>subclass Y</a:t>
            </a:r>
            <a:r>
              <a:rPr lang="zh-TW" altLang="en-US" dirty="0" smtClean="0">
                <a:solidFill>
                  <a:schemeClr val="tx1"/>
                </a:solidFill>
                <a:latin typeface="標楷體" pitchFamily="65" charset="-120"/>
                <a:ea typeface="標楷體" pitchFamily="65" charset="-120"/>
              </a:rPr>
              <a:t>的</a:t>
            </a:r>
            <a:r>
              <a:rPr lang="en-US" altLang="zh-TW" dirty="0" smtClean="0">
                <a:solidFill>
                  <a:schemeClr val="tx1"/>
                </a:solidFill>
                <a:latin typeface="標楷體" pitchFamily="65" charset="-120"/>
                <a:ea typeface="標楷體" pitchFamily="65" charset="-120"/>
              </a:rPr>
              <a:t>object) </a:t>
            </a:r>
            <a:r>
              <a:rPr lang="zh-TW" altLang="en-US" dirty="0" smtClean="0">
                <a:solidFill>
                  <a:schemeClr val="tx1"/>
                </a:solidFill>
                <a:latin typeface="標楷體" pitchFamily="65" charset="-120"/>
                <a:ea typeface="標楷體" pitchFamily="65" charset="-120"/>
              </a:rPr>
              <a:t>及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2) dynamic binding (</a:t>
            </a:r>
            <a:r>
              <a:rPr lang="en-US" altLang="zh-TW" dirty="0" err="1" smtClean="0">
                <a:solidFill>
                  <a:schemeClr val="tx1"/>
                </a:solidFill>
                <a:latin typeface="標楷體" pitchFamily="65" charset="-120"/>
                <a:ea typeface="標楷體" pitchFamily="65" charset="-120"/>
              </a:rPr>
              <a:t>whatIAm</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可 </a:t>
            </a:r>
            <a:r>
              <a:rPr lang="en-US" altLang="zh-TW" dirty="0" smtClean="0">
                <a:solidFill>
                  <a:schemeClr val="tx1"/>
                </a:solidFill>
                <a:latin typeface="標楷體" pitchFamily="65" charset="-120"/>
                <a:ea typeface="標楷體" pitchFamily="65" charset="-120"/>
              </a:rPr>
              <a:t>bind </a:t>
            </a:r>
            <a:r>
              <a:rPr lang="zh-TW" altLang="en-US" dirty="0" smtClean="0">
                <a:solidFill>
                  <a:schemeClr val="tx1"/>
                </a:solidFill>
                <a:latin typeface="標楷體" pitchFamily="65" charset="-120"/>
                <a:ea typeface="標楷體" pitchFamily="65" charset="-120"/>
              </a:rPr>
              <a:t>新或舊版的</a:t>
            </a:r>
            <a:r>
              <a:rPr lang="en-US" altLang="zh-TW" dirty="0" smtClean="0">
                <a:solidFill>
                  <a:schemeClr val="tx1"/>
                </a:solidFill>
                <a:latin typeface="標楷體" pitchFamily="65" charset="-120"/>
                <a:ea typeface="標楷體" pitchFamily="65" charset="-120"/>
              </a:rPr>
              <a:t>method),</a:t>
            </a:r>
          </a:p>
          <a:p>
            <a:pPr>
              <a:buFont typeface="Wingdings" pitchFamily="2" charset="2"/>
              <a:buNone/>
              <a:defRPr/>
            </a:pPr>
            <a:r>
              <a:rPr lang="zh-TW" altLang="en-US" dirty="0" smtClean="0">
                <a:solidFill>
                  <a:schemeClr val="tx1"/>
                </a:solidFill>
                <a:latin typeface="標楷體" pitchFamily="65" charset="-120"/>
                <a:ea typeface="標楷體" pitchFamily="65" charset="-120"/>
              </a:rPr>
              <a:t> 使得新舊版軟體可同時使用</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這樣</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軟體才能活得長久</a:t>
            </a:r>
            <a:r>
              <a:rPr lang="en-US" altLang="zh-TW" dirty="0" smtClean="0">
                <a:solidFill>
                  <a:schemeClr val="tx1"/>
                </a:solidFill>
                <a:latin typeface="標楷體" pitchFamily="65" charset="-120"/>
                <a:ea typeface="標楷體" pitchFamily="65" charset="-120"/>
              </a:rPr>
              <a:t> </a:t>
            </a:r>
            <a:endParaRPr lang="zh-TW" altLang="en-US" dirty="0">
              <a:solidFill>
                <a:schemeClr val="tx1"/>
              </a:solidFill>
            </a:endParaRPr>
          </a:p>
        </p:txBody>
      </p:sp>
    </p:spTree>
    <p:extLst>
      <p:ext uri="{BB962C8B-B14F-4D97-AF65-F5344CB8AC3E}">
        <p14:creationId xmlns:p14="http://schemas.microsoft.com/office/powerpoint/2010/main" val="204010941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065CD3D-AB32-4CF9-A703-8F994E86808C}" type="slidenum">
              <a:rPr lang="en-US" altLang="en-US" smtClean="0"/>
              <a:pPr>
                <a:defRPr/>
              </a:pPr>
              <a:t>111</a:t>
            </a:fld>
            <a:endParaRPr lang="en-US" altLang="en-US"/>
          </a:p>
        </p:txBody>
      </p:sp>
      <p:sp>
        <p:nvSpPr>
          <p:cNvPr id="58370" name="標題 1"/>
          <p:cNvSpPr>
            <a:spLocks noGrp="1"/>
          </p:cNvSpPr>
          <p:nvPr>
            <p:ph type="title"/>
          </p:nvPr>
        </p:nvSpPr>
        <p:spPr/>
        <p:txBody>
          <a:bodyPr anchor="t" anchorCtr="0"/>
          <a:lstStyle/>
          <a:p>
            <a:pPr>
              <a:defRPr/>
            </a:pPr>
            <a:r>
              <a:rPr lang="en-US" altLang="zh-TW" dirty="0" smtClean="0">
                <a:solidFill>
                  <a:schemeClr val="tx1"/>
                </a:solidFill>
              </a:rPr>
              <a:t>     An Example of Extension</a:t>
            </a:r>
            <a:endParaRPr lang="zh-TW" altLang="en-US" dirty="0" smtClean="0">
              <a:solidFill>
                <a:schemeClr val="tx1"/>
              </a:solidFill>
            </a:endParaRPr>
          </a:p>
        </p:txBody>
      </p:sp>
      <p:sp>
        <p:nvSpPr>
          <p:cNvPr id="58371" name="內容版面配置區 2"/>
          <p:cNvSpPr>
            <a:spLocks noGrp="1"/>
          </p:cNvSpPr>
          <p:nvPr>
            <p:ph sz="quarter" idx="4294967295"/>
          </p:nvPr>
        </p:nvSpPr>
        <p:spPr>
          <a:xfrm>
            <a:off x="609600" y="1196975"/>
            <a:ext cx="10972800" cy="4933950"/>
          </a:xfrm>
          <a:prstGeom prst="rect">
            <a:avLst/>
          </a:prstGeom>
        </p:spPr>
        <p:txBody>
          <a:bodyPr/>
          <a:lstStyle/>
          <a:p>
            <a:pPr>
              <a:buFontTx/>
              <a:buNone/>
              <a:defRPr/>
            </a:pP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舊版軟體</a:t>
            </a:r>
            <a:r>
              <a:rPr lang="en-US" altLang="zh-TW" sz="2400" dirty="0" smtClean="0">
                <a:solidFill>
                  <a:schemeClr val="tx1"/>
                </a:solidFill>
                <a:latin typeface="標楷體" pitchFamily="65" charset="-120"/>
                <a:ea typeface="標楷體" pitchFamily="65" charset="-120"/>
              </a:rPr>
              <a:t>*/</a:t>
            </a:r>
            <a:r>
              <a:rPr lang="en-US" altLang="zh-TW" sz="2400" b="1" dirty="0" smtClean="0">
                <a:solidFill>
                  <a:schemeClr val="tx1"/>
                </a:solidFill>
              </a:rPr>
              <a:t>public</a:t>
            </a:r>
            <a:r>
              <a:rPr lang="en-US" altLang="zh-TW" sz="2400" dirty="0" smtClean="0">
                <a:solidFill>
                  <a:schemeClr val="tx1"/>
                </a:solidFill>
              </a:rPr>
              <a:t> </a:t>
            </a:r>
            <a:r>
              <a:rPr lang="en-US" altLang="zh-TW" sz="2400" b="1" dirty="0" smtClean="0">
                <a:solidFill>
                  <a:schemeClr val="tx1"/>
                </a:solidFill>
              </a:rPr>
              <a:t>class</a:t>
            </a:r>
            <a:r>
              <a:rPr lang="en-US" altLang="zh-TW" sz="2400" dirty="0" smtClean="0">
                <a:solidFill>
                  <a:schemeClr val="tx1"/>
                </a:solidFill>
              </a:rPr>
              <a:t> X { </a:t>
            </a:r>
            <a:r>
              <a:rPr lang="en-US" altLang="zh-TW" sz="2400" dirty="0" err="1" smtClean="0">
                <a:solidFill>
                  <a:schemeClr val="tx1"/>
                </a:solidFill>
              </a:rPr>
              <a:t>int</a:t>
            </a:r>
            <a:r>
              <a:rPr lang="en-US" altLang="zh-TW" sz="2400" dirty="0" smtClean="0">
                <a:solidFill>
                  <a:schemeClr val="tx1"/>
                </a:solidFill>
              </a:rPr>
              <a:t> a;</a:t>
            </a:r>
            <a:endParaRPr lang="zh-TW" altLang="zh-TW" sz="2400" dirty="0" smtClean="0">
              <a:solidFill>
                <a:schemeClr val="tx1"/>
              </a:solidFill>
            </a:endParaRPr>
          </a:p>
          <a:p>
            <a:pPr>
              <a:buFontTx/>
              <a:buNone/>
              <a:defRPr/>
            </a:pPr>
            <a:r>
              <a:rPr lang="en-US" altLang="zh-TW" sz="2400" b="1" dirty="0" smtClean="0">
                <a:solidFill>
                  <a:schemeClr val="tx1"/>
                </a:solidFill>
              </a:rPr>
              <a:t> public</a:t>
            </a:r>
            <a:r>
              <a:rPr lang="en-US" altLang="zh-TW" sz="2400" dirty="0" smtClean="0">
                <a:solidFill>
                  <a:schemeClr val="tx1"/>
                </a:solidFill>
              </a:rPr>
              <a:t> String </a:t>
            </a:r>
            <a:r>
              <a:rPr lang="en-US" altLang="zh-TW" sz="2400" dirty="0" err="1" smtClean="0">
                <a:solidFill>
                  <a:schemeClr val="tx1"/>
                </a:solidFill>
              </a:rPr>
              <a:t>whatIAm</a:t>
            </a:r>
            <a:r>
              <a:rPr lang="en-US" altLang="zh-TW" sz="2400" dirty="0" smtClean="0">
                <a:solidFill>
                  <a:schemeClr val="tx1"/>
                </a:solidFill>
              </a:rPr>
              <a:t>() </a:t>
            </a:r>
          </a:p>
          <a:p>
            <a:pPr>
              <a:buFontTx/>
              <a:buNone/>
              <a:defRPr/>
            </a:pPr>
            <a:r>
              <a:rPr lang="en-US" altLang="zh-TW" sz="2400" dirty="0" smtClean="0">
                <a:solidFill>
                  <a:schemeClr val="tx1"/>
                </a:solidFill>
              </a:rPr>
              <a:t>                    {</a:t>
            </a:r>
            <a:r>
              <a:rPr lang="en-US" altLang="zh-TW" sz="2400" b="1" dirty="0" smtClean="0">
                <a:solidFill>
                  <a:schemeClr val="tx1"/>
                </a:solidFill>
              </a:rPr>
              <a:t>return</a:t>
            </a:r>
            <a:r>
              <a:rPr lang="en-US" altLang="zh-TW" sz="2400" dirty="0" smtClean="0">
                <a:solidFill>
                  <a:schemeClr val="tx1"/>
                </a:solidFill>
              </a:rPr>
              <a:t> “I’m an X.”;}</a:t>
            </a:r>
            <a:endParaRPr lang="zh-TW" altLang="zh-TW" sz="2400" dirty="0" smtClean="0">
              <a:solidFill>
                <a:schemeClr val="tx1"/>
              </a:solidFill>
            </a:endParaRPr>
          </a:p>
          <a:p>
            <a:pPr>
              <a:buFontTx/>
              <a:buNone/>
              <a:defRPr/>
            </a:pPr>
            <a:r>
              <a:rPr lang="en-US" altLang="zh-TW" sz="2400" dirty="0" smtClean="0">
                <a:solidFill>
                  <a:schemeClr val="tx1"/>
                </a:solidFill>
              </a:rPr>
              <a:t>} //end of class X</a:t>
            </a:r>
          </a:p>
          <a:p>
            <a:pPr>
              <a:buFontTx/>
              <a:buNone/>
              <a:defRPr/>
            </a:pPr>
            <a:endParaRPr lang="zh-TW" altLang="zh-TW" sz="2400" dirty="0" smtClean="0">
              <a:solidFill>
                <a:schemeClr val="tx1"/>
              </a:solidFill>
            </a:endParaRPr>
          </a:p>
          <a:p>
            <a:pPr>
              <a:buFontTx/>
              <a:buNone/>
              <a:defRPr/>
            </a:pPr>
            <a:r>
              <a:rPr lang="en-US" altLang="zh-TW" sz="2400" dirty="0" smtClean="0">
                <a:solidFill>
                  <a:schemeClr val="tx1"/>
                </a:solidFill>
              </a:rPr>
              <a:t> </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新版軟體</a:t>
            </a:r>
            <a:r>
              <a:rPr lang="en-US" altLang="zh-TW" sz="2400" dirty="0" smtClean="0">
                <a:solidFill>
                  <a:schemeClr val="tx1"/>
                </a:solidFill>
                <a:latin typeface="標楷體" pitchFamily="65" charset="-120"/>
                <a:ea typeface="標楷體" pitchFamily="65" charset="-120"/>
              </a:rPr>
              <a:t>*/</a:t>
            </a:r>
            <a:r>
              <a:rPr lang="en-US" altLang="zh-TW" sz="2400" b="1" dirty="0" smtClean="0">
                <a:solidFill>
                  <a:schemeClr val="tx1"/>
                </a:solidFill>
              </a:rPr>
              <a:t>public class</a:t>
            </a:r>
            <a:r>
              <a:rPr lang="en-US" altLang="zh-TW" sz="2400" dirty="0" smtClean="0">
                <a:solidFill>
                  <a:schemeClr val="tx1"/>
                </a:solidFill>
              </a:rPr>
              <a:t> Y </a:t>
            </a:r>
            <a:r>
              <a:rPr lang="en-US" altLang="zh-TW" sz="2400" b="1" dirty="0" smtClean="0">
                <a:solidFill>
                  <a:srgbClr val="FF0000"/>
                </a:solidFill>
              </a:rPr>
              <a:t>extends</a:t>
            </a:r>
            <a:r>
              <a:rPr lang="en-US" altLang="zh-TW" sz="2400" dirty="0" smtClean="0">
                <a:solidFill>
                  <a:srgbClr val="FF0000"/>
                </a:solidFill>
              </a:rPr>
              <a:t> </a:t>
            </a:r>
            <a:r>
              <a:rPr lang="en-US" altLang="zh-TW" sz="2400" dirty="0" smtClean="0">
                <a:solidFill>
                  <a:schemeClr val="tx1"/>
                </a:solidFill>
              </a:rPr>
              <a:t>X { </a:t>
            </a:r>
            <a:r>
              <a:rPr lang="en-US" altLang="zh-TW" sz="2400" dirty="0" err="1" smtClean="0">
                <a:solidFill>
                  <a:schemeClr val="tx1"/>
                </a:solidFill>
              </a:rPr>
              <a:t>int</a:t>
            </a:r>
            <a:r>
              <a:rPr lang="en-US" altLang="zh-TW" sz="2400" dirty="0" smtClean="0">
                <a:solidFill>
                  <a:schemeClr val="tx1"/>
                </a:solidFill>
              </a:rPr>
              <a:t> b;</a:t>
            </a:r>
            <a:endParaRPr lang="zh-TW" altLang="zh-TW" sz="2400" dirty="0" smtClean="0">
              <a:solidFill>
                <a:schemeClr val="tx1"/>
              </a:solidFill>
            </a:endParaRPr>
          </a:p>
          <a:p>
            <a:pPr>
              <a:buFontTx/>
              <a:buNone/>
              <a:defRPr/>
            </a:pPr>
            <a:r>
              <a:rPr lang="en-US" altLang="zh-TW" sz="2400" dirty="0" smtClean="0">
                <a:solidFill>
                  <a:schemeClr val="tx1"/>
                </a:solidFill>
              </a:rPr>
              <a:t>  </a:t>
            </a:r>
            <a:r>
              <a:rPr lang="en-US" altLang="zh-TW" sz="2400" b="1" dirty="0" smtClean="0">
                <a:solidFill>
                  <a:schemeClr val="tx1"/>
                </a:solidFill>
              </a:rPr>
              <a:t>public</a:t>
            </a:r>
            <a:r>
              <a:rPr lang="en-US" altLang="zh-TW" sz="2400" dirty="0" smtClean="0">
                <a:solidFill>
                  <a:schemeClr val="tx1"/>
                </a:solidFill>
              </a:rPr>
              <a:t> String </a:t>
            </a:r>
            <a:r>
              <a:rPr lang="en-US" altLang="zh-TW" sz="2400" dirty="0" err="1" smtClean="0">
                <a:solidFill>
                  <a:schemeClr val="tx1"/>
                </a:solidFill>
              </a:rPr>
              <a:t>whatIAm</a:t>
            </a:r>
            <a:r>
              <a:rPr lang="en-US" altLang="zh-TW" sz="2400" dirty="0" smtClean="0">
                <a:solidFill>
                  <a:schemeClr val="tx1"/>
                </a:solidFill>
              </a:rPr>
              <a:t>() </a:t>
            </a:r>
          </a:p>
          <a:p>
            <a:pPr>
              <a:buFontTx/>
              <a:buNone/>
              <a:defRPr/>
            </a:pPr>
            <a:r>
              <a:rPr lang="en-US" altLang="zh-TW" sz="2400" dirty="0" smtClean="0">
                <a:solidFill>
                  <a:schemeClr val="tx1"/>
                </a:solidFill>
              </a:rPr>
              <a:t>                     { </a:t>
            </a:r>
            <a:r>
              <a:rPr lang="en-US" altLang="zh-TW" sz="2400" b="1" dirty="0" smtClean="0">
                <a:solidFill>
                  <a:schemeClr val="tx1"/>
                </a:solidFill>
              </a:rPr>
              <a:t>return</a:t>
            </a:r>
            <a:r>
              <a:rPr lang="en-US" altLang="zh-TW" sz="2400" dirty="0" smtClean="0">
                <a:solidFill>
                  <a:schemeClr val="tx1"/>
                </a:solidFill>
              </a:rPr>
              <a:t> “I’m a Y.”;}</a:t>
            </a:r>
            <a:endParaRPr lang="zh-TW" altLang="zh-TW" sz="2400" dirty="0" smtClean="0">
              <a:solidFill>
                <a:schemeClr val="tx1"/>
              </a:solidFill>
            </a:endParaRPr>
          </a:p>
          <a:p>
            <a:pPr>
              <a:buFontTx/>
              <a:buNone/>
              <a:defRPr/>
            </a:pPr>
            <a:r>
              <a:rPr lang="en-US" altLang="zh-TW" sz="2400" dirty="0" smtClean="0">
                <a:solidFill>
                  <a:schemeClr val="tx1"/>
                </a:solidFill>
              </a:rPr>
              <a:t>} //end of class Y</a:t>
            </a:r>
            <a:endParaRPr lang="zh-TW" altLang="en-US" sz="2400" dirty="0" smtClean="0">
              <a:solidFill>
                <a:schemeClr val="tx1"/>
              </a:solidFill>
            </a:endParaRPr>
          </a:p>
        </p:txBody>
      </p:sp>
    </p:spTree>
    <p:extLst>
      <p:ext uri="{BB962C8B-B14F-4D97-AF65-F5344CB8AC3E}">
        <p14:creationId xmlns:p14="http://schemas.microsoft.com/office/powerpoint/2010/main" val="72193775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4"/>
          <p:cNvSpPr>
            <a:spLocks noGrp="1"/>
          </p:cNvSpPr>
          <p:nvPr>
            <p:ph type="sldNum" sz="quarter" idx="12"/>
          </p:nvPr>
        </p:nvSpPr>
        <p:spPr/>
        <p:txBody>
          <a:bodyPr/>
          <a:lstStyle/>
          <a:p>
            <a:pPr>
              <a:defRPr/>
            </a:pPr>
            <a:fld id="{EAD7AB33-22EF-4B47-8C42-1FE56C2BB579}" type="slidenum">
              <a:rPr lang="en-US" altLang="en-US"/>
              <a:pPr>
                <a:defRPr/>
              </a:pPr>
              <a:t>112</a:t>
            </a:fld>
            <a:endParaRPr lang="en-US" altLang="en-US"/>
          </a:p>
        </p:txBody>
      </p:sp>
      <p:sp>
        <p:nvSpPr>
          <p:cNvPr id="103427" name="內容版面配置區 2"/>
          <p:cNvSpPr txBox="1">
            <a:spLocks/>
          </p:cNvSpPr>
          <p:nvPr/>
        </p:nvSpPr>
        <p:spPr bwMode="auto">
          <a:xfrm>
            <a:off x="527051" y="620714"/>
            <a:ext cx="111379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2000" dirty="0"/>
              <a:t>public static void main (String[ ] </a:t>
            </a:r>
            <a:r>
              <a:rPr lang="en-US" altLang="zh-TW" sz="2000" dirty="0" err="1" smtClean="0"/>
              <a:t>args</a:t>
            </a:r>
            <a:r>
              <a:rPr lang="en-US" altLang="zh-TW" sz="2000" dirty="0" smtClean="0"/>
              <a:t>)</a:t>
            </a:r>
            <a:r>
              <a:rPr lang="en-US" altLang="zh-TW" sz="2000" dirty="0"/>
              <a:t> </a:t>
            </a:r>
            <a:r>
              <a:rPr lang="en-US" altLang="zh-TW" sz="2000" dirty="0" smtClean="0"/>
              <a:t>throws </a:t>
            </a:r>
            <a:r>
              <a:rPr lang="en-US" altLang="zh-TW" sz="2000" dirty="0" err="1" smtClean="0"/>
              <a:t>IOException</a:t>
            </a:r>
            <a:endParaRPr lang="en-US" altLang="zh-TW" sz="2000" dirty="0" smtClean="0"/>
          </a:p>
          <a:p>
            <a:pPr eaLnBrk="1" hangingPunct="1"/>
            <a:endParaRPr lang="zh-TW" altLang="zh-TW" sz="2000" dirty="0"/>
          </a:p>
          <a:p>
            <a:pPr eaLnBrk="1" hangingPunct="1"/>
            <a:r>
              <a:rPr lang="en-US" altLang="zh-TW" sz="2000" dirty="0" smtClean="0"/>
              <a:t>{</a:t>
            </a:r>
            <a:r>
              <a:rPr lang="en-US" altLang="zh-TW" sz="2000" dirty="0" smtClean="0">
                <a:solidFill>
                  <a:srgbClr val="FF0000"/>
                </a:solidFill>
              </a:rPr>
              <a:t>X </a:t>
            </a:r>
            <a:r>
              <a:rPr lang="en-US" altLang="zh-TW" sz="2000" dirty="0" err="1">
                <a:solidFill>
                  <a:srgbClr val="FF0000"/>
                </a:solidFill>
              </a:rPr>
              <a:t>x</a:t>
            </a:r>
            <a:r>
              <a:rPr lang="en-US" altLang="zh-TW" sz="2000" dirty="0">
                <a:solidFill>
                  <a:srgbClr val="FF0000"/>
                </a:solidFill>
              </a:rPr>
              <a:t>; </a:t>
            </a:r>
            <a:r>
              <a:rPr lang="en-US" altLang="zh-TW" sz="2000" dirty="0" smtClean="0">
                <a:solidFill>
                  <a:srgbClr val="FF0000"/>
                </a:solidFill>
              </a:rPr>
              <a:t>    // </a:t>
            </a:r>
            <a:r>
              <a:rPr lang="en-US" altLang="zh-TW" sz="2000" dirty="0">
                <a:solidFill>
                  <a:srgbClr val="FF0000"/>
                </a:solidFill>
              </a:rPr>
              <a:t>reference “x”  is declared to be of class X</a:t>
            </a:r>
            <a:endParaRPr lang="zh-TW" altLang="zh-TW" sz="2000" dirty="0">
              <a:solidFill>
                <a:srgbClr val="FF0000"/>
              </a:solidFill>
            </a:endParaRPr>
          </a:p>
          <a:p>
            <a:pPr eaLnBrk="1" hangingPunct="1"/>
            <a:r>
              <a:rPr lang="en-US" altLang="zh-TW" sz="2000" dirty="0"/>
              <a:t> </a:t>
            </a:r>
            <a:endParaRPr lang="zh-TW" altLang="zh-TW" sz="2000" dirty="0"/>
          </a:p>
          <a:p>
            <a:pPr eaLnBrk="1" hangingPunct="1"/>
            <a:r>
              <a:rPr lang="en-US" altLang="zh-TW" sz="2000" dirty="0" err="1" smtClean="0"/>
              <a:t>BufferedReader</a:t>
            </a:r>
            <a:r>
              <a:rPr lang="en-US" altLang="zh-TW" sz="2000" dirty="0" smtClean="0"/>
              <a:t> </a:t>
            </a:r>
            <a:r>
              <a:rPr lang="en-US" altLang="zh-TW" sz="2000" dirty="0"/>
              <a:t>reader = new </a:t>
            </a:r>
            <a:r>
              <a:rPr lang="en-US" altLang="zh-TW" sz="2000" dirty="0" err="1" smtClean="0"/>
              <a:t>BufferedReader</a:t>
            </a:r>
            <a:r>
              <a:rPr lang="en-US" altLang="zh-TW" sz="2000" dirty="0" smtClean="0"/>
              <a:t>(new </a:t>
            </a:r>
            <a:r>
              <a:rPr lang="en-US" altLang="zh-TW" sz="2000" dirty="0" err="1"/>
              <a:t>InputStreamReader</a:t>
            </a:r>
            <a:r>
              <a:rPr lang="en-US" altLang="zh-TW" sz="2000" dirty="0"/>
              <a:t> (System.in</a:t>
            </a:r>
            <a:r>
              <a:rPr lang="en-US" altLang="zh-TW" sz="2000" dirty="0" smtClean="0"/>
              <a:t>));</a:t>
            </a:r>
            <a:endParaRPr lang="zh-TW" altLang="zh-TW" sz="2000" dirty="0"/>
          </a:p>
          <a:p>
            <a:pPr eaLnBrk="1" hangingPunct="1"/>
            <a:r>
              <a:rPr lang="en-US" altLang="zh-TW" sz="2000" dirty="0" smtClean="0"/>
              <a:t>String               input   = </a:t>
            </a:r>
            <a:r>
              <a:rPr lang="en-US" altLang="zh-TW" sz="2000" dirty="0" err="1" smtClean="0"/>
              <a:t>reader.readLine</a:t>
            </a:r>
            <a:r>
              <a:rPr lang="en-US" altLang="zh-TW" sz="2000" dirty="0" smtClean="0"/>
              <a:t>();</a:t>
            </a:r>
          </a:p>
          <a:p>
            <a:pPr eaLnBrk="1" hangingPunct="1"/>
            <a:endParaRPr lang="zh-TW" altLang="zh-TW" sz="2000" dirty="0"/>
          </a:p>
          <a:p>
            <a:pPr eaLnBrk="1" hangingPunct="1"/>
            <a:r>
              <a:rPr lang="en-US" altLang="zh-TW" sz="2000" dirty="0" smtClean="0"/>
              <a:t>if (</a:t>
            </a:r>
            <a:r>
              <a:rPr lang="en-US" altLang="zh-TW" sz="2000" dirty="0" err="1" smtClean="0"/>
              <a:t>input.equals</a:t>
            </a:r>
            <a:r>
              <a:rPr lang="en-US" altLang="zh-TW" sz="2000" dirty="0" smtClean="0"/>
              <a:t> </a:t>
            </a:r>
            <a:r>
              <a:rPr lang="en-US" altLang="zh-TW" sz="2000" dirty="0"/>
              <a:t>(“</a:t>
            </a:r>
            <a:r>
              <a:rPr lang="zh-TW" altLang="zh-TW" sz="2000" dirty="0"/>
              <a:t>我要</a:t>
            </a:r>
            <a:r>
              <a:rPr lang="en-US" altLang="zh-TW" sz="2000" dirty="0"/>
              <a:t>X</a:t>
            </a:r>
            <a:r>
              <a:rPr lang="en-US" altLang="zh-TW" sz="2000" dirty="0" smtClean="0"/>
              <a:t>”))</a:t>
            </a:r>
            <a:r>
              <a:rPr lang="en-US" altLang="zh-TW" sz="2000" dirty="0"/>
              <a:t> </a:t>
            </a:r>
            <a:r>
              <a:rPr lang="en-US" altLang="zh-TW" sz="2000" dirty="0" smtClean="0"/>
              <a:t>      </a:t>
            </a:r>
            <a:r>
              <a:rPr lang="en-US" altLang="zh-TW" sz="2000" dirty="0" smtClean="0">
                <a:solidFill>
                  <a:srgbClr val="FF0000"/>
                </a:solidFill>
              </a:rPr>
              <a:t>x </a:t>
            </a:r>
            <a:r>
              <a:rPr lang="en-US" altLang="zh-TW" sz="2000" dirty="0">
                <a:solidFill>
                  <a:srgbClr val="FF0000"/>
                </a:solidFill>
              </a:rPr>
              <a:t>= new X(); // x points to an object of class X</a:t>
            </a:r>
            <a:endParaRPr lang="zh-TW" altLang="zh-TW" sz="2000" dirty="0">
              <a:solidFill>
                <a:srgbClr val="FF0000"/>
              </a:solidFill>
            </a:endParaRPr>
          </a:p>
          <a:p>
            <a:pPr eaLnBrk="1" hangingPunct="1"/>
            <a:r>
              <a:rPr lang="en-US" altLang="zh-TW" sz="2000" dirty="0" smtClean="0"/>
              <a:t>else if (</a:t>
            </a:r>
            <a:r>
              <a:rPr lang="en-US" altLang="zh-TW" sz="2000" dirty="0" err="1" smtClean="0"/>
              <a:t>input.equals</a:t>
            </a:r>
            <a:r>
              <a:rPr lang="en-US" altLang="zh-TW" sz="2000" dirty="0" smtClean="0"/>
              <a:t> </a:t>
            </a:r>
            <a:r>
              <a:rPr lang="en-US" altLang="zh-TW" sz="2000" dirty="0"/>
              <a:t>(“</a:t>
            </a:r>
            <a:r>
              <a:rPr lang="zh-TW" altLang="zh-TW" sz="2000" dirty="0"/>
              <a:t>我要</a:t>
            </a:r>
            <a:r>
              <a:rPr lang="en-US" altLang="zh-TW" sz="2000" dirty="0"/>
              <a:t>Y</a:t>
            </a:r>
            <a:r>
              <a:rPr lang="en-US" altLang="zh-TW" sz="2000" dirty="0" smtClean="0"/>
              <a:t>”))</a:t>
            </a:r>
            <a:r>
              <a:rPr lang="en-US" altLang="zh-TW" sz="2000" dirty="0"/>
              <a:t> </a:t>
            </a:r>
            <a:r>
              <a:rPr lang="en-US" altLang="zh-TW" sz="2000" dirty="0" smtClean="0">
                <a:solidFill>
                  <a:srgbClr val="FF0000"/>
                </a:solidFill>
              </a:rPr>
              <a:t>x </a:t>
            </a:r>
            <a:r>
              <a:rPr lang="en-US" altLang="zh-TW" sz="2000" dirty="0">
                <a:solidFill>
                  <a:srgbClr val="FF0000"/>
                </a:solidFill>
              </a:rPr>
              <a:t>= new Y(); // x points to an object of class Y</a:t>
            </a:r>
            <a:endParaRPr lang="zh-TW" altLang="zh-TW" sz="2000" dirty="0">
              <a:solidFill>
                <a:srgbClr val="FF0000"/>
              </a:solidFill>
            </a:endParaRPr>
          </a:p>
          <a:p>
            <a:pPr eaLnBrk="1" hangingPunct="1"/>
            <a:r>
              <a:rPr lang="en-US" altLang="zh-TW" sz="2000" dirty="0"/>
              <a:t> </a:t>
            </a:r>
            <a:endParaRPr lang="zh-TW" altLang="zh-TW" sz="2000" dirty="0"/>
          </a:p>
          <a:p>
            <a:pPr eaLnBrk="1" hangingPunct="1"/>
            <a:r>
              <a:rPr lang="en-US" altLang="zh-TW" sz="2000" dirty="0" err="1" smtClean="0"/>
              <a:t>System.out.</a:t>
            </a:r>
            <a:r>
              <a:rPr lang="en-US" altLang="zh-TW" sz="2000" b="1" i="1" dirty="0" err="1" smtClean="0"/>
              <a:t>println</a:t>
            </a:r>
            <a:r>
              <a:rPr lang="en-US" altLang="zh-TW" sz="2000" dirty="0" smtClean="0"/>
              <a:t> </a:t>
            </a:r>
            <a:r>
              <a:rPr lang="en-US" altLang="zh-TW" sz="2000" dirty="0"/>
              <a:t>(</a:t>
            </a:r>
            <a:r>
              <a:rPr lang="en-US" altLang="zh-TW" sz="2000" dirty="0" err="1">
                <a:solidFill>
                  <a:srgbClr val="FF0000"/>
                </a:solidFill>
              </a:rPr>
              <a:t>x.whatIAm</a:t>
            </a:r>
            <a:r>
              <a:rPr lang="en-US" altLang="zh-TW" sz="2000" dirty="0">
                <a:solidFill>
                  <a:srgbClr val="FF0000"/>
                </a:solidFill>
              </a:rPr>
              <a:t>());//dynamic binding</a:t>
            </a:r>
            <a:endParaRPr lang="zh-TW" altLang="zh-TW" sz="2000" dirty="0">
              <a:solidFill>
                <a:srgbClr val="FF0000"/>
              </a:solidFill>
            </a:endParaRPr>
          </a:p>
          <a:p>
            <a:pPr eaLnBrk="1" hangingPunct="1"/>
            <a:r>
              <a:rPr lang="en-US" altLang="zh-TW" sz="2000" dirty="0"/>
              <a:t> </a:t>
            </a:r>
            <a:endParaRPr lang="zh-TW" altLang="zh-TW" sz="2000" dirty="0"/>
          </a:p>
          <a:p>
            <a:pPr eaLnBrk="1" hangingPunct="1"/>
            <a:r>
              <a:rPr lang="en-US" altLang="zh-TW" sz="2000" dirty="0"/>
              <a:t>} // end of </a:t>
            </a:r>
            <a:r>
              <a:rPr lang="en-US" altLang="zh-TW" sz="2000" b="1" dirty="0" smtClean="0"/>
              <a:t>main</a:t>
            </a:r>
          </a:p>
          <a:p>
            <a:pPr eaLnBrk="1" hangingPunct="1"/>
            <a:endParaRPr lang="en-US" altLang="zh-TW" sz="2000" b="1" dirty="0"/>
          </a:p>
          <a:p>
            <a:pPr eaLnBrk="1" hangingPunct="1"/>
            <a:r>
              <a:rPr lang="en-US" altLang="zh-TW" sz="2000" b="1" dirty="0" smtClean="0"/>
              <a:t>This is </a:t>
            </a:r>
            <a:r>
              <a:rPr lang="en-US" altLang="zh-TW" sz="2000" b="1" dirty="0" smtClean="0">
                <a:solidFill>
                  <a:srgbClr val="FF0000"/>
                </a:solidFill>
              </a:rPr>
              <a:t>single dispatching</a:t>
            </a:r>
            <a:r>
              <a:rPr lang="en-US" altLang="zh-TW" sz="2000" b="1" dirty="0" smtClean="0"/>
              <a:t>, binding a method based on single object (x).</a:t>
            </a:r>
          </a:p>
          <a:p>
            <a:pPr eaLnBrk="1" hangingPunct="1"/>
            <a:r>
              <a:rPr lang="en-US" altLang="zh-TW" sz="2000" b="1" dirty="0"/>
              <a:t>L</a:t>
            </a:r>
            <a:r>
              <a:rPr lang="en-US" altLang="zh-TW" sz="2000" b="1" dirty="0" smtClean="0"/>
              <a:t>et us cover the related </a:t>
            </a:r>
            <a:r>
              <a:rPr lang="en-US" altLang="zh-TW" sz="2000" b="1" dirty="0" smtClean="0">
                <a:solidFill>
                  <a:srgbClr val="FF0000"/>
                </a:solidFill>
              </a:rPr>
              <a:t>multiple dispatch in Julia</a:t>
            </a:r>
            <a:r>
              <a:rPr lang="en-US" altLang="zh-TW" sz="2000" b="1" dirty="0" smtClean="0"/>
              <a:t>.</a:t>
            </a:r>
            <a:endParaRPr lang="zh-TW" altLang="zh-TW" sz="2000" dirty="0"/>
          </a:p>
          <a:p>
            <a:pPr eaLnBrk="1" hangingPunct="1"/>
            <a:r>
              <a:rPr lang="en-US" altLang="zh-TW" sz="2000" dirty="0"/>
              <a:t> </a:t>
            </a:r>
            <a:endParaRPr lang="zh-TW" altLang="zh-TW" sz="2000" dirty="0"/>
          </a:p>
        </p:txBody>
      </p:sp>
    </p:spTree>
    <p:extLst>
      <p:ext uri="{BB962C8B-B14F-4D97-AF65-F5344CB8AC3E}">
        <p14:creationId xmlns:p14="http://schemas.microsoft.com/office/powerpoint/2010/main" val="103898150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p:nvPr>
        </p:nvSpPr>
        <p:spPr/>
        <p:txBody>
          <a:bodyPr>
            <a:normAutofit/>
          </a:bodyPr>
          <a:lstStyle/>
          <a:p>
            <a:pPr marL="0" indent="0">
              <a:buNone/>
            </a:pPr>
            <a:r>
              <a:rPr lang="en-US" altLang="zh-TW" sz="4000" b="1" dirty="0" smtClean="0">
                <a:solidFill>
                  <a:srgbClr val="FF0000"/>
                </a:solidFill>
              </a:rPr>
              <a:t>           </a:t>
            </a:r>
            <a:r>
              <a:rPr lang="en-US" altLang="zh-TW" sz="4000" dirty="0" smtClean="0">
                <a:solidFill>
                  <a:schemeClr val="tx1"/>
                </a:solidFill>
              </a:rPr>
              <a:t>Multiple </a:t>
            </a:r>
            <a:r>
              <a:rPr lang="en-US" altLang="zh-TW" sz="4000" dirty="0">
                <a:solidFill>
                  <a:schemeClr val="tx1"/>
                </a:solidFill>
              </a:rPr>
              <a:t>D</a:t>
            </a:r>
            <a:r>
              <a:rPr lang="en-US" altLang="zh-TW" sz="4000" dirty="0" smtClean="0">
                <a:solidFill>
                  <a:schemeClr val="tx1"/>
                </a:solidFill>
              </a:rPr>
              <a:t>ispatch in Julia</a:t>
            </a:r>
          </a:p>
          <a:p>
            <a:pPr marL="0" indent="0">
              <a:buNone/>
            </a:pPr>
            <a:endParaRPr lang="en-US" altLang="zh-TW" dirty="0" smtClean="0">
              <a:solidFill>
                <a:schemeClr val="tx1"/>
              </a:solidFill>
            </a:endParaRPr>
          </a:p>
          <a:p>
            <a:pPr marL="0" indent="0">
              <a:buNone/>
            </a:pPr>
            <a:r>
              <a:rPr lang="en-US" altLang="zh-TW" dirty="0" smtClean="0">
                <a:solidFill>
                  <a:schemeClr val="tx1"/>
                </a:solidFill>
              </a:rPr>
              <a:t>Multiple dispatch  binds the method using </a:t>
            </a:r>
            <a:r>
              <a:rPr lang="en-US" altLang="zh-TW" b="1" dirty="0" smtClean="0">
                <a:solidFill>
                  <a:schemeClr val="tx1"/>
                </a:solidFill>
              </a:rPr>
              <a:t>multiple</a:t>
            </a:r>
            <a:r>
              <a:rPr lang="en-US" altLang="zh-TW" dirty="0" smtClean="0">
                <a:solidFill>
                  <a:schemeClr val="tx1"/>
                </a:solidFill>
              </a:rPr>
              <a:t> </a:t>
            </a:r>
            <a:r>
              <a:rPr lang="en-US" altLang="zh-TW" b="1" dirty="0" smtClean="0">
                <a:solidFill>
                  <a:schemeClr val="tx1"/>
                </a:solidFill>
              </a:rPr>
              <a:t>arguments </a:t>
            </a:r>
            <a:r>
              <a:rPr lang="en-US" altLang="zh-TW" dirty="0" smtClean="0">
                <a:solidFill>
                  <a:schemeClr val="tx1"/>
                </a:solidFill>
              </a:rPr>
              <a:t>(objects </a:t>
            </a:r>
            <a:r>
              <a:rPr lang="en-US" altLang="zh-TW" dirty="0" err="1" smtClean="0">
                <a:solidFill>
                  <a:schemeClr val="tx1"/>
                </a:solidFill>
              </a:rPr>
              <a:t>x,y</a:t>
            </a:r>
            <a:r>
              <a:rPr lang="en-US" altLang="zh-TW" dirty="0">
                <a:solidFill>
                  <a:schemeClr val="tx1"/>
                </a:solidFill>
              </a:rPr>
              <a:t> </a:t>
            </a:r>
            <a:r>
              <a:rPr lang="en-US" altLang="zh-TW" dirty="0" smtClean="0">
                <a:solidFill>
                  <a:schemeClr val="tx1"/>
                </a:solidFill>
              </a:rPr>
              <a:t>below):</a:t>
            </a:r>
          </a:p>
          <a:p>
            <a:pPr marL="0" indent="0">
              <a:buNone/>
            </a:pPr>
            <a:r>
              <a:rPr lang="en-US" altLang="zh-TW" dirty="0" smtClean="0">
                <a:solidFill>
                  <a:schemeClr val="tx1"/>
                </a:solidFill>
              </a:rPr>
              <a:t>                           </a:t>
            </a:r>
            <a:r>
              <a:rPr lang="zh-TW" altLang="en-US" dirty="0" smtClean="0">
                <a:solidFill>
                  <a:schemeClr val="tx1"/>
                </a:solidFill>
              </a:rPr>
              <a:t>   </a:t>
            </a:r>
            <a:r>
              <a:rPr lang="zh-TW" altLang="en-US" sz="1800" dirty="0" smtClean="0">
                <a:solidFill>
                  <a:schemeClr val="tx1"/>
                </a:solidFill>
                <a:latin typeface="標楷體" pitchFamily="65" charset="-120"/>
                <a:ea typeface="標楷體" pitchFamily="65" charset="-120"/>
              </a:rPr>
              <a:t>小行星         太空船</a:t>
            </a:r>
            <a:endParaRPr lang="en-US" altLang="zh-TW" dirty="0">
              <a:solidFill>
                <a:schemeClr val="tx1"/>
              </a:solidFill>
              <a:latin typeface="標楷體" pitchFamily="65" charset="-120"/>
              <a:ea typeface="標楷體" pitchFamily="65" charset="-120"/>
            </a:endParaRPr>
          </a:p>
          <a:p>
            <a:pPr marL="0" indent="0">
              <a:buNone/>
            </a:pPr>
            <a:r>
              <a:rPr lang="en-US" altLang="zh-TW" dirty="0" err="1" smtClean="0">
                <a:solidFill>
                  <a:schemeClr val="tx1"/>
                </a:solidFill>
              </a:rPr>
              <a:t>collideWith</a:t>
            </a:r>
            <a:r>
              <a:rPr lang="en-US" altLang="zh-TW" dirty="0" smtClean="0">
                <a:solidFill>
                  <a:schemeClr val="tx1"/>
                </a:solidFill>
              </a:rPr>
              <a:t>(x</a:t>
            </a:r>
            <a:r>
              <a:rPr lang="en-US" altLang="zh-TW" dirty="0">
                <a:solidFill>
                  <a:schemeClr val="tx1"/>
                </a:solidFill>
              </a:rPr>
              <a:t>::</a:t>
            </a:r>
            <a:r>
              <a:rPr lang="en-US" altLang="zh-TW" dirty="0" err="1">
                <a:solidFill>
                  <a:schemeClr val="tx1"/>
                </a:solidFill>
              </a:rPr>
              <a:t>Asterroid</a:t>
            </a:r>
            <a:r>
              <a:rPr lang="en-US" altLang="zh-TW" dirty="0">
                <a:solidFill>
                  <a:schemeClr val="tx1"/>
                </a:solidFill>
              </a:rPr>
              <a:t>, y</a:t>
            </a:r>
            <a:r>
              <a:rPr lang="en-US" altLang="zh-TW" dirty="0" smtClean="0">
                <a:solidFill>
                  <a:schemeClr val="tx1"/>
                </a:solidFill>
              </a:rPr>
              <a:t>::Spaceship)=…#</a:t>
            </a:r>
            <a:r>
              <a:rPr lang="en-US" altLang="zh-TW" dirty="0">
                <a:solidFill>
                  <a:schemeClr val="tx1"/>
                </a:solidFill>
              </a:rPr>
              <a:t>deal with asteroid hits </a:t>
            </a:r>
            <a:r>
              <a:rPr lang="en-US" altLang="zh-TW" dirty="0" smtClean="0">
                <a:solidFill>
                  <a:schemeClr val="tx1"/>
                </a:solidFill>
              </a:rPr>
              <a:t>spaceship</a:t>
            </a:r>
            <a:endParaRPr lang="en-US" altLang="zh-TW" dirty="0">
              <a:solidFill>
                <a:schemeClr val="tx1"/>
              </a:solidFill>
            </a:endParaRPr>
          </a:p>
          <a:p>
            <a:pPr marL="0" indent="0">
              <a:buNone/>
            </a:pPr>
            <a:r>
              <a:rPr lang="en-US" altLang="zh-TW" dirty="0" err="1">
                <a:solidFill>
                  <a:schemeClr val="tx1"/>
                </a:solidFill>
              </a:rPr>
              <a:t>collideWith</a:t>
            </a:r>
            <a:r>
              <a:rPr lang="en-US" altLang="zh-TW" dirty="0">
                <a:solidFill>
                  <a:schemeClr val="tx1"/>
                </a:solidFill>
              </a:rPr>
              <a:t>(x::</a:t>
            </a:r>
            <a:r>
              <a:rPr lang="en-US" altLang="zh-TW" dirty="0" err="1">
                <a:solidFill>
                  <a:schemeClr val="tx1"/>
                </a:solidFill>
              </a:rPr>
              <a:t>Asterroid</a:t>
            </a:r>
            <a:r>
              <a:rPr lang="en-US" altLang="zh-TW" dirty="0">
                <a:solidFill>
                  <a:schemeClr val="tx1"/>
                </a:solidFill>
              </a:rPr>
              <a:t>, y::Asteroid)  =…#deal with asteroid hits asteroid</a:t>
            </a:r>
          </a:p>
          <a:p>
            <a:pPr marL="0" indent="0">
              <a:buNone/>
            </a:pPr>
            <a:r>
              <a:rPr lang="en-US" altLang="zh-TW" dirty="0" err="1" smtClean="0">
                <a:solidFill>
                  <a:schemeClr val="tx1"/>
                </a:solidFill>
              </a:rPr>
              <a:t>collideWith</a:t>
            </a:r>
            <a:r>
              <a:rPr lang="en-US" altLang="zh-TW" dirty="0" smtClean="0">
                <a:solidFill>
                  <a:schemeClr val="tx1"/>
                </a:solidFill>
              </a:rPr>
              <a:t>(x::Spaceship, </a:t>
            </a:r>
            <a:r>
              <a:rPr lang="en-US" altLang="zh-TW" dirty="0">
                <a:solidFill>
                  <a:schemeClr val="tx1"/>
                </a:solidFill>
              </a:rPr>
              <a:t>y::Asteroid</a:t>
            </a:r>
            <a:r>
              <a:rPr lang="en-US" altLang="zh-TW" dirty="0" smtClean="0">
                <a:solidFill>
                  <a:schemeClr val="tx1"/>
                </a:solidFill>
              </a:rPr>
              <a:t>) =…#</a:t>
            </a:r>
            <a:r>
              <a:rPr lang="en-US" altLang="zh-TW" dirty="0">
                <a:solidFill>
                  <a:schemeClr val="tx1"/>
                </a:solidFill>
              </a:rPr>
              <a:t>deal with </a:t>
            </a:r>
            <a:r>
              <a:rPr lang="en-US" altLang="zh-TW" dirty="0" smtClean="0">
                <a:solidFill>
                  <a:schemeClr val="tx1"/>
                </a:solidFill>
              </a:rPr>
              <a:t>spaceship </a:t>
            </a:r>
            <a:r>
              <a:rPr lang="en-US" altLang="zh-TW" dirty="0">
                <a:solidFill>
                  <a:schemeClr val="tx1"/>
                </a:solidFill>
              </a:rPr>
              <a:t>hits asteroid</a:t>
            </a:r>
          </a:p>
          <a:p>
            <a:pPr marL="0" indent="0">
              <a:buNone/>
            </a:pPr>
            <a:r>
              <a:rPr lang="en-US" altLang="zh-TW" dirty="0" err="1" smtClean="0">
                <a:solidFill>
                  <a:schemeClr val="tx1"/>
                </a:solidFill>
              </a:rPr>
              <a:t>collideWith</a:t>
            </a:r>
            <a:r>
              <a:rPr lang="en-US" altLang="zh-TW" dirty="0" smtClean="0">
                <a:solidFill>
                  <a:schemeClr val="tx1"/>
                </a:solidFill>
              </a:rPr>
              <a:t>(x::Spaceship, </a:t>
            </a:r>
            <a:r>
              <a:rPr lang="en-US" altLang="zh-TW" dirty="0">
                <a:solidFill>
                  <a:schemeClr val="tx1"/>
                </a:solidFill>
              </a:rPr>
              <a:t>y</a:t>
            </a:r>
            <a:r>
              <a:rPr lang="en-US" altLang="zh-TW" dirty="0" smtClean="0">
                <a:solidFill>
                  <a:schemeClr val="tx1"/>
                </a:solidFill>
              </a:rPr>
              <a:t>::Spaceship)=…#</a:t>
            </a:r>
            <a:r>
              <a:rPr lang="en-US" altLang="zh-TW" dirty="0">
                <a:solidFill>
                  <a:schemeClr val="tx1"/>
                </a:solidFill>
              </a:rPr>
              <a:t>deal with </a:t>
            </a:r>
            <a:r>
              <a:rPr lang="en-US" altLang="zh-TW" dirty="0" smtClean="0">
                <a:solidFill>
                  <a:schemeClr val="tx1"/>
                </a:solidFill>
              </a:rPr>
              <a:t>spaceship </a:t>
            </a:r>
            <a:r>
              <a:rPr lang="en-US" altLang="zh-TW" dirty="0">
                <a:solidFill>
                  <a:schemeClr val="tx1"/>
                </a:solidFill>
              </a:rPr>
              <a:t>hits </a:t>
            </a:r>
            <a:r>
              <a:rPr lang="en-US" altLang="zh-TW" dirty="0" smtClean="0">
                <a:solidFill>
                  <a:schemeClr val="tx1"/>
                </a:solidFill>
              </a:rPr>
              <a:t>spaceship</a:t>
            </a:r>
            <a:endParaRPr lang="en-US" altLang="zh-TW" dirty="0">
              <a:solidFill>
                <a:schemeClr val="tx1"/>
              </a:solidFill>
            </a:endParaRPr>
          </a:p>
          <a:p>
            <a:pPr marL="0" indent="0">
              <a:buNone/>
            </a:pPr>
            <a:endParaRPr lang="zh-TW" altLang="en-US" dirty="0">
              <a:solidFill>
                <a:schemeClr val="tx1"/>
              </a:solidFill>
            </a:endParaRPr>
          </a:p>
        </p:txBody>
      </p:sp>
    </p:spTree>
    <p:extLst>
      <p:ext uri="{BB962C8B-B14F-4D97-AF65-F5344CB8AC3E}">
        <p14:creationId xmlns:p14="http://schemas.microsoft.com/office/powerpoint/2010/main" val="25017078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16467" y="1515533"/>
            <a:ext cx="11065933" cy="4538134"/>
          </a:xfrm>
        </p:spPr>
        <p:txBody>
          <a:bodyPr>
            <a:normAutofit fontScale="62500" lnSpcReduction="20000"/>
          </a:bodyPr>
          <a:lstStyle/>
          <a:p>
            <a:pPr marL="0" indent="0">
              <a:buNone/>
            </a:pPr>
            <a:r>
              <a:rPr lang="en-US" altLang="zh-TW" sz="4800" dirty="0"/>
              <a:t> </a:t>
            </a:r>
            <a:r>
              <a:rPr lang="en-US" altLang="zh-TW" sz="4800" dirty="0" smtClean="0"/>
              <a:t> </a:t>
            </a:r>
            <a:r>
              <a:rPr lang="en-US" altLang="zh-TW" dirty="0" err="1" smtClean="0"/>
              <a:t>struct</a:t>
            </a:r>
            <a:r>
              <a:rPr lang="en-US" altLang="zh-TW" dirty="0" smtClean="0"/>
              <a:t> </a:t>
            </a:r>
            <a:r>
              <a:rPr lang="en-US" altLang="zh-TW" dirty="0" err="1" smtClean="0"/>
              <a:t>MyType</a:t>
            </a:r>
            <a:r>
              <a:rPr lang="en-US" altLang="zh-TW" dirty="0" smtClean="0"/>
              <a:t>                function </a:t>
            </a:r>
            <a:r>
              <a:rPr lang="en-US" altLang="zh-TW" dirty="0"/>
              <a:t>double (x</a:t>
            </a:r>
            <a:r>
              <a:rPr lang="en-US" altLang="zh-TW" dirty="0" smtClean="0"/>
              <a:t>:: </a:t>
            </a:r>
            <a:r>
              <a:rPr lang="en-US" altLang="zh-TW" dirty="0" err="1" smtClean="0"/>
              <a:t>MyType</a:t>
            </a:r>
            <a:r>
              <a:rPr lang="en-US" altLang="zh-TW" dirty="0" smtClean="0"/>
              <a:t>)</a:t>
            </a:r>
            <a:endParaRPr lang="en-US" altLang="zh-TW" dirty="0"/>
          </a:p>
          <a:p>
            <a:pPr marL="0" indent="0">
              <a:buNone/>
            </a:pPr>
            <a:r>
              <a:rPr lang="en-US" altLang="zh-TW" dirty="0" smtClean="0"/>
              <a:t>          </a:t>
            </a:r>
            <a:r>
              <a:rPr lang="en-US" altLang="zh-TW" dirty="0"/>
              <a:t>a: </a:t>
            </a:r>
            <a:r>
              <a:rPr lang="en-US" altLang="zh-TW" dirty="0" smtClean="0"/>
              <a:t>Int64                           </a:t>
            </a:r>
            <a:r>
              <a:rPr lang="en-US" altLang="zh-TW" dirty="0" err="1"/>
              <a:t>x.a</a:t>
            </a:r>
            <a:r>
              <a:rPr lang="en-US" altLang="zh-TW" dirty="0"/>
              <a:t>  *= </a:t>
            </a:r>
            <a:r>
              <a:rPr lang="en-US" altLang="zh-TW" dirty="0" smtClean="0"/>
              <a:t> 2</a:t>
            </a:r>
            <a:endParaRPr lang="en-US" altLang="zh-TW" dirty="0"/>
          </a:p>
          <a:p>
            <a:pPr marL="0" indent="0">
              <a:buNone/>
            </a:pPr>
            <a:r>
              <a:rPr lang="en-US" altLang="zh-TW" dirty="0"/>
              <a:t> </a:t>
            </a:r>
            <a:r>
              <a:rPr lang="en-US" altLang="zh-TW" dirty="0" smtClean="0"/>
              <a:t>         b</a:t>
            </a:r>
            <a:r>
              <a:rPr lang="en-US" altLang="zh-TW" dirty="0"/>
              <a:t>: </a:t>
            </a:r>
            <a:r>
              <a:rPr lang="en-US" altLang="zh-TW" dirty="0" smtClean="0"/>
              <a:t>Float64                   end</a:t>
            </a:r>
            <a:endParaRPr lang="en-US" altLang="zh-TW" dirty="0"/>
          </a:p>
          <a:p>
            <a:pPr marL="0" indent="0">
              <a:buNone/>
            </a:pPr>
            <a:r>
              <a:rPr lang="en-US" altLang="zh-TW" dirty="0" smtClean="0"/>
              <a:t>    end</a:t>
            </a:r>
            <a:endParaRPr lang="en-US" altLang="zh-TW" dirty="0"/>
          </a:p>
          <a:p>
            <a:endParaRPr lang="en-US" altLang="zh-TW" dirty="0"/>
          </a:p>
          <a:p>
            <a:pPr marL="0" indent="0">
              <a:buNone/>
            </a:pPr>
            <a:r>
              <a:rPr lang="en-US" altLang="zh-TW" dirty="0" smtClean="0"/>
              <a:t>    x </a:t>
            </a:r>
            <a:r>
              <a:rPr lang="en-US" altLang="zh-TW" dirty="0"/>
              <a:t>= </a:t>
            </a:r>
            <a:r>
              <a:rPr lang="en-US" altLang="zh-TW" dirty="0" err="1"/>
              <a:t>MyType</a:t>
            </a:r>
            <a:r>
              <a:rPr lang="en-US" altLang="zh-TW" dirty="0"/>
              <a:t> (3, 4)</a:t>
            </a:r>
          </a:p>
          <a:p>
            <a:pPr marL="0" indent="0">
              <a:buNone/>
            </a:pPr>
            <a:r>
              <a:rPr lang="en-US" altLang="zh-TW" dirty="0" smtClean="0"/>
              <a:t>    </a:t>
            </a:r>
            <a:r>
              <a:rPr lang="en-US" altLang="zh-TW" dirty="0" err="1" smtClean="0"/>
              <a:t>x.a</a:t>
            </a:r>
            <a:endParaRPr lang="en-US" altLang="zh-TW" dirty="0"/>
          </a:p>
          <a:p>
            <a:endParaRPr lang="en-US" altLang="zh-TW" dirty="0"/>
          </a:p>
          <a:p>
            <a:pPr marL="0" indent="0">
              <a:buNone/>
            </a:pPr>
            <a:r>
              <a:rPr lang="en-US" altLang="zh-TW" sz="3300" dirty="0" smtClean="0"/>
              <a:t>In </a:t>
            </a:r>
            <a:r>
              <a:rPr lang="en-US" altLang="zh-TW" sz="3300" dirty="0"/>
              <a:t>Julia, method do not live inside the type, as in C++ or </a:t>
            </a:r>
            <a:r>
              <a:rPr lang="en-US" altLang="zh-TW" sz="3300" dirty="0" smtClean="0"/>
              <a:t>Python. </a:t>
            </a:r>
          </a:p>
          <a:p>
            <a:pPr marL="0" indent="0">
              <a:buNone/>
            </a:pPr>
            <a:r>
              <a:rPr lang="en-US" altLang="zh-TW" sz="3300" dirty="0" smtClean="0"/>
              <a:t>Instead</a:t>
            </a:r>
            <a:r>
              <a:rPr lang="en-US" altLang="zh-TW" sz="3300" dirty="0"/>
              <a:t>, user defined types are at the same level as system defined </a:t>
            </a:r>
            <a:r>
              <a:rPr lang="en-US" altLang="zh-TW" sz="3300" dirty="0" smtClean="0"/>
              <a:t>types. This </a:t>
            </a:r>
            <a:r>
              <a:rPr lang="en-US" altLang="zh-TW" sz="3300" dirty="0"/>
              <a:t>allows </a:t>
            </a:r>
            <a:r>
              <a:rPr lang="en-US" altLang="zh-TW" sz="3300" b="1" dirty="0"/>
              <a:t>Multiple Dispatch </a:t>
            </a:r>
            <a:r>
              <a:rPr lang="en-US" altLang="zh-TW" sz="3300" dirty="0"/>
              <a:t>to work with user defined types. </a:t>
            </a:r>
            <a:endParaRPr lang="en-US" altLang="zh-TW" sz="3300" dirty="0" smtClean="0"/>
          </a:p>
          <a:p>
            <a:pPr marL="0" indent="0">
              <a:buNone/>
            </a:pPr>
            <a:r>
              <a:rPr lang="en-US" altLang="zh-TW" sz="3300" dirty="0" smtClean="0"/>
              <a:t>No class encapsulation in Julia! </a:t>
            </a:r>
          </a:p>
          <a:p>
            <a:pPr marL="0" indent="0">
              <a:buNone/>
            </a:pPr>
            <a:endParaRPr lang="en-US" altLang="zh-TW" sz="3300" b="1" dirty="0" smtClean="0"/>
          </a:p>
          <a:p>
            <a:pPr marL="0" indent="0">
              <a:buNone/>
            </a:pPr>
            <a:r>
              <a:rPr lang="en-US" altLang="zh-TW" sz="3300" dirty="0" smtClean="0"/>
              <a:t>Thus,</a:t>
            </a:r>
            <a:r>
              <a:rPr lang="en-US" altLang="zh-TW" sz="3300" b="1" dirty="0" smtClean="0"/>
              <a:t> less OOP, and more FP</a:t>
            </a:r>
            <a:r>
              <a:rPr lang="en-US" altLang="zh-TW" sz="3300" dirty="0" smtClean="0"/>
              <a:t> (functional programming) for Julia.</a:t>
            </a:r>
          </a:p>
          <a:p>
            <a:pPr marL="0" indent="0">
              <a:buNone/>
            </a:pPr>
            <a:endParaRPr lang="en-US" altLang="zh-TW" sz="2300" dirty="0" smtClean="0"/>
          </a:p>
          <a:p>
            <a:pPr marL="0" indent="0">
              <a:buNone/>
            </a:pPr>
            <a:r>
              <a:rPr lang="en-US" altLang="zh-TW" sz="2300" dirty="0" smtClean="0"/>
              <a:t>[Stack overflow, 2017]</a:t>
            </a:r>
            <a:endParaRPr lang="zh-TW" altLang="en-US" sz="2300" dirty="0"/>
          </a:p>
          <a:p>
            <a:endParaRPr lang="en-US" altLang="zh-TW" dirty="0" smtClean="0"/>
          </a:p>
          <a:p>
            <a:endParaRPr lang="zh-TW" altLang="en-US" dirty="0"/>
          </a:p>
        </p:txBody>
      </p:sp>
      <p:sp>
        <p:nvSpPr>
          <p:cNvPr id="3" name="標題 2"/>
          <p:cNvSpPr>
            <a:spLocks noGrp="1"/>
          </p:cNvSpPr>
          <p:nvPr>
            <p:ph type="title"/>
          </p:nvPr>
        </p:nvSpPr>
        <p:spPr/>
        <p:txBody>
          <a:bodyPr/>
          <a:lstStyle/>
          <a:p>
            <a:r>
              <a:rPr lang="en-US" altLang="zh-TW" dirty="0">
                <a:solidFill>
                  <a:schemeClr val="tx1"/>
                </a:solidFill>
                <a:latin typeface="Times New Roman" pitchFamily="18" charset="0"/>
                <a:cs typeface="Times New Roman" pitchFamily="18" charset="0"/>
              </a:rPr>
              <a:t>Julia: OOP or not</a:t>
            </a:r>
            <a:r>
              <a:rPr lang="en-US" altLang="zh-TW" dirty="0" smtClean="0">
                <a:solidFill>
                  <a:schemeClr val="tx1"/>
                </a:solidFill>
                <a:latin typeface="Times New Roman" pitchFamily="18" charset="0"/>
                <a:cs typeface="Times New Roman" pitchFamily="18" charset="0"/>
              </a:rPr>
              <a:t>?  No.</a:t>
            </a:r>
            <a:endParaRPr lang="zh-TW" alt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9043940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85000" lnSpcReduction="10000"/>
          </a:bodyPr>
          <a:lstStyle/>
          <a:p>
            <a:pPr marL="0" indent="0">
              <a:buNone/>
            </a:pPr>
            <a:r>
              <a:rPr lang="en-US" altLang="zh-TW" dirty="0" smtClean="0"/>
              <a:t>Software = Mathematical science (Logic, Proofs) </a:t>
            </a:r>
            <a:r>
              <a:rPr lang="zh-TW" altLang="en-US" dirty="0" smtClean="0">
                <a:latin typeface="標楷體" pitchFamily="65" charset="-120"/>
                <a:ea typeface="標楷體" pitchFamily="65" charset="-120"/>
              </a:rPr>
              <a:t>軟體是數理科學 </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邏輯 證明</a:t>
            </a:r>
            <a:r>
              <a:rPr lang="en-US" altLang="zh-TW" dirty="0" smtClean="0">
                <a:latin typeface="標楷體" pitchFamily="65" charset="-120"/>
                <a:ea typeface="標楷體" pitchFamily="65" charset="-120"/>
              </a:rPr>
              <a:t>)</a:t>
            </a:r>
          </a:p>
          <a:p>
            <a:pPr marL="0" indent="0">
              <a:buNone/>
            </a:pPr>
            <a:r>
              <a:rPr lang="en-US" altLang="zh-TW" dirty="0" smtClean="0"/>
              <a:t>Programmer = micro manager</a:t>
            </a:r>
            <a:r>
              <a:rPr lang="zh-TW" altLang="en-US" dirty="0" smtClean="0"/>
              <a:t> </a:t>
            </a:r>
            <a:r>
              <a:rPr lang="zh-TW" altLang="en-US" dirty="0" smtClean="0">
                <a:latin typeface="標楷體" pitchFamily="65" charset="-120"/>
                <a:ea typeface="標楷體" pitchFamily="65" charset="-120"/>
              </a:rPr>
              <a:t>程式師是微型經理</a:t>
            </a:r>
            <a:endParaRPr lang="en-US" altLang="zh-TW" dirty="0" smtClean="0">
              <a:latin typeface="標楷體" pitchFamily="65" charset="-120"/>
              <a:ea typeface="標楷體" pitchFamily="65" charset="-120"/>
            </a:endParaRPr>
          </a:p>
          <a:p>
            <a:pPr marL="0" indent="0">
              <a:buNone/>
            </a:pPr>
            <a:endParaRPr lang="en-US" altLang="zh-TW" dirty="0"/>
          </a:p>
          <a:p>
            <a:pPr marL="0" indent="0">
              <a:buNone/>
            </a:pPr>
            <a:r>
              <a:rPr lang="en-US" altLang="zh-TW" dirty="0" smtClean="0"/>
              <a:t>Step 1: Explore/Organize Thoughts   </a:t>
            </a:r>
            <a:r>
              <a:rPr lang="zh-TW" altLang="en-US" dirty="0" smtClean="0">
                <a:latin typeface="標楷體" pitchFamily="65" charset="-120"/>
                <a:ea typeface="標楷體" pitchFamily="65" charset="-120"/>
              </a:rPr>
              <a:t>探索</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組織思考 </a:t>
            </a:r>
            <a:r>
              <a:rPr lang="en-US" altLang="zh-TW" dirty="0" smtClean="0"/>
              <a:t>using </a:t>
            </a:r>
            <a:r>
              <a:rPr lang="en-US" altLang="zh-TW" dirty="0" err="1" smtClean="0"/>
              <a:t>Jupyter</a:t>
            </a:r>
            <a:r>
              <a:rPr lang="en-US" altLang="zh-TW" dirty="0" smtClean="0"/>
              <a:t> notebooks.</a:t>
            </a:r>
          </a:p>
          <a:p>
            <a:pPr marL="0" indent="0">
              <a:buNone/>
            </a:pPr>
            <a:r>
              <a:rPr lang="en-US" altLang="zh-TW" dirty="0" smtClean="0"/>
              <a:t>Step 2: Express Thoughts                    </a:t>
            </a:r>
            <a:r>
              <a:rPr lang="zh-TW" altLang="en-US" dirty="0" smtClean="0">
                <a:latin typeface="標楷體" pitchFamily="65" charset="-120"/>
                <a:ea typeface="標楷體" pitchFamily="65" charset="-120"/>
              </a:rPr>
              <a:t>表達思考      </a:t>
            </a:r>
            <a:r>
              <a:rPr lang="en-US" altLang="zh-TW" dirty="0" smtClean="0"/>
              <a:t>using </a:t>
            </a:r>
            <a:r>
              <a:rPr lang="en-US" altLang="zh-TW" dirty="0" err="1" smtClean="0"/>
              <a:t>Gitgub</a:t>
            </a:r>
            <a:r>
              <a:rPr lang="en-US" altLang="zh-TW" dirty="0" smtClean="0"/>
              <a:t>.</a:t>
            </a:r>
          </a:p>
          <a:p>
            <a:pPr marL="0" indent="0">
              <a:buNone/>
            </a:pPr>
            <a:r>
              <a:rPr lang="en-US" altLang="zh-TW" dirty="0" smtClean="0"/>
              <a:t>Step 3: Follow Implications                 </a:t>
            </a:r>
            <a:r>
              <a:rPr lang="zh-TW" altLang="en-US" dirty="0" smtClean="0">
                <a:latin typeface="標楷體" pitchFamily="65" charset="-120"/>
                <a:ea typeface="標楷體" pitchFamily="65" charset="-120"/>
              </a:rPr>
              <a:t>後續事宜      </a:t>
            </a:r>
            <a:r>
              <a:rPr lang="en-US" altLang="zh-TW" dirty="0" smtClean="0"/>
              <a:t>using Cloud TPU/GPU Run.</a:t>
            </a:r>
          </a:p>
          <a:p>
            <a:pPr marL="0" indent="0">
              <a:buNone/>
            </a:pPr>
            <a:endParaRPr lang="en-US" altLang="zh-TW" dirty="0"/>
          </a:p>
          <a:p>
            <a:pPr marL="0" indent="0">
              <a:buNone/>
            </a:pPr>
            <a:r>
              <a:rPr lang="en-US" altLang="zh-TW" dirty="0" smtClean="0"/>
              <a:t>Writing novel and writing program follow the same steps above.</a:t>
            </a:r>
            <a:r>
              <a:rPr lang="zh-TW" altLang="en-US" dirty="0" smtClean="0"/>
              <a:t> </a:t>
            </a:r>
            <a:r>
              <a:rPr lang="zh-TW" altLang="en-US" dirty="0" smtClean="0">
                <a:latin typeface="標楷體" pitchFamily="65" charset="-120"/>
                <a:ea typeface="標楷體" pitchFamily="65" charset="-120"/>
              </a:rPr>
              <a:t>寫小說與</a:t>
            </a:r>
            <a:r>
              <a:rPr lang="zh-TW" altLang="en-US" smtClean="0">
                <a:latin typeface="標楷體" pitchFamily="65" charset="-120"/>
                <a:ea typeface="標楷體" pitchFamily="65" charset="-120"/>
              </a:rPr>
              <a:t>寫程式的工</a:t>
            </a:r>
            <a:r>
              <a:rPr lang="zh-TW" altLang="en-US" dirty="0" smtClean="0">
                <a:latin typeface="標楷體" pitchFamily="65" charset="-120"/>
                <a:ea typeface="標楷體" pitchFamily="65" charset="-120"/>
              </a:rPr>
              <a:t>序相同</a:t>
            </a:r>
            <a:endParaRPr lang="en-US" altLang="zh-TW" dirty="0" smtClean="0">
              <a:latin typeface="標楷體" pitchFamily="65" charset="-120"/>
              <a:ea typeface="標楷體" pitchFamily="65" charset="-120"/>
            </a:endParaRPr>
          </a:p>
          <a:p>
            <a:pPr marL="0" indent="0">
              <a:buNone/>
            </a:pPr>
            <a:endParaRPr lang="en-US" altLang="zh-TW" dirty="0"/>
          </a:p>
          <a:p>
            <a:pPr marL="0" indent="0">
              <a:buNone/>
            </a:pPr>
            <a:r>
              <a:rPr lang="en-US" altLang="zh-TW" dirty="0" smtClean="0"/>
              <a:t>[</a:t>
            </a:r>
            <a:r>
              <a:rPr lang="en-US" altLang="zh-TW" sz="1800" dirty="0" smtClean="0"/>
              <a:t>Peter </a:t>
            </a:r>
            <a:r>
              <a:rPr lang="en-US" altLang="zh-TW" sz="1800" dirty="0" err="1" smtClean="0"/>
              <a:t>Norvig</a:t>
            </a:r>
            <a:r>
              <a:rPr lang="en-US" altLang="zh-TW" sz="1800" dirty="0"/>
              <a:t>,</a:t>
            </a:r>
            <a:r>
              <a:rPr lang="en-US" altLang="zh-TW" sz="1800" dirty="0" smtClean="0"/>
              <a:t> Google, “As We May Program”, O’Reilly Programming Newsletter, Apr. 30, 2019]</a:t>
            </a: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latin typeface="Times New Roman" pitchFamily="18" charset="0"/>
                <a:cs typeface="Times New Roman" pitchFamily="18" charset="0"/>
              </a:rPr>
              <a:t>Traditional Programming</a:t>
            </a:r>
            <a:r>
              <a:rPr lang="zh-TW" altLang="en-US" dirty="0" smtClean="0">
                <a:solidFill>
                  <a:schemeClr val="tx1"/>
                </a:solidFill>
                <a:latin typeface="Times New Roman" pitchFamily="18" charset="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傳統軟體開發</a:t>
            </a:r>
            <a:endParaRPr lang="zh-TW" alt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70517938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105805"/>
          </a:xfrm>
        </p:spPr>
        <p:txBody>
          <a:bodyPr>
            <a:normAutofit fontScale="92500"/>
          </a:bodyPr>
          <a:lstStyle/>
          <a:p>
            <a:pPr marL="0" indent="0">
              <a:buNone/>
            </a:pPr>
            <a:r>
              <a:rPr lang="en-US" altLang="zh-TW" dirty="0" smtClean="0"/>
              <a:t>Software = Empirical/Natural Science (Probabilistic, Uncertain, Observational)</a:t>
            </a:r>
          </a:p>
          <a:p>
            <a:pPr marL="0" indent="0">
              <a:buNone/>
            </a:pPr>
            <a:r>
              <a:rPr lang="zh-TW" altLang="en-US" dirty="0" smtClean="0">
                <a:latin typeface="標楷體" pitchFamily="65" charset="-120"/>
                <a:ea typeface="標楷體" pitchFamily="65" charset="-120"/>
              </a:rPr>
              <a:t>軟體是自然科學 </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機率 不確定 觀察式</a:t>
            </a:r>
            <a:r>
              <a:rPr lang="en-US" altLang="zh-TW" dirty="0" smtClean="0">
                <a:latin typeface="標楷體" pitchFamily="65" charset="-120"/>
                <a:ea typeface="標楷體" pitchFamily="65" charset="-120"/>
              </a:rPr>
              <a:t>)</a:t>
            </a:r>
            <a:endParaRPr lang="en-US" altLang="zh-TW" dirty="0">
              <a:latin typeface="標楷體" pitchFamily="65" charset="-120"/>
              <a:ea typeface="標楷體" pitchFamily="65" charset="-120"/>
            </a:endParaRPr>
          </a:p>
          <a:p>
            <a:pPr marL="0" indent="0">
              <a:buNone/>
            </a:pPr>
            <a:r>
              <a:rPr lang="en-US" altLang="zh-TW" dirty="0" smtClean="0"/>
              <a:t>Step 1: Explore kinds of data</a:t>
            </a:r>
            <a:r>
              <a:rPr lang="zh-TW" altLang="en-US" dirty="0" smtClean="0"/>
              <a:t>  </a:t>
            </a:r>
            <a:r>
              <a:rPr lang="zh-TW" altLang="en-US" dirty="0" smtClean="0">
                <a:latin typeface="標楷體" pitchFamily="65" charset="-120"/>
                <a:ea typeface="標楷體" pitchFamily="65" charset="-120"/>
              </a:rPr>
              <a:t>探索資料類型</a:t>
            </a:r>
            <a:endParaRPr lang="en-US" altLang="zh-TW" dirty="0" smtClean="0">
              <a:latin typeface="標楷體" pitchFamily="65" charset="-120"/>
              <a:ea typeface="標楷體" pitchFamily="65" charset="-120"/>
            </a:endParaRPr>
          </a:p>
          <a:p>
            <a:pPr marL="0" indent="0">
              <a:buNone/>
            </a:pPr>
            <a:r>
              <a:rPr lang="en-US" altLang="zh-TW" dirty="0" smtClean="0"/>
              <a:t>Step 2: Identify data source</a:t>
            </a:r>
            <a:r>
              <a:rPr lang="zh-TW" altLang="en-US" dirty="0" smtClean="0"/>
              <a:t>    </a:t>
            </a:r>
            <a:r>
              <a:rPr lang="zh-TW" altLang="en-US" dirty="0" smtClean="0">
                <a:latin typeface="標楷體" pitchFamily="65" charset="-120"/>
                <a:ea typeface="標楷體" pitchFamily="65" charset="-120"/>
              </a:rPr>
              <a:t>辨認資料來源</a:t>
            </a:r>
            <a:endParaRPr lang="en-US" altLang="zh-TW" dirty="0" smtClean="0">
              <a:latin typeface="標楷體" pitchFamily="65" charset="-120"/>
              <a:ea typeface="標楷體" pitchFamily="65" charset="-120"/>
            </a:endParaRPr>
          </a:p>
          <a:p>
            <a:pPr marL="0" indent="0">
              <a:buNone/>
            </a:pPr>
            <a:r>
              <a:rPr lang="en-US" altLang="zh-TW" dirty="0" smtClean="0"/>
              <a:t>Step 3: Curate data </a:t>
            </a:r>
            <a:r>
              <a:rPr lang="zh-TW" altLang="en-US" dirty="0" smtClean="0"/>
              <a:t>                  </a:t>
            </a:r>
            <a:r>
              <a:rPr lang="zh-TW" altLang="en-US" dirty="0" smtClean="0">
                <a:latin typeface="標楷體" pitchFamily="65" charset="-120"/>
                <a:ea typeface="標楷體" pitchFamily="65" charset="-120"/>
              </a:rPr>
              <a:t>篩選資料</a:t>
            </a:r>
            <a:endParaRPr lang="en-US" altLang="zh-TW" dirty="0" smtClean="0">
              <a:latin typeface="標楷體" pitchFamily="65" charset="-120"/>
              <a:ea typeface="標楷體" pitchFamily="65" charset="-120"/>
            </a:endParaRPr>
          </a:p>
          <a:p>
            <a:pPr marL="0" indent="0">
              <a:buNone/>
            </a:pPr>
            <a:r>
              <a:rPr lang="en-US" altLang="zh-TW" dirty="0" smtClean="0"/>
              <a:t>Step 4: Supervise data</a:t>
            </a:r>
            <a:r>
              <a:rPr lang="zh-TW" altLang="en-US" dirty="0" smtClean="0"/>
              <a:t>              </a:t>
            </a:r>
            <a:r>
              <a:rPr lang="zh-TW" altLang="en-US" dirty="0" smtClean="0">
                <a:latin typeface="標楷體" pitchFamily="65" charset="-120"/>
                <a:ea typeface="標楷體" pitchFamily="65" charset="-120"/>
              </a:rPr>
              <a:t>監督資料</a:t>
            </a:r>
            <a:endParaRPr lang="en-US" altLang="zh-TW" dirty="0" smtClean="0"/>
          </a:p>
          <a:p>
            <a:pPr marL="0" indent="0">
              <a:buNone/>
            </a:pPr>
            <a:r>
              <a:rPr lang="en-US" altLang="zh-TW" b="1" dirty="0" smtClean="0"/>
              <a:t>Step 5: Evaluate and debug/modify model (Machine Learning)</a:t>
            </a:r>
            <a:r>
              <a:rPr lang="zh-TW" altLang="en-US" b="1" dirty="0" smtClean="0"/>
              <a:t> </a:t>
            </a:r>
            <a:r>
              <a:rPr lang="zh-TW" altLang="en-US" b="1" dirty="0" smtClean="0">
                <a:latin typeface="標楷體" pitchFamily="65" charset="-120"/>
                <a:ea typeface="標楷體" pitchFamily="65" charset="-120"/>
              </a:rPr>
              <a:t>評估機器學習模型</a:t>
            </a:r>
            <a:endParaRPr lang="en-US" altLang="zh-TW" b="1" dirty="0" smtClean="0">
              <a:latin typeface="標楷體" pitchFamily="65" charset="-120"/>
              <a:ea typeface="標楷體" pitchFamily="65" charset="-120"/>
            </a:endParaRPr>
          </a:p>
          <a:p>
            <a:pPr marL="0" indent="0">
              <a:buNone/>
            </a:pPr>
            <a:r>
              <a:rPr lang="en-US" altLang="zh-TW" dirty="0" smtClean="0"/>
              <a:t>Step 6: Adapt to business needs</a:t>
            </a:r>
            <a:r>
              <a:rPr lang="zh-TW" altLang="en-US" dirty="0" smtClean="0"/>
              <a:t> </a:t>
            </a:r>
            <a:r>
              <a:rPr lang="zh-TW" altLang="en-US" dirty="0" smtClean="0">
                <a:latin typeface="標楷體" pitchFamily="65" charset="-120"/>
                <a:ea typeface="標楷體" pitchFamily="65" charset="-120"/>
              </a:rPr>
              <a:t>調適企業需求</a:t>
            </a:r>
            <a:endParaRPr lang="en-US" altLang="zh-TW" dirty="0" smtClean="0">
              <a:latin typeface="標楷體" pitchFamily="65" charset="-120"/>
              <a:ea typeface="標楷體" pitchFamily="65" charset="-120"/>
            </a:endParaRPr>
          </a:p>
          <a:p>
            <a:pPr marL="0" indent="0">
              <a:buNone/>
            </a:pPr>
            <a:r>
              <a:rPr lang="en-US" altLang="zh-TW" dirty="0" smtClean="0"/>
              <a:t>Step 7: Deploy, serve, monitor</a:t>
            </a:r>
            <a:r>
              <a:rPr lang="zh-TW" altLang="en-US" dirty="0" smtClean="0"/>
              <a:t>    </a:t>
            </a:r>
            <a:r>
              <a:rPr lang="zh-TW" altLang="en-US" dirty="0" smtClean="0">
                <a:latin typeface="標楷體" pitchFamily="65" charset="-120"/>
                <a:ea typeface="標楷體" pitchFamily="65" charset="-120"/>
              </a:rPr>
              <a:t>部署 服務 監控</a:t>
            </a:r>
            <a:endParaRPr lang="en-US" altLang="zh-TW" dirty="0" smtClean="0">
              <a:latin typeface="標楷體" pitchFamily="65" charset="-120"/>
              <a:ea typeface="標楷體" pitchFamily="65" charset="-120"/>
            </a:endParaRPr>
          </a:p>
          <a:p>
            <a:pPr marL="0" indent="0">
              <a:buNone/>
            </a:pPr>
            <a:r>
              <a:rPr lang="en-US" altLang="zh-TW" dirty="0" smtClean="0"/>
              <a:t>Step 8: Continually repeat: modify and improve</a:t>
            </a:r>
            <a:r>
              <a:rPr lang="zh-TW" altLang="en-US" dirty="0" smtClean="0"/>
              <a:t> </a:t>
            </a:r>
            <a:r>
              <a:rPr lang="zh-TW" altLang="en-US" dirty="0" smtClean="0">
                <a:latin typeface="標楷體" pitchFamily="65" charset="-120"/>
                <a:ea typeface="標楷體" pitchFamily="65" charset="-120"/>
              </a:rPr>
              <a:t>持續修正及改善</a:t>
            </a:r>
            <a:endParaRPr lang="zh-TW" altLang="en-US"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smtClean="0">
                <a:solidFill>
                  <a:schemeClr val="tx1"/>
                </a:solidFill>
                <a:latin typeface="Times New Roman" pitchFamily="18" charset="0"/>
                <a:cs typeface="Times New Roman" pitchFamily="18" charset="0"/>
              </a:rPr>
              <a:t>AI Programming </a:t>
            </a:r>
            <a:r>
              <a:rPr lang="zh-TW" altLang="en-US" dirty="0" smtClean="0">
                <a:solidFill>
                  <a:schemeClr val="tx1"/>
                </a:solidFill>
                <a:latin typeface="標楷體" pitchFamily="65" charset="-120"/>
                <a:ea typeface="標楷體" pitchFamily="65" charset="-120"/>
                <a:cs typeface="Times New Roman" pitchFamily="18" charset="0"/>
              </a:rPr>
              <a:t>人工智慧軟體開發</a:t>
            </a:r>
            <a:endParaRPr lang="zh-TW" altLang="en-US" dirty="0">
              <a:solidFill>
                <a:schemeClr val="tx1"/>
              </a:solidFill>
              <a:latin typeface="標楷體" pitchFamily="65" charset="-120"/>
              <a:ea typeface="標楷體" pitchFamily="65" charset="-120"/>
              <a:cs typeface="Times New Roman" pitchFamily="18" charset="0"/>
            </a:endParaRPr>
          </a:p>
        </p:txBody>
      </p:sp>
    </p:spTree>
    <p:extLst>
      <p:ext uri="{BB962C8B-B14F-4D97-AF65-F5344CB8AC3E}">
        <p14:creationId xmlns:p14="http://schemas.microsoft.com/office/powerpoint/2010/main" val="9633358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92667" y="1557867"/>
            <a:ext cx="10989733" cy="4385733"/>
          </a:xfrm>
        </p:spPr>
        <p:txBody>
          <a:bodyPr>
            <a:normAutofit lnSpcReduction="10000"/>
          </a:bodyPr>
          <a:lstStyle/>
          <a:p>
            <a:pPr marL="457200" indent="-457200">
              <a:buAutoNum type="arabicParenBoth"/>
            </a:pPr>
            <a:r>
              <a:rPr lang="en-US" altLang="zh-TW" dirty="0" smtClean="0">
                <a:solidFill>
                  <a:schemeClr val="tx1"/>
                </a:solidFill>
                <a:latin typeface="標楷體" pitchFamily="65" charset="-120"/>
                <a:ea typeface="標楷體" pitchFamily="65" charset="-120"/>
              </a:rPr>
              <a:t> AI</a:t>
            </a:r>
            <a:r>
              <a:rPr lang="zh-TW" altLang="en-US" dirty="0" smtClean="0">
                <a:solidFill>
                  <a:schemeClr val="tx1"/>
                </a:solidFill>
                <a:latin typeface="標楷體" pitchFamily="65" charset="-120"/>
                <a:ea typeface="標楷體" pitchFamily="65" charset="-120"/>
              </a:rPr>
              <a:t>產業</a:t>
            </a:r>
            <a:r>
              <a:rPr lang="zh-TW" altLang="en-US" dirty="0">
                <a:solidFill>
                  <a:schemeClr val="tx1"/>
                </a:solidFill>
                <a:latin typeface="標楷體" pitchFamily="65" charset="-120"/>
                <a:ea typeface="標楷體" pitchFamily="65" charset="-120"/>
              </a:rPr>
              <a:t>剛開始</a:t>
            </a:r>
            <a:r>
              <a:rPr lang="zh-TW" altLang="en-US" dirty="0" smtClean="0">
                <a:solidFill>
                  <a:schemeClr val="tx1"/>
                </a:solidFill>
                <a:latin typeface="標楷體" pitchFamily="65" charset="-120"/>
                <a:ea typeface="標楷體" pitchFamily="65" charset="-120"/>
              </a:rPr>
              <a:t>時 大家專注發展</a:t>
            </a:r>
            <a:r>
              <a:rPr lang="zh-TW" altLang="en-US" dirty="0" smtClean="0"/>
              <a:t>深度學習的</a:t>
            </a:r>
            <a:r>
              <a:rPr lang="zh-TW" altLang="en-US" dirty="0" smtClean="0">
                <a:solidFill>
                  <a:srgbClr val="FF0000"/>
                </a:solidFill>
                <a:latin typeface="微軟正黑體" pitchFamily="34" charset="-120"/>
                <a:ea typeface="微軟正黑體" pitchFamily="34" charset="-120"/>
              </a:rPr>
              <a:t>演算法</a:t>
            </a:r>
            <a:endParaRPr lang="en-US" altLang="zh-TW" dirty="0" smtClean="0">
              <a:solidFill>
                <a:schemeClr val="tx1"/>
              </a:solidFill>
              <a:latin typeface="標楷體" pitchFamily="65" charset="-120"/>
              <a:ea typeface="標楷體" pitchFamily="65" charset="-120"/>
            </a:endParaRPr>
          </a:p>
          <a:p>
            <a:pPr marL="457200" indent="-457200">
              <a:buAutoNum type="arabicParenBoth"/>
            </a:pPr>
            <a:r>
              <a:rPr lang="zh-TW" altLang="en-US" dirty="0" smtClean="0">
                <a:latin typeface="標楷體" pitchFamily="65" charset="-120"/>
                <a:ea typeface="標楷體" pitchFamily="65" charset="-120"/>
              </a:rPr>
              <a:t> </a:t>
            </a:r>
            <a:r>
              <a:rPr lang="en-US" altLang="zh-TW" dirty="0" smtClean="0">
                <a:latin typeface="標楷體" pitchFamily="65" charset="-120"/>
                <a:ea typeface="標楷體" pitchFamily="65" charset="-120"/>
              </a:rPr>
              <a:t>Google </a:t>
            </a:r>
            <a:r>
              <a:rPr lang="zh-TW" altLang="en-US" dirty="0" smtClean="0">
                <a:latin typeface="標楷體" pitchFamily="65" charset="-120"/>
                <a:ea typeface="標楷體" pitchFamily="65" charset="-120"/>
              </a:rPr>
              <a:t>公開 </a:t>
            </a:r>
            <a:r>
              <a:rPr lang="en-US" altLang="zh-TW" dirty="0" err="1" smtClean="0">
                <a:latin typeface="標楷體" pitchFamily="65" charset="-120"/>
                <a:ea typeface="標楷體" pitchFamily="65" charset="-120"/>
              </a:rPr>
              <a:t>TensorFlow</a:t>
            </a:r>
            <a:r>
              <a:rPr lang="en-US" altLang="zh-TW" dirty="0" smtClean="0">
                <a:latin typeface="標楷體" pitchFamily="65" charset="-120"/>
                <a:ea typeface="標楷體" pitchFamily="65" charset="-120"/>
              </a:rPr>
              <a:t> </a:t>
            </a:r>
            <a:r>
              <a:rPr lang="zh-TW" altLang="en-US" dirty="0" smtClean="0">
                <a:latin typeface="標楷體" pitchFamily="65" charset="-120"/>
                <a:ea typeface="標楷體" pitchFamily="65" charset="-120"/>
              </a:rPr>
              <a:t>等 </a:t>
            </a:r>
            <a:r>
              <a:rPr lang="en-US" altLang="zh-TW" dirty="0" smtClean="0">
                <a:latin typeface="標楷體" pitchFamily="65" charset="-120"/>
                <a:ea typeface="標楷體" pitchFamily="65" charset="-120"/>
              </a:rPr>
              <a:t>open source</a:t>
            </a:r>
            <a:r>
              <a:rPr lang="zh-TW" altLang="en-US" dirty="0" smtClean="0">
                <a:latin typeface="標楷體" pitchFamily="65" charset="-120"/>
                <a:ea typeface="標楷體" pitchFamily="65" charset="-120"/>
              </a:rPr>
              <a:t>後</a:t>
            </a:r>
            <a:r>
              <a:rPr lang="en-US" altLang="zh-TW" dirty="0" smtClean="0">
                <a:latin typeface="標楷體" pitchFamily="65" charset="-120"/>
                <a:ea typeface="標楷體" pitchFamily="65" charset="-120"/>
              </a:rPr>
              <a:t> </a:t>
            </a:r>
            <a:r>
              <a:rPr lang="zh-TW" altLang="en-US" dirty="0" smtClean="0">
                <a:latin typeface="標楷體" pitchFamily="65" charset="-120"/>
                <a:ea typeface="標楷體" pitchFamily="65" charset="-120"/>
              </a:rPr>
              <a:t>讓大家免費使用 把餅做大 使更多客戶使用 </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而 </a:t>
            </a:r>
            <a:r>
              <a:rPr lang="en-US" altLang="zh-TW" dirty="0" smtClean="0">
                <a:latin typeface="標楷體" pitchFamily="65" charset="-120"/>
                <a:ea typeface="標楷體" pitchFamily="65" charset="-120"/>
              </a:rPr>
              <a:t>Google</a:t>
            </a:r>
            <a:r>
              <a:rPr lang="zh-TW" altLang="en-US" dirty="0" smtClean="0">
                <a:latin typeface="標楷體" pitchFamily="65" charset="-120"/>
                <a:ea typeface="標楷體" pitchFamily="65" charset="-120"/>
              </a:rPr>
              <a:t> 也賺更多</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因此 深度</a:t>
            </a:r>
            <a:r>
              <a:rPr lang="zh-TW" altLang="en-US" dirty="0">
                <a:latin typeface="標楷體" pitchFamily="65" charset="-120"/>
                <a:ea typeface="標楷體" pitchFamily="65" charset="-120"/>
              </a:rPr>
              <a:t>學習已</a:t>
            </a:r>
            <a:r>
              <a:rPr lang="zh-TW" altLang="en-US" dirty="0" smtClean="0">
                <a:latin typeface="標楷體" pitchFamily="65" charset="-120"/>
                <a:ea typeface="標楷體" pitchFamily="65" charset="-120"/>
              </a:rPr>
              <a:t>商品化及標準化 </a:t>
            </a:r>
            <a:r>
              <a:rPr lang="zh-TW" altLang="en-US" dirty="0">
                <a:latin typeface="標楷體" pitchFamily="65" charset="-120"/>
                <a:ea typeface="標楷體" pitchFamily="65" charset="-120"/>
              </a:rPr>
              <a:t>到處可</a:t>
            </a:r>
            <a:r>
              <a:rPr lang="zh-TW" altLang="en-US" dirty="0" smtClean="0">
                <a:latin typeface="標楷體" pitchFamily="65" charset="-120"/>
                <a:ea typeface="標楷體" pitchFamily="65" charset="-120"/>
              </a:rPr>
              <a:t>得 所以 </a:t>
            </a:r>
            <a:r>
              <a:rPr lang="en-US" altLang="zh-TW" dirty="0" smtClean="0">
                <a:solidFill>
                  <a:schemeClr val="tx1"/>
                </a:solidFill>
                <a:latin typeface="標楷體" pitchFamily="65" charset="-120"/>
                <a:ea typeface="標楷體" pitchFamily="65" charset="-120"/>
              </a:rPr>
              <a:t>AI</a:t>
            </a:r>
            <a:r>
              <a:rPr lang="zh-TW" altLang="en-US" dirty="0" smtClean="0">
                <a:solidFill>
                  <a:schemeClr val="tx1"/>
                </a:solidFill>
                <a:latin typeface="標楷體" pitchFamily="65" charset="-120"/>
                <a:ea typeface="標楷體" pitchFamily="65" charset="-120"/>
              </a:rPr>
              <a:t>產業開始比</a:t>
            </a:r>
            <a:r>
              <a:rPr lang="zh-TW" altLang="en-US" dirty="0" smtClean="0">
                <a:solidFill>
                  <a:srgbClr val="FF0000"/>
                </a:solidFill>
                <a:latin typeface="微軟正黑體" pitchFamily="34" charset="-120"/>
                <a:ea typeface="微軟正黑體" pitchFamily="34" charset="-120"/>
              </a:rPr>
              <a:t>資料</a:t>
            </a:r>
            <a:r>
              <a:rPr lang="zh-TW" altLang="en-US" dirty="0" smtClean="0">
                <a:solidFill>
                  <a:schemeClr val="tx1"/>
                </a:solidFill>
                <a:latin typeface="標楷體" pitchFamily="65" charset="-120"/>
                <a:ea typeface="標楷體" pitchFamily="65" charset="-120"/>
              </a:rPr>
              <a:t>多寡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因為資料越多 則越準確</a:t>
            </a:r>
            <a:r>
              <a:rPr lang="en-US" altLang="zh-TW" dirty="0" smtClean="0">
                <a:solidFill>
                  <a:schemeClr val="tx1"/>
                </a:solidFill>
                <a:latin typeface="標楷體" pitchFamily="65" charset="-120"/>
                <a:ea typeface="標楷體" pitchFamily="65" charset="-120"/>
              </a:rPr>
              <a:t>)</a:t>
            </a:r>
          </a:p>
          <a:p>
            <a:pPr marL="0" indent="0">
              <a:buNone/>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目前強調 </a:t>
            </a:r>
            <a:r>
              <a:rPr lang="en-US" altLang="zh-TW" dirty="0" smtClean="0">
                <a:solidFill>
                  <a:schemeClr val="tx1"/>
                </a:solidFill>
                <a:latin typeface="標楷體" pitchFamily="65" charset="-120"/>
                <a:ea typeface="標楷體" pitchFamily="65" charset="-120"/>
              </a:rPr>
              <a:t>AI</a:t>
            </a:r>
            <a:r>
              <a:rPr lang="zh-TW" altLang="en-US" dirty="0" smtClean="0">
                <a:solidFill>
                  <a:schemeClr val="tx1"/>
                </a:solidFill>
                <a:latin typeface="標楷體" pitchFamily="65" charset="-120"/>
                <a:ea typeface="標楷體" pitchFamily="65" charset="-120"/>
              </a:rPr>
              <a:t> 在客戶領域的全面深入的整合應用 例如</a:t>
            </a:r>
            <a:r>
              <a:rPr lang="en-US" altLang="zh-TW" dirty="0" smtClean="0">
                <a:solidFill>
                  <a:schemeClr val="tx1"/>
                </a:solidFill>
                <a:latin typeface="標楷體" pitchFamily="65" charset="-120"/>
                <a:ea typeface="標楷體" pitchFamily="65" charset="-120"/>
              </a:rPr>
              <a:t> Blue River </a:t>
            </a:r>
            <a:r>
              <a:rPr lang="zh-TW" altLang="en-US" dirty="0" smtClean="0">
                <a:solidFill>
                  <a:schemeClr val="tx1"/>
                </a:solidFill>
                <a:latin typeface="標楷體" pitchFamily="65" charset="-120"/>
                <a:ea typeface="標楷體" pitchFamily="65" charset="-120"/>
              </a:rPr>
              <a:t>農機公司針對每棵作物個別處理 除草劑只噴野草不噴作物 因而降低化學藥品使用量 它用電腦視覺辨識每棵作物 用機器學習決定</a:t>
            </a:r>
            <a:r>
              <a:rPr lang="zh-TW" altLang="en-US" dirty="0">
                <a:solidFill>
                  <a:schemeClr val="tx1"/>
                </a:solidFill>
                <a:latin typeface="標楷體" pitchFamily="65" charset="-120"/>
                <a:ea typeface="標楷體" pitchFamily="65" charset="-120"/>
              </a:rPr>
              <a:t>如何處理每</a:t>
            </a:r>
            <a:r>
              <a:rPr lang="zh-TW" altLang="en-US" dirty="0" smtClean="0">
                <a:solidFill>
                  <a:schemeClr val="tx1"/>
                </a:solidFill>
                <a:latin typeface="標楷體" pitchFamily="65" charset="-120"/>
                <a:ea typeface="標楷體" pitchFamily="65" charset="-120"/>
              </a:rPr>
              <a:t>棵</a:t>
            </a:r>
            <a:r>
              <a:rPr lang="zh-TW" altLang="en-US" dirty="0">
                <a:solidFill>
                  <a:schemeClr val="tx1"/>
                </a:solidFill>
                <a:latin typeface="標楷體" pitchFamily="65" charset="-120"/>
                <a:ea typeface="標楷體" pitchFamily="65" charset="-120"/>
              </a:rPr>
              <a:t>作</a:t>
            </a:r>
            <a:r>
              <a:rPr lang="zh-TW" altLang="en-US" dirty="0" smtClean="0">
                <a:solidFill>
                  <a:schemeClr val="tx1"/>
                </a:solidFill>
                <a:latin typeface="標楷體" pitchFamily="65" charset="-120"/>
                <a:ea typeface="標楷體" pitchFamily="65" charset="-120"/>
              </a:rPr>
              <a:t>物 用機器人精準</a:t>
            </a:r>
            <a:r>
              <a:rPr lang="zh-TW" altLang="en-US" dirty="0">
                <a:solidFill>
                  <a:schemeClr val="tx1"/>
                </a:solidFill>
                <a:latin typeface="標楷體" pitchFamily="65" charset="-120"/>
                <a:ea typeface="標楷體" pitchFamily="65" charset="-120"/>
              </a:rPr>
              <a:t>處理每</a:t>
            </a:r>
            <a:r>
              <a:rPr lang="zh-TW" altLang="en-US" dirty="0" smtClean="0">
                <a:solidFill>
                  <a:schemeClr val="tx1"/>
                </a:solidFill>
                <a:latin typeface="標楷體" pitchFamily="65" charset="-120"/>
                <a:ea typeface="標楷體" pitchFamily="65" charset="-120"/>
              </a:rPr>
              <a:t>棵</a:t>
            </a:r>
            <a:r>
              <a:rPr lang="zh-TW" altLang="en-US" dirty="0">
                <a:solidFill>
                  <a:schemeClr val="tx1"/>
                </a:solidFill>
                <a:latin typeface="標楷體" pitchFamily="65" charset="-120"/>
                <a:ea typeface="標楷體" pitchFamily="65" charset="-120"/>
              </a:rPr>
              <a:t>作</a:t>
            </a:r>
            <a:r>
              <a:rPr lang="zh-TW" altLang="en-US" dirty="0" smtClean="0">
                <a:solidFill>
                  <a:schemeClr val="tx1"/>
                </a:solidFill>
                <a:latin typeface="標楷體" pitchFamily="65" charset="-120"/>
                <a:ea typeface="標楷體" pitchFamily="65" charset="-120"/>
              </a:rPr>
              <a:t>物 </a:t>
            </a:r>
            <a:r>
              <a:rPr lang="zh-TW" altLang="en-US" dirty="0" smtClean="0">
                <a:latin typeface="標楷體" pitchFamily="65" charset="-120"/>
                <a:ea typeface="標楷體" pitchFamily="65" charset="-120"/>
              </a:rPr>
              <a:t>這叫 </a:t>
            </a:r>
            <a:r>
              <a:rPr lang="en-US" altLang="zh-TW" dirty="0">
                <a:solidFill>
                  <a:srgbClr val="FF0000"/>
                </a:solidFill>
                <a:latin typeface="標楷體" pitchFamily="65" charset="-120"/>
                <a:ea typeface="標楷體" pitchFamily="65" charset="-120"/>
              </a:rPr>
              <a:t>V</a:t>
            </a:r>
            <a:r>
              <a:rPr lang="en-US" altLang="zh-TW" dirty="0" smtClean="0">
                <a:solidFill>
                  <a:srgbClr val="FF0000"/>
                </a:solidFill>
                <a:latin typeface="標楷體" pitchFamily="65" charset="-120"/>
                <a:ea typeface="標楷體" pitchFamily="65" charset="-120"/>
              </a:rPr>
              <a:t>ertical AI (</a:t>
            </a:r>
            <a:r>
              <a:rPr lang="zh-TW" altLang="en-US" dirty="0" smtClean="0">
                <a:solidFill>
                  <a:srgbClr val="FF0000"/>
                </a:solidFill>
                <a:latin typeface="標楷體" pitchFamily="65" charset="-120"/>
                <a:ea typeface="標楷體" pitchFamily="65" charset="-120"/>
              </a:rPr>
              <a:t>垂直</a:t>
            </a:r>
            <a:r>
              <a:rPr lang="en-US" altLang="zh-TW" dirty="0" smtClean="0">
                <a:solidFill>
                  <a:srgbClr val="FF0000"/>
                </a:solidFill>
                <a:latin typeface="標楷體" pitchFamily="65" charset="-120"/>
                <a:ea typeface="標楷體" pitchFamily="65" charset="-120"/>
              </a:rPr>
              <a:t>AI)</a:t>
            </a:r>
          </a:p>
          <a:p>
            <a:pPr marL="0" indent="0">
              <a:buNone/>
            </a:pPr>
            <a:endParaRPr lang="en-US" altLang="zh-TW" sz="1800" dirty="0" smtClean="0"/>
          </a:p>
          <a:p>
            <a:pPr marL="0" indent="0">
              <a:buNone/>
            </a:pPr>
            <a:r>
              <a:rPr lang="en-US" altLang="zh-TW" dirty="0" smtClean="0"/>
              <a:t>AI-enhanced Software with Open Source Tools </a:t>
            </a:r>
            <a:r>
              <a:rPr lang="zh-TW" altLang="en-US" dirty="0" smtClean="0">
                <a:latin typeface="標楷體" pitchFamily="65" charset="-120"/>
                <a:ea typeface="標楷體" pitchFamily="65" charset="-120"/>
              </a:rPr>
              <a:t>將流行起來</a:t>
            </a:r>
            <a:r>
              <a:rPr lang="en-US" altLang="zh-TW" dirty="0" smtClean="0">
                <a:latin typeface="標楷體" pitchFamily="65" charset="-120"/>
                <a:ea typeface="標楷體" pitchFamily="65" charset="-120"/>
              </a:rPr>
              <a:t> </a:t>
            </a:r>
          </a:p>
          <a:p>
            <a:pPr marL="0" indent="0">
              <a:buNone/>
            </a:pPr>
            <a:endParaRPr lang="en-US" altLang="zh-TW" sz="1800" dirty="0" smtClean="0"/>
          </a:p>
          <a:p>
            <a:pPr marL="0" indent="0">
              <a:buNone/>
            </a:pPr>
            <a:r>
              <a:rPr lang="en-US" altLang="zh-TW" sz="1800" dirty="0" smtClean="0"/>
              <a:t>[What is vertical AI? </a:t>
            </a:r>
            <a:r>
              <a:rPr lang="en-US" altLang="zh-TW" sz="1800" dirty="0" err="1" smtClean="0"/>
              <a:t>Quora</a:t>
            </a:r>
            <a:r>
              <a:rPr lang="en-US" altLang="zh-TW" sz="1800" dirty="0" smtClean="0"/>
              <a:t> web site, 2017]</a:t>
            </a:r>
            <a:endParaRPr lang="zh-TW" altLang="en-US" sz="1800" dirty="0"/>
          </a:p>
        </p:txBody>
      </p:sp>
      <p:sp>
        <p:nvSpPr>
          <p:cNvPr id="3" name="標題 2"/>
          <p:cNvSpPr>
            <a:spLocks noGrp="1"/>
          </p:cNvSpPr>
          <p:nvPr>
            <p:ph type="title"/>
          </p:nvPr>
        </p:nvSpPr>
        <p:spPr/>
        <p:txBody>
          <a:bodyPr/>
          <a:lstStyle/>
          <a:p>
            <a:r>
              <a:rPr lang="en-US" altLang="zh-TW" dirty="0" smtClean="0">
                <a:solidFill>
                  <a:schemeClr val="tx1"/>
                </a:solidFill>
                <a:latin typeface="標楷體" pitchFamily="65" charset="-120"/>
                <a:ea typeface="標楷體" pitchFamily="65" charset="-120"/>
              </a:rPr>
              <a:t>AI</a:t>
            </a:r>
            <a:r>
              <a:rPr lang="zh-TW" altLang="en-US" dirty="0" smtClean="0">
                <a:solidFill>
                  <a:schemeClr val="tx1"/>
                </a:solidFill>
                <a:latin typeface="標楷體" pitchFamily="65" charset="-120"/>
                <a:ea typeface="標楷體" pitchFamily="65" charset="-120"/>
              </a:rPr>
              <a:t>產業 發展三階段</a:t>
            </a:r>
            <a:endParaRPr lang="zh-TW" altLang="en-US" dirty="0"/>
          </a:p>
        </p:txBody>
      </p:sp>
    </p:spTree>
    <p:extLst>
      <p:ext uri="{BB962C8B-B14F-4D97-AF65-F5344CB8AC3E}">
        <p14:creationId xmlns:p14="http://schemas.microsoft.com/office/powerpoint/2010/main" val="100658504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156605"/>
          </a:xfrm>
        </p:spPr>
        <p:txBody>
          <a:bodyPr>
            <a:normAutofit fontScale="25000" lnSpcReduction="20000"/>
          </a:bodyPr>
          <a:lstStyle/>
          <a:p>
            <a:pPr marL="0" indent="0">
              <a:buNone/>
            </a:pPr>
            <a:r>
              <a:rPr lang="zh-TW" altLang="en-US" sz="9600" dirty="0" smtClean="0">
                <a:latin typeface="標楷體" pitchFamily="65" charset="-120"/>
                <a:ea typeface="標楷體" pitchFamily="65" charset="-120"/>
              </a:rPr>
              <a:t>    人們看到 </a:t>
            </a:r>
            <a:r>
              <a:rPr lang="en-US" altLang="zh-TW" sz="9600" dirty="0" smtClean="0">
                <a:latin typeface="標楷體" pitchFamily="65" charset="-120"/>
                <a:ea typeface="標楷體" pitchFamily="65" charset="-120"/>
              </a:rPr>
              <a:t>AI </a:t>
            </a:r>
            <a:r>
              <a:rPr lang="zh-TW" altLang="en-US" sz="9600" dirty="0" smtClean="0">
                <a:latin typeface="標楷體" pitchFamily="65" charset="-120"/>
                <a:ea typeface="標楷體" pitchFamily="65" charset="-120"/>
              </a:rPr>
              <a:t>驚人的成果</a:t>
            </a:r>
            <a:r>
              <a:rPr lang="zh-TW" altLang="en-US" sz="9600" dirty="0" smtClean="0">
                <a:latin typeface="標楷體"/>
                <a:ea typeface="標楷體"/>
              </a:rPr>
              <a:t>，</a:t>
            </a:r>
            <a:r>
              <a:rPr lang="zh-TW" altLang="en-US" sz="9600" dirty="0" smtClean="0">
                <a:latin typeface="標楷體" pitchFamily="65" charset="-120"/>
                <a:ea typeface="標楷體" pitchFamily="65" charset="-120"/>
              </a:rPr>
              <a:t>都相當興奮</a:t>
            </a:r>
            <a:r>
              <a:rPr lang="zh-TW" altLang="en-US" sz="9600" dirty="0">
                <a:latin typeface="標楷體"/>
                <a:ea typeface="標楷體"/>
              </a:rPr>
              <a:t>，</a:t>
            </a:r>
            <a:r>
              <a:rPr lang="zh-TW" altLang="en-US" sz="9600" dirty="0" smtClean="0">
                <a:latin typeface="標楷體" pitchFamily="65" charset="-120"/>
                <a:ea typeface="標楷體" pitchFamily="65" charset="-120"/>
              </a:rPr>
              <a:t>大家都投入 </a:t>
            </a:r>
            <a:r>
              <a:rPr lang="en-US" altLang="zh-TW" sz="9600" dirty="0" smtClean="0">
                <a:latin typeface="標楷體" pitchFamily="65" charset="-120"/>
                <a:ea typeface="標楷體" pitchFamily="65" charset="-120"/>
              </a:rPr>
              <a:t>AI</a:t>
            </a:r>
            <a:r>
              <a:rPr lang="zh-TW" altLang="en-US" sz="9600" dirty="0">
                <a:latin typeface="標楷體"/>
                <a:ea typeface="標楷體"/>
              </a:rPr>
              <a:t>。但是</a:t>
            </a:r>
            <a:r>
              <a:rPr lang="zh-TW" altLang="en-US" sz="9600" dirty="0" smtClean="0">
                <a:latin typeface="標楷體"/>
                <a:ea typeface="標楷體"/>
              </a:rPr>
              <a:t>，</a:t>
            </a:r>
            <a:r>
              <a:rPr lang="en-US" altLang="zh-TW" sz="9600" dirty="0" smtClean="0">
                <a:latin typeface="標楷體" pitchFamily="65" charset="-120"/>
                <a:ea typeface="標楷體" pitchFamily="65" charset="-120"/>
              </a:rPr>
              <a:t>AI</a:t>
            </a:r>
            <a:r>
              <a:rPr lang="zh-TW" altLang="en-US" sz="9600" dirty="0" smtClean="0">
                <a:latin typeface="標楷體" pitchFamily="65" charset="-120"/>
                <a:ea typeface="標楷體" pitchFamily="65" charset="-120"/>
              </a:rPr>
              <a:t>會不會</a:t>
            </a:r>
            <a:r>
              <a:rPr lang="zh-TW" altLang="en-US" sz="9600" dirty="0">
                <a:solidFill>
                  <a:schemeClr val="tx1"/>
                </a:solidFill>
                <a:latin typeface="標楷體" pitchFamily="65" charset="-120"/>
                <a:ea typeface="標楷體" pitchFamily="65" charset="-120"/>
              </a:rPr>
              <a:t>過於</a:t>
            </a:r>
            <a:r>
              <a:rPr lang="zh-TW" altLang="en-US" sz="9600" dirty="0" smtClean="0">
                <a:solidFill>
                  <a:schemeClr val="tx1"/>
                </a:solidFill>
                <a:latin typeface="標楷體" pitchFamily="65" charset="-120"/>
                <a:ea typeface="標楷體" pitchFamily="65" charset="-120"/>
              </a:rPr>
              <a:t>炒作</a:t>
            </a:r>
            <a:r>
              <a:rPr lang="en-US" altLang="zh-TW" sz="9600" dirty="0" smtClean="0">
                <a:latin typeface="標楷體" pitchFamily="65" charset="-120"/>
                <a:ea typeface="標楷體" pitchFamily="65" charset="-120"/>
              </a:rPr>
              <a:t>? </a:t>
            </a:r>
            <a:r>
              <a:rPr lang="zh-TW" altLang="en-US" sz="9600" dirty="0" smtClean="0">
                <a:latin typeface="標楷體" pitchFamily="65" charset="-120"/>
                <a:ea typeface="標楷體" pitchFamily="65" charset="-120"/>
              </a:rPr>
              <a:t>以我從事</a:t>
            </a:r>
            <a:r>
              <a:rPr lang="zh-TW" altLang="en-US" sz="9600" dirty="0">
                <a:latin typeface="標楷體" pitchFamily="65" charset="-120"/>
                <a:ea typeface="標楷體" pitchFamily="65" charset="-120"/>
              </a:rPr>
              <a:t> </a:t>
            </a:r>
            <a:r>
              <a:rPr lang="en-US" altLang="zh-TW" sz="9600" dirty="0" smtClean="0">
                <a:latin typeface="標楷體" pitchFamily="65" charset="-120"/>
                <a:ea typeface="標楷體" pitchFamily="65" charset="-120"/>
              </a:rPr>
              <a:t>AI</a:t>
            </a:r>
            <a:r>
              <a:rPr lang="zh-TW" altLang="en-US" sz="9600" dirty="0" smtClean="0">
                <a:latin typeface="標楷體" pitchFamily="65" charset="-120"/>
                <a:ea typeface="標楷體" pitchFamily="65" charset="-120"/>
              </a:rPr>
              <a:t> 防範</a:t>
            </a:r>
            <a:r>
              <a:rPr lang="zh-TW" altLang="en-US" sz="9600" smtClean="0">
                <a:latin typeface="標楷體" pitchFamily="65" charset="-120"/>
                <a:ea typeface="標楷體" pitchFamily="65" charset="-120"/>
              </a:rPr>
              <a:t>金融犯罪的工作經驗而言</a:t>
            </a:r>
            <a:r>
              <a:rPr lang="zh-TW" altLang="en-US" sz="9600" dirty="0" smtClean="0">
                <a:latin typeface="標楷體"/>
                <a:ea typeface="標楷體"/>
              </a:rPr>
              <a:t>，</a:t>
            </a:r>
            <a:r>
              <a:rPr lang="en-US" altLang="zh-TW" sz="9600" dirty="0" smtClean="0">
                <a:latin typeface="標楷體" pitchFamily="65" charset="-120"/>
                <a:ea typeface="標楷體" pitchFamily="65" charset="-120"/>
              </a:rPr>
              <a:t>AI</a:t>
            </a:r>
            <a:r>
              <a:rPr lang="zh-TW" altLang="en-US" sz="9600" dirty="0" smtClean="0">
                <a:latin typeface="標楷體" pitchFamily="65" charset="-120"/>
                <a:ea typeface="標楷體" pitchFamily="65" charset="-120"/>
              </a:rPr>
              <a:t>不是萬靈丹</a:t>
            </a:r>
            <a:r>
              <a:rPr lang="zh-TW" altLang="en-US" sz="9600" dirty="0" smtClean="0">
                <a:latin typeface="標楷體"/>
                <a:ea typeface="標楷體"/>
              </a:rPr>
              <a:t>。</a:t>
            </a:r>
            <a:endParaRPr lang="en-US" altLang="zh-TW" sz="9600" dirty="0" smtClean="0">
              <a:latin typeface="標楷體"/>
              <a:ea typeface="標楷體"/>
            </a:endParaRPr>
          </a:p>
          <a:p>
            <a:pPr marL="0" indent="0">
              <a:buNone/>
            </a:pPr>
            <a:endParaRPr lang="en-US" altLang="zh-TW" sz="9600" dirty="0">
              <a:latin typeface="標楷體" pitchFamily="65" charset="-120"/>
              <a:ea typeface="標楷體" pitchFamily="65" charset="-120"/>
            </a:endParaRPr>
          </a:p>
          <a:p>
            <a:pPr marL="0" indent="0">
              <a:buNone/>
            </a:pPr>
            <a:r>
              <a:rPr lang="zh-TW" altLang="en-US" sz="9600" dirty="0" smtClean="0">
                <a:latin typeface="標楷體" pitchFamily="65" charset="-120"/>
                <a:ea typeface="標楷體" pitchFamily="65" charset="-120"/>
              </a:rPr>
              <a:t>    </a:t>
            </a:r>
            <a:r>
              <a:rPr lang="en-US" altLang="zh-TW" sz="9600" dirty="0" smtClean="0">
                <a:latin typeface="標楷體" pitchFamily="65" charset="-120"/>
                <a:ea typeface="標楷體" pitchFamily="65" charset="-120"/>
              </a:rPr>
              <a:t>For AI solutions to help solve real-world problems, these solutions need to be informed by a </a:t>
            </a:r>
            <a:r>
              <a:rPr lang="en-US" altLang="zh-TW" sz="9600" b="1" dirty="0" smtClean="0">
                <a:latin typeface="標楷體" pitchFamily="65" charset="-120"/>
                <a:ea typeface="標楷體" pitchFamily="65" charset="-120"/>
              </a:rPr>
              <a:t>deep understanding of the problems</a:t>
            </a:r>
            <a:r>
              <a:rPr lang="en-US" altLang="zh-TW" sz="9600" dirty="0" smtClean="0">
                <a:latin typeface="標楷體" pitchFamily="65" charset="-120"/>
                <a:ea typeface="標楷體" pitchFamily="65" charset="-120"/>
              </a:rPr>
              <a:t>.</a:t>
            </a:r>
          </a:p>
          <a:p>
            <a:pPr marL="0" indent="0">
              <a:buNone/>
            </a:pPr>
            <a:endParaRPr lang="en-US" altLang="zh-TW" sz="9600" dirty="0">
              <a:latin typeface="標楷體" pitchFamily="65" charset="-120"/>
              <a:ea typeface="標楷體" pitchFamily="65" charset="-120"/>
            </a:endParaRPr>
          </a:p>
          <a:p>
            <a:pPr marL="0" indent="0">
              <a:buNone/>
            </a:pPr>
            <a:r>
              <a:rPr lang="zh-TW" altLang="en-US" sz="9600" dirty="0" smtClean="0">
                <a:latin typeface="標楷體" pitchFamily="65" charset="-120"/>
                <a:ea typeface="標楷體" pitchFamily="65" charset="-120"/>
              </a:rPr>
              <a:t>    很多公司只使用 </a:t>
            </a:r>
            <a:r>
              <a:rPr lang="en-US" altLang="zh-TW" sz="9600" dirty="0" smtClean="0">
                <a:latin typeface="標楷體" pitchFamily="65" charset="-120"/>
                <a:ea typeface="標楷體" pitchFamily="65" charset="-120"/>
              </a:rPr>
              <a:t>AI</a:t>
            </a:r>
            <a:r>
              <a:rPr lang="zh-TW" altLang="en-US" sz="9600" dirty="0" smtClean="0">
                <a:latin typeface="標楷體" pitchFamily="65" charset="-120"/>
                <a:ea typeface="標楷體" pitchFamily="65" charset="-120"/>
              </a:rPr>
              <a:t> 來獲得 </a:t>
            </a:r>
            <a:r>
              <a:rPr lang="en-US" altLang="zh-TW" sz="9600" dirty="0" smtClean="0">
                <a:latin typeface="標楷體" pitchFamily="65" charset="-120"/>
                <a:ea typeface="標楷體" pitchFamily="65" charset="-120"/>
              </a:rPr>
              <a:t>insights</a:t>
            </a:r>
            <a:r>
              <a:rPr lang="zh-TW" altLang="en-US" sz="9600" dirty="0" smtClean="0">
                <a:latin typeface="標楷體"/>
                <a:ea typeface="標楷體"/>
              </a:rPr>
              <a:t>。</a:t>
            </a:r>
            <a:r>
              <a:rPr lang="zh-TW" altLang="en-US" sz="9600" dirty="0" smtClean="0">
                <a:latin typeface="標楷體" pitchFamily="65" charset="-120"/>
                <a:ea typeface="標楷體" pitchFamily="65" charset="-120"/>
              </a:rPr>
              <a:t>但這不夠</a:t>
            </a:r>
            <a:r>
              <a:rPr lang="zh-TW" altLang="en-US" sz="9600" dirty="0">
                <a:latin typeface="標楷體"/>
                <a:ea typeface="標楷體"/>
              </a:rPr>
              <a:t>，</a:t>
            </a:r>
            <a:r>
              <a:rPr lang="zh-TW" altLang="en-US" sz="9600" dirty="0" smtClean="0">
                <a:latin typeface="標楷體" pitchFamily="65" charset="-120"/>
                <a:ea typeface="標楷體" pitchFamily="65" charset="-120"/>
              </a:rPr>
              <a:t>光是 </a:t>
            </a:r>
            <a:r>
              <a:rPr lang="en-US" altLang="zh-TW" sz="9600" dirty="0" smtClean="0">
                <a:latin typeface="標楷體" pitchFamily="65" charset="-120"/>
                <a:ea typeface="標楷體" pitchFamily="65" charset="-120"/>
              </a:rPr>
              <a:t>insights </a:t>
            </a:r>
            <a:r>
              <a:rPr lang="zh-TW" altLang="en-US" sz="9600" dirty="0" smtClean="0">
                <a:latin typeface="標楷體" pitchFamily="65" charset="-120"/>
                <a:ea typeface="標楷體" pitchFamily="65" charset="-120"/>
              </a:rPr>
              <a:t>無法產生成果</a:t>
            </a:r>
            <a:r>
              <a:rPr lang="zh-TW" altLang="en-US" sz="9600" dirty="0" smtClean="0">
                <a:latin typeface="標楷體"/>
                <a:ea typeface="標楷體"/>
              </a:rPr>
              <a:t>，</a:t>
            </a:r>
            <a:r>
              <a:rPr lang="zh-TW" altLang="en-US" sz="9600" dirty="0" smtClean="0">
                <a:latin typeface="標楷體" pitchFamily="65" charset="-120"/>
                <a:ea typeface="標楷體" pitchFamily="65" charset="-120"/>
              </a:rPr>
              <a:t>你還需要有能力執行正確的行動才行</a:t>
            </a:r>
            <a:r>
              <a:rPr lang="zh-TW" altLang="en-US" sz="9600" dirty="0">
                <a:latin typeface="標楷體"/>
                <a:ea typeface="標楷體"/>
              </a:rPr>
              <a:t>，</a:t>
            </a:r>
            <a:r>
              <a:rPr lang="zh-TW" altLang="en-US" sz="9600" dirty="0" smtClean="0">
                <a:latin typeface="標楷體" pitchFamily="65" charset="-120"/>
                <a:ea typeface="標楷體" pitchFamily="65" charset="-120"/>
              </a:rPr>
              <a:t>而這就需要對問題領域有深刻的了解才辦得到</a:t>
            </a:r>
            <a:r>
              <a:rPr lang="zh-TW" altLang="en-US" sz="9600" dirty="0">
                <a:latin typeface="標楷體"/>
                <a:ea typeface="標楷體"/>
              </a:rPr>
              <a:t>。</a:t>
            </a:r>
            <a:endParaRPr lang="en-US" altLang="zh-TW" sz="9600" dirty="0" smtClean="0">
              <a:latin typeface="標楷體" pitchFamily="65" charset="-120"/>
              <a:ea typeface="標楷體" pitchFamily="65" charset="-120"/>
            </a:endParaRPr>
          </a:p>
          <a:p>
            <a:pPr marL="0" indent="0">
              <a:buNone/>
            </a:pPr>
            <a:endParaRPr lang="en-US" altLang="zh-TW" dirty="0" smtClean="0">
              <a:latin typeface="標楷體" pitchFamily="65" charset="-120"/>
              <a:ea typeface="標楷體" pitchFamily="65" charset="-120"/>
            </a:endParaRPr>
          </a:p>
          <a:p>
            <a:pPr marL="0" indent="0">
              <a:buNone/>
            </a:pPr>
            <a:endParaRPr lang="en-US" altLang="zh-TW" dirty="0"/>
          </a:p>
          <a:p>
            <a:pPr marL="0" indent="0">
              <a:buNone/>
            </a:pPr>
            <a:endParaRPr lang="en-US" altLang="zh-TW" dirty="0" smtClean="0"/>
          </a:p>
          <a:p>
            <a:pPr marL="0" indent="0">
              <a:buNone/>
            </a:pPr>
            <a:endParaRPr lang="en-US" altLang="zh-TW" sz="5000" dirty="0" smtClean="0"/>
          </a:p>
          <a:p>
            <a:pPr marL="0" indent="0">
              <a:buNone/>
            </a:pPr>
            <a:endParaRPr lang="en-US" altLang="zh-TW" sz="5000" dirty="0"/>
          </a:p>
          <a:p>
            <a:pPr marL="0" indent="0">
              <a:buNone/>
            </a:pPr>
            <a:r>
              <a:rPr lang="en-US" altLang="zh-TW" sz="5000" dirty="0" smtClean="0"/>
              <a:t>[Fang YU, CS PhD </a:t>
            </a:r>
            <a:r>
              <a:rPr lang="zh-TW" altLang="en-US" sz="5000" dirty="0" smtClean="0"/>
              <a:t> </a:t>
            </a:r>
            <a:r>
              <a:rPr lang="en-US" altLang="zh-TW" sz="5000" dirty="0" smtClean="0"/>
              <a:t>UC Berkeley, </a:t>
            </a:r>
            <a:r>
              <a:rPr lang="en-US" altLang="zh-TW" sz="5000" dirty="0" err="1" smtClean="0"/>
              <a:t>Quora</a:t>
            </a:r>
            <a:r>
              <a:rPr lang="en-US" altLang="zh-TW" sz="5000" dirty="0" smtClean="0"/>
              <a:t> on the Web, July 2019]</a:t>
            </a:r>
            <a:endParaRPr lang="zh-TW" altLang="en-US" sz="5000" dirty="0"/>
          </a:p>
        </p:txBody>
      </p:sp>
      <p:sp>
        <p:nvSpPr>
          <p:cNvPr id="3" name="標題 2"/>
          <p:cNvSpPr>
            <a:spLocks noGrp="1"/>
          </p:cNvSpPr>
          <p:nvPr>
            <p:ph type="title"/>
          </p:nvPr>
        </p:nvSpPr>
        <p:spPr/>
        <p:txBody>
          <a:bodyPr/>
          <a:lstStyle/>
          <a:p>
            <a:r>
              <a:rPr lang="en-US" altLang="zh-TW" dirty="0">
                <a:solidFill>
                  <a:schemeClr val="tx1"/>
                </a:solidFill>
                <a:latin typeface="標楷體" pitchFamily="65" charset="-120"/>
                <a:ea typeface="標楷體" pitchFamily="65" charset="-120"/>
              </a:rPr>
              <a:t>AI</a:t>
            </a:r>
            <a:r>
              <a:rPr lang="zh-TW" altLang="en-US" dirty="0" smtClean="0">
                <a:solidFill>
                  <a:schemeClr val="tx1"/>
                </a:solidFill>
                <a:latin typeface="標楷體" pitchFamily="65" charset="-120"/>
                <a:ea typeface="標楷體" pitchFamily="65" charset="-120"/>
              </a:rPr>
              <a:t>產業 過於炒作嗎</a:t>
            </a:r>
            <a:r>
              <a:rPr lang="en-US" altLang="zh-TW" dirty="0" smtClean="0">
                <a:solidFill>
                  <a:schemeClr val="tx1"/>
                </a:solidFill>
                <a:latin typeface="標楷體" pitchFamily="65" charset="-120"/>
                <a:ea typeface="標楷體" pitchFamily="65" charset="-120"/>
              </a:rPr>
              <a:t>?</a:t>
            </a:r>
            <a:endParaRPr lang="zh-TW" altLang="en-US" dirty="0"/>
          </a:p>
        </p:txBody>
      </p:sp>
    </p:spTree>
    <p:extLst>
      <p:ext uri="{BB962C8B-B14F-4D97-AF65-F5344CB8AC3E}">
        <p14:creationId xmlns:p14="http://schemas.microsoft.com/office/powerpoint/2010/main" val="40435928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F88B8ED-5E2A-4AB6-946B-93BE3EE92E5F}" type="slidenum">
              <a:rPr lang="zh-TW" altLang="en-US" smtClean="0">
                <a:solidFill>
                  <a:schemeClr val="tx1"/>
                </a:solidFill>
              </a:rPr>
              <a:pPr>
                <a:defRPr/>
              </a:pPr>
              <a:t>119</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解答二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09529"/>
            <a:ext cx="8534400" cy="3980071"/>
          </a:xfrm>
          <a:prstGeom prst="rect">
            <a:avLst/>
          </a:prstGeom>
        </p:spPr>
        <p:txBody>
          <a:bodyPr>
            <a:normAutofit fontScale="92500" lnSpcReduction="2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承上述</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領域知識的每一個觀念形成一個 </a:t>
            </a:r>
            <a:r>
              <a:rPr lang="en-US" altLang="zh-TW" dirty="0" smtClean="0">
                <a:solidFill>
                  <a:schemeClr val="tx1"/>
                </a:solidFill>
                <a:latin typeface="標楷體" pitchFamily="65" charset="-120"/>
                <a:ea typeface="標楷體" pitchFamily="65" charset="-120"/>
              </a:rPr>
              <a:t>class </a:t>
            </a:r>
          </a:p>
          <a:p>
            <a:pPr>
              <a:buFont typeface="Wingdings" pitchFamily="2" charset="2"/>
              <a:buNone/>
              <a:defRPr/>
            </a:pPr>
            <a:r>
              <a:rPr lang="zh-TW" altLang="en-US" dirty="0" smtClean="0">
                <a:solidFill>
                  <a:schemeClr val="tx1"/>
                </a:solidFill>
                <a:latin typeface="標楷體" pitchFamily="65" charset="-120"/>
                <a:ea typeface="標楷體" pitchFamily="65" charset="-120"/>
              </a:rPr>
              <a:t>要利用三種 </a:t>
            </a:r>
            <a:r>
              <a:rPr lang="en-US" altLang="zh-TW" dirty="0" smtClean="0">
                <a:solidFill>
                  <a:schemeClr val="tx1"/>
                </a:solidFill>
                <a:latin typeface="標楷體" pitchFamily="65" charset="-120"/>
                <a:ea typeface="標楷體" pitchFamily="65" charset="-120"/>
              </a:rPr>
              <a:t>class relationships: </a:t>
            </a:r>
          </a:p>
          <a:p>
            <a:pPr>
              <a:buFont typeface="Wingdings" pitchFamily="2" charset="2"/>
              <a:buNone/>
              <a:defRPr/>
            </a:pPr>
            <a:r>
              <a:rPr lang="en-US" altLang="zh-TW" dirty="0" smtClean="0">
                <a:solidFill>
                  <a:schemeClr val="tx1"/>
                </a:solidFill>
                <a:latin typeface="標楷體" pitchFamily="65" charset="-120"/>
                <a:ea typeface="標楷體" pitchFamily="65" charset="-120"/>
              </a:rPr>
              <a:t>  (1) aggregation</a:t>
            </a:r>
            <a:r>
              <a:rPr lang="zh-TW" altLang="en-US" dirty="0" smtClean="0">
                <a:solidFill>
                  <a:schemeClr val="tx1"/>
                </a:solidFill>
                <a:latin typeface="標楷體" pitchFamily="65" charset="-120"/>
                <a:ea typeface="標楷體" pitchFamily="65" charset="-120"/>
              </a:rPr>
              <a:t> </a:t>
            </a:r>
            <a:r>
              <a:rPr lang="zh-TW" altLang="en-US" dirty="0" smtClean="0">
                <a:solidFill>
                  <a:schemeClr val="tx1"/>
                </a:solidFill>
                <a:latin typeface="微軟正黑體" pitchFamily="34" charset="-120"/>
                <a:ea typeface="微軟正黑體" pitchFamily="34" charset="-120"/>
              </a:rPr>
              <a:t>組成</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(2) use</a:t>
            </a:r>
            <a:r>
              <a:rPr lang="zh-TW" altLang="en-US" dirty="0" smtClean="0">
                <a:solidFill>
                  <a:schemeClr val="tx1"/>
                </a:solidFill>
                <a:latin typeface="標楷體" pitchFamily="65" charset="-120"/>
                <a:ea typeface="標楷體" pitchFamily="65" charset="-120"/>
              </a:rPr>
              <a:t> </a:t>
            </a:r>
            <a:r>
              <a:rPr lang="zh-TW" altLang="en-US" dirty="0" smtClean="0">
                <a:solidFill>
                  <a:schemeClr val="tx1"/>
                </a:solidFill>
                <a:latin typeface="微軟正黑體" pitchFamily="34" charset="-120"/>
                <a:ea typeface="微軟正黑體" pitchFamily="34" charset="-120"/>
              </a:rPr>
              <a:t>使用</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或叫 </a:t>
            </a:r>
            <a:r>
              <a:rPr lang="en-US" altLang="zh-TW" dirty="0" smtClean="0">
                <a:solidFill>
                  <a:schemeClr val="tx1"/>
                </a:solidFill>
                <a:latin typeface="標楷體" pitchFamily="65" charset="-120"/>
                <a:ea typeface="標楷體" pitchFamily="65" charset="-120"/>
              </a:rPr>
              <a:t>association</a:t>
            </a:r>
            <a:r>
              <a:rPr lang="zh-TW" altLang="en-US" dirty="0" smtClean="0">
                <a:solidFill>
                  <a:schemeClr val="tx1"/>
                </a:solidFill>
                <a:latin typeface="標楷體" pitchFamily="65" charset="-120"/>
                <a:ea typeface="標楷體" pitchFamily="65" charset="-120"/>
              </a:rPr>
              <a:t> 相關</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(3) inheritance</a:t>
            </a:r>
            <a:r>
              <a:rPr lang="zh-TW" altLang="en-US" dirty="0" smtClean="0">
                <a:solidFill>
                  <a:schemeClr val="tx1"/>
                </a:solidFill>
                <a:latin typeface="標楷體" pitchFamily="65" charset="-120"/>
                <a:ea typeface="標楷體" pitchFamily="65" charset="-120"/>
              </a:rPr>
              <a:t> </a:t>
            </a:r>
            <a:r>
              <a:rPr lang="zh-TW" altLang="en-US" dirty="0" smtClean="0">
                <a:solidFill>
                  <a:schemeClr val="tx1"/>
                </a:solidFill>
                <a:latin typeface="微軟正黑體" pitchFamily="34" charset="-120"/>
                <a:ea typeface="微軟正黑體" pitchFamily="34" charset="-120"/>
              </a:rPr>
              <a:t>繼承</a:t>
            </a:r>
            <a:endParaRPr lang="en-US" altLang="zh-TW"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仔細</a:t>
            </a:r>
            <a:r>
              <a:rPr lang="zh-TW" altLang="en-US" dirty="0" smtClean="0">
                <a:solidFill>
                  <a:schemeClr val="tx1"/>
                </a:solidFill>
                <a:latin typeface="微軟正黑體" pitchFamily="34" charset="-120"/>
                <a:ea typeface="微軟正黑體" pitchFamily="34" charset="-120"/>
              </a:rPr>
              <a:t>構建各觀念之關係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才能開發出優質軟體</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也要考慮</a:t>
            </a:r>
            <a:r>
              <a:rPr lang="zh-TW" altLang="en-US" dirty="0" smtClean="0">
                <a:solidFill>
                  <a:schemeClr val="tx1"/>
                </a:solidFill>
                <a:latin typeface="微軟正黑體" pitchFamily="34" charset="-120"/>
                <a:ea typeface="微軟正黑體" pitchFamily="34" charset="-120"/>
              </a:rPr>
              <a:t>不同程度的使用者</a:t>
            </a:r>
            <a:r>
              <a:rPr lang="zh-TW" altLang="en-US" dirty="0" smtClean="0">
                <a:solidFill>
                  <a:schemeClr val="tx1"/>
                </a:solidFill>
                <a:latin typeface="標楷體" pitchFamily="65" charset="-120"/>
                <a:ea typeface="標楷體" pitchFamily="65" charset="-120"/>
              </a:rPr>
              <a:t>如何容易地使用</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微軟正黑體" pitchFamily="34" charset="-120"/>
                <a:ea typeface="微軟正黑體" pitchFamily="34" charset="-120"/>
              </a:rPr>
              <a:t>執行速度</a:t>
            </a:r>
            <a:r>
              <a:rPr lang="zh-TW" altLang="en-US" dirty="0" smtClean="0">
                <a:solidFill>
                  <a:schemeClr val="tx1"/>
                </a:solidFill>
                <a:latin typeface="標楷體" pitchFamily="65" charset="-120"/>
                <a:ea typeface="標楷體" pitchFamily="65" charset="-120"/>
              </a:rPr>
              <a:t>當然不可太慢</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但這非首要考量</a:t>
            </a:r>
            <a:r>
              <a:rPr lang="en-US" altLang="zh-TW" smtClean="0">
                <a:solidFill>
                  <a:schemeClr val="tx1"/>
                </a:solidFill>
                <a:latin typeface="標楷體" pitchFamily="65" charset="-120"/>
                <a:ea typeface="標楷體" pitchFamily="65" charset="-120"/>
              </a:rPr>
              <a:t>,</a:t>
            </a:r>
          </a:p>
          <a:p>
            <a:pPr>
              <a:buFont typeface="Wingdings" pitchFamily="2" charset="2"/>
              <a:buNone/>
              <a:defRPr/>
            </a:pPr>
            <a:r>
              <a:rPr lang="zh-TW" altLang="en-US" smtClean="0">
                <a:solidFill>
                  <a:schemeClr val="tx1"/>
                </a:solidFill>
                <a:latin typeface="標楷體" pitchFamily="65" charset="-120"/>
                <a:ea typeface="標楷體" pitchFamily="65" charset="-120"/>
              </a:rPr>
              <a:t>更何況</a:t>
            </a:r>
            <a:r>
              <a:rPr lang="zh-TW" altLang="en-US" dirty="0" smtClean="0">
                <a:solidFill>
                  <a:schemeClr val="tx1"/>
                </a:solidFill>
                <a:latin typeface="標楷體" pitchFamily="65" charset="-120"/>
                <a:ea typeface="標楷體" pitchFamily="65" charset="-120"/>
              </a:rPr>
              <a:t>執行速度瓶頸常在網路存取速度</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7068929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9633717-FF09-494F-8356-E5507D3C5A79}" type="slidenum">
              <a:rPr lang="zh-TW" altLang="en-US" smtClean="0"/>
              <a:pPr>
                <a:defRPr/>
              </a:pPr>
              <a:t>12</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rPr>
              <a:t>主要教材 </a:t>
            </a:r>
            <a:r>
              <a:rPr lang="en-US" altLang="zh-TW" dirty="0" smtClean="0">
                <a:solidFill>
                  <a:schemeClr val="tx1"/>
                </a:solidFill>
              </a:rPr>
              <a:t>(</a:t>
            </a:r>
            <a:r>
              <a:rPr lang="zh-TW" altLang="en-US" dirty="0" smtClean="0">
                <a:solidFill>
                  <a:schemeClr val="tx1"/>
                </a:solidFill>
              </a:rPr>
              <a:t>共</a:t>
            </a:r>
            <a:r>
              <a:rPr lang="en-US" altLang="zh-TW" dirty="0" smtClean="0">
                <a:solidFill>
                  <a:schemeClr val="tx1"/>
                </a:solidFill>
              </a:rPr>
              <a:t>539</a:t>
            </a:r>
            <a:r>
              <a:rPr lang="zh-TW" altLang="en-US" dirty="0" smtClean="0">
                <a:solidFill>
                  <a:schemeClr val="tx1"/>
                </a:solidFill>
              </a:rPr>
              <a:t>頁</a:t>
            </a:r>
            <a:r>
              <a:rPr lang="en-US" altLang="zh-TW" dirty="0" smtClean="0">
                <a:solidFill>
                  <a:schemeClr val="tx1"/>
                </a:solidFill>
              </a:rPr>
              <a:t>)</a:t>
            </a:r>
            <a:endParaRPr lang="zh-TW" altLang="en-US" dirty="0">
              <a:solidFill>
                <a:schemeClr val="tx1"/>
              </a:solidFill>
            </a:endParaRPr>
          </a:p>
        </p:txBody>
      </p:sp>
      <p:sp>
        <p:nvSpPr>
          <p:cNvPr id="3" name="內容版面配置區 2"/>
          <p:cNvSpPr>
            <a:spLocks noGrp="1"/>
          </p:cNvSpPr>
          <p:nvPr>
            <p:ph sz="quarter" idx="4294967295"/>
          </p:nvPr>
        </p:nvSpPr>
        <p:spPr>
          <a:xfrm>
            <a:off x="0" y="1778000"/>
            <a:ext cx="10508974" cy="4267199"/>
          </a:xfrm>
          <a:prstGeom prst="rect">
            <a:avLst/>
          </a:prstGeom>
        </p:spPr>
        <p:txBody>
          <a:bodyPr>
            <a:normAutofit fontScale="25000" lnSpcReduction="20000"/>
          </a:bodyPr>
          <a:lstStyle/>
          <a:p>
            <a:pPr marL="514350" indent="-514350">
              <a:buFont typeface="Wingdings" pitchFamily="2" charset="2"/>
              <a:buNone/>
              <a:defRPr/>
            </a:pPr>
            <a:r>
              <a:rPr lang="en-US" altLang="zh-TW" sz="6400" dirty="0" smtClean="0">
                <a:solidFill>
                  <a:schemeClr val="tx1"/>
                </a:solidFill>
                <a:latin typeface="標楷體" pitchFamily="65" charset="-120"/>
                <a:ea typeface="標楷體" pitchFamily="65" charset="-120"/>
              </a:rPr>
              <a:t>              Part I   </a:t>
            </a:r>
            <a:r>
              <a:rPr lang="zh-TW" altLang="en-US" sz="6400" dirty="0" smtClean="0">
                <a:solidFill>
                  <a:schemeClr val="tx1"/>
                </a:solidFill>
                <a:latin typeface="標楷體" pitchFamily="65" charset="-120"/>
                <a:ea typeface="標楷體" pitchFamily="65" charset="-120"/>
              </a:rPr>
              <a:t>觀念  </a:t>
            </a:r>
            <a:r>
              <a:rPr lang="zh-TW" altLang="en-US" sz="6400" dirty="0" smtClean="0">
                <a:solidFill>
                  <a:schemeClr val="tx1"/>
                </a:solidFill>
              </a:rPr>
              <a:t>軟體觀念</a:t>
            </a:r>
            <a:r>
              <a:rPr lang="en-US" altLang="zh-TW" sz="6400" dirty="0" smtClean="0">
                <a:solidFill>
                  <a:schemeClr val="tx1"/>
                </a:solidFill>
              </a:rPr>
              <a:t>:</a:t>
            </a:r>
            <a:r>
              <a:rPr lang="zh-TW" altLang="en-US" sz="6400" dirty="0" smtClean="0">
                <a:solidFill>
                  <a:schemeClr val="tx1"/>
                </a:solidFill>
              </a:rPr>
              <a:t> </a:t>
            </a:r>
            <a:r>
              <a:rPr lang="en-US" altLang="zh-TW" sz="6400" dirty="0">
                <a:solidFill>
                  <a:schemeClr val="tx1"/>
                </a:solidFill>
              </a:rPr>
              <a:t> </a:t>
            </a:r>
            <a:r>
              <a:rPr lang="en-US" altLang="zh-TW" sz="6400" dirty="0" smtClean="0">
                <a:solidFill>
                  <a:schemeClr val="tx1"/>
                </a:solidFill>
              </a:rPr>
              <a:t>   </a:t>
            </a:r>
            <a:r>
              <a:rPr lang="zh-TW" altLang="en-US" sz="6400" b="1" dirty="0" smtClean="0">
                <a:solidFill>
                  <a:schemeClr val="tx1"/>
                </a:solidFill>
                <a:latin typeface="微軟正黑體" pitchFamily="34" charset="-120"/>
                <a:ea typeface="微軟正黑體" pitchFamily="34" charset="-120"/>
              </a:rPr>
              <a:t>文化</a:t>
            </a:r>
            <a:r>
              <a:rPr lang="en-US" altLang="zh-TW" sz="6400" b="1" dirty="0" smtClean="0">
                <a:solidFill>
                  <a:schemeClr val="tx1"/>
                </a:solidFill>
                <a:latin typeface="微軟正黑體" pitchFamily="34" charset="-120"/>
                <a:ea typeface="微軟正黑體" pitchFamily="34" charset="-120"/>
              </a:rPr>
              <a:t>,</a:t>
            </a:r>
            <a:r>
              <a:rPr lang="zh-TW" altLang="en-US" sz="6400" b="1" dirty="0" smtClean="0">
                <a:solidFill>
                  <a:schemeClr val="tx1"/>
                </a:solidFill>
                <a:latin typeface="微軟正黑體" pitchFamily="34" charset="-120"/>
                <a:ea typeface="微軟正黑體" pitchFamily="34" charset="-120"/>
              </a:rPr>
              <a:t> 溝通</a:t>
            </a:r>
            <a:r>
              <a:rPr lang="en-US" altLang="zh-TW" sz="6400" b="1" dirty="0" smtClean="0">
                <a:solidFill>
                  <a:schemeClr val="tx1"/>
                </a:solidFill>
              </a:rPr>
              <a:t>,</a:t>
            </a:r>
            <a:r>
              <a:rPr lang="zh-TW" altLang="en-US" sz="6400" b="1" dirty="0" smtClean="0">
                <a:solidFill>
                  <a:schemeClr val="tx1"/>
                </a:solidFill>
              </a:rPr>
              <a:t> </a:t>
            </a:r>
            <a:r>
              <a:rPr lang="zh-TW" altLang="en-US" sz="6400" dirty="0" smtClean="0">
                <a:solidFill>
                  <a:schemeClr val="tx1"/>
                </a:solidFill>
              </a:rPr>
              <a:t>思考</a:t>
            </a:r>
            <a:endParaRPr lang="en-US" altLang="zh-TW" sz="6400" dirty="0" smtClean="0">
              <a:solidFill>
                <a:schemeClr val="tx1"/>
              </a:solidFill>
            </a:endParaRPr>
          </a:p>
          <a:p>
            <a:pPr marL="514350" indent="-514350">
              <a:buFont typeface="Wingdings" pitchFamily="2" charset="2"/>
              <a:buNone/>
              <a:defRPr/>
            </a:pPr>
            <a:r>
              <a:rPr lang="zh-TW" altLang="en-US" sz="6400" dirty="0" smtClean="0">
                <a:solidFill>
                  <a:schemeClr val="tx1"/>
                </a:solidFill>
              </a:rPr>
              <a:t>                                                          台灣舊文化  敏捷新文化</a:t>
            </a:r>
            <a:endParaRPr lang="en-US" altLang="zh-TW" sz="6400" dirty="0" smtClean="0">
              <a:solidFill>
                <a:schemeClr val="tx1"/>
              </a:solidFill>
            </a:endParaRPr>
          </a:p>
          <a:p>
            <a:pPr marL="514350" indent="-514350">
              <a:buFont typeface="Wingdings" pitchFamily="2" charset="2"/>
              <a:buNone/>
              <a:defRPr/>
            </a:pPr>
            <a:r>
              <a:rPr lang="zh-TW" altLang="en-US" sz="6400" dirty="0">
                <a:solidFill>
                  <a:schemeClr val="tx1"/>
                </a:solidFill>
              </a:rPr>
              <a:t> </a:t>
            </a:r>
            <a:r>
              <a:rPr lang="zh-TW" altLang="en-US" sz="6400" dirty="0" smtClean="0">
                <a:solidFill>
                  <a:schemeClr val="tx1"/>
                </a:solidFill>
              </a:rPr>
              <a:t>                                                         敏捷宣言      匠藝宣言 </a:t>
            </a:r>
            <a:endParaRPr lang="en-US" altLang="zh-TW" sz="6400" dirty="0" smtClean="0">
              <a:solidFill>
                <a:schemeClr val="tx1"/>
              </a:solidFill>
            </a:endParaRPr>
          </a:p>
          <a:p>
            <a:pPr marL="514350" indent="-514350">
              <a:buNone/>
              <a:defRPr/>
            </a:pPr>
            <a:r>
              <a:rPr lang="zh-TW" altLang="en-US" sz="6400" dirty="0">
                <a:solidFill>
                  <a:schemeClr val="tx1"/>
                </a:solidFill>
              </a:rPr>
              <a:t> </a:t>
            </a:r>
            <a:r>
              <a:rPr lang="zh-TW" altLang="en-US" sz="6400" dirty="0" smtClean="0">
                <a:solidFill>
                  <a:schemeClr val="tx1"/>
                </a:solidFill>
              </a:rPr>
              <a:t>                                                         極限開發      測試</a:t>
            </a:r>
            <a:r>
              <a:rPr lang="zh-TW" altLang="en-US" sz="6400" dirty="0">
                <a:solidFill>
                  <a:schemeClr val="tx1"/>
                </a:solidFill>
              </a:rPr>
              <a:t>帶動法</a:t>
            </a:r>
            <a:endParaRPr lang="en-US" altLang="zh-TW" sz="6400" dirty="0">
              <a:solidFill>
                <a:schemeClr val="tx1"/>
              </a:solidFill>
            </a:endParaRPr>
          </a:p>
          <a:p>
            <a:pPr marL="514350" indent="-514350">
              <a:buFont typeface="Wingdings" pitchFamily="2" charset="2"/>
              <a:buNone/>
              <a:defRPr/>
            </a:pPr>
            <a:endParaRPr lang="en-US" altLang="zh-TW" sz="6400" dirty="0" smtClean="0">
              <a:solidFill>
                <a:schemeClr val="tx1"/>
              </a:solidFill>
            </a:endParaRPr>
          </a:p>
          <a:p>
            <a:pPr>
              <a:buFont typeface="Wingdings" pitchFamily="2" charset="2"/>
              <a:buNone/>
              <a:defRPr/>
            </a:pPr>
            <a:r>
              <a:rPr lang="en-US" altLang="zh-TW" sz="6400" dirty="0" smtClean="0">
                <a:solidFill>
                  <a:schemeClr val="tx1"/>
                </a:solidFill>
                <a:latin typeface="標楷體" pitchFamily="65" charset="-120"/>
                <a:ea typeface="標楷體" pitchFamily="65" charset="-120"/>
              </a:rPr>
              <a:t>              Part II  </a:t>
            </a:r>
            <a:r>
              <a:rPr lang="zh-TW" altLang="en-US" sz="6400" dirty="0" smtClean="0">
                <a:solidFill>
                  <a:schemeClr val="tx1"/>
                </a:solidFill>
                <a:latin typeface="標楷體" pitchFamily="65" charset="-120"/>
                <a:ea typeface="標楷體" pitchFamily="65" charset="-120"/>
              </a:rPr>
              <a:t>方法</a:t>
            </a:r>
            <a:r>
              <a:rPr lang="en-US" altLang="zh-TW" sz="6400" dirty="0" smtClean="0">
                <a:solidFill>
                  <a:schemeClr val="tx1"/>
                </a:solidFill>
                <a:latin typeface="標楷體" pitchFamily="65" charset="-120"/>
                <a:ea typeface="標楷體" pitchFamily="65" charset="-120"/>
              </a:rPr>
              <a:t>  </a:t>
            </a:r>
            <a:r>
              <a:rPr lang="zh-TW" altLang="en-US" sz="6400" dirty="0" smtClean="0">
                <a:solidFill>
                  <a:schemeClr val="tx1"/>
                </a:solidFill>
              </a:rPr>
              <a:t>擴充 極限開發 </a:t>
            </a:r>
            <a:r>
              <a:rPr lang="en-US" altLang="zh-TW" sz="6400" dirty="0" smtClean="0">
                <a:solidFill>
                  <a:schemeClr val="tx1"/>
                </a:solidFill>
              </a:rPr>
              <a:t>(</a:t>
            </a:r>
            <a:r>
              <a:rPr lang="zh-TW" altLang="en-US" sz="6400" b="1" dirty="0" smtClean="0">
                <a:solidFill>
                  <a:schemeClr val="tx1"/>
                </a:solidFill>
              </a:rPr>
              <a:t>敏捷</a:t>
            </a:r>
            <a:r>
              <a:rPr lang="zh-TW" altLang="en-US" sz="6400" b="1" dirty="0" smtClean="0">
                <a:solidFill>
                  <a:schemeClr val="tx1"/>
                </a:solidFill>
                <a:latin typeface="微軟正黑體" pitchFamily="34" charset="-120"/>
                <a:ea typeface="微軟正黑體" pitchFamily="34" charset="-120"/>
              </a:rPr>
              <a:t>工程</a:t>
            </a:r>
            <a:r>
              <a:rPr lang="zh-TW" altLang="en-US" sz="6400" b="1" dirty="0" smtClean="0">
                <a:solidFill>
                  <a:schemeClr val="tx1"/>
                </a:solidFill>
              </a:rPr>
              <a:t>法</a:t>
            </a:r>
            <a:r>
              <a:rPr lang="en-US" altLang="zh-TW" sz="6400" dirty="0" smtClean="0">
                <a:solidFill>
                  <a:schemeClr val="tx1"/>
                </a:solidFill>
              </a:rPr>
              <a:t>) (</a:t>
            </a:r>
            <a:r>
              <a:rPr lang="en-US" altLang="zh-TW" sz="6400" dirty="0" err="1" smtClean="0">
                <a:solidFill>
                  <a:schemeClr val="tx1"/>
                </a:solidFill>
              </a:rPr>
              <a:t>eXtreme</a:t>
            </a:r>
            <a:r>
              <a:rPr lang="en-US" altLang="zh-TW" sz="6400" dirty="0" smtClean="0">
                <a:solidFill>
                  <a:schemeClr val="tx1"/>
                </a:solidFill>
              </a:rPr>
              <a:t> Programming, XP)</a:t>
            </a:r>
          </a:p>
          <a:p>
            <a:pPr>
              <a:buFont typeface="Wingdings" pitchFamily="2" charset="2"/>
              <a:buNone/>
              <a:defRPr/>
            </a:pPr>
            <a:r>
              <a:rPr lang="en-US" altLang="zh-TW" sz="6400" dirty="0" smtClean="0">
                <a:solidFill>
                  <a:schemeClr val="tx1"/>
                </a:solidFill>
              </a:rPr>
              <a:t>                                                          </a:t>
            </a:r>
            <a:r>
              <a:rPr lang="zh-TW" altLang="en-US" sz="6400" dirty="0" smtClean="0">
                <a:solidFill>
                  <a:schemeClr val="tx1"/>
                </a:solidFill>
              </a:rPr>
              <a:t>而得的十一道 </a:t>
            </a:r>
            <a:r>
              <a:rPr lang="en-US" altLang="zh-TW" sz="6400" dirty="0" smtClean="0">
                <a:solidFill>
                  <a:schemeClr val="tx1"/>
                </a:solidFill>
              </a:rPr>
              <a:t>O-O</a:t>
            </a:r>
            <a:r>
              <a:rPr lang="zh-TW" altLang="en-US" sz="6400" dirty="0" smtClean="0">
                <a:solidFill>
                  <a:schemeClr val="tx1"/>
                </a:solidFill>
              </a:rPr>
              <a:t> </a:t>
            </a:r>
            <a:r>
              <a:rPr lang="zh-TW" altLang="en-US" sz="6400" dirty="0">
                <a:solidFill>
                  <a:schemeClr val="tx1"/>
                </a:solidFill>
              </a:rPr>
              <a:t>開發工序</a:t>
            </a:r>
            <a:r>
              <a:rPr lang="en-US" altLang="zh-TW" sz="6400" dirty="0" smtClean="0">
                <a:solidFill>
                  <a:schemeClr val="tx1"/>
                </a:solidFill>
              </a:rPr>
              <a:t>, </a:t>
            </a:r>
            <a:r>
              <a:rPr lang="zh-TW" altLang="en-US" sz="6400" dirty="0" smtClean="0">
                <a:solidFill>
                  <a:schemeClr val="tx1"/>
                </a:solidFill>
              </a:rPr>
              <a:t>叫 </a:t>
            </a:r>
            <a:r>
              <a:rPr lang="en-US" altLang="zh-TW" sz="6400" dirty="0" err="1" smtClean="0">
                <a:solidFill>
                  <a:schemeClr val="tx1"/>
                </a:solidFill>
              </a:rPr>
              <a:t>myAgile</a:t>
            </a:r>
            <a:r>
              <a:rPr lang="zh-TW" altLang="en-US" sz="6400" dirty="0" smtClean="0">
                <a:solidFill>
                  <a:schemeClr val="tx1"/>
                </a:solidFill>
              </a:rPr>
              <a:t> 流程</a:t>
            </a:r>
            <a:endParaRPr lang="en-US" altLang="zh-TW" sz="6400" dirty="0" smtClean="0">
              <a:solidFill>
                <a:schemeClr val="tx1"/>
              </a:solidFill>
            </a:endParaRPr>
          </a:p>
          <a:p>
            <a:pPr>
              <a:buFont typeface="Wingdings" pitchFamily="2" charset="2"/>
              <a:buNone/>
              <a:defRPr/>
            </a:pPr>
            <a:r>
              <a:rPr lang="en-US" altLang="zh-TW" sz="6400" dirty="0" smtClean="0">
                <a:solidFill>
                  <a:schemeClr val="tx1"/>
                </a:solidFill>
                <a:latin typeface="標楷體" pitchFamily="65" charset="-120"/>
                <a:ea typeface="標楷體" pitchFamily="65" charset="-120"/>
              </a:rPr>
              <a:t>              Part III </a:t>
            </a:r>
            <a:r>
              <a:rPr lang="zh-TW" altLang="en-US" sz="6400" dirty="0" smtClean="0">
                <a:solidFill>
                  <a:schemeClr val="tx1"/>
                </a:solidFill>
                <a:latin typeface="標楷體" pitchFamily="65" charset="-120"/>
                <a:ea typeface="標楷體" pitchFamily="65" charset="-120"/>
              </a:rPr>
              <a:t>範例</a:t>
            </a:r>
            <a:r>
              <a:rPr lang="zh-TW" altLang="en-US" sz="6400" dirty="0" smtClean="0">
                <a:solidFill>
                  <a:schemeClr val="tx1"/>
                </a:solidFill>
              </a:rPr>
              <a:t> </a:t>
            </a:r>
            <a:r>
              <a:rPr lang="en-US" altLang="zh-TW" sz="6400" dirty="0" smtClean="0">
                <a:solidFill>
                  <a:schemeClr val="tx1"/>
                </a:solidFill>
              </a:rPr>
              <a:t>   </a:t>
            </a:r>
            <a:r>
              <a:rPr lang="en-US" altLang="zh-TW" sz="6400" dirty="0" err="1" smtClean="0">
                <a:solidFill>
                  <a:schemeClr val="tx1"/>
                </a:solidFill>
              </a:rPr>
              <a:t>myAgile</a:t>
            </a:r>
            <a:r>
              <a:rPr lang="en-US" altLang="zh-TW" sz="6400" dirty="0" smtClean="0">
                <a:solidFill>
                  <a:schemeClr val="tx1"/>
                </a:solidFill>
              </a:rPr>
              <a:t> </a:t>
            </a:r>
            <a:r>
              <a:rPr lang="zh-TW" altLang="en-US" sz="6400" dirty="0" smtClean="0">
                <a:solidFill>
                  <a:schemeClr val="tx1"/>
                </a:solidFill>
              </a:rPr>
              <a:t>的 </a:t>
            </a:r>
            <a:r>
              <a:rPr lang="en-US" altLang="zh-TW" sz="6400" dirty="0" smtClean="0">
                <a:solidFill>
                  <a:schemeClr val="tx1"/>
                </a:solidFill>
              </a:rPr>
              <a:t>Java </a:t>
            </a:r>
            <a:r>
              <a:rPr lang="zh-TW" altLang="en-US" sz="6400" dirty="0" smtClean="0">
                <a:solidFill>
                  <a:schemeClr val="tx1"/>
                </a:solidFill>
              </a:rPr>
              <a:t>開發例子</a:t>
            </a:r>
            <a:endParaRPr lang="en-US" altLang="zh-TW" sz="6400" dirty="0" smtClean="0">
              <a:solidFill>
                <a:schemeClr val="tx1"/>
              </a:solidFill>
            </a:endParaRPr>
          </a:p>
          <a:p>
            <a:pPr>
              <a:buFont typeface="Wingdings" pitchFamily="2" charset="2"/>
              <a:buNone/>
              <a:defRPr/>
            </a:pPr>
            <a:endParaRPr lang="en-US" altLang="zh-TW" sz="6400" dirty="0" smtClean="0">
              <a:solidFill>
                <a:schemeClr val="tx1"/>
              </a:solidFill>
            </a:endParaRPr>
          </a:p>
          <a:p>
            <a:pPr>
              <a:buFont typeface="Wingdings" pitchFamily="2" charset="2"/>
              <a:buNone/>
              <a:defRPr/>
            </a:pPr>
            <a:r>
              <a:rPr lang="en-US" altLang="zh-TW" sz="6400" dirty="0" smtClean="0">
                <a:solidFill>
                  <a:schemeClr val="tx1"/>
                </a:solidFill>
                <a:latin typeface="標楷體" pitchFamily="65" charset="-120"/>
                <a:ea typeface="標楷體" pitchFamily="65" charset="-120"/>
              </a:rPr>
              <a:t>              Part IV  </a:t>
            </a:r>
            <a:r>
              <a:rPr lang="zh-TW" altLang="en-US" sz="6400" dirty="0" smtClean="0">
                <a:solidFill>
                  <a:schemeClr val="tx1"/>
                </a:solidFill>
                <a:latin typeface="標楷體" pitchFamily="65" charset="-120"/>
                <a:ea typeface="標楷體" pitchFamily="65" charset="-120"/>
              </a:rPr>
              <a:t>附錄  </a:t>
            </a:r>
            <a:r>
              <a:rPr lang="en-US" altLang="zh-TW" sz="6400" dirty="0" smtClean="0">
                <a:solidFill>
                  <a:schemeClr val="tx1"/>
                </a:solidFill>
                <a:latin typeface="標楷體" pitchFamily="65" charset="-120"/>
                <a:ea typeface="標楷體" pitchFamily="65" charset="-120"/>
              </a:rPr>
              <a:t>SCRUM        (</a:t>
            </a:r>
            <a:r>
              <a:rPr lang="zh-TW" altLang="en-US" sz="6400" b="1" dirty="0" smtClean="0">
                <a:solidFill>
                  <a:schemeClr val="tx1"/>
                </a:solidFill>
                <a:latin typeface="細明體" pitchFamily="49" charset="-120"/>
                <a:ea typeface="細明體" pitchFamily="49" charset="-120"/>
              </a:rPr>
              <a:t>敏捷</a:t>
            </a:r>
            <a:r>
              <a:rPr lang="zh-TW" altLang="en-US" sz="6400" b="1" dirty="0" smtClean="0">
                <a:solidFill>
                  <a:schemeClr val="tx1"/>
                </a:solidFill>
                <a:latin typeface="微軟正黑體" pitchFamily="34" charset="-120"/>
                <a:ea typeface="微軟正黑體" pitchFamily="34" charset="-120"/>
              </a:rPr>
              <a:t>管理</a:t>
            </a:r>
            <a:r>
              <a:rPr lang="zh-TW" altLang="en-US" sz="6400" b="1" dirty="0" smtClean="0">
                <a:solidFill>
                  <a:schemeClr val="tx1"/>
                </a:solidFill>
                <a:latin typeface="細明體" pitchFamily="49" charset="-120"/>
                <a:ea typeface="細明體" pitchFamily="49" charset="-120"/>
              </a:rPr>
              <a:t>法</a:t>
            </a:r>
            <a:r>
              <a:rPr lang="en-US" altLang="zh-TW" sz="6400" dirty="0" smtClean="0">
                <a:solidFill>
                  <a:schemeClr val="tx1"/>
                </a:solidFill>
                <a:latin typeface="細明體" pitchFamily="49" charset="-120"/>
                <a:ea typeface="細明體" pitchFamily="49" charset="-120"/>
              </a:rPr>
              <a:t>)</a:t>
            </a:r>
          </a:p>
          <a:p>
            <a:pPr>
              <a:buNone/>
              <a:defRPr/>
            </a:pPr>
            <a:r>
              <a:rPr lang="en-US" altLang="zh-TW" sz="6400" dirty="0" smtClean="0">
                <a:solidFill>
                  <a:schemeClr val="tx1"/>
                </a:solidFill>
                <a:latin typeface="標楷體" pitchFamily="65" charset="-120"/>
                <a:ea typeface="標楷體" pitchFamily="65" charset="-120"/>
              </a:rPr>
              <a:t>               </a:t>
            </a:r>
            <a:r>
              <a:rPr lang="en-US" altLang="zh-TW" sz="6400" dirty="0">
                <a:solidFill>
                  <a:schemeClr val="tx1"/>
                </a:solidFill>
                <a:latin typeface="標楷體" pitchFamily="65" charset="-120"/>
                <a:ea typeface="標楷體" pitchFamily="65" charset="-120"/>
              </a:rPr>
              <a:t> </a:t>
            </a:r>
            <a:r>
              <a:rPr lang="en-US" altLang="zh-TW" sz="6400" dirty="0" smtClean="0">
                <a:solidFill>
                  <a:schemeClr val="tx1"/>
                </a:solidFill>
                <a:latin typeface="標楷體" pitchFamily="65" charset="-120"/>
                <a:ea typeface="標楷體" pitchFamily="65" charset="-120"/>
              </a:rPr>
              <a:t>       </a:t>
            </a:r>
            <a:r>
              <a:rPr lang="zh-TW" altLang="en-US" sz="6400" dirty="0" smtClean="0">
                <a:solidFill>
                  <a:schemeClr val="tx1"/>
                </a:solidFill>
                <a:latin typeface="標楷體" pitchFamily="65" charset="-120"/>
                <a:ea typeface="標楷體" pitchFamily="65" charset="-120"/>
              </a:rPr>
              <a:t>附錄  </a:t>
            </a:r>
            <a:r>
              <a:rPr lang="en-US" altLang="zh-TW" sz="6400" dirty="0" smtClean="0">
                <a:solidFill>
                  <a:schemeClr val="tx1"/>
                </a:solidFill>
                <a:latin typeface="標楷體" pitchFamily="65" charset="-120"/>
                <a:ea typeface="標楷體" pitchFamily="65" charset="-120"/>
              </a:rPr>
              <a:t>KANBAN (</a:t>
            </a:r>
            <a:r>
              <a:rPr lang="zh-TW" altLang="en-US" sz="6400" b="1" dirty="0" smtClean="0">
                <a:solidFill>
                  <a:schemeClr val="tx1"/>
                </a:solidFill>
                <a:latin typeface="微軟正黑體" pitchFamily="34" charset="-120"/>
                <a:ea typeface="微軟正黑體" pitchFamily="34" charset="-120"/>
              </a:rPr>
              <a:t>視覺化</a:t>
            </a:r>
            <a:r>
              <a:rPr lang="zh-TW" altLang="en-US" sz="6400" b="1" dirty="0" smtClean="0">
                <a:solidFill>
                  <a:schemeClr val="tx1"/>
                </a:solidFill>
                <a:latin typeface="細明體" pitchFamily="49" charset="-120"/>
                <a:ea typeface="細明體" pitchFamily="49" charset="-120"/>
              </a:rPr>
              <a:t>敏捷</a:t>
            </a:r>
            <a:r>
              <a:rPr lang="zh-TW" altLang="en-US" sz="6400" b="1" dirty="0">
                <a:solidFill>
                  <a:schemeClr val="tx1"/>
                </a:solidFill>
                <a:latin typeface="微軟正黑體" pitchFamily="34" charset="-120"/>
                <a:ea typeface="微軟正黑體" pitchFamily="34" charset="-120"/>
              </a:rPr>
              <a:t>管理</a:t>
            </a:r>
            <a:r>
              <a:rPr lang="zh-TW" altLang="en-US" sz="6400" b="1" dirty="0">
                <a:solidFill>
                  <a:schemeClr val="tx1"/>
                </a:solidFill>
                <a:latin typeface="細明體" pitchFamily="49" charset="-120"/>
                <a:ea typeface="細明體" pitchFamily="49" charset="-120"/>
              </a:rPr>
              <a:t>法</a:t>
            </a:r>
            <a:r>
              <a:rPr lang="en-US" altLang="zh-TW" sz="6400" dirty="0" smtClean="0">
                <a:solidFill>
                  <a:schemeClr val="tx1"/>
                </a:solidFill>
                <a:latin typeface="細明體" pitchFamily="49" charset="-120"/>
                <a:ea typeface="細明體" pitchFamily="49" charset="-120"/>
              </a:rPr>
              <a:t>)</a:t>
            </a:r>
          </a:p>
          <a:p>
            <a:pPr>
              <a:buNone/>
              <a:defRPr/>
            </a:pPr>
            <a:r>
              <a:rPr lang="zh-TW" altLang="en-US" sz="6400" dirty="0" smtClean="0">
                <a:solidFill>
                  <a:schemeClr val="tx1"/>
                </a:solidFill>
                <a:latin typeface="標楷體" pitchFamily="65" charset="-120"/>
                <a:ea typeface="標楷體" pitchFamily="65" charset="-120"/>
              </a:rPr>
              <a:t>                       </a:t>
            </a:r>
            <a:endParaRPr lang="en-US" altLang="zh-TW" sz="6400" dirty="0">
              <a:solidFill>
                <a:schemeClr val="tx1"/>
              </a:solidFill>
              <a:latin typeface="標楷體" pitchFamily="65" charset="-120"/>
              <a:ea typeface="標楷體" pitchFamily="65" charset="-120"/>
            </a:endParaRPr>
          </a:p>
          <a:p>
            <a:pPr>
              <a:buNone/>
              <a:defRPr/>
            </a:pPr>
            <a:r>
              <a:rPr lang="en-US" altLang="zh-TW" sz="6400" dirty="0" smtClean="0">
                <a:solidFill>
                  <a:schemeClr val="tx1"/>
                </a:solidFill>
                <a:latin typeface="標楷體" pitchFamily="65" charset="-120"/>
                <a:ea typeface="標楷體" pitchFamily="65" charset="-120"/>
              </a:rPr>
              <a:t>              </a:t>
            </a:r>
            <a:r>
              <a:rPr lang="zh-TW" altLang="en-US" sz="9600" dirty="0" smtClean="0">
                <a:solidFill>
                  <a:schemeClr val="tx1"/>
                </a:solidFill>
                <a:latin typeface="標楷體" pitchFamily="65" charset="-120"/>
                <a:ea typeface="標楷體" pitchFamily="65" charset="-120"/>
              </a:rPr>
              <a:t>補充教材 </a:t>
            </a:r>
            <a:r>
              <a:rPr lang="en-US" altLang="zh-TW" sz="9600" dirty="0" smtClean="0">
                <a:solidFill>
                  <a:schemeClr val="tx1"/>
                </a:solidFill>
                <a:latin typeface="標楷體" pitchFamily="65" charset="-120"/>
                <a:ea typeface="標楷體" pitchFamily="65" charset="-120"/>
              </a:rPr>
              <a:t>Agile Software Development</a:t>
            </a:r>
            <a:r>
              <a:rPr lang="en-US" altLang="zh-TW" sz="6400" dirty="0" smtClean="0">
                <a:solidFill>
                  <a:schemeClr val="tx1"/>
                </a:solidFill>
                <a:latin typeface="標楷體" pitchFamily="65" charset="-120"/>
                <a:ea typeface="標楷體" pitchFamily="65" charset="-120"/>
              </a:rPr>
              <a:t> by Alistair Cockburn </a:t>
            </a:r>
          </a:p>
          <a:p>
            <a:pPr>
              <a:buNone/>
              <a:defRPr/>
            </a:pPr>
            <a:r>
              <a:rPr lang="zh-TW" altLang="en-US" sz="6400" dirty="0">
                <a:solidFill>
                  <a:schemeClr val="tx1"/>
                </a:solidFill>
                <a:latin typeface="標楷體" pitchFamily="65" charset="-120"/>
                <a:ea typeface="標楷體" pitchFamily="65" charset="-120"/>
              </a:rPr>
              <a:t> </a:t>
            </a:r>
            <a:r>
              <a:rPr lang="zh-TW" altLang="en-US" sz="6400" dirty="0" smtClean="0">
                <a:solidFill>
                  <a:schemeClr val="tx1"/>
                </a:solidFill>
                <a:latin typeface="標楷體" pitchFamily="65" charset="-120"/>
                <a:ea typeface="標楷體" pitchFamily="65" charset="-120"/>
              </a:rPr>
              <a:t>             包含珍貴的 </a:t>
            </a:r>
            <a:r>
              <a:rPr lang="en-US" altLang="zh-TW" sz="6400" dirty="0" smtClean="0">
                <a:solidFill>
                  <a:schemeClr val="tx1"/>
                </a:solidFill>
                <a:latin typeface="標楷體" pitchFamily="65" charset="-120"/>
                <a:ea typeface="標楷體" pitchFamily="65" charset="-120"/>
              </a:rPr>
              <a:t>89</a:t>
            </a:r>
            <a:r>
              <a:rPr lang="zh-TW" altLang="en-US" sz="6400" dirty="0" smtClean="0">
                <a:solidFill>
                  <a:schemeClr val="tx1"/>
                </a:solidFill>
                <a:latin typeface="標楷體" pitchFamily="65" charset="-120"/>
                <a:ea typeface="標楷體" pitchFamily="65" charset="-120"/>
              </a:rPr>
              <a:t> 個業界小故事 </a:t>
            </a:r>
            <a:r>
              <a:rPr lang="en-US" altLang="zh-TW" sz="6400" dirty="0" smtClean="0">
                <a:solidFill>
                  <a:schemeClr val="tx1"/>
                </a:solidFill>
                <a:latin typeface="標楷體" pitchFamily="65" charset="-120"/>
                <a:ea typeface="標楷體" pitchFamily="65" charset="-120"/>
              </a:rPr>
              <a:t>(Files: cockburn1 thru. cockburn7)</a:t>
            </a:r>
            <a:r>
              <a:rPr lang="zh-TW" altLang="en-US" sz="6400" dirty="0" smtClean="0">
                <a:solidFill>
                  <a:schemeClr val="tx1"/>
                </a:solidFill>
                <a:latin typeface="標楷體" pitchFamily="65" charset="-120"/>
                <a:ea typeface="標楷體" pitchFamily="65" charset="-120"/>
              </a:rPr>
              <a:t> </a:t>
            </a:r>
            <a:r>
              <a:rPr lang="en-US" altLang="zh-TW" sz="9600" dirty="0" smtClean="0">
                <a:solidFill>
                  <a:schemeClr val="tx1"/>
                </a:solidFill>
                <a:latin typeface="標楷體" pitchFamily="65" charset="-120"/>
                <a:ea typeface="標楷體" pitchFamily="65" charset="-120"/>
              </a:rPr>
              <a:t>376 pages</a:t>
            </a:r>
            <a:r>
              <a:rPr lang="en-US" altLang="zh-TW" sz="6400" dirty="0" smtClean="0">
                <a:solidFill>
                  <a:schemeClr val="tx1"/>
                </a:solidFill>
                <a:latin typeface="標楷體" pitchFamily="65" charset="-120"/>
                <a:ea typeface="標楷體" pitchFamily="65" charset="-120"/>
              </a:rPr>
              <a:t> </a:t>
            </a:r>
            <a:endParaRPr lang="en-US" altLang="zh-TW" sz="6400" dirty="0" smtClean="0">
              <a:solidFill>
                <a:schemeClr val="tx1"/>
              </a:solidFill>
              <a:latin typeface="細明體" pitchFamily="49" charset="-120"/>
              <a:ea typeface="細明體" pitchFamily="49" charset="-120"/>
            </a:endParaRPr>
          </a:p>
          <a:p>
            <a:pPr>
              <a:buNone/>
              <a:defRPr/>
            </a:pPr>
            <a:endParaRPr lang="zh-TW" altLang="en-US" sz="5100" dirty="0">
              <a:solidFill>
                <a:schemeClr val="tx1"/>
              </a:solidFill>
              <a:latin typeface="細明體" pitchFamily="49" charset="-120"/>
              <a:ea typeface="細明體" pitchFamily="49" charset="-120"/>
            </a:endParaRPr>
          </a:p>
          <a:p>
            <a:pPr>
              <a:buFont typeface="Wingdings" pitchFamily="2" charset="2"/>
              <a:buNone/>
              <a:defRPr/>
            </a:pPr>
            <a:r>
              <a:rPr lang="en-US" altLang="zh-TW" sz="5100" dirty="0" smtClean="0">
                <a:solidFill>
                  <a:schemeClr val="tx1"/>
                </a:solidFill>
                <a:latin typeface="細明體" pitchFamily="49" charset="-120"/>
                <a:ea typeface="細明體" pitchFamily="49" charset="-120"/>
              </a:rPr>
              <a:t> </a:t>
            </a:r>
            <a:endParaRPr lang="zh-TW" altLang="en-US" sz="5100" dirty="0">
              <a:solidFill>
                <a:schemeClr val="tx1"/>
              </a:solidFill>
              <a:latin typeface="細明體" pitchFamily="49" charset="-120"/>
              <a:ea typeface="細明體" pitchFamily="49" charset="-120"/>
            </a:endParaRPr>
          </a:p>
        </p:txBody>
      </p:sp>
    </p:spTree>
    <p:extLst>
      <p:ext uri="{BB962C8B-B14F-4D97-AF65-F5344CB8AC3E}">
        <p14:creationId xmlns:p14="http://schemas.microsoft.com/office/powerpoint/2010/main" val="42577073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14775D-87A7-4E1B-A447-EE110B683E45}" type="slidenum">
              <a:rPr lang="zh-TW" altLang="en-US" smtClean="0"/>
              <a:pPr>
                <a:defRPr/>
              </a:pPr>
              <a:t>120</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解答二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537251"/>
            <a:ext cx="8534400" cy="3697357"/>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某教授指出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台灣硬體產業已經做得很好了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接著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要再接再厲</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做好軟體產業</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陳教授答</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台灣硬體產業是工廠式代工產業</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並無發明某創新硬體架構等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而軟體產業是創意產業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二者本質不同</a:t>
            </a:r>
            <a:r>
              <a:rPr lang="en-US" altLang="zh-TW" dirty="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不相關的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只不過</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剛巧電腦軟體要在電腦硬體上執行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使人誤以為相關</a:t>
            </a:r>
            <a:r>
              <a:rPr lang="en-US" altLang="zh-TW" dirty="0" smtClean="0">
                <a:solidFill>
                  <a:schemeClr val="tx1"/>
                </a:solidFill>
                <a:latin typeface="標楷體" pitchFamily="65" charset="-120"/>
                <a:ea typeface="標楷體" pitchFamily="65" charset="-120"/>
              </a:rPr>
              <a:t>,</a:t>
            </a:r>
            <a:r>
              <a:rPr lang="zh-TW" altLang="en-US" b="1" dirty="0" smtClean="0">
                <a:solidFill>
                  <a:srgbClr val="FF0000"/>
                </a:solidFill>
                <a:latin typeface="微軟正黑體" pitchFamily="34" charset="-120"/>
                <a:ea typeface="微軟正黑體" pitchFamily="34" charset="-120"/>
              </a:rPr>
              <a:t>請勿誤導國人</a:t>
            </a:r>
            <a:r>
              <a:rPr lang="en-US" altLang="zh-TW" dirty="0" smtClean="0">
                <a:solidFill>
                  <a:srgbClr val="FF0000"/>
                </a:solidFill>
                <a:latin typeface="微軟正黑體" pitchFamily="34" charset="-120"/>
                <a:ea typeface="微軟正黑體" pitchFamily="34" charset="-120"/>
              </a:rPr>
              <a:t>!</a:t>
            </a:r>
            <a:endParaRPr lang="zh-TW" altLang="en-US" dirty="0">
              <a:solidFill>
                <a:srgbClr val="FF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5972326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4970A08-EF8C-4F8D-9340-DBBED348F22C}" type="slidenum">
              <a:rPr lang="zh-TW" altLang="en-US" smtClean="0">
                <a:solidFill>
                  <a:schemeClr val="tx1"/>
                </a:solidFill>
              </a:rPr>
              <a:pPr>
                <a:defRPr/>
              </a:pPr>
              <a:t>121</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解答二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683026"/>
            <a:ext cx="10972800" cy="4447900"/>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某教授指出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台灣是資訊王國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政府應採購國產系統</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而不應考慮外國系統</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b="1"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陳教授答</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台灣確是資訊電子產品大國</a:t>
            </a:r>
            <a:r>
              <a:rPr lang="en-US" altLang="zh-TW" dirty="0" smtClean="0">
                <a:solidFill>
                  <a:schemeClr val="tx1"/>
                </a:solidFill>
                <a:latin typeface="標楷體" pitchFamily="65" charset="-120"/>
                <a:ea typeface="標楷體" pitchFamily="65" charset="-120"/>
              </a:rPr>
              <a:t>(PC Notebook</a:t>
            </a:r>
            <a:r>
              <a:rPr lang="zh-TW" altLang="en-US" dirty="0" smtClean="0">
                <a:solidFill>
                  <a:schemeClr val="tx1"/>
                </a:solidFill>
                <a:latin typeface="標楷體" pitchFamily="65" charset="-120"/>
                <a:ea typeface="標楷體" pitchFamily="65" charset="-120"/>
              </a:rPr>
              <a:t>面板等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電腦大國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但絕非資訊系統大國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更非軟體大國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台灣軟體一般品質不佳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dirty="0" smtClean="0">
                <a:solidFill>
                  <a:schemeClr val="tx1"/>
                </a:solidFill>
                <a:latin typeface="微軟正黑體" pitchFamily="34" charset="-120"/>
                <a:ea typeface="微軟正黑體" pitchFamily="34" charset="-120"/>
              </a:rPr>
              <a:t>例子</a:t>
            </a:r>
            <a:r>
              <a:rPr lang="en-US" altLang="zh-TW"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某研究生透過工研院計畫</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看到某美國頂尖軟體公司的</a:t>
            </a:r>
            <a:r>
              <a:rPr lang="en-US" altLang="zh-TW" dirty="0" smtClean="0">
                <a:solidFill>
                  <a:schemeClr val="tx1"/>
                </a:solidFill>
                <a:latin typeface="標楷體" pitchFamily="65" charset="-120"/>
                <a:ea typeface="標楷體" pitchFamily="65" charset="-120"/>
              </a:rPr>
              <a:t>Java</a:t>
            </a:r>
            <a:r>
              <a:rPr lang="zh-TW" altLang="en-US" dirty="0" smtClean="0">
                <a:solidFill>
                  <a:schemeClr val="tx1"/>
                </a:solidFill>
                <a:latin typeface="標楷體" pitchFamily="65" charset="-120"/>
                <a:ea typeface="標楷體" pitchFamily="65" charset="-120"/>
              </a:rPr>
              <a:t>程式碼後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慨言</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台灣差太多了</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endParaRPr>
          </a:p>
        </p:txBody>
      </p:sp>
    </p:spTree>
    <p:extLst>
      <p:ext uri="{BB962C8B-B14F-4D97-AF65-F5344CB8AC3E}">
        <p14:creationId xmlns:p14="http://schemas.microsoft.com/office/powerpoint/2010/main" val="157232076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C7C19C0-72B7-4DB4-8829-A8E0E59803F5}" type="slidenum">
              <a:rPr lang="zh-TW" altLang="en-US" smtClean="0"/>
              <a:pPr>
                <a:defRPr/>
              </a:pPr>
              <a:t>122</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a:t>
            </a:r>
            <a:endParaRPr lang="zh-TW" altLang="en-US" dirty="0">
              <a:solidFill>
                <a:schemeClr val="tx1"/>
              </a:solidFill>
            </a:endParaRPr>
          </a:p>
        </p:txBody>
      </p:sp>
      <p:sp>
        <p:nvSpPr>
          <p:cNvPr id="3" name="內容版面配置區 2"/>
          <p:cNvSpPr>
            <a:spLocks noGrp="1"/>
          </p:cNvSpPr>
          <p:nvPr>
            <p:ph sz="quarter" idx="4294967295"/>
          </p:nvPr>
        </p:nvSpPr>
        <p:spPr>
          <a:xfrm>
            <a:off x="609600" y="1571625"/>
            <a:ext cx="10972800" cy="4857750"/>
          </a:xfrm>
          <a:prstGeom prst="rect">
            <a:avLst/>
          </a:prstGeom>
        </p:spPr>
        <p:txBody>
          <a:bodyPr/>
          <a:lstStyle/>
          <a:p>
            <a:pPr>
              <a:buFont typeface="Wingdings" pitchFamily="2" charset="2"/>
              <a:buNone/>
              <a:defRPr/>
            </a:pPr>
            <a:r>
              <a:rPr lang="zh-TW" altLang="en-US" sz="2200" dirty="0" smtClean="0">
                <a:solidFill>
                  <a:schemeClr val="tx1"/>
                </a:solidFill>
                <a:latin typeface="標楷體" pitchFamily="65" charset="-120"/>
                <a:ea typeface="標楷體" pitchFamily="65" charset="-120"/>
              </a:rPr>
              <a:t>近數十年</a:t>
            </a:r>
            <a:r>
              <a:rPr lang="en-US" altLang="zh-TW" sz="2200" dirty="0" smtClean="0">
                <a:solidFill>
                  <a:schemeClr val="tx1"/>
                </a:solidFill>
                <a:latin typeface="標楷體" pitchFamily="65" charset="-120"/>
                <a:ea typeface="標楷體" pitchFamily="65" charset="-120"/>
              </a:rPr>
              <a:t>,</a:t>
            </a:r>
            <a:r>
              <a:rPr lang="zh-TW" altLang="en-US" sz="2200" dirty="0" smtClean="0">
                <a:solidFill>
                  <a:schemeClr val="tx1"/>
                </a:solidFill>
                <a:latin typeface="標楷體" pitchFamily="65" charset="-120"/>
                <a:ea typeface="標楷體" pitchFamily="65" charset="-120"/>
              </a:rPr>
              <a:t>台灣生產線橫掃全球</a:t>
            </a:r>
            <a:r>
              <a:rPr lang="en-US" altLang="zh-TW" sz="2200" dirty="0" smtClean="0">
                <a:solidFill>
                  <a:schemeClr val="tx1"/>
                </a:solidFill>
                <a:latin typeface="標楷體" pitchFamily="65" charset="-120"/>
                <a:ea typeface="標楷體" pitchFamily="65" charset="-120"/>
              </a:rPr>
              <a:t>,</a:t>
            </a:r>
            <a:r>
              <a:rPr lang="zh-TW" altLang="en-US" sz="2200" dirty="0" smtClean="0">
                <a:solidFill>
                  <a:schemeClr val="tx1"/>
                </a:solidFill>
                <a:latin typeface="標楷體" pitchFamily="65" charset="-120"/>
                <a:ea typeface="標楷體" pitchFamily="65" charset="-120"/>
              </a:rPr>
              <a:t>從雨傘到</a:t>
            </a:r>
            <a:r>
              <a:rPr lang="en-US" altLang="zh-TW" sz="2200" dirty="0" err="1" smtClean="0">
                <a:solidFill>
                  <a:schemeClr val="tx1"/>
                </a:solidFill>
                <a:latin typeface="標楷體" pitchFamily="65" charset="-120"/>
                <a:ea typeface="標楷體" pitchFamily="65" charset="-120"/>
              </a:rPr>
              <a:t>鴻海帝國,靠拼命</a:t>
            </a:r>
            <a:r>
              <a:rPr lang="zh-TW" altLang="en-US" sz="2200" dirty="0" smtClean="0">
                <a:solidFill>
                  <a:schemeClr val="tx1"/>
                </a:solidFill>
                <a:latin typeface="標楷體" pitchFamily="65" charset="-120"/>
                <a:ea typeface="標楷體" pitchFamily="65" charset="-120"/>
              </a:rPr>
              <a:t>文化</a:t>
            </a:r>
            <a:r>
              <a:rPr lang="en-US" altLang="zh-TW" sz="22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200" dirty="0" smtClean="0">
                <a:solidFill>
                  <a:schemeClr val="tx1"/>
                </a:solidFill>
                <a:latin typeface="標楷體" pitchFamily="65" charset="-120"/>
                <a:ea typeface="標楷體" pitchFamily="65" charset="-120"/>
              </a:rPr>
              <a:t>       1) </a:t>
            </a:r>
            <a:r>
              <a:rPr lang="en-US" altLang="zh-TW" sz="2200" dirty="0" err="1" smtClean="0">
                <a:solidFill>
                  <a:schemeClr val="tx1"/>
                </a:solidFill>
                <a:latin typeface="標楷體" pitchFamily="65" charset="-120"/>
                <a:ea typeface="標楷體" pitchFamily="65" charset="-120"/>
              </a:rPr>
              <a:t>老闆拼命回應客户需求</a:t>
            </a:r>
            <a:r>
              <a:rPr lang="en-US" altLang="zh-TW" sz="22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200" dirty="0" smtClean="0">
                <a:solidFill>
                  <a:schemeClr val="tx1"/>
                </a:solidFill>
                <a:latin typeface="標楷體" pitchFamily="65" charset="-120"/>
                <a:ea typeface="標楷體" pitchFamily="65" charset="-120"/>
              </a:rPr>
              <a:t>       2) </a:t>
            </a:r>
            <a:r>
              <a:rPr lang="en-US" altLang="zh-TW" sz="2200" dirty="0" err="1" smtClean="0">
                <a:solidFill>
                  <a:schemeClr val="tx1"/>
                </a:solidFill>
                <a:latin typeface="標楷體" pitchFamily="65" charset="-120"/>
                <a:ea typeface="標楷體" pitchFamily="65" charset="-120"/>
              </a:rPr>
              <a:t>工頭拼命run生產線</a:t>
            </a:r>
            <a:r>
              <a:rPr lang="en-US" altLang="zh-TW" sz="2200" dirty="0" smtClean="0">
                <a:solidFill>
                  <a:schemeClr val="tx1"/>
                </a:solidFill>
                <a:latin typeface="標楷體" pitchFamily="65" charset="-120"/>
                <a:ea typeface="標楷體" pitchFamily="65" charset="-120"/>
              </a:rPr>
              <a:t>(</a:t>
            </a:r>
            <a:r>
              <a:rPr lang="en-US" altLang="zh-TW" sz="2200" dirty="0" err="1" smtClean="0">
                <a:solidFill>
                  <a:schemeClr val="tx1"/>
                </a:solidFill>
                <a:latin typeface="標楷體" pitchFamily="65" charset="-120"/>
                <a:ea typeface="標楷體" pitchFamily="65" charset="-120"/>
              </a:rPr>
              <a:t>台積電張忠謀</a:t>
            </a:r>
            <a:r>
              <a:rPr lang="zh-TW" altLang="en-US" sz="2200" dirty="0" smtClean="0">
                <a:solidFill>
                  <a:schemeClr val="tx1"/>
                </a:solidFill>
                <a:latin typeface="標楷體" pitchFamily="65" charset="-120"/>
                <a:ea typeface="標楷體" pitchFamily="65" charset="-120"/>
              </a:rPr>
              <a:t>頗</a:t>
            </a:r>
            <a:r>
              <a:rPr lang="en-US" altLang="zh-TW" sz="2200" dirty="0" smtClean="0">
                <a:solidFill>
                  <a:schemeClr val="tx1"/>
                </a:solidFill>
                <a:latin typeface="標楷體" pitchFamily="65" charset="-120"/>
                <a:ea typeface="標楷體" pitchFamily="65" charset="-120"/>
              </a:rPr>
              <a:t>賞</a:t>
            </a:r>
            <a:r>
              <a:rPr lang="zh-TW" altLang="en-US" sz="2200" dirty="0" smtClean="0">
                <a:solidFill>
                  <a:schemeClr val="tx1"/>
                </a:solidFill>
                <a:latin typeface="標楷體" pitchFamily="65" charset="-120"/>
                <a:ea typeface="標楷體" pitchFamily="65" charset="-120"/>
              </a:rPr>
              <a:t>識</a:t>
            </a:r>
            <a:r>
              <a:rPr lang="en-US" altLang="zh-TW" sz="2200" dirty="0" err="1" smtClean="0">
                <a:solidFill>
                  <a:schemeClr val="tx1"/>
                </a:solidFill>
                <a:latin typeface="標楷體" pitchFamily="65" charset="-120"/>
                <a:ea typeface="標楷體" pitchFamily="65" charset="-120"/>
              </a:rPr>
              <a:t>台灣工頭</a:t>
            </a:r>
            <a:r>
              <a:rPr lang="en-US" altLang="zh-TW" sz="22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200" dirty="0" smtClean="0">
                <a:solidFill>
                  <a:schemeClr val="tx1"/>
                </a:solidFill>
                <a:latin typeface="標楷體" pitchFamily="65" charset="-120"/>
                <a:ea typeface="標楷體" pitchFamily="65" charset="-120"/>
              </a:rPr>
              <a:t>       3) </a:t>
            </a:r>
            <a:r>
              <a:rPr lang="en-US" altLang="zh-TW" sz="2200" dirty="0" err="1" smtClean="0">
                <a:solidFill>
                  <a:schemeClr val="tx1"/>
                </a:solidFill>
                <a:latin typeface="標楷體" pitchFamily="65" charset="-120"/>
                <a:ea typeface="標楷體" pitchFamily="65" charset="-120"/>
              </a:rPr>
              <a:t>工人則拼命</a:t>
            </a:r>
            <a:r>
              <a:rPr lang="zh-TW" altLang="en-US" sz="2200" dirty="0" smtClean="0">
                <a:solidFill>
                  <a:schemeClr val="tx1"/>
                </a:solidFill>
                <a:latin typeface="標楷體" pitchFamily="65" charset="-120"/>
                <a:ea typeface="標楷體" pitchFamily="65" charset="-120"/>
              </a:rPr>
              <a:t>加班</a:t>
            </a:r>
            <a:r>
              <a:rPr lang="en-US" altLang="zh-TW" sz="2200" dirty="0" smtClean="0">
                <a:solidFill>
                  <a:schemeClr val="tx1"/>
                </a:solidFill>
                <a:latin typeface="標楷體" pitchFamily="65" charset="-120"/>
                <a:ea typeface="標楷體" pitchFamily="65" charset="-120"/>
              </a:rPr>
              <a:t>,</a:t>
            </a:r>
            <a:r>
              <a:rPr lang="zh-TW" altLang="en-US" sz="2200" b="1" dirty="0" smtClean="0">
                <a:solidFill>
                  <a:schemeClr val="tx1"/>
                </a:solidFill>
                <a:latin typeface="微軟正黑體" pitchFamily="34" charset="-120"/>
                <a:ea typeface="微軟正黑體" pitchFamily="34" charset="-120"/>
              </a:rPr>
              <a:t>但不精準 </a:t>
            </a:r>
            <a:endParaRPr lang="en-US" altLang="zh-TW" sz="22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1800" dirty="0" smtClean="0">
                <a:solidFill>
                  <a:schemeClr val="tx1"/>
                </a:solidFill>
                <a:latin typeface="標楷體" pitchFamily="65" charset="-120"/>
                <a:ea typeface="標楷體" pitchFamily="65" charset="-120"/>
              </a:rPr>
              <a:t>         </a:t>
            </a: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200" dirty="0" err="1" smtClean="0">
                <a:solidFill>
                  <a:schemeClr val="tx1"/>
                </a:solidFill>
                <a:latin typeface="標楷體" pitchFamily="65" charset="-120"/>
                <a:ea typeface="標楷體" pitchFamily="65" charset="-120"/>
              </a:rPr>
              <a:t>拼命</a:t>
            </a:r>
            <a:r>
              <a:rPr lang="zh-TW" altLang="en-US" sz="2200" dirty="0" smtClean="0">
                <a:solidFill>
                  <a:schemeClr val="tx1"/>
                </a:solidFill>
                <a:latin typeface="標楷體" pitchFamily="65" charset="-120"/>
                <a:ea typeface="標楷體" pitchFamily="65" charset="-120"/>
              </a:rPr>
              <a:t>文化</a:t>
            </a:r>
            <a:r>
              <a:rPr lang="en-US" altLang="zh-TW" sz="2200" dirty="0" err="1" smtClean="0">
                <a:solidFill>
                  <a:schemeClr val="tx1"/>
                </a:solidFill>
                <a:latin typeface="標楷體" pitchFamily="65" charset="-120"/>
                <a:ea typeface="標楷體" pitchFamily="65" charset="-120"/>
              </a:rPr>
              <a:t>長期</a:t>
            </a:r>
            <a:r>
              <a:rPr lang="zh-TW" altLang="en-US" sz="2200" dirty="0" smtClean="0">
                <a:solidFill>
                  <a:schemeClr val="tx1"/>
                </a:solidFill>
                <a:latin typeface="標楷體" pitchFamily="65" charset="-120"/>
                <a:ea typeface="標楷體" pitchFamily="65" charset="-120"/>
              </a:rPr>
              <a:t>硬拼</a:t>
            </a:r>
            <a:r>
              <a:rPr lang="en-US" altLang="zh-TW" sz="2200" dirty="0" smtClean="0">
                <a:solidFill>
                  <a:schemeClr val="tx1"/>
                </a:solidFill>
                <a:latin typeface="標楷體" pitchFamily="65" charset="-120"/>
                <a:ea typeface="標楷體" pitchFamily="65" charset="-120"/>
              </a:rPr>
              <a:t>,</a:t>
            </a:r>
            <a:r>
              <a:rPr lang="en-US" altLang="zh-TW" sz="2200" dirty="0" err="1" smtClean="0">
                <a:solidFill>
                  <a:schemeClr val="tx1"/>
                </a:solidFill>
                <a:latin typeface="微軟正黑體" pitchFamily="34" charset="-120"/>
                <a:ea typeface="微軟正黑體" pitchFamily="34" charset="-120"/>
              </a:rPr>
              <a:t>傷害員工</a:t>
            </a:r>
            <a:r>
              <a:rPr lang="en-US" altLang="zh-TW" sz="2200" dirty="0" smtClean="0">
                <a:solidFill>
                  <a:schemeClr val="tx1"/>
                </a:solidFill>
                <a:latin typeface="標楷體" pitchFamily="65" charset="-120"/>
                <a:ea typeface="標楷體" pitchFamily="65" charset="-120"/>
              </a:rPr>
              <a:t>,</a:t>
            </a:r>
            <a:r>
              <a:rPr lang="zh-TW" altLang="en-US" sz="2200" dirty="0" smtClean="0">
                <a:solidFill>
                  <a:schemeClr val="tx1"/>
                </a:solidFill>
                <a:latin typeface="標楷體" pitchFamily="65" charset="-120"/>
                <a:ea typeface="標楷體" pitchFamily="65" charset="-120"/>
              </a:rPr>
              <a:t>如</a:t>
            </a:r>
            <a:r>
              <a:rPr lang="zh-TW" altLang="en-US" sz="2200" smtClean="0">
                <a:solidFill>
                  <a:schemeClr val="tx1"/>
                </a:solidFill>
                <a:latin typeface="標楷體" pitchFamily="65" charset="-120"/>
                <a:ea typeface="標楷體" pitchFamily="65" charset="-120"/>
              </a:rPr>
              <a:t>緊張焦慮亢奮</a:t>
            </a:r>
            <a:r>
              <a:rPr lang="en-US" altLang="zh-TW" sz="2200" dirty="0" smtClean="0">
                <a:solidFill>
                  <a:schemeClr val="tx1"/>
                </a:solidFill>
                <a:latin typeface="標楷體" pitchFamily="65" charset="-120"/>
                <a:ea typeface="標楷體" pitchFamily="65" charset="-120"/>
              </a:rPr>
              <a:t>,</a:t>
            </a:r>
            <a:r>
              <a:rPr lang="zh-TW" altLang="en-US" sz="2200" dirty="0" smtClean="0">
                <a:solidFill>
                  <a:schemeClr val="tx1"/>
                </a:solidFill>
                <a:latin typeface="標楷體" pitchFamily="65" charset="-120"/>
                <a:ea typeface="標楷體" pitchFamily="65" charset="-120"/>
              </a:rPr>
              <a:t>高血壓</a:t>
            </a:r>
            <a:r>
              <a:rPr lang="en-US" altLang="zh-TW" sz="2200" dirty="0" smtClean="0">
                <a:solidFill>
                  <a:schemeClr val="tx1"/>
                </a:solidFill>
                <a:latin typeface="標楷體" pitchFamily="65" charset="-120"/>
                <a:ea typeface="標楷體" pitchFamily="65" charset="-120"/>
              </a:rPr>
              <a:t>,</a:t>
            </a:r>
            <a:r>
              <a:rPr lang="zh-TW" altLang="en-US" sz="2200" dirty="0" smtClean="0">
                <a:solidFill>
                  <a:schemeClr val="tx1"/>
                </a:solidFill>
                <a:latin typeface="標楷體" pitchFamily="65" charset="-120"/>
                <a:ea typeface="標楷體" pitchFamily="65" charset="-120"/>
              </a:rPr>
              <a:t>中風</a:t>
            </a:r>
            <a:r>
              <a:rPr lang="en-US" altLang="zh-TW" sz="2200" dirty="0" smtClean="0">
                <a:solidFill>
                  <a:schemeClr val="tx1"/>
                </a:solidFill>
                <a:latin typeface="標楷體" pitchFamily="65" charset="-120"/>
                <a:ea typeface="標楷體" pitchFamily="65" charset="-120"/>
              </a:rPr>
              <a:t>,</a:t>
            </a:r>
            <a:r>
              <a:rPr lang="zh-TW" altLang="en-US" sz="2200" dirty="0" smtClean="0">
                <a:solidFill>
                  <a:schemeClr val="tx1"/>
                </a:solidFill>
                <a:latin typeface="標楷體" pitchFamily="65" charset="-120"/>
                <a:ea typeface="標楷體" pitchFamily="65" charset="-120"/>
              </a:rPr>
              <a:t>肝腎病</a:t>
            </a:r>
            <a:r>
              <a:rPr lang="en-US" altLang="zh-TW" sz="2200" dirty="0" smtClean="0">
                <a:solidFill>
                  <a:schemeClr val="tx1"/>
                </a:solidFill>
                <a:latin typeface="標楷體" pitchFamily="65" charset="-120"/>
                <a:ea typeface="標楷體" pitchFamily="65" charset="-120"/>
              </a:rPr>
              <a:t>,</a:t>
            </a:r>
            <a:r>
              <a:rPr lang="zh-TW" altLang="en-US" sz="2200" dirty="0" smtClean="0">
                <a:solidFill>
                  <a:schemeClr val="tx1"/>
                </a:solidFill>
                <a:latin typeface="標楷體" pitchFamily="65" charset="-120"/>
                <a:ea typeface="標楷體" pitchFamily="65" charset="-120"/>
              </a:rPr>
              <a:t>癌症</a:t>
            </a:r>
            <a:r>
              <a:rPr lang="en-US" altLang="zh-TW" sz="2200" dirty="0" smtClean="0">
                <a:solidFill>
                  <a:schemeClr val="tx1"/>
                </a:solidFill>
                <a:latin typeface="標楷體" pitchFamily="65" charset="-120"/>
                <a:ea typeface="標楷體" pitchFamily="65" charset="-120"/>
              </a:rPr>
              <a:t>,</a:t>
            </a:r>
            <a:r>
              <a:rPr lang="zh-TW" altLang="en-US" sz="2200" dirty="0" smtClean="0">
                <a:solidFill>
                  <a:schemeClr val="tx1"/>
                </a:solidFill>
                <a:latin typeface="標楷體" pitchFamily="65" charset="-120"/>
                <a:ea typeface="標楷體" pitchFamily="65" charset="-120"/>
              </a:rPr>
              <a:t>跳樓自殺</a:t>
            </a:r>
            <a:endParaRPr lang="en-US" altLang="zh-TW" sz="22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200" dirty="0" smtClean="0">
                <a:solidFill>
                  <a:schemeClr val="tx1"/>
                </a:solidFill>
                <a:latin typeface="標楷體" pitchFamily="65" charset="-120"/>
                <a:ea typeface="標楷體" pitchFamily="65" charset="-120"/>
              </a:rPr>
              <a:t>又</a:t>
            </a:r>
            <a:r>
              <a:rPr lang="en-US" altLang="zh-TW" sz="2200" dirty="0" err="1" smtClean="0">
                <a:solidFill>
                  <a:schemeClr val="tx1"/>
                </a:solidFill>
                <a:latin typeface="微軟正黑體" pitchFamily="34" charset="-120"/>
                <a:ea typeface="微軟正黑體" pitchFamily="34" charset="-120"/>
              </a:rPr>
              <a:t>破壞環境</a:t>
            </a:r>
            <a:r>
              <a:rPr lang="en-US" altLang="zh-TW" sz="2200" dirty="0" err="1" smtClean="0">
                <a:solidFill>
                  <a:schemeClr val="tx1"/>
                </a:solidFill>
                <a:latin typeface="標楷體" pitchFamily="65" charset="-120"/>
                <a:ea typeface="標楷體" pitchFamily="65" charset="-120"/>
              </a:rPr>
              <a:t>,如</a:t>
            </a:r>
            <a:r>
              <a:rPr lang="zh-TW" altLang="en-US" sz="2200" dirty="0" smtClean="0">
                <a:solidFill>
                  <a:schemeClr val="tx1"/>
                </a:solidFill>
                <a:latin typeface="標楷體" pitchFamily="65" charset="-120"/>
                <a:ea typeface="標楷體" pitchFamily="65" charset="-120"/>
              </a:rPr>
              <a:t>台塑六輕污染空氣水土壤</a:t>
            </a:r>
            <a:r>
              <a:rPr lang="en-US" altLang="zh-TW" sz="2200" dirty="0" smtClean="0">
                <a:solidFill>
                  <a:schemeClr val="tx1"/>
                </a:solidFill>
                <a:latin typeface="標楷體" pitchFamily="65" charset="-120"/>
                <a:ea typeface="標楷體" pitchFamily="65" charset="-120"/>
              </a:rPr>
              <a:t>,</a:t>
            </a:r>
            <a:r>
              <a:rPr lang="zh-TW" altLang="en-US" sz="2200" dirty="0" smtClean="0">
                <a:solidFill>
                  <a:schemeClr val="tx1"/>
                </a:solidFill>
                <a:latin typeface="標楷體" pitchFamily="65" charset="-120"/>
                <a:ea typeface="標楷體" pitchFamily="65" charset="-120"/>
              </a:rPr>
              <a:t>全球暖化</a:t>
            </a:r>
            <a:r>
              <a:rPr lang="en-US" altLang="zh-TW" sz="2200" dirty="0" smtClean="0">
                <a:solidFill>
                  <a:schemeClr val="tx1"/>
                </a:solidFill>
                <a:latin typeface="標楷體" pitchFamily="65" charset="-120"/>
                <a:ea typeface="標楷體" pitchFamily="65" charset="-120"/>
              </a:rPr>
              <a:t>,</a:t>
            </a:r>
            <a:r>
              <a:rPr lang="zh-TW" altLang="en-US" sz="2200" dirty="0" smtClean="0">
                <a:solidFill>
                  <a:schemeClr val="tx1"/>
                </a:solidFill>
                <a:latin typeface="標楷體" pitchFamily="65" charset="-120"/>
                <a:ea typeface="標楷體" pitchFamily="65" charset="-120"/>
              </a:rPr>
              <a:t>且利潤微薄</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rgbClr val="FF0000"/>
                </a:solidFill>
                <a:latin typeface="微軟正黑體" pitchFamily="34" charset="-120"/>
                <a:ea typeface="微軟正黑體" pitchFamily="34" charset="-120"/>
              </a:rPr>
              <a:t>軟體業不是生產線，倒像工藝家聯合工坊，</a:t>
            </a:r>
            <a:endParaRPr lang="en-US" altLang="zh-TW" sz="2800" dirty="0" smtClean="0">
              <a:solidFill>
                <a:srgbClr val="FF0000"/>
              </a:solidFill>
              <a:latin typeface="微軟正黑體" pitchFamily="34" charset="-120"/>
              <a:ea typeface="微軟正黑體" pitchFamily="34" charset="-120"/>
            </a:endParaRPr>
          </a:p>
          <a:p>
            <a:pPr>
              <a:buFont typeface="Wingdings" pitchFamily="2" charset="2"/>
              <a:buNone/>
              <a:defRPr/>
            </a:pPr>
            <a:r>
              <a:rPr lang="zh-TW" altLang="en-US" sz="2800" dirty="0" smtClean="0">
                <a:solidFill>
                  <a:srgbClr val="FF0000"/>
                </a:solidFill>
                <a:latin typeface="微軟正黑體" pitchFamily="34" charset="-120"/>
                <a:ea typeface="微軟正黑體" pitchFamily="34" charset="-120"/>
              </a:rPr>
              <a:t>不再需要傳統的</a:t>
            </a:r>
            <a:r>
              <a:rPr lang="en-US" altLang="zh-TW" sz="2800" dirty="0" err="1" smtClean="0">
                <a:solidFill>
                  <a:srgbClr val="FF0000"/>
                </a:solidFill>
                <a:latin typeface="微軟正黑體" pitchFamily="34" charset="-120"/>
                <a:ea typeface="微軟正黑體" pitchFamily="34" charset="-120"/>
              </a:rPr>
              <a:t>拼命</a:t>
            </a:r>
            <a:r>
              <a:rPr lang="zh-TW" altLang="en-US" sz="2800" dirty="0" smtClean="0">
                <a:solidFill>
                  <a:srgbClr val="FF0000"/>
                </a:solidFill>
                <a:latin typeface="微軟正黑體" pitchFamily="34" charset="-120"/>
                <a:ea typeface="微軟正黑體" pitchFamily="34" charset="-120"/>
              </a:rPr>
              <a:t>加班，而需要深層的敏捷精準</a:t>
            </a:r>
            <a:r>
              <a:rPr lang="en-US" altLang="zh-TW" sz="2800" dirty="0" smtClean="0">
                <a:solidFill>
                  <a:srgbClr val="FF0000"/>
                </a:solidFill>
                <a:latin typeface="微軟正黑體" pitchFamily="34" charset="-120"/>
                <a:ea typeface="微軟正黑體" pitchFamily="34" charset="-120"/>
              </a:rPr>
              <a:t>: </a:t>
            </a:r>
          </a:p>
          <a:p>
            <a:pPr>
              <a:buFont typeface="Wingdings" pitchFamily="2" charset="2"/>
              <a:buNone/>
              <a:defRPr/>
            </a:pPr>
            <a:r>
              <a:rPr lang="en-US" altLang="zh-TW" sz="2800" b="1" dirty="0" smtClean="0">
                <a:solidFill>
                  <a:srgbClr val="FF0000"/>
                </a:solidFill>
                <a:latin typeface="微軟正黑體" pitchFamily="34" charset="-120"/>
                <a:ea typeface="微軟正黑體" pitchFamily="34" charset="-120"/>
              </a:rPr>
              <a:t>     </a:t>
            </a:r>
            <a:r>
              <a:rPr lang="en-US" altLang="zh-TW" sz="2800" b="1" dirty="0" err="1" smtClean="0">
                <a:solidFill>
                  <a:srgbClr val="FF0000"/>
                </a:solidFill>
                <a:latin typeface="微軟正黑體" pitchFamily="34" charset="-120"/>
                <a:ea typeface="微軟正黑體" pitchFamily="34" charset="-120"/>
              </a:rPr>
              <a:t>如何思考深且密</a:t>
            </a:r>
            <a:r>
              <a:rPr lang="en-US" altLang="zh-TW" sz="2800" b="1" dirty="0" smtClean="0">
                <a:solidFill>
                  <a:srgbClr val="FF0000"/>
                </a:solidFill>
                <a:latin typeface="微軟正黑體" pitchFamily="34" charset="-120"/>
                <a:ea typeface="微軟正黑體" pitchFamily="34" charset="-120"/>
              </a:rPr>
              <a:t>? </a:t>
            </a:r>
            <a:r>
              <a:rPr lang="en-US" altLang="zh-TW" sz="2800" b="1" dirty="0" err="1" smtClean="0">
                <a:solidFill>
                  <a:srgbClr val="FF0000"/>
                </a:solidFill>
                <a:latin typeface="微軟正黑體" pitchFamily="34" charset="-120"/>
                <a:ea typeface="微軟正黑體" pitchFamily="34" charset="-120"/>
              </a:rPr>
              <a:t>如何溝通快而準</a:t>
            </a:r>
            <a:r>
              <a:rPr lang="en-US" altLang="zh-TW" sz="2800" b="1" dirty="0" smtClean="0">
                <a:solidFill>
                  <a:srgbClr val="FF0000"/>
                </a:solidFill>
                <a:latin typeface="微軟正黑體" pitchFamily="34" charset="-120"/>
                <a:ea typeface="微軟正黑體" pitchFamily="34" charset="-120"/>
              </a:rPr>
              <a:t>?</a:t>
            </a:r>
            <a:endParaRPr lang="zh-TW" altLang="en-US" sz="2800" b="1" dirty="0">
              <a:solidFill>
                <a:srgbClr val="FF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234326174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39CCCE7-746E-4B45-90A9-64B5AA366730}" type="slidenum">
              <a:rPr lang="zh-TW" altLang="en-US" smtClean="0">
                <a:solidFill>
                  <a:schemeClr val="tx1"/>
                </a:solidFill>
              </a:rPr>
              <a:pPr>
                <a:defRPr/>
              </a:pPr>
              <a:t>123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a:t>
            </a:r>
            <a:endParaRPr lang="zh-TW" altLang="en-US" dirty="0">
              <a:solidFill>
                <a:schemeClr val="tx1"/>
              </a:solidFill>
            </a:endParaRPr>
          </a:p>
        </p:txBody>
      </p:sp>
      <p:sp>
        <p:nvSpPr>
          <p:cNvPr id="3" name="內容版面配置區 2"/>
          <p:cNvSpPr>
            <a:spLocks noGrp="1"/>
          </p:cNvSpPr>
          <p:nvPr>
            <p:ph sz="quarter" idx="4294967295"/>
          </p:nvPr>
        </p:nvSpPr>
        <p:spPr>
          <a:xfrm>
            <a:off x="1524000" y="1696278"/>
            <a:ext cx="8534400" cy="3617844"/>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台塑六輕連續大火</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燒毀台塑管理神話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原來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與海爭地人定勝天</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今天造成海水鹽份腐蝕管線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原來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低廉建廠成本</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今天發現用了低價易腐蝕黑鐵管線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原來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用低價原油提煉得高利潤</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今天發現琉化物因而多了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易腐蝕管線*</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台灣硬拼低成本的產業文化要檢討了</a:t>
            </a:r>
            <a:r>
              <a:rPr lang="en-US" altLang="zh-TW" dirty="0" smtClean="0">
                <a:solidFill>
                  <a:schemeClr val="tx1"/>
                </a:solidFill>
                <a:latin typeface="標楷體" pitchFamily="65" charset="-120"/>
                <a:ea typeface="標楷體" pitchFamily="65" charset="-120"/>
              </a:rPr>
              <a:t>!</a:t>
            </a:r>
            <a:endParaRPr lang="en-US" altLang="zh-TW" dirty="0" smtClean="0">
              <a:solidFill>
                <a:schemeClr val="tx1"/>
              </a:solidFill>
            </a:endParaRPr>
          </a:p>
          <a:p>
            <a:pPr>
              <a:buFont typeface="Wingdings" pitchFamily="2" charset="2"/>
              <a:buNone/>
              <a:defRPr/>
            </a:pPr>
            <a:r>
              <a:rPr lang="zh-TW" altLang="en-US" sz="2000" dirty="0" smtClean="0">
                <a:solidFill>
                  <a:schemeClr val="tx1"/>
                </a:solidFill>
                <a:latin typeface="標楷體" pitchFamily="65" charset="-120"/>
                <a:ea typeface="標楷體" pitchFamily="65" charset="-120"/>
              </a:rPr>
              <a:t>* 商業週刊 </a:t>
            </a:r>
            <a:r>
              <a:rPr lang="en-US" altLang="zh-TW" sz="2000" dirty="0" smtClean="0">
                <a:solidFill>
                  <a:schemeClr val="tx1"/>
                </a:solidFill>
                <a:latin typeface="標楷體" pitchFamily="65" charset="-120"/>
                <a:ea typeface="標楷體" pitchFamily="65" charset="-120"/>
              </a:rPr>
              <a:t>1237</a:t>
            </a:r>
            <a:r>
              <a:rPr lang="zh-TW" altLang="en-US" sz="2000" dirty="0" smtClean="0">
                <a:solidFill>
                  <a:schemeClr val="tx1"/>
                </a:solidFill>
                <a:latin typeface="標楷體" pitchFamily="65" charset="-120"/>
                <a:ea typeface="標楷體" pitchFamily="65" charset="-120"/>
              </a:rPr>
              <a:t>期  </a:t>
            </a:r>
            <a:r>
              <a:rPr lang="en-US" altLang="zh-TW" sz="2000" dirty="0" smtClean="0">
                <a:solidFill>
                  <a:schemeClr val="tx1"/>
                </a:solidFill>
                <a:latin typeface="標楷體" pitchFamily="65" charset="-120"/>
                <a:ea typeface="標楷體" pitchFamily="65" charset="-120"/>
              </a:rPr>
              <a:t>2011.8.8.</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26425185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C0E5BB8-5C37-4FFC-B9EB-52F8F88F2D65}" type="slidenum">
              <a:rPr lang="zh-TW" altLang="en-US" smtClean="0">
                <a:solidFill>
                  <a:schemeClr val="tx1"/>
                </a:solidFill>
              </a:rPr>
              <a:pPr>
                <a:defRPr/>
              </a:pPr>
              <a:t>124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643270"/>
            <a:ext cx="10972800" cy="4487656"/>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鴻海死對頭</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中國比亞迪王傳福</a:t>
            </a:r>
            <a:r>
              <a:rPr lang="en-US" altLang="zh-TW" sz="2800" dirty="0" smtClean="0">
                <a:solidFill>
                  <a:schemeClr val="tx1"/>
                </a:solidFill>
                <a:latin typeface="標楷體" pitchFamily="65" charset="-120"/>
                <a:ea typeface="標楷體" pitchFamily="65" charset="-120"/>
              </a:rPr>
              <a:t>2009</a:t>
            </a:r>
            <a:r>
              <a:rPr lang="zh-TW" altLang="en-US" sz="2800" dirty="0" smtClean="0">
                <a:solidFill>
                  <a:schemeClr val="tx1"/>
                </a:solidFill>
                <a:latin typeface="標楷體" pitchFamily="65" charset="-120"/>
                <a:ea typeface="標楷體" pitchFamily="65" charset="-120"/>
              </a:rPr>
              <a:t>成中國首富</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財富</a:t>
            </a:r>
            <a:r>
              <a:rPr lang="en-US" altLang="zh-TW" sz="2800" dirty="0" smtClean="0">
                <a:solidFill>
                  <a:schemeClr val="tx1"/>
                </a:solidFill>
                <a:latin typeface="標楷體" pitchFamily="65" charset="-120"/>
                <a:ea typeface="標楷體" pitchFamily="65" charset="-120"/>
              </a:rPr>
              <a:t>396</a:t>
            </a:r>
            <a:r>
              <a:rPr lang="zh-TW" altLang="en-US" sz="2800" dirty="0" smtClean="0">
                <a:solidFill>
                  <a:schemeClr val="tx1"/>
                </a:solidFill>
                <a:latin typeface="標楷體" pitchFamily="65" charset="-120"/>
                <a:ea typeface="標楷體" pitchFamily="65" charset="-120"/>
              </a:rPr>
              <a:t>億人民幣</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中國已學會台灣生產線技術</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但馬步不穩</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其手機充電器召回</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股價暴跌</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且吃不到蘋果訂單</a:t>
            </a:r>
            <a:r>
              <a:rPr lang="en-US" altLang="zh-TW" sz="2800" dirty="0" smtClean="0">
                <a:solidFill>
                  <a:schemeClr val="tx1"/>
                </a:solidFill>
                <a:latin typeface="標楷體" pitchFamily="65" charset="-120"/>
                <a:ea typeface="標楷體" pitchFamily="65" charset="-120"/>
              </a:rPr>
              <a:t>*** 2010</a:t>
            </a:r>
            <a:r>
              <a:rPr lang="zh-TW" altLang="en-US" sz="2800" dirty="0" smtClean="0">
                <a:solidFill>
                  <a:schemeClr val="tx1"/>
                </a:solidFill>
                <a:latin typeface="標楷體" pitchFamily="65" charset="-120"/>
                <a:ea typeface="標楷體" pitchFamily="65" charset="-120"/>
              </a:rPr>
              <a:t>王跌至</a:t>
            </a:r>
            <a:r>
              <a:rPr lang="en-US" altLang="zh-TW" sz="2800" dirty="0" smtClean="0">
                <a:solidFill>
                  <a:schemeClr val="tx1"/>
                </a:solidFill>
                <a:latin typeface="標楷體" pitchFamily="65" charset="-120"/>
                <a:ea typeface="標楷體" pitchFamily="65" charset="-120"/>
              </a:rPr>
              <a:t>12</a:t>
            </a:r>
            <a:r>
              <a:rPr lang="zh-TW" altLang="en-US" sz="2800" dirty="0" smtClean="0">
                <a:solidFill>
                  <a:schemeClr val="tx1"/>
                </a:solidFill>
                <a:latin typeface="標楷體" pitchFamily="65" charset="-120"/>
                <a:ea typeface="標楷體" pitchFamily="65" charset="-120"/>
              </a:rPr>
              <a:t>名</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上海世博及北京奧運展現中國升級了</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富士康跳樓事件使中國工資大幅升級</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台商當年趾高氣昂</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今天黯然被趕走</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台商不應再流浪了</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應返台升級或轉型</a:t>
            </a:r>
            <a:r>
              <a:rPr lang="en-US" altLang="zh-TW" sz="28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 </a:t>
            </a:r>
            <a:r>
              <a:rPr lang="zh-TW" altLang="en-US" sz="2000" dirty="0" smtClean="0">
                <a:solidFill>
                  <a:schemeClr val="tx1"/>
                </a:solidFill>
                <a:latin typeface="標楷體" pitchFamily="65" charset="-120"/>
                <a:ea typeface="標楷體" pitchFamily="65" charset="-120"/>
              </a:rPr>
              <a:t>旺報</a:t>
            </a:r>
            <a:r>
              <a:rPr lang="en-US" altLang="zh-TW" sz="2000" dirty="0" smtClean="0">
                <a:solidFill>
                  <a:schemeClr val="tx1"/>
                </a:solidFill>
                <a:latin typeface="標楷體" pitchFamily="65" charset="-120"/>
                <a:ea typeface="標楷體" pitchFamily="65" charset="-120"/>
              </a:rPr>
              <a:t>, 2009.11.6.</a:t>
            </a: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 </a:t>
            </a:r>
            <a:r>
              <a:rPr lang="zh-TW" altLang="en-US" sz="2000" dirty="0" smtClean="0">
                <a:solidFill>
                  <a:schemeClr val="tx1"/>
                </a:solidFill>
                <a:latin typeface="標楷體" pitchFamily="65" charset="-120"/>
                <a:ea typeface="標楷體" pitchFamily="65" charset="-120"/>
              </a:rPr>
              <a:t>今週刊</a:t>
            </a:r>
            <a:r>
              <a:rPr lang="en-US" altLang="zh-TW" sz="2000" dirty="0" smtClean="0">
                <a:solidFill>
                  <a:schemeClr val="tx1"/>
                </a:solidFill>
                <a:latin typeface="標楷體" pitchFamily="65" charset="-120"/>
                <a:ea typeface="標楷體" pitchFamily="65" charset="-120"/>
              </a:rPr>
              <a:t>, 2009.11.30.</a:t>
            </a: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 </a:t>
            </a:r>
            <a:r>
              <a:rPr lang="zh-TW" altLang="en-US" sz="2000" dirty="0" smtClean="0">
                <a:solidFill>
                  <a:schemeClr val="tx1"/>
                </a:solidFill>
                <a:latin typeface="標楷體" pitchFamily="65" charset="-120"/>
                <a:ea typeface="標楷體" pitchFamily="65" charset="-120"/>
              </a:rPr>
              <a:t>非凡周刊</a:t>
            </a:r>
            <a:r>
              <a:rPr lang="en-US" altLang="zh-TW" sz="2000" dirty="0" smtClean="0">
                <a:solidFill>
                  <a:schemeClr val="tx1"/>
                </a:solidFill>
                <a:latin typeface="標楷體" pitchFamily="65" charset="-120"/>
                <a:ea typeface="標楷體" pitchFamily="65" charset="-120"/>
              </a:rPr>
              <a:t>, 2010.9.5  </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6164112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E1678A1-438A-4EA8-B03F-DBA78000614D}" type="slidenum">
              <a:rPr lang="zh-TW" altLang="en-US" smtClean="0">
                <a:solidFill>
                  <a:schemeClr val="tx1"/>
                </a:solidFill>
              </a:rPr>
              <a:pPr>
                <a:defRPr/>
              </a:pPr>
              <a:t>125</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22782"/>
            <a:ext cx="8534400" cy="3591340"/>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台灣面板業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石化業佔國家生產毛額四分之一以上</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但耗費五百萬人用水</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產生的二氧化碳需十五萬個大安森林公園來化解</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這種掠奪資源</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水</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空氣</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土地</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破壞環境的工廠已危害人民</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傳統工廠思維要拋棄了</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2011</a:t>
            </a:r>
            <a:r>
              <a:rPr lang="zh-TW" altLang="en-US" dirty="0" smtClean="0">
                <a:solidFill>
                  <a:schemeClr val="tx1"/>
                </a:solidFill>
                <a:latin typeface="標楷體" pitchFamily="65" charset="-120"/>
                <a:ea typeface="標楷體" pitchFamily="65" charset="-120"/>
              </a:rPr>
              <a:t>福島核災更突顯環境保護的重要性</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天下雜誌</a:t>
            </a:r>
            <a:r>
              <a:rPr lang="en-US" altLang="zh-TW" sz="2000" dirty="0" smtClean="0">
                <a:solidFill>
                  <a:schemeClr val="tx1"/>
                </a:solidFill>
                <a:latin typeface="標楷體" pitchFamily="65" charset="-120"/>
                <a:ea typeface="標楷體" pitchFamily="65" charset="-120"/>
              </a:rPr>
              <a:t>, 2010.8.10.</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68334650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8C0D923-83C4-4E54-9F3D-453E9CE76F89}" type="slidenum">
              <a:rPr lang="zh-TW" altLang="en-US" smtClean="0">
                <a:solidFill>
                  <a:schemeClr val="tx1"/>
                </a:solidFill>
              </a:rPr>
              <a:pPr>
                <a:defRPr/>
              </a:pPr>
              <a:t>126</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600200"/>
            <a:ext cx="10972800" cy="5068888"/>
          </a:xfrm>
          <a:prstGeom prst="rect">
            <a:avLst/>
          </a:prstGeom>
        </p:spPr>
        <p:txBody>
          <a:bodyPr/>
          <a:lstStyle/>
          <a:p>
            <a:pPr>
              <a:buFont typeface="Wingdings" pitchFamily="2" charset="2"/>
              <a:buNone/>
              <a:defRPr/>
            </a:pPr>
            <a:r>
              <a:rPr lang="zh-TW" altLang="en-US" sz="2800" dirty="0" smtClean="0">
                <a:solidFill>
                  <a:schemeClr val="tx1"/>
                </a:solidFill>
                <a:latin typeface="標楷體" pitchFamily="65" charset="-120"/>
                <a:ea typeface="標楷體" pitchFamily="65" charset="-120"/>
              </a:rPr>
              <a:t>世界經濟論壇評比</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 台灣產業聚落競爭力全球第一 有毛豆</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自行車</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工具機等十三個小鎮</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以毛豆為例 三個不認輸敢冒險的人用新品種</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採機械化大面積耕作</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不靠 </a:t>
            </a:r>
            <a:r>
              <a:rPr lang="en-US" altLang="zh-TW" sz="2800" dirty="0" smtClean="0">
                <a:solidFill>
                  <a:schemeClr val="tx1"/>
                </a:solidFill>
                <a:latin typeface="標楷體" pitchFamily="65" charset="-120"/>
                <a:ea typeface="標楷體" pitchFamily="65" charset="-120"/>
              </a:rPr>
              <a:t>ECFA,</a:t>
            </a:r>
            <a:r>
              <a:rPr lang="zh-TW" altLang="en-US" sz="2800" dirty="0" smtClean="0">
                <a:solidFill>
                  <a:schemeClr val="tx1"/>
                </a:solidFill>
                <a:latin typeface="標楷體" pitchFamily="65" charset="-120"/>
                <a:ea typeface="標楷體" pitchFamily="65" charset="-120"/>
              </a:rPr>
              <a:t>賺世界財</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這些小鎮都在新竹以南</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都非中央政府主導的產業</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卻有技術門檻有品牌</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且產值持續成長 *</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台灣何時有軟體產業聚落</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將靠不認輸</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敢冒險的人</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 且不要靠政府</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000" dirty="0" smtClean="0">
                <a:solidFill>
                  <a:schemeClr val="tx1"/>
                </a:solidFill>
                <a:latin typeface="標楷體" pitchFamily="65" charset="-120"/>
                <a:ea typeface="標楷體" pitchFamily="65" charset="-120"/>
              </a:rPr>
              <a:t>* 商業週刊</a:t>
            </a:r>
            <a:r>
              <a:rPr lang="en-US" altLang="zh-TW" sz="2000" dirty="0" smtClean="0">
                <a:solidFill>
                  <a:schemeClr val="tx1"/>
                </a:solidFill>
                <a:latin typeface="標楷體" pitchFamily="65" charset="-120"/>
                <a:ea typeface="標楷體" pitchFamily="65" charset="-120"/>
              </a:rPr>
              <a:t>, 2011.11.7.</a:t>
            </a:r>
          </a:p>
        </p:txBody>
      </p:sp>
    </p:spTree>
    <p:extLst>
      <p:ext uri="{BB962C8B-B14F-4D97-AF65-F5344CB8AC3E}">
        <p14:creationId xmlns:p14="http://schemas.microsoft.com/office/powerpoint/2010/main" val="20932340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2727CCF-03D2-40CF-9A39-66E3BF0F686B}" type="slidenum">
              <a:rPr lang="zh-TW" altLang="en-US" smtClean="0">
                <a:solidFill>
                  <a:schemeClr val="tx1"/>
                </a:solidFill>
              </a:rPr>
              <a:pPr>
                <a:defRPr/>
              </a:pPr>
              <a:t>127</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69773"/>
            <a:ext cx="8534400" cy="4134679"/>
          </a:xfrm>
          <a:prstGeom prst="rect">
            <a:avLst/>
          </a:prstGeom>
        </p:spPr>
        <p:txBody>
          <a:bodyPr>
            <a:normAutofit lnSpcReduction="10000"/>
          </a:bodyPr>
          <a:lstStyle/>
          <a:p>
            <a:pPr>
              <a:buFont typeface="Wingdings" pitchFamily="2" charset="2"/>
              <a:buNone/>
              <a:defRPr/>
            </a:pPr>
            <a:r>
              <a:rPr lang="zh-TW" altLang="en-US" dirty="0" smtClean="0">
                <a:solidFill>
                  <a:schemeClr val="tx1"/>
                </a:solidFill>
              </a:rPr>
              <a:t>  </a:t>
            </a:r>
            <a:r>
              <a:rPr lang="zh-TW" altLang="en-US" dirty="0" smtClean="0">
                <a:solidFill>
                  <a:schemeClr val="tx1"/>
                </a:solidFill>
                <a:latin typeface="標楷體" pitchFamily="65" charset="-120"/>
                <a:ea typeface="標楷體" pitchFamily="65" charset="-120"/>
              </a:rPr>
              <a:t>台灣有競爭力的可能是文化創意產業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微軟正黑體" pitchFamily="34" charset="-120"/>
                <a:ea typeface="微軟正黑體" pitchFamily="34" charset="-120"/>
              </a:rPr>
              <a:t>例子</a:t>
            </a:r>
            <a:r>
              <a:rPr lang="en-US" altLang="zh-TW" b="1"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周杰倫在中國演唱會及代言的產值高達一年</a:t>
            </a:r>
            <a:r>
              <a:rPr lang="en-US" altLang="zh-TW" dirty="0" smtClean="0">
                <a:solidFill>
                  <a:schemeClr val="tx1"/>
                </a:solidFill>
                <a:latin typeface="標楷體" pitchFamily="65" charset="-120"/>
                <a:ea typeface="標楷體" pitchFamily="65" charset="-120"/>
              </a:rPr>
              <a:t>7500</a:t>
            </a:r>
            <a:r>
              <a:rPr lang="zh-TW" altLang="en-US" dirty="0" smtClean="0">
                <a:solidFill>
                  <a:schemeClr val="tx1"/>
                </a:solidFill>
                <a:latin typeface="標楷體" pitchFamily="65" charset="-120"/>
                <a:ea typeface="標楷體" pitchFamily="65" charset="-120"/>
              </a:rPr>
              <a:t>萬人民幣</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被譽為最成功的台商</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發人深思的是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周杰倫的母親不追求周的文憑學位</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而是全力培植其音樂才華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終於成就產業巨人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可譽為偉大的教育家</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  </a:t>
            </a:r>
            <a:endParaRPr lang="en-US" altLang="zh-TW" b="1" dirty="0" smtClean="0">
              <a:solidFill>
                <a:schemeClr val="tx1"/>
              </a:solidFill>
              <a:latin typeface="微軟正黑體" pitchFamily="34" charset="-120"/>
              <a:ea typeface="微軟正黑體" pitchFamily="34" charset="-120"/>
            </a:endParaRPr>
          </a:p>
          <a:p>
            <a:pPr>
              <a:buFont typeface="Wingdings" pitchFamily="2" charset="2"/>
              <a:buNone/>
              <a:defRPr/>
            </a:pPr>
            <a:r>
              <a:rPr lang="en-US" altLang="zh-TW" b="1" dirty="0" smtClean="0">
                <a:solidFill>
                  <a:schemeClr val="tx1"/>
                </a:solidFill>
                <a:latin typeface="微軟正黑體" pitchFamily="34" charset="-120"/>
                <a:ea typeface="微軟正黑體" pitchFamily="34" charset="-120"/>
              </a:rPr>
              <a:t>  </a:t>
            </a:r>
            <a:r>
              <a:rPr lang="zh-TW" altLang="en-US" b="1" dirty="0" smtClean="0">
                <a:solidFill>
                  <a:schemeClr val="tx1"/>
                </a:solidFill>
                <a:latin typeface="微軟正黑體" pitchFamily="34" charset="-120"/>
                <a:ea typeface="微軟正黑體" pitchFamily="34" charset="-120"/>
              </a:rPr>
              <a:t>例子</a:t>
            </a:r>
            <a:r>
              <a:rPr lang="en-US" altLang="zh-TW" b="1"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台裔服裝設計師吳季剛 </a:t>
            </a:r>
            <a:r>
              <a:rPr lang="en-US" altLang="zh-TW" dirty="0" smtClean="0">
                <a:solidFill>
                  <a:schemeClr val="tx1"/>
                </a:solidFill>
                <a:latin typeface="標楷體" pitchFamily="65" charset="-120"/>
                <a:ea typeface="標楷體" pitchFamily="65" charset="-120"/>
              </a:rPr>
              <a:t>(Jason Wu)</a:t>
            </a:r>
            <a:r>
              <a:rPr lang="zh-TW" altLang="en-US" dirty="0" smtClean="0">
                <a:solidFill>
                  <a:schemeClr val="tx1"/>
                </a:solidFill>
                <a:latin typeface="標楷體" pitchFamily="65" charset="-120"/>
                <a:ea typeface="標楷體" pitchFamily="65" charset="-120"/>
              </a:rPr>
              <a:t>的母親也是偉大的教育家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培植其服裝才華 而接受其同性戀傾向</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97029235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10CF7B5-CD85-4943-AD4C-BF6969D1CE65}" type="slidenum">
              <a:rPr lang="zh-TW" altLang="en-US" smtClean="0">
                <a:solidFill>
                  <a:schemeClr val="tx1"/>
                </a:solidFill>
              </a:rPr>
              <a:pPr>
                <a:defRPr/>
              </a:pPr>
              <a:t>128</a:t>
            </a:fld>
            <a:endParaRPr lang="en-US" altLang="zh-TW">
              <a:solidFill>
                <a:schemeClr val="tx1"/>
              </a:solidFill>
            </a:endParaRPr>
          </a:p>
        </p:txBody>
      </p:sp>
      <p:sp>
        <p:nvSpPr>
          <p:cNvPr id="2" name="標題 1"/>
          <p:cNvSpPr>
            <a:spLocks noGrp="1"/>
          </p:cNvSpPr>
          <p:nvPr>
            <p:ph type="title"/>
          </p:nvPr>
        </p:nvSpPr>
        <p:spPr>
          <a:xfrm>
            <a:off x="609600" y="0"/>
            <a:ext cx="10972800" cy="1285461"/>
          </a:xfrm>
        </p:spPr>
        <p:txBody>
          <a:bodyPr/>
          <a:lstStyle/>
          <a:p>
            <a:pPr>
              <a:defRPr/>
            </a:pPr>
            <a:r>
              <a:rPr lang="zh-TW" altLang="en-US" dirty="0" smtClean="0">
                <a:solidFill>
                  <a:schemeClr val="tx1"/>
                </a:solidFill>
                <a:latin typeface="標楷體" pitchFamily="65" charset="-120"/>
                <a:ea typeface="標楷體" pitchFamily="65" charset="-120"/>
              </a:rPr>
              <a:t>台灣產業文化的省思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268413"/>
            <a:ext cx="10972800" cy="5160962"/>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趨勢大師奈思比解答中國經濟成功之謎</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在於高幹由上而下制定架構</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像企業執行長</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而社會大眾則由下而上創新發展</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並影響上層</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上下逐漸互信</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社會逐漸進步</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也就是</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中國產業成功來自新的社會制度的成功</a:t>
            </a:r>
            <a:r>
              <a:rPr lang="en-US" altLang="zh-TW" sz="2400"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台灣社會需</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世紀接軌</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開創新現實</a:t>
            </a:r>
            <a:r>
              <a:rPr lang="en-US" altLang="zh-TW" sz="24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400" dirty="0" smtClean="0">
                <a:solidFill>
                  <a:schemeClr val="tx1"/>
                </a:solidFill>
                <a:latin typeface="標楷體" pitchFamily="65" charset="-120"/>
                <a:ea typeface="標楷體" pitchFamily="65" charset="-120"/>
              </a:rPr>
              <a:t>  台灣發展遠勝中國式的</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賣腎創造</a:t>
            </a:r>
            <a:r>
              <a:rPr lang="en-US" altLang="zh-TW" sz="2400" dirty="0" smtClean="0">
                <a:solidFill>
                  <a:schemeClr val="tx1"/>
                </a:solidFill>
                <a:latin typeface="標楷體" pitchFamily="65" charset="-120"/>
                <a:ea typeface="標楷體" pitchFamily="65" charset="-120"/>
              </a:rPr>
              <a:t>GDP”, </a:t>
            </a:r>
            <a:r>
              <a:rPr lang="zh-TW" altLang="en-US" sz="2400" dirty="0" smtClean="0">
                <a:solidFill>
                  <a:schemeClr val="tx1"/>
                </a:solidFill>
                <a:latin typeface="標楷體" pitchFamily="65" charset="-120"/>
                <a:ea typeface="標楷體" pitchFamily="65" charset="-120"/>
              </a:rPr>
              <a:t>勿庸擔心</a:t>
            </a:r>
            <a:r>
              <a:rPr lang="en-US" altLang="zh-TW" sz="2400"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John &amp; Doris </a:t>
            </a:r>
            <a:r>
              <a:rPr lang="en-US" altLang="zh-TW" sz="2000" dirty="0" err="1" smtClean="0">
                <a:solidFill>
                  <a:schemeClr val="tx1"/>
                </a:solidFill>
                <a:latin typeface="標楷體" pitchFamily="65" charset="-120"/>
                <a:ea typeface="標楷體" pitchFamily="65" charset="-120"/>
              </a:rPr>
              <a:t>Naisbitt</a:t>
            </a:r>
            <a:r>
              <a:rPr lang="en-US" altLang="zh-TW" sz="2000" dirty="0" smtClean="0">
                <a:solidFill>
                  <a:schemeClr val="tx1"/>
                </a:solidFill>
                <a:latin typeface="標楷體" pitchFamily="65" charset="-120"/>
                <a:ea typeface="標楷體" pitchFamily="65" charset="-120"/>
              </a:rPr>
              <a:t>, The 8 Pillars of a New Society: China</a:t>
            </a:r>
            <a:r>
              <a:rPr lang="en-US" altLang="zh-TW" sz="2000" dirty="0" smtClean="0">
                <a:solidFill>
                  <a:schemeClr val="tx1"/>
                </a:solidFill>
                <a:latin typeface="Times New Roman" pitchFamily="18" charset="0"/>
                <a:ea typeface="標楷體" pitchFamily="65" charset="-120"/>
                <a:cs typeface="Times New Roman" pitchFamily="18" charset="0"/>
              </a:rPr>
              <a:t>’s</a:t>
            </a:r>
            <a:r>
              <a:rPr lang="en-US" altLang="zh-TW" sz="2000" dirty="0" smtClean="0">
                <a:solidFill>
                  <a:schemeClr val="tx1"/>
                </a:solidFill>
                <a:latin typeface="標楷體" pitchFamily="65" charset="-120"/>
                <a:ea typeface="標楷體" pitchFamily="65" charset="-120"/>
              </a:rPr>
              <a:t> Megatrends,</a:t>
            </a:r>
            <a:r>
              <a:rPr lang="zh-TW" altLang="en-US" sz="2000" dirty="0" smtClean="0">
                <a:solidFill>
                  <a:schemeClr val="tx1"/>
                </a:solidFill>
                <a:latin typeface="標楷體" pitchFamily="65" charset="-120"/>
                <a:ea typeface="標楷體" pitchFamily="65" charset="-120"/>
              </a:rPr>
              <a:t>天下遠見</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中國大趨勢</a:t>
            </a:r>
            <a:r>
              <a:rPr lang="en-US" altLang="zh-TW" sz="2000" dirty="0" smtClean="0">
                <a:solidFill>
                  <a:schemeClr val="tx1"/>
                </a:solidFill>
                <a:latin typeface="標楷體" pitchFamily="65" charset="-120"/>
                <a:ea typeface="標楷體" pitchFamily="65" charset="-120"/>
              </a:rPr>
              <a:t>, 2009.10.26. </a:t>
            </a: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吳祥輝</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挪威驚喜</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遠流</a:t>
            </a:r>
            <a:r>
              <a:rPr lang="en-US" altLang="zh-TW" sz="2000" dirty="0" smtClean="0">
                <a:solidFill>
                  <a:schemeClr val="tx1"/>
                </a:solidFill>
                <a:latin typeface="標楷體" pitchFamily="65" charset="-120"/>
                <a:ea typeface="標楷體" pitchFamily="65" charset="-120"/>
              </a:rPr>
              <a:t>, 2009.5.1, pp.186-191.</a:t>
            </a: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吳祥輝</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陪你走中國</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遠流</a:t>
            </a:r>
            <a:r>
              <a:rPr lang="en-US" altLang="zh-TW" sz="2000" dirty="0" smtClean="0">
                <a:solidFill>
                  <a:schemeClr val="tx1"/>
                </a:solidFill>
                <a:latin typeface="標楷體" pitchFamily="65" charset="-120"/>
                <a:ea typeface="標楷體" pitchFamily="65" charset="-120"/>
              </a:rPr>
              <a:t>, 2011.2.1, pp. 112-113.</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9012375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46E5286-B2EF-4D8A-BAEF-00084B94B73A}" type="slidenum">
              <a:rPr lang="zh-TW" altLang="en-US" smtClean="0">
                <a:solidFill>
                  <a:schemeClr val="tx1"/>
                </a:solidFill>
              </a:rPr>
              <a:pPr>
                <a:defRPr/>
              </a:pPr>
              <a:t>129</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934816"/>
            <a:ext cx="8534400" cy="3871624"/>
          </a:xfrm>
          <a:prstGeom prst="rect">
            <a:avLst/>
          </a:prstGeom>
        </p:spPr>
        <p:txBody>
          <a:bodyPr>
            <a:normAutofit lnSpcReduction="10000"/>
          </a:bodyPr>
          <a:lstStyle/>
          <a:p>
            <a:pPr>
              <a:buFont typeface="Wingdings" pitchFamily="2" charset="2"/>
              <a:buNone/>
              <a:defRPr/>
            </a:pPr>
            <a:r>
              <a:rPr lang="en-US" altLang="zh-TW" dirty="0" smtClean="0">
                <a:solidFill>
                  <a:schemeClr val="tx1"/>
                </a:solidFill>
              </a:rPr>
              <a:t>     </a:t>
            </a:r>
            <a:r>
              <a:rPr lang="zh-TW" altLang="en-US" dirty="0" smtClean="0">
                <a:solidFill>
                  <a:schemeClr val="tx1"/>
                </a:solidFill>
                <a:latin typeface="標楷體" pitchFamily="65" charset="-120"/>
                <a:ea typeface="標楷體" pitchFamily="65" charset="-120"/>
              </a:rPr>
              <a:t>陳教授 </a:t>
            </a:r>
            <a:r>
              <a:rPr lang="en-US" altLang="zh-TW" dirty="0" smtClean="0">
                <a:solidFill>
                  <a:schemeClr val="tx1"/>
                </a:solidFill>
                <a:latin typeface="標楷體" pitchFamily="65" charset="-120"/>
                <a:ea typeface="標楷體" pitchFamily="65" charset="-120"/>
              </a:rPr>
              <a:t>2010 </a:t>
            </a:r>
            <a:r>
              <a:rPr lang="zh-TW" altLang="en-US" dirty="0" smtClean="0">
                <a:solidFill>
                  <a:schemeClr val="tx1"/>
                </a:solidFill>
                <a:latin typeface="標楷體" pitchFamily="65" charset="-120"/>
                <a:ea typeface="標楷體" pitchFamily="65" charset="-120"/>
              </a:rPr>
              <a:t>九月遊中國西安法門寺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發現其硬體建築極其浩大宏偉</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遊客如織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門票不便宜</a:t>
            </a:r>
            <a:r>
              <a:rPr lang="en-US" altLang="zh-TW" dirty="0" smtClean="0">
                <a:solidFill>
                  <a:schemeClr val="tx1"/>
                </a:solidFill>
                <a:latin typeface="標楷體" pitchFamily="65" charset="-120"/>
                <a:ea typeface="標楷體" pitchFamily="65" charset="-120"/>
              </a:rPr>
              <a:t>,120</a:t>
            </a:r>
            <a:r>
              <a:rPr lang="zh-TW" altLang="en-US" dirty="0" smtClean="0">
                <a:solidFill>
                  <a:schemeClr val="tx1"/>
                </a:solidFill>
                <a:latin typeface="標楷體" pitchFamily="65" charset="-120"/>
                <a:ea typeface="標楷體" pitchFamily="65" charset="-120"/>
              </a:rPr>
              <a:t>人民幣合台幣</a:t>
            </a:r>
            <a:r>
              <a:rPr lang="en-US" altLang="zh-TW" dirty="0" smtClean="0">
                <a:solidFill>
                  <a:schemeClr val="tx1"/>
                </a:solidFill>
                <a:latin typeface="標楷體" pitchFamily="65" charset="-120"/>
                <a:ea typeface="標楷體" pitchFamily="65" charset="-120"/>
              </a:rPr>
              <a:t>600</a:t>
            </a:r>
            <a:r>
              <a:rPr lang="zh-TW" altLang="en-US" dirty="0" smtClean="0">
                <a:solidFill>
                  <a:schemeClr val="tx1"/>
                </a:solidFill>
                <a:latin typeface="標楷體" pitchFamily="65" charset="-120"/>
                <a:ea typeface="標楷體" pitchFamily="65" charset="-120"/>
              </a:rPr>
              <a:t>元</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但不見僧人禪修</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只見不少</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假僧人</a:t>
            </a:r>
            <a:r>
              <a:rPr lang="en-US" altLang="zh-TW" dirty="0" smtClean="0">
                <a:solidFill>
                  <a:schemeClr val="tx1"/>
                </a:solidFill>
                <a:latin typeface="標楷體" pitchFamily="65" charset="-120"/>
                <a:ea typeface="標楷體" pitchFamily="65" charset="-120"/>
              </a:rPr>
              <a:t>”(</a:t>
            </a:r>
            <a:r>
              <a:rPr lang="zh-TW" altLang="en-US" smtClean="0">
                <a:solidFill>
                  <a:schemeClr val="tx1"/>
                </a:solidFill>
                <a:latin typeface="標楷體" pitchFamily="65" charset="-120"/>
                <a:ea typeface="標楷體" pitchFamily="65" charset="-120"/>
              </a:rPr>
              <a:t>之前著便服與老師搭同公車來寺</a:t>
            </a:r>
            <a:r>
              <a:rPr lang="en-US" altLang="zh-TW"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心不在焉的在場看顧</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軟體蕩然無存矣</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趨勢大師奈思比可能未見及此事</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2010 </a:t>
            </a:r>
            <a:r>
              <a:rPr lang="zh-TW" altLang="en-US" dirty="0">
                <a:solidFill>
                  <a:schemeClr val="tx1"/>
                </a:solidFill>
                <a:latin typeface="標楷體" pitchFamily="65" charset="-120"/>
                <a:ea typeface="標楷體" pitchFamily="65" charset="-120"/>
              </a:rPr>
              <a:t>陳教授觀察</a:t>
            </a:r>
            <a:r>
              <a:rPr lang="en-US" altLang="zh-TW" dirty="0">
                <a:solidFill>
                  <a:schemeClr val="tx1"/>
                </a:solidFill>
                <a:latin typeface="標楷體" pitchFamily="65" charset="-120"/>
                <a:ea typeface="標楷體" pitchFamily="65" charset="-120"/>
              </a:rPr>
              <a:t>: </a:t>
            </a:r>
            <a:r>
              <a:rPr lang="zh-TW" altLang="en-US" dirty="0">
                <a:solidFill>
                  <a:schemeClr val="tx1"/>
                </a:solidFill>
                <a:latin typeface="標楷體" pitchFamily="65" charset="-120"/>
                <a:ea typeface="標楷體" pitchFamily="65" charset="-120"/>
              </a:rPr>
              <a:t>中國大建高速公路鐵路</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青藏鐵路已完成</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新疆高鐵將動工</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新疆最西的喀什將建經濟特區</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各都市高樓林立</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國力驚人</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雄心萬丈</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世人應正視借鏡之</a:t>
            </a: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但</a:t>
            </a:r>
            <a:r>
              <a:rPr lang="zh-TW" altLang="en-US" dirty="0">
                <a:solidFill>
                  <a:schemeClr val="tx1"/>
                </a:solidFill>
                <a:latin typeface="標楷體" pitchFamily="65" charset="-120"/>
                <a:ea typeface="標楷體" pitchFamily="65" charset="-120"/>
              </a:rPr>
              <a:t>同時塞車頻傳</a:t>
            </a:r>
            <a:r>
              <a:rPr lang="en-US" altLang="zh-TW" dirty="0">
                <a:solidFill>
                  <a:schemeClr val="tx1"/>
                </a:solidFill>
                <a:latin typeface="標楷體" pitchFamily="65" charset="-120"/>
                <a:ea typeface="標楷體" pitchFamily="65" charset="-120"/>
              </a:rPr>
              <a:t>, </a:t>
            </a:r>
            <a:r>
              <a:rPr lang="zh-TW" altLang="en-US" dirty="0">
                <a:solidFill>
                  <a:schemeClr val="tx1"/>
                </a:solidFill>
                <a:latin typeface="標楷體" pitchFamily="65" charset="-120"/>
                <a:ea typeface="標楷體" pitchFamily="65" charset="-120"/>
              </a:rPr>
              <a:t>一塞數小時</a:t>
            </a:r>
            <a:r>
              <a:rPr lang="en-US" altLang="zh-TW" dirty="0">
                <a:solidFill>
                  <a:schemeClr val="tx1"/>
                </a:solidFill>
                <a:latin typeface="標楷體" pitchFamily="65" charset="-120"/>
                <a:ea typeface="標楷體" pitchFamily="65" charset="-120"/>
              </a:rPr>
              <a:t>, </a:t>
            </a:r>
            <a:r>
              <a:rPr lang="zh-TW" altLang="en-US" dirty="0">
                <a:solidFill>
                  <a:schemeClr val="tx1"/>
                </a:solidFill>
                <a:latin typeface="標楷體" pitchFamily="65" charset="-120"/>
                <a:ea typeface="標楷體" pitchFamily="65" charset="-120"/>
              </a:rPr>
              <a:t>可見其軟體管理面尚薄弱</a:t>
            </a:r>
          </a:p>
          <a:p>
            <a:pPr>
              <a:buFont typeface="Wingdings" pitchFamily="2" charset="2"/>
              <a:buNone/>
              <a:defRPr/>
            </a:pPr>
            <a:endParaRPr lang="en-US" altLang="zh-TW" dirty="0">
              <a:solidFill>
                <a:schemeClr val="tx1"/>
              </a:solidFill>
              <a:latin typeface="標楷體" pitchFamily="65" charset="-120"/>
              <a:ea typeface="標楷體" pitchFamily="65" charset="-120"/>
            </a:endParaRP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2694930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pPr>
              <a:defRPr/>
            </a:pPr>
            <a:fld id="{687D3AC1-74F5-49BC-AFE1-6A280DED5396}" type="slidenum">
              <a:rPr lang="zh-TW" altLang="en-US" smtClean="0"/>
              <a:pPr>
                <a:defRPr/>
              </a:pPr>
              <a:t>13</a:t>
            </a:fld>
            <a:endParaRPr lang="en-US" altLang="zh-TW"/>
          </a:p>
        </p:txBody>
      </p:sp>
      <p:sp>
        <p:nvSpPr>
          <p:cNvPr id="326659" name="Rectangle 3"/>
          <p:cNvSpPr>
            <a:spLocks noGrp="1" noChangeArrowheads="1"/>
          </p:cNvSpPr>
          <p:nvPr>
            <p:ph sz="quarter" idx="4294967295"/>
          </p:nvPr>
        </p:nvSpPr>
        <p:spPr>
          <a:xfrm>
            <a:off x="609600" y="1"/>
            <a:ext cx="10972800" cy="6130925"/>
          </a:xfrm>
          <a:prstGeom prst="rect">
            <a:avLst/>
          </a:prstGeom>
        </p:spPr>
        <p:txBody>
          <a:bodyPr/>
          <a:lstStyle/>
          <a:p>
            <a:pPr eaLnBrk="1" hangingPunct="1">
              <a:buFont typeface="Wingdings" pitchFamily="2" charset="2"/>
              <a:buNone/>
              <a:defRPr/>
            </a:pPr>
            <a:endParaRPr lang="en-US" altLang="zh-TW" sz="8000" dirty="0" smtClean="0">
              <a:solidFill>
                <a:schemeClr val="tx1"/>
              </a:solidFill>
              <a:ea typeface="標楷體" pitchFamily="65" charset="-120"/>
            </a:endParaRPr>
          </a:p>
          <a:p>
            <a:pPr eaLnBrk="1" hangingPunct="1">
              <a:buFont typeface="Wingdings" pitchFamily="2" charset="2"/>
              <a:buNone/>
              <a:defRPr/>
            </a:pPr>
            <a:r>
              <a:rPr lang="zh-TW" altLang="en-US" sz="9600" dirty="0" smtClean="0">
                <a:solidFill>
                  <a:schemeClr val="tx1"/>
                </a:solidFill>
                <a:ea typeface="標楷體" pitchFamily="65" charset="-120"/>
              </a:rPr>
              <a:t>        </a:t>
            </a:r>
            <a:r>
              <a:rPr lang="zh-TW" altLang="en-US" sz="20000" dirty="0" smtClean="0">
                <a:solidFill>
                  <a:schemeClr val="tx1"/>
                </a:solidFill>
                <a:ea typeface="標楷體" pitchFamily="65" charset="-120"/>
              </a:rPr>
              <a:t>觀念</a:t>
            </a:r>
          </a:p>
        </p:txBody>
      </p:sp>
    </p:spTree>
    <p:extLst>
      <p:ext uri="{BB962C8B-B14F-4D97-AF65-F5344CB8AC3E}">
        <p14:creationId xmlns:p14="http://schemas.microsoft.com/office/powerpoint/2010/main" val="66612707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555D556-55BF-4ABF-92CC-D7DE9771DBE9}" type="slidenum">
              <a:rPr lang="zh-TW" altLang="en-US" smtClean="0">
                <a:solidFill>
                  <a:schemeClr val="tx1"/>
                </a:solidFill>
              </a:rPr>
              <a:pPr>
                <a:defRPr/>
              </a:pPr>
              <a:t>130</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56522"/>
            <a:ext cx="8534400" cy="3829878"/>
          </a:xfrm>
          <a:prstGeom prst="rect">
            <a:avLst/>
          </a:prstGeom>
        </p:spPr>
        <p:txBody>
          <a:bodyPr>
            <a:normAutofit/>
          </a:bodyPr>
          <a:lstStyle/>
          <a:p>
            <a:pPr>
              <a:buFont typeface="Wingdings" pitchFamily="2" charset="2"/>
              <a:buNone/>
              <a:defRPr/>
            </a:pPr>
            <a:r>
              <a:rPr lang="en-US" altLang="zh-TW" dirty="0" smtClean="0">
                <a:solidFill>
                  <a:schemeClr val="tx1"/>
                </a:solidFill>
              </a:rPr>
              <a:t>    2010 </a:t>
            </a:r>
            <a:r>
              <a:rPr lang="zh-TW" altLang="en-US" dirty="0" smtClean="0">
                <a:solidFill>
                  <a:schemeClr val="tx1"/>
                </a:solidFill>
                <a:latin typeface="標楷體" pitchFamily="65" charset="-120"/>
                <a:ea typeface="標楷體" pitchFamily="65" charset="-120"/>
              </a:rPr>
              <a:t>陳教授觀賞中國連續劇</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闖關東</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描述山東家庭勇闖東北開墾的大時代故事</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其編劇</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導演</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攝影皆思維精準豐富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戲劇張力很強</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勝過台劇</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可見其軟體的思維面是深厚的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只是軟體的管理面目前較薄弱而已</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台灣人因歷史淵源及語言相通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遠比美歐日人士易於了解中國</a:t>
            </a:r>
            <a:endParaRPr lang="zh-TW" altLang="en-US" dirty="0">
              <a:solidFill>
                <a:schemeClr val="tx1"/>
              </a:solidFill>
            </a:endParaRPr>
          </a:p>
        </p:txBody>
      </p:sp>
    </p:spTree>
    <p:extLst>
      <p:ext uri="{BB962C8B-B14F-4D97-AF65-F5344CB8AC3E}">
        <p14:creationId xmlns:p14="http://schemas.microsoft.com/office/powerpoint/2010/main" val="335840631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8C76DB5-1CEF-4147-B557-727D941B1BD1}" type="slidenum">
              <a:rPr lang="zh-TW" altLang="en-US" smtClean="0">
                <a:solidFill>
                  <a:schemeClr val="tx1"/>
                </a:solidFill>
              </a:rPr>
              <a:pPr>
                <a:defRPr/>
              </a:pPr>
              <a:t>131</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895060"/>
            <a:ext cx="8534400" cy="3631097"/>
          </a:xfrm>
          <a:prstGeom prst="rect">
            <a:avLst/>
          </a:prstGeom>
        </p:spPr>
        <p:txBody>
          <a:bodyPr>
            <a:normAutofit/>
          </a:bodyPr>
          <a:lstStyle/>
          <a:p>
            <a:pPr>
              <a:buFont typeface="Wingdings" pitchFamily="2" charset="2"/>
              <a:buNone/>
              <a:defRPr/>
            </a:pPr>
            <a:r>
              <a:rPr lang="zh-TW" altLang="en-US" sz="2800" b="1" dirty="0" smtClean="0">
                <a:solidFill>
                  <a:schemeClr val="tx1"/>
                </a:solidFill>
              </a:rPr>
              <a:t>例子</a:t>
            </a:r>
            <a:r>
              <a:rPr lang="en-US" altLang="zh-TW" sz="2800" b="1" dirty="0" smtClean="0">
                <a:solidFill>
                  <a:schemeClr val="tx1"/>
                </a:solidFill>
              </a:rPr>
              <a:t>: </a:t>
            </a:r>
            <a:r>
              <a:rPr lang="zh-TW" altLang="en-US" sz="2800" dirty="0" smtClean="0">
                <a:solidFill>
                  <a:schemeClr val="tx1"/>
                </a:solidFill>
                <a:latin typeface="標楷體" pitchFamily="65" charset="-120"/>
                <a:ea typeface="標楷體" pitchFamily="65" charset="-120"/>
              </a:rPr>
              <a:t>三年前 阮啟偉開始做肉乾精品</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工序很重要例如有一工序是手工剪開肉乾</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今天他藉者網購 取得中國很大的市場 而且</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廠留台灣</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b="1" dirty="0" smtClean="0">
                <a:solidFill>
                  <a:schemeClr val="tx1"/>
                </a:solidFill>
              </a:rPr>
              <a:t>例子</a:t>
            </a:r>
            <a:r>
              <a:rPr lang="en-US" altLang="zh-TW" sz="2800" b="1" dirty="0" smtClean="0">
                <a:solidFill>
                  <a:schemeClr val="tx1"/>
                </a:solidFill>
              </a:rPr>
              <a:t>: </a:t>
            </a:r>
            <a:r>
              <a:rPr lang="zh-TW" altLang="en-US" sz="2800" dirty="0" smtClean="0">
                <a:solidFill>
                  <a:schemeClr val="tx1"/>
                </a:solidFill>
                <a:latin typeface="標楷體" pitchFamily="65" charset="-120"/>
                <a:ea typeface="標楷體" pitchFamily="65" charset="-120"/>
              </a:rPr>
              <a:t>王馨儀做蛋糕精品 每月研發新品 一樣藉者網購 取得中國很大市場 而且</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廠留台灣</a:t>
            </a:r>
            <a:endParaRPr lang="en-US" altLang="zh-TW" sz="2800" dirty="0" smtClean="0">
              <a:solidFill>
                <a:schemeClr val="tx1"/>
              </a:solidFill>
            </a:endParaRPr>
          </a:p>
          <a:p>
            <a:pPr>
              <a:buFont typeface="Wingdings" pitchFamily="2" charset="2"/>
              <a:buNone/>
              <a:defRPr/>
            </a:pPr>
            <a:endParaRPr lang="en-US" altLang="zh-TW" dirty="0" smtClean="0">
              <a:solidFill>
                <a:schemeClr val="tx1"/>
              </a:solidFill>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寰宇新聞二台 </a:t>
            </a:r>
            <a:r>
              <a:rPr lang="en-US" altLang="zh-TW" sz="2000" dirty="0" smtClean="0">
                <a:solidFill>
                  <a:schemeClr val="tx1"/>
                </a:solidFill>
                <a:latin typeface="標楷體" pitchFamily="65" charset="-120"/>
                <a:ea typeface="標楷體" pitchFamily="65" charset="-120"/>
              </a:rPr>
              <a:t>2013.04.27]</a:t>
            </a:r>
            <a:r>
              <a:rPr lang="zh-TW" altLang="en-US" sz="2000" dirty="0" smtClean="0">
                <a:solidFill>
                  <a:schemeClr val="tx1"/>
                </a:solidFill>
                <a:latin typeface="標楷體" pitchFamily="65" charset="-120"/>
                <a:ea typeface="標楷體" pitchFamily="65" charset="-120"/>
              </a:rPr>
              <a:t> </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39614608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16E1CD9-8D7E-4084-9990-76E4942AC831}" type="slidenum">
              <a:rPr lang="zh-TW" altLang="en-US" smtClean="0">
                <a:solidFill>
                  <a:schemeClr val="tx1"/>
                </a:solidFill>
              </a:rPr>
              <a:pPr>
                <a:defRPr/>
              </a:pPr>
              <a:t>132</a:t>
            </a:fld>
            <a:endParaRPr lang="en-US" altLang="zh-TW">
              <a:solidFill>
                <a:schemeClr val="tx1"/>
              </a:solidFill>
            </a:endParaRPr>
          </a:p>
        </p:txBody>
      </p:sp>
      <p:sp>
        <p:nvSpPr>
          <p:cNvPr id="2" name="標題 1"/>
          <p:cNvSpPr>
            <a:spLocks noGrp="1"/>
          </p:cNvSpPr>
          <p:nvPr>
            <p:ph type="title"/>
          </p:nvPr>
        </p:nvSpPr>
        <p:spPr>
          <a:xfrm>
            <a:off x="609600" y="0"/>
            <a:ext cx="10972800" cy="1325217"/>
          </a:xfrm>
        </p:spPr>
        <p:txBody>
          <a:bodyPr/>
          <a:lstStyle/>
          <a:p>
            <a:pPr>
              <a:defRPr/>
            </a:pPr>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268414"/>
            <a:ext cx="10972800" cy="5184775"/>
          </a:xfrm>
          <a:prstGeom prst="rect">
            <a:avLst/>
          </a:prstGeom>
        </p:spPr>
        <p:txBody>
          <a:bodyPr/>
          <a:lstStyle/>
          <a:p>
            <a:pPr>
              <a:defRPr/>
            </a:pPr>
            <a:r>
              <a:rPr lang="zh-TW" altLang="en-US" sz="2800" b="1" dirty="0" smtClean="0">
                <a:solidFill>
                  <a:schemeClr val="tx1"/>
                </a:solidFill>
              </a:rPr>
              <a:t>例子</a:t>
            </a:r>
            <a:r>
              <a:rPr lang="en-US" altLang="zh-TW" sz="2800" b="1" dirty="0" smtClean="0">
                <a:solidFill>
                  <a:schemeClr val="tx1"/>
                </a:solidFill>
              </a:rPr>
              <a:t>:</a:t>
            </a:r>
            <a:r>
              <a:rPr lang="en-US" altLang="zh-TW" sz="2800" dirty="0" smtClean="0">
                <a:solidFill>
                  <a:schemeClr val="tx1"/>
                </a:solidFill>
              </a:rPr>
              <a:t> </a:t>
            </a:r>
            <a:r>
              <a:rPr lang="zh-TW" altLang="en-US" sz="2800" dirty="0" smtClean="0">
                <a:solidFill>
                  <a:schemeClr val="tx1"/>
                </a:solidFill>
                <a:latin typeface="標楷體" pitchFamily="65" charset="-120"/>
                <a:ea typeface="標楷體" pitchFamily="65" charset="-120"/>
              </a:rPr>
              <a:t>電影海角七號震撼市場</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創下台幣</a:t>
            </a:r>
            <a:r>
              <a:rPr lang="en-US" altLang="zh-TW" sz="2800" dirty="0" smtClean="0">
                <a:solidFill>
                  <a:schemeClr val="tx1"/>
                </a:solidFill>
                <a:latin typeface="標楷體" pitchFamily="65" charset="-120"/>
                <a:ea typeface="標楷體" pitchFamily="65" charset="-120"/>
              </a:rPr>
              <a:t>4.6</a:t>
            </a:r>
            <a:r>
              <a:rPr lang="zh-TW" altLang="en-US" sz="2800" dirty="0" smtClean="0">
                <a:solidFill>
                  <a:schemeClr val="tx1"/>
                </a:solidFill>
                <a:latin typeface="標楷體" pitchFamily="65" charset="-120"/>
                <a:ea typeface="標楷體" pitchFamily="65" charset="-120"/>
              </a:rPr>
              <a:t>億空前產值</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這應歸功於優秀的編劇導演 演活台灣多元文化及族群</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激發市場共鳴</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掌握了</a:t>
            </a:r>
            <a:r>
              <a:rPr lang="zh-TW" altLang="en-US" sz="2800" dirty="0" smtClean="0">
                <a:solidFill>
                  <a:schemeClr val="tx1"/>
                </a:solidFill>
                <a:latin typeface="微軟正黑體" pitchFamily="34" charset="-120"/>
                <a:ea typeface="微軟正黑體" pitchFamily="34" charset="-120"/>
              </a:rPr>
              <a:t>行銷面 </a:t>
            </a:r>
            <a:r>
              <a:rPr lang="zh-TW" altLang="en-US" sz="2800" dirty="0" smtClean="0">
                <a:solidFill>
                  <a:schemeClr val="tx1"/>
                </a:solidFill>
                <a:latin typeface="標楷體" pitchFamily="65" charset="-120"/>
                <a:ea typeface="標楷體" pitchFamily="65" charset="-120"/>
              </a:rPr>
              <a:t>但是</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因為細節處理</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如服裝考據</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不夠精準</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即</a:t>
            </a:r>
            <a:r>
              <a:rPr lang="zh-TW" altLang="en-US" sz="2800" dirty="0" smtClean="0">
                <a:solidFill>
                  <a:schemeClr val="tx1"/>
                </a:solidFill>
                <a:latin typeface="微軟正黑體" pitchFamily="34" charset="-120"/>
                <a:ea typeface="微軟正黑體" pitchFamily="34" charset="-120"/>
              </a:rPr>
              <a:t>工程面不夠嚴謹 </a:t>
            </a:r>
            <a:r>
              <a:rPr lang="en-US" altLang="zh-TW" sz="2800" dirty="0" smtClean="0">
                <a:solidFill>
                  <a:schemeClr val="tx1"/>
                </a:solidFill>
                <a:latin typeface="微軟正黑體" pitchFamily="34" charset="-120"/>
                <a:ea typeface="微軟正黑體" pitchFamily="34" charset="-120"/>
              </a:rPr>
              <a:t>,</a:t>
            </a:r>
            <a:r>
              <a:rPr lang="zh-TW" altLang="en-US" sz="2800" dirty="0" smtClean="0">
                <a:solidFill>
                  <a:schemeClr val="tx1"/>
                </a:solidFill>
                <a:latin typeface="標楷體" pitchFamily="65" charset="-120"/>
                <a:ea typeface="標楷體" pitchFamily="65" charset="-120"/>
              </a:rPr>
              <a:t>無法獲金馬獎最佳影片</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a:defRPr/>
            </a:pPr>
            <a:r>
              <a:rPr lang="zh-TW" altLang="en-US" sz="2800" dirty="0" smtClean="0">
                <a:solidFill>
                  <a:schemeClr val="tx1"/>
                </a:solidFill>
                <a:latin typeface="標楷體" pitchFamily="65" charset="-120"/>
                <a:ea typeface="標楷體" pitchFamily="65" charset="-120"/>
              </a:rPr>
              <a:t>接著</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艋舺創佳績</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賽德克巴萊製作嚴謹浩大</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那一年我們一起追的女孩</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清新可喜</a:t>
            </a:r>
            <a:r>
              <a:rPr lang="en-US" altLang="zh-TW" sz="2800" dirty="0" smtClean="0">
                <a:solidFill>
                  <a:schemeClr val="tx1"/>
                </a:solidFill>
                <a:latin typeface="標楷體" pitchFamily="65" charset="-120"/>
                <a:ea typeface="標楷體" pitchFamily="65" charset="-120"/>
              </a:rPr>
              <a:t>; 2012</a:t>
            </a:r>
            <a:r>
              <a:rPr lang="zh-TW" altLang="en-US" sz="2800" dirty="0" smtClean="0">
                <a:solidFill>
                  <a:schemeClr val="tx1"/>
                </a:solidFill>
                <a:latin typeface="標楷體" pitchFamily="65" charset="-120"/>
                <a:ea typeface="標楷體" pitchFamily="65" charset="-120"/>
              </a:rPr>
              <a:t>台灣電影金馬獎失利</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但台裔紐約人李安的 </a:t>
            </a:r>
            <a:r>
              <a:rPr lang="en-US" altLang="zh-TW" sz="2800" dirty="0" smtClean="0">
                <a:solidFill>
                  <a:schemeClr val="tx1"/>
                </a:solidFill>
                <a:latin typeface="標楷體" pitchFamily="65" charset="-120"/>
                <a:ea typeface="標楷體" pitchFamily="65" charset="-120"/>
              </a:rPr>
              <a:t>Life of PI</a:t>
            </a:r>
            <a:r>
              <a:rPr lang="zh-TW" altLang="en-US" sz="2800" dirty="0" smtClean="0">
                <a:solidFill>
                  <a:schemeClr val="tx1"/>
                </a:solidFill>
                <a:latin typeface="標楷體" pitchFamily="65" charset="-120"/>
                <a:ea typeface="標楷體" pitchFamily="65" charset="-120"/>
              </a:rPr>
              <a:t> 奇幻的</a:t>
            </a:r>
            <a:r>
              <a:rPr lang="en-US" altLang="zh-TW" sz="2800" dirty="0" smtClean="0">
                <a:solidFill>
                  <a:schemeClr val="tx1"/>
                </a:solidFill>
                <a:latin typeface="標楷體" pitchFamily="65" charset="-120"/>
                <a:ea typeface="標楷體" pitchFamily="65" charset="-120"/>
              </a:rPr>
              <a:t>3D</a:t>
            </a:r>
            <a:r>
              <a:rPr lang="zh-TW" altLang="en-US" sz="2800" dirty="0" smtClean="0">
                <a:solidFill>
                  <a:schemeClr val="tx1"/>
                </a:solidFill>
                <a:latin typeface="標楷體" pitchFamily="65" charset="-120"/>
                <a:ea typeface="標楷體" pitchFamily="65" charset="-120"/>
              </a:rPr>
              <a:t>工程</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舉世讚嘆</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2014 KANO (</a:t>
            </a:r>
            <a:r>
              <a:rPr lang="zh-TW" altLang="en-US" sz="2800" dirty="0" smtClean="0">
                <a:solidFill>
                  <a:schemeClr val="tx1"/>
                </a:solidFill>
                <a:latin typeface="標楷體" pitchFamily="65" charset="-120"/>
                <a:ea typeface="標楷體" pitchFamily="65" charset="-120"/>
              </a:rPr>
              <a:t>嘉農棒球隊</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創佳績</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a:t>
            </a:r>
            <a:endParaRPr lang="zh-TW" altLang="en-US" sz="2800" dirty="0">
              <a:solidFill>
                <a:schemeClr val="tx1"/>
              </a:solidFill>
            </a:endParaRPr>
          </a:p>
        </p:txBody>
      </p:sp>
    </p:spTree>
    <p:extLst>
      <p:ext uri="{BB962C8B-B14F-4D97-AF65-F5344CB8AC3E}">
        <p14:creationId xmlns:p14="http://schemas.microsoft.com/office/powerpoint/2010/main" val="335275320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AE6B628-A725-4891-83C3-15B9D863273B}" type="slidenum">
              <a:rPr lang="zh-TW" altLang="en-US" smtClean="0">
                <a:solidFill>
                  <a:schemeClr val="tx1"/>
                </a:solidFill>
              </a:rPr>
              <a:pPr>
                <a:defRPr/>
              </a:pPr>
              <a:t>133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69774"/>
            <a:ext cx="8534400" cy="3657600"/>
          </a:xfrm>
          <a:prstGeom prst="rect">
            <a:avLst/>
          </a:prstGeom>
        </p:spPr>
        <p:txBody>
          <a:bodyPr>
            <a:normAutofit/>
          </a:bodyPr>
          <a:lstStyle/>
          <a:p>
            <a:pPr>
              <a:defRPr/>
            </a:pPr>
            <a:r>
              <a:rPr lang="zh-TW" altLang="en-US" b="1" dirty="0" smtClean="0">
                <a:solidFill>
                  <a:schemeClr val="tx1"/>
                </a:solidFill>
                <a:latin typeface="+mj-ea"/>
                <a:ea typeface="+mj-ea"/>
              </a:rPr>
              <a:t>例子</a:t>
            </a:r>
            <a:r>
              <a:rPr lang="en-US" altLang="zh-TW" b="1" dirty="0" smtClean="0">
                <a:solidFill>
                  <a:schemeClr val="tx1"/>
                </a:solidFill>
                <a:latin typeface="+mj-ea"/>
                <a:ea typeface="+mj-ea"/>
              </a:rPr>
              <a:t>:</a:t>
            </a:r>
            <a:r>
              <a:rPr lang="en-US" altLang="zh-TW" b="1"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日月潭涵碧樓房價每晚一萬四千元，法國雜誌曾推薦，是觀光業成功例子</a:t>
            </a:r>
            <a:endParaRPr lang="en-US" altLang="zh-TW" dirty="0" smtClean="0">
              <a:solidFill>
                <a:schemeClr val="tx1"/>
              </a:solidFill>
              <a:latin typeface="標楷體" pitchFamily="65" charset="-120"/>
              <a:ea typeface="標楷體" pitchFamily="65" charset="-120"/>
            </a:endParaRPr>
          </a:p>
          <a:p>
            <a:pPr>
              <a:defRPr/>
            </a:pPr>
            <a:r>
              <a:rPr lang="en-US" altLang="zh-TW" dirty="0" err="1" smtClean="0">
                <a:solidFill>
                  <a:schemeClr val="tx1"/>
                </a:solidFill>
                <a:latin typeface="標楷體" pitchFamily="65" charset="-120"/>
                <a:ea typeface="標楷體" pitchFamily="65" charset="-120"/>
              </a:rPr>
              <a:t>但因理念不同，外國經營團隊撤出，一段時間後，驚傳洗澡水呈土黄色</a:t>
            </a:r>
            <a:endParaRPr lang="en-US" altLang="zh-TW" dirty="0" smtClean="0">
              <a:solidFill>
                <a:schemeClr val="tx1"/>
              </a:solidFill>
              <a:latin typeface="標楷體" pitchFamily="65" charset="-120"/>
              <a:ea typeface="標楷體" pitchFamily="65" charset="-120"/>
            </a:endParaRPr>
          </a:p>
          <a:p>
            <a:pPr>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台灣老闆不</a:t>
            </a:r>
            <a:r>
              <a:rPr lang="en-US" altLang="zh-TW" dirty="0" smtClean="0">
                <a:solidFill>
                  <a:schemeClr val="tx1"/>
                </a:solidFill>
                <a:latin typeface="標楷體" pitchFamily="65" charset="-120"/>
                <a:ea typeface="標楷體" pitchFamily="65" charset="-120"/>
              </a:rPr>
              <a:t>知: </a:t>
            </a:r>
            <a:r>
              <a:rPr lang="en-US" altLang="zh-TW" dirty="0" err="1" smtClean="0">
                <a:solidFill>
                  <a:schemeClr val="tx1"/>
                </a:solidFill>
                <a:latin typeface="微軟正黑體" pitchFamily="34" charset="-120"/>
                <a:ea typeface="微軟正黑體" pitchFamily="34" charset="-120"/>
              </a:rPr>
              <a:t>維持高品質</a:t>
            </a:r>
            <a:r>
              <a:rPr lang="zh-TW" altLang="en-US" dirty="0" smtClean="0">
                <a:solidFill>
                  <a:schemeClr val="tx1"/>
                </a:solidFill>
                <a:latin typeface="微軟正黑體" pitchFamily="34" charset="-120"/>
                <a:ea typeface="微軟正黑體" pitchFamily="34" charset="-120"/>
              </a:rPr>
              <a:t>須</a:t>
            </a:r>
            <a:r>
              <a:rPr lang="en-US" altLang="zh-TW" dirty="0" err="1" smtClean="0">
                <a:solidFill>
                  <a:schemeClr val="tx1"/>
                </a:solidFill>
                <a:latin typeface="微軟正黑體" pitchFamily="34" charset="-120"/>
                <a:ea typeface="微軟正黑體" pitchFamily="34" charset="-120"/>
              </a:rPr>
              <a:t>嚴謹步驟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a:t>
            </a:r>
            <a:r>
              <a:rPr lang="en-US" altLang="zh-TW" dirty="0" err="1" smtClean="0">
                <a:solidFill>
                  <a:schemeClr val="tx1"/>
                </a:solidFill>
                <a:latin typeface="標楷體" pitchFamily="65" charset="-120"/>
                <a:ea typeface="標楷體" pitchFamily="65" charset="-120"/>
              </a:rPr>
              <a:t>是很昂貴的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需投資的</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不可</a:t>
            </a:r>
            <a:r>
              <a:rPr lang="zh-TW" altLang="en-US" dirty="0" smtClean="0">
                <a:solidFill>
                  <a:schemeClr val="tx1"/>
                </a:solidFill>
                <a:latin typeface="標楷體" pitchFamily="65" charset="-120"/>
                <a:ea typeface="標楷體" pitchFamily="65" charset="-120"/>
              </a:rPr>
              <a:t>只憑苦幹實幹</a:t>
            </a:r>
            <a:r>
              <a:rPr lang="en-US" altLang="zh-TW" dirty="0" err="1" smtClean="0">
                <a:solidFill>
                  <a:schemeClr val="tx1"/>
                </a:solidFill>
                <a:latin typeface="標楷體" pitchFamily="65" charset="-120"/>
                <a:ea typeface="標楷體" pitchFamily="65" charset="-120"/>
              </a:rPr>
              <a:t>省錢</a:t>
            </a:r>
            <a:r>
              <a:rPr lang="zh-TW" altLang="en-US" dirty="0" smtClean="0">
                <a:solidFill>
                  <a:schemeClr val="tx1"/>
                </a:solidFill>
                <a:latin typeface="標楷體" pitchFamily="65" charset="-120"/>
                <a:ea typeface="標楷體" pitchFamily="65" charset="-120"/>
              </a:rPr>
              <a:t>將就</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要勇於投資升級</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23199670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58F6467-8BC5-43FB-BFB4-B3244B1E3A16}" type="slidenum">
              <a:rPr lang="zh-TW" altLang="en-US" smtClean="0">
                <a:solidFill>
                  <a:schemeClr val="tx1"/>
                </a:solidFill>
              </a:rPr>
              <a:pPr>
                <a:defRPr/>
              </a:pPr>
              <a:t>134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921565"/>
            <a:ext cx="10972800" cy="3578087"/>
          </a:xfrm>
          <a:prstGeom prst="rect">
            <a:avLst/>
          </a:prstGeom>
        </p:spPr>
        <p:txBody>
          <a:bodyPr/>
          <a:lstStyle/>
          <a:p>
            <a:pPr>
              <a:buFont typeface="Wingdings" pitchFamily="2" charset="2"/>
              <a:buNone/>
              <a:defRPr/>
            </a:pPr>
            <a:r>
              <a:rPr lang="zh-TW" altLang="en-US" dirty="0" smtClean="0">
                <a:solidFill>
                  <a:schemeClr val="tx1"/>
                </a:solidFill>
              </a:rPr>
              <a:t>         </a:t>
            </a:r>
            <a:r>
              <a:rPr lang="zh-TW" altLang="en-US" dirty="0" smtClean="0">
                <a:solidFill>
                  <a:schemeClr val="tx1"/>
                </a:solidFill>
                <a:latin typeface="標楷體" pitchFamily="65" charset="-120"/>
                <a:ea typeface="標楷體" pitchFamily="65" charset="-120"/>
              </a:rPr>
              <a:t>在新北市泰山區一片鐵皮屋工業區</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都是傳統鐵工廠也有顯示器廠的當中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很神奇的有家餐廳叫香草花緣</a:t>
            </a:r>
            <a:r>
              <a:rPr lang="en-US" altLang="zh-TW" dirty="0" smtClean="0">
                <a:solidFill>
                  <a:schemeClr val="tx1"/>
                </a:solidFill>
                <a:latin typeface="標楷體" pitchFamily="65" charset="-120"/>
                <a:ea typeface="標楷體" pitchFamily="65" charset="-120"/>
              </a:rPr>
              <a:t>(Herb Garden),</a:t>
            </a:r>
            <a:r>
              <a:rPr lang="zh-TW" altLang="en-US" dirty="0" smtClean="0">
                <a:solidFill>
                  <a:schemeClr val="tx1"/>
                </a:solidFill>
                <a:latin typeface="標楷體" pitchFamily="65" charset="-120"/>
                <a:ea typeface="標楷體" pitchFamily="65" charset="-120"/>
              </a:rPr>
              <a:t>大樹成蔭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花木扶疏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生意鼎盛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客人悠閒愉悅</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還有店員吹氣球做成帽子給小孩子玩</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一客海陸餐賣</a:t>
            </a:r>
            <a:r>
              <a:rPr lang="en-US" altLang="zh-TW" dirty="0" smtClean="0">
                <a:solidFill>
                  <a:schemeClr val="tx1"/>
                </a:solidFill>
                <a:latin typeface="標楷體" pitchFamily="65" charset="-120"/>
                <a:ea typeface="標楷體" pitchFamily="65" charset="-120"/>
              </a:rPr>
              <a:t>750</a:t>
            </a:r>
            <a:r>
              <a:rPr lang="zh-TW" altLang="en-US" dirty="0" smtClean="0">
                <a:solidFill>
                  <a:schemeClr val="tx1"/>
                </a:solidFill>
                <a:latin typeface="標楷體" pitchFamily="65" charset="-120"/>
                <a:ea typeface="標楷體" pitchFamily="65" charset="-120"/>
              </a:rPr>
              <a:t>元</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營收應不錯</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傳統工廠提昇為庭園餐廳</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感覺不錯</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穗科手工烏龍麵嚴守工序 加上簡約店面設計 悅耳平靜音樂 業績長紅 手工行業的</a:t>
            </a:r>
            <a:r>
              <a:rPr lang="zh-TW" altLang="en-US" smtClean="0">
                <a:solidFill>
                  <a:schemeClr val="tx1"/>
                </a:solidFill>
                <a:latin typeface="標楷體" pitchFamily="65" charset="-120"/>
                <a:ea typeface="標楷體" pitchFamily="65" charset="-120"/>
              </a:rPr>
              <a:t>基本功就是</a:t>
            </a:r>
            <a:r>
              <a:rPr lang="zh-TW" altLang="en-US" dirty="0" smtClean="0">
                <a:solidFill>
                  <a:schemeClr val="tx1"/>
                </a:solidFill>
                <a:latin typeface="標楷體" pitchFamily="65" charset="-120"/>
                <a:ea typeface="標楷體" pitchFamily="65" charset="-120"/>
              </a:rPr>
              <a:t>嚴守</a:t>
            </a:r>
            <a:r>
              <a:rPr lang="zh-TW" altLang="en-US" smtClean="0">
                <a:solidFill>
                  <a:schemeClr val="tx1"/>
                </a:solidFill>
                <a:latin typeface="標楷體" pitchFamily="65" charset="-120"/>
                <a:ea typeface="標楷體" pitchFamily="65" charset="-120"/>
              </a:rPr>
              <a:t>工序 這當然含軟體業</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45225281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802DEE1-F9C3-4A59-BC86-7D8B7E214962}" type="slidenum">
              <a:rPr lang="zh-TW" altLang="en-US" smtClean="0">
                <a:solidFill>
                  <a:schemeClr val="tx1"/>
                </a:solidFill>
              </a:rPr>
              <a:pPr>
                <a:defRPr/>
              </a:pPr>
              <a:t>135</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09530"/>
            <a:ext cx="8534400" cy="3657600"/>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經建會主委劉憶如說</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金融海嘯後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亞洲經濟大於歐美經濟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台灣過去重視製造業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以出口為重心</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今後應重視創新服務業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出口及內需並重</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陳教授認為</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微軟正黑體" pitchFamily="34" charset="-120"/>
                <a:ea typeface="微軟正黑體" pitchFamily="34" charset="-120"/>
              </a:rPr>
              <a:t>以創新的敏捷方法為基礎的軟體業</a:t>
            </a:r>
            <a:endParaRPr lang="en-US" altLang="zh-TW" dirty="0" smtClean="0">
              <a:solidFill>
                <a:schemeClr val="tx1"/>
              </a:solidFill>
              <a:latin typeface="微軟正黑體" pitchFamily="34" charset="-120"/>
              <a:ea typeface="微軟正黑體" pitchFamily="34" charset="-120"/>
            </a:endParaRPr>
          </a:p>
          <a:p>
            <a:pPr>
              <a:buFont typeface="Wingdings" pitchFamily="2" charset="2"/>
              <a:buNone/>
              <a:defRPr/>
            </a:pPr>
            <a:r>
              <a:rPr lang="en-US" altLang="zh-TW"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微軟正黑體" pitchFamily="34" charset="-120"/>
                <a:ea typeface="微軟正黑體" pitchFamily="34" charset="-120"/>
              </a:rPr>
              <a:t>即是一種創新服務業</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t>
            </a: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 </a:t>
            </a:r>
            <a:r>
              <a:rPr lang="zh-TW" altLang="en-US" sz="2000" dirty="0" smtClean="0">
                <a:solidFill>
                  <a:schemeClr val="tx1"/>
                </a:solidFill>
                <a:latin typeface="標楷體" pitchFamily="65" charset="-120"/>
                <a:ea typeface="標楷體" pitchFamily="65" charset="-120"/>
              </a:rPr>
              <a:t>中國時報</a:t>
            </a:r>
            <a:r>
              <a:rPr lang="en-US" altLang="zh-TW" sz="2000" dirty="0" smtClean="0">
                <a:solidFill>
                  <a:schemeClr val="tx1"/>
                </a:solidFill>
                <a:latin typeface="標楷體" pitchFamily="65" charset="-120"/>
                <a:ea typeface="標楷體" pitchFamily="65" charset="-120"/>
              </a:rPr>
              <a:t>, 2010.12.18.</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8497944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5B7377C-9BAF-465C-A9AD-601EF6B392A4}" type="slidenum">
              <a:rPr lang="zh-TW" altLang="en-US" smtClean="0">
                <a:solidFill>
                  <a:schemeClr val="tx1"/>
                </a:solidFill>
              </a:rPr>
              <a:pPr>
                <a:defRPr/>
              </a:pPr>
              <a:t>136</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590260"/>
            <a:ext cx="8534400" cy="4187688"/>
          </a:xfrm>
          <a:prstGeom prst="rect">
            <a:avLst/>
          </a:prstGeom>
        </p:spPr>
        <p:txBody>
          <a:bodyPr>
            <a:normAutofit lnSpcReduction="10000"/>
          </a:bodyPr>
          <a:lstStyle/>
          <a:p>
            <a:pPr>
              <a:defRPr/>
            </a:pPr>
            <a:r>
              <a:rPr lang="zh-TW" altLang="en-US" dirty="0" smtClean="0">
                <a:solidFill>
                  <a:schemeClr val="tx1"/>
                </a:solidFill>
                <a:latin typeface="標楷體" pitchFamily="65" charset="-120"/>
                <a:ea typeface="標楷體" pitchFamily="65" charset="-120"/>
              </a:rPr>
              <a:t>慢活才能消去壓力 把事做好 得到高品質</a:t>
            </a:r>
            <a:endParaRPr lang="en-US" altLang="zh-TW" dirty="0" smtClean="0">
              <a:solidFill>
                <a:schemeClr val="tx1"/>
              </a:solidFill>
              <a:latin typeface="標楷體" pitchFamily="65" charset="-120"/>
              <a:ea typeface="標楷體" pitchFamily="65" charset="-120"/>
            </a:endParaRPr>
          </a:p>
          <a:p>
            <a:pPr>
              <a:defRPr/>
            </a:pPr>
            <a:r>
              <a:rPr lang="zh-TW" altLang="en-US" b="1" dirty="0" smtClean="0">
                <a:solidFill>
                  <a:schemeClr val="tx1"/>
                </a:solidFill>
                <a:latin typeface="+mj-ea"/>
              </a:rPr>
              <a:t>例子</a:t>
            </a:r>
            <a:r>
              <a:rPr lang="en-US" altLang="zh-TW" b="1" dirty="0" smtClean="0">
                <a:solidFill>
                  <a:schemeClr val="tx1"/>
                </a:solidFill>
                <a:latin typeface="+mj-ea"/>
              </a:rPr>
              <a:t>:</a:t>
            </a:r>
            <a:r>
              <a:rPr lang="zh-TW" altLang="en-US" b="1" dirty="0" smtClean="0">
                <a:solidFill>
                  <a:schemeClr val="tx1"/>
                </a:solidFill>
                <a:latin typeface="+mj-ea"/>
              </a:rPr>
              <a:t>  </a:t>
            </a:r>
            <a:r>
              <a:rPr lang="zh-TW" altLang="en-US" dirty="0" smtClean="0">
                <a:solidFill>
                  <a:schemeClr val="tx1"/>
                </a:solidFill>
                <a:latin typeface="標楷體" pitchFamily="65" charset="-120"/>
                <a:ea typeface="標楷體" pitchFamily="65" charset="-120"/>
              </a:rPr>
              <a:t>某財務經理退休後 把休閒活動排的滿滿的 她認為這才有效率</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這樣是有壓力的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結果她失眠越加嚴重</a:t>
            </a:r>
            <a:endParaRPr lang="en-US" altLang="zh-TW" dirty="0" smtClean="0">
              <a:solidFill>
                <a:schemeClr val="tx1"/>
              </a:solidFill>
              <a:latin typeface="標楷體" pitchFamily="65" charset="-120"/>
              <a:ea typeface="標楷體" pitchFamily="65" charset="-120"/>
            </a:endParaRPr>
          </a:p>
          <a:p>
            <a:pPr>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軟體產業員工</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用心工作三十分鐘後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應該休息活動五分鐘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眼離螢幕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減少輻射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心離工作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降低血壓</a:t>
            </a:r>
            <a:r>
              <a:rPr lang="en-US" altLang="zh-TW" dirty="0" smtClean="0">
                <a:solidFill>
                  <a:schemeClr val="tx1"/>
                </a:solidFill>
                <a:latin typeface="標楷體" pitchFamily="65" charset="-120"/>
                <a:ea typeface="標楷體" pitchFamily="65" charset="-120"/>
              </a:rPr>
              <a:t>)</a:t>
            </a:r>
            <a:endParaRPr lang="en-US" altLang="zh-TW" dirty="0" smtClean="0">
              <a:solidFill>
                <a:schemeClr val="tx1"/>
              </a:solidFill>
            </a:endParaRPr>
          </a:p>
          <a:p>
            <a:pPr>
              <a:defRPr/>
            </a:pPr>
            <a:r>
              <a:rPr lang="zh-TW" altLang="en-US" b="1" dirty="0" smtClean="0">
                <a:solidFill>
                  <a:schemeClr val="tx1"/>
                </a:solidFill>
              </a:rPr>
              <a:t>例子</a:t>
            </a:r>
            <a:r>
              <a:rPr lang="en-US" altLang="zh-TW" b="1" dirty="0" smtClean="0">
                <a:solidFill>
                  <a:schemeClr val="tx1"/>
                </a:solidFill>
              </a:rPr>
              <a:t>:</a:t>
            </a:r>
            <a:r>
              <a:rPr lang="zh-TW" altLang="en-US" dirty="0" smtClean="0">
                <a:solidFill>
                  <a:schemeClr val="tx1"/>
                </a:solidFill>
              </a:rPr>
              <a:t> 阿珠勞累時</a:t>
            </a:r>
            <a:r>
              <a:rPr lang="en-US" altLang="zh-TW" dirty="0" smtClean="0">
                <a:solidFill>
                  <a:schemeClr val="tx1"/>
                </a:solidFill>
              </a:rPr>
              <a:t>,Google</a:t>
            </a:r>
            <a:r>
              <a:rPr lang="zh-TW" altLang="en-US" dirty="0" smtClean="0">
                <a:solidFill>
                  <a:schemeClr val="tx1"/>
                </a:solidFill>
              </a:rPr>
              <a:t>找不到某家店鋪</a:t>
            </a:r>
            <a:r>
              <a:rPr lang="en-US" altLang="zh-TW" dirty="0" smtClean="0">
                <a:solidFill>
                  <a:schemeClr val="tx1"/>
                </a:solidFill>
              </a:rPr>
              <a:t>,</a:t>
            </a:r>
            <a:r>
              <a:rPr lang="zh-TW" altLang="en-US" dirty="0" smtClean="0">
                <a:solidFill>
                  <a:schemeClr val="tx1"/>
                </a:solidFill>
              </a:rPr>
              <a:t> 她出去玩一天後</a:t>
            </a:r>
            <a:r>
              <a:rPr lang="en-US" altLang="zh-TW" dirty="0" smtClean="0">
                <a:solidFill>
                  <a:schemeClr val="tx1"/>
                </a:solidFill>
              </a:rPr>
              <a:t>,</a:t>
            </a:r>
            <a:r>
              <a:rPr lang="zh-TW" altLang="en-US" dirty="0" smtClean="0">
                <a:solidFill>
                  <a:schemeClr val="tx1"/>
                </a:solidFill>
              </a:rPr>
              <a:t>精神好起來了</a:t>
            </a:r>
            <a:r>
              <a:rPr lang="en-US" altLang="zh-TW" dirty="0" smtClean="0">
                <a:solidFill>
                  <a:schemeClr val="tx1"/>
                </a:solidFill>
              </a:rPr>
              <a:t>,</a:t>
            </a:r>
            <a:r>
              <a:rPr lang="zh-TW" altLang="en-US" dirty="0" smtClean="0">
                <a:solidFill>
                  <a:schemeClr val="tx1"/>
                </a:solidFill>
              </a:rPr>
              <a:t>一下子就找到了</a:t>
            </a:r>
            <a:r>
              <a:rPr lang="en-US" altLang="zh-TW" dirty="0" smtClean="0">
                <a:solidFill>
                  <a:schemeClr val="tx1"/>
                </a:solidFill>
              </a:rPr>
              <a:t>!</a:t>
            </a:r>
          </a:p>
          <a:p>
            <a:pPr>
              <a:buNone/>
              <a:defRPr/>
            </a:pPr>
            <a:endParaRPr lang="en-US" altLang="zh-TW" dirty="0" smtClean="0">
              <a:solidFill>
                <a:schemeClr val="tx1"/>
              </a:solidFill>
            </a:endParaRPr>
          </a:p>
          <a:p>
            <a:pPr>
              <a:defRPr/>
            </a:pPr>
            <a:r>
              <a:rPr lang="zh-TW" altLang="en-US" b="1" dirty="0" smtClean="0">
                <a:solidFill>
                  <a:schemeClr val="tx1"/>
                </a:solidFill>
              </a:rPr>
              <a:t>例子</a:t>
            </a:r>
            <a:r>
              <a:rPr lang="en-US" altLang="zh-TW" b="1" dirty="0" smtClean="0">
                <a:solidFill>
                  <a:schemeClr val="tx1"/>
                </a:solidFill>
              </a:rPr>
              <a:t>: </a:t>
            </a:r>
            <a:r>
              <a:rPr lang="en-US" altLang="zh-TW" dirty="0" smtClean="0">
                <a:solidFill>
                  <a:schemeClr val="tx1"/>
                </a:solidFill>
              </a:rPr>
              <a:t>2012.11.23 </a:t>
            </a:r>
            <a:r>
              <a:rPr lang="zh-TW" altLang="en-US" dirty="0" smtClean="0">
                <a:solidFill>
                  <a:schemeClr val="tx1"/>
                </a:solidFill>
              </a:rPr>
              <a:t>張忠謀親上火線</a:t>
            </a:r>
            <a:r>
              <a:rPr lang="en-US" altLang="zh-TW" dirty="0" smtClean="0">
                <a:solidFill>
                  <a:schemeClr val="tx1"/>
                </a:solidFill>
              </a:rPr>
              <a:t>,</a:t>
            </a:r>
            <a:r>
              <a:rPr lang="zh-TW" altLang="en-US" dirty="0" smtClean="0">
                <a:solidFill>
                  <a:schemeClr val="tx1"/>
                </a:solidFill>
              </a:rPr>
              <a:t>要求員工每週工作不超過五十小時</a:t>
            </a:r>
            <a:r>
              <a:rPr lang="en-US" altLang="zh-TW" dirty="0" smtClean="0">
                <a:solidFill>
                  <a:schemeClr val="tx1"/>
                </a:solidFill>
              </a:rPr>
              <a:t>,</a:t>
            </a:r>
            <a:r>
              <a:rPr lang="zh-TW" altLang="en-US" dirty="0" smtClean="0">
                <a:solidFill>
                  <a:schemeClr val="tx1"/>
                </a:solidFill>
              </a:rPr>
              <a:t>生活要平衡</a:t>
            </a:r>
            <a:r>
              <a:rPr lang="en-US" altLang="zh-TW" dirty="0" smtClean="0">
                <a:solidFill>
                  <a:schemeClr val="tx1"/>
                </a:solidFill>
              </a:rPr>
              <a:t>,</a:t>
            </a:r>
            <a:r>
              <a:rPr lang="zh-TW" altLang="en-US" dirty="0" smtClean="0">
                <a:solidFill>
                  <a:schemeClr val="tx1"/>
                </a:solidFill>
              </a:rPr>
              <a:t>痛擊加班文化</a:t>
            </a:r>
            <a:r>
              <a:rPr lang="en-US" altLang="zh-TW" dirty="0" smtClean="0">
                <a:solidFill>
                  <a:schemeClr val="tx1"/>
                </a:solidFill>
              </a:rPr>
              <a:t>,</a:t>
            </a:r>
            <a:r>
              <a:rPr lang="zh-TW" altLang="en-US" dirty="0" smtClean="0">
                <a:solidFill>
                  <a:schemeClr val="tx1"/>
                </a:solidFill>
              </a:rPr>
              <a:t>股價隨之大漲</a:t>
            </a:r>
            <a:r>
              <a:rPr lang="en-US" altLang="zh-TW" dirty="0" smtClean="0">
                <a:solidFill>
                  <a:schemeClr val="tx1"/>
                </a:solidFill>
              </a:rPr>
              <a:t>!</a:t>
            </a:r>
            <a:r>
              <a:rPr lang="zh-TW" altLang="en-US" dirty="0" smtClean="0">
                <a:solidFill>
                  <a:schemeClr val="tx1"/>
                </a:solidFill>
              </a:rPr>
              <a:t> </a:t>
            </a:r>
            <a:endParaRPr lang="en-US" altLang="zh-TW" dirty="0" smtClean="0">
              <a:solidFill>
                <a:schemeClr val="tx1"/>
              </a:solidFill>
            </a:endParaRPr>
          </a:p>
          <a:p>
            <a:pPr>
              <a:defRPr/>
            </a:pPr>
            <a:endParaRPr lang="en-US" altLang="zh-TW" dirty="0" smtClean="0">
              <a:solidFill>
                <a:schemeClr val="tx1"/>
              </a:solidFill>
            </a:endParaRPr>
          </a:p>
          <a:p>
            <a:pPr>
              <a:defRPr/>
            </a:pPr>
            <a:endParaRPr lang="zh-TW" altLang="en-US" dirty="0">
              <a:solidFill>
                <a:schemeClr val="tx1"/>
              </a:solidFill>
            </a:endParaRPr>
          </a:p>
        </p:txBody>
      </p:sp>
    </p:spTree>
    <p:extLst>
      <p:ext uri="{BB962C8B-B14F-4D97-AF65-F5344CB8AC3E}">
        <p14:creationId xmlns:p14="http://schemas.microsoft.com/office/powerpoint/2010/main" val="311073399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sz="3200" b="1" dirty="0" smtClean="0">
                <a:latin typeface="標楷體" pitchFamily="65" charset="-120"/>
                <a:ea typeface="標楷體" pitchFamily="65" charset="-120"/>
              </a:rPr>
              <a:t>    2017.2 </a:t>
            </a:r>
            <a:r>
              <a:rPr lang="zh-TW" altLang="en-US" sz="3200" b="1" dirty="0" smtClean="0">
                <a:latin typeface="標楷體" pitchFamily="65" charset="-120"/>
                <a:ea typeface="標楷體" pitchFamily="65" charset="-120"/>
              </a:rPr>
              <a:t>蝶戀花旅行社的武陵賞櫻團 因為司機疲勞駕駛 造成重大車禍  社會大為震驚</a:t>
            </a:r>
            <a:endParaRPr lang="en-US" altLang="zh-TW" sz="3200" b="1" dirty="0" smtClean="0">
              <a:latin typeface="標楷體" pitchFamily="65" charset="-120"/>
              <a:ea typeface="標楷體" pitchFamily="65" charset="-120"/>
            </a:endParaRPr>
          </a:p>
          <a:p>
            <a:pPr marL="0" indent="0">
              <a:buNone/>
            </a:pPr>
            <a:r>
              <a:rPr lang="zh-TW" altLang="en-US" sz="3200" b="1" dirty="0" smtClean="0">
                <a:latin typeface="標楷體" pitchFamily="65" charset="-120"/>
                <a:ea typeface="標楷體" pitchFamily="65" charset="-120"/>
              </a:rPr>
              <a:t>    這反映出</a:t>
            </a:r>
            <a:r>
              <a:rPr lang="zh-TW" altLang="en-US" sz="3200" dirty="0">
                <a:solidFill>
                  <a:schemeClr val="tx1"/>
                </a:solidFill>
                <a:latin typeface="標楷體" pitchFamily="65" charset="-120"/>
                <a:ea typeface="標楷體" pitchFamily="65" charset="-120"/>
              </a:rPr>
              <a:t>台灣產業</a:t>
            </a:r>
            <a:r>
              <a:rPr lang="zh-TW" altLang="en-US" sz="3200" dirty="0" smtClean="0">
                <a:solidFill>
                  <a:schemeClr val="tx1"/>
                </a:solidFill>
                <a:latin typeface="標楷體" pitchFamily="65" charset="-120"/>
                <a:ea typeface="標楷體" pitchFamily="65" charset="-120"/>
              </a:rPr>
              <a:t>文化的惡質面 老闆一昧壓低成本 員工過勞賺錢 客戶貪小便宜 結果</a:t>
            </a:r>
            <a:r>
              <a:rPr lang="zh-TW" altLang="en-US" sz="3200" dirty="0">
                <a:solidFill>
                  <a:schemeClr val="tx1"/>
                </a:solidFill>
                <a:latin typeface="標楷體" pitchFamily="65" charset="-120"/>
                <a:ea typeface="標楷體" pitchFamily="65" charset="-120"/>
              </a:rPr>
              <a:t>造成</a:t>
            </a:r>
            <a:r>
              <a:rPr lang="zh-TW" altLang="en-US" sz="3200" b="1" dirty="0" smtClean="0">
                <a:latin typeface="標楷體" pitchFamily="65" charset="-120"/>
                <a:ea typeface="標楷體" pitchFamily="65" charset="-120"/>
              </a:rPr>
              <a:t>社會的</a:t>
            </a:r>
            <a:r>
              <a:rPr lang="zh-TW" altLang="en-US" sz="3200" dirty="0" smtClean="0">
                <a:solidFill>
                  <a:schemeClr val="tx1"/>
                </a:solidFill>
                <a:latin typeface="標楷體" pitchFamily="65" charset="-120"/>
                <a:ea typeface="標楷體" pitchFamily="65" charset="-120"/>
              </a:rPr>
              <a:t>重大損失</a:t>
            </a:r>
            <a:endParaRPr lang="en-US" altLang="zh-TW" sz="3200" dirty="0" smtClean="0">
              <a:solidFill>
                <a:schemeClr val="tx1"/>
              </a:solidFill>
              <a:latin typeface="標楷體" pitchFamily="65" charset="-120"/>
              <a:ea typeface="標楷體" pitchFamily="65" charset="-120"/>
            </a:endParaRPr>
          </a:p>
          <a:p>
            <a:pPr marL="0" indent="0">
              <a:buNone/>
            </a:pPr>
            <a:endParaRPr lang="en-US" altLang="zh-TW" sz="3200" dirty="0" smtClean="0">
              <a:solidFill>
                <a:schemeClr val="tx1"/>
              </a:solidFill>
              <a:latin typeface="標楷體" pitchFamily="65" charset="-120"/>
              <a:ea typeface="標楷體" pitchFamily="65" charset="-120"/>
            </a:endParaRPr>
          </a:p>
          <a:p>
            <a:pPr marL="0" indent="0">
              <a:buNone/>
            </a:pPr>
            <a:r>
              <a:rPr lang="zh-TW" altLang="en-US" sz="3200" dirty="0" smtClean="0">
                <a:solidFill>
                  <a:schemeClr val="tx1"/>
                </a:solidFill>
                <a:latin typeface="標楷體" pitchFamily="65" charset="-120"/>
                <a:ea typeface="標楷體" pitchFamily="65" charset="-120"/>
              </a:rPr>
              <a:t>    敏捷方法體認到疲勞工作的可怕 故提倡</a:t>
            </a:r>
            <a:r>
              <a:rPr lang="en-US" altLang="zh-TW" sz="3200" dirty="0" smtClean="0">
                <a:solidFill>
                  <a:schemeClr val="tx1"/>
                </a:solidFill>
                <a:latin typeface="標楷體" pitchFamily="65" charset="-120"/>
                <a:ea typeface="標楷體" pitchFamily="65" charset="-120"/>
              </a:rPr>
              <a:t>”</a:t>
            </a:r>
            <a:r>
              <a:rPr lang="zh-TW" altLang="en-US" sz="3200" dirty="0" smtClean="0">
                <a:solidFill>
                  <a:schemeClr val="tx1"/>
                </a:solidFill>
                <a:latin typeface="標楷體" pitchFamily="65" charset="-120"/>
                <a:ea typeface="標楷體" pitchFamily="65" charset="-120"/>
              </a:rPr>
              <a:t>不要加班</a:t>
            </a:r>
            <a:r>
              <a:rPr lang="en-US" altLang="zh-TW" sz="3200" dirty="0" smtClean="0">
                <a:solidFill>
                  <a:schemeClr val="tx1"/>
                </a:solidFill>
                <a:latin typeface="標楷體" pitchFamily="65" charset="-120"/>
                <a:ea typeface="標楷體" pitchFamily="65" charset="-120"/>
              </a:rPr>
              <a:t>”</a:t>
            </a:r>
            <a:r>
              <a:rPr lang="zh-TW" altLang="en-US" sz="3200" dirty="0" smtClean="0">
                <a:solidFill>
                  <a:schemeClr val="tx1"/>
                </a:solidFill>
                <a:latin typeface="標楷體" pitchFamily="65" charset="-120"/>
                <a:ea typeface="標楷體" pitchFamily="65" charset="-120"/>
              </a:rPr>
              <a:t> </a:t>
            </a:r>
            <a:endParaRPr lang="en-US" altLang="zh-TW" sz="3200" dirty="0" smtClean="0">
              <a:latin typeface="標楷體" pitchFamily="65" charset="-120"/>
              <a:ea typeface="標楷體" pitchFamily="65" charset="-120"/>
            </a:endParaRPr>
          </a:p>
          <a:p>
            <a:endParaRPr lang="zh-TW" altLang="en-US"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台灣產業文化的省思</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11024651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792F0E5-DFD9-4351-B9A5-E27117D5A926}" type="slidenum">
              <a:rPr lang="zh-TW" altLang="en-US" smtClean="0">
                <a:solidFill>
                  <a:schemeClr val="tx1"/>
                </a:solidFill>
              </a:rPr>
              <a:pPr>
                <a:defRPr/>
              </a:pPr>
              <a:t>138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62538"/>
            <a:ext cx="8534400" cy="3538332"/>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林百里說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賈伯斯沒讀過工程學</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不算工程師</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但因他融入人文思考</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所以創造了截然不同的蘋果產品</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人性工程才是真正的價值</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製造冷冰冰的機器不再是獲利模式</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2012.3.6 </a:t>
            </a:r>
            <a:r>
              <a:rPr lang="zh-TW" altLang="en-US" sz="2000" dirty="0" smtClean="0">
                <a:solidFill>
                  <a:schemeClr val="tx1"/>
                </a:solidFill>
                <a:latin typeface="標楷體" pitchFamily="65" charset="-120"/>
                <a:ea typeface="標楷體" pitchFamily="65" charset="-120"/>
              </a:rPr>
              <a:t>聯合晚報</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19891978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30C0846-4107-45AE-AC5E-298418F21F0C}" type="slidenum">
              <a:rPr lang="zh-TW" altLang="en-US" smtClean="0">
                <a:solidFill>
                  <a:schemeClr val="tx1"/>
                </a:solidFill>
              </a:rPr>
              <a:pPr>
                <a:defRPr/>
              </a:pPr>
              <a:t>139</a:t>
            </a:fld>
            <a:endParaRPr lang="en-US" altLang="zh-TW">
              <a:solidFill>
                <a:schemeClr val="tx1"/>
              </a:solidFill>
            </a:endParaRPr>
          </a:p>
        </p:txBody>
      </p:sp>
      <p:sp>
        <p:nvSpPr>
          <p:cNvPr id="2" name="標題 1"/>
          <p:cNvSpPr>
            <a:spLocks noGrp="1"/>
          </p:cNvSpPr>
          <p:nvPr>
            <p:ph type="title"/>
          </p:nvPr>
        </p:nvSpPr>
        <p:spPr>
          <a:xfrm>
            <a:off x="609600" y="0"/>
            <a:ext cx="10972800" cy="1245704"/>
          </a:xfrm>
        </p:spPr>
        <p:txBody>
          <a:bodyPr/>
          <a:lstStyle/>
          <a:p>
            <a:pPr>
              <a:defRPr/>
            </a:pPr>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268413"/>
            <a:ext cx="10972800" cy="4862512"/>
          </a:xfrm>
          <a:prstGeom prst="rect">
            <a:avLst/>
          </a:prstGeom>
        </p:spPr>
        <p:txBody>
          <a:bodyPr/>
          <a:lstStyle/>
          <a:p>
            <a:pPr>
              <a:buFont typeface="Wingdings" pitchFamily="2" charset="2"/>
              <a:buNone/>
              <a:defRPr/>
            </a:pPr>
            <a:r>
              <a:rPr lang="zh-TW" altLang="en-US" sz="24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爾必達事件讓</a:t>
            </a:r>
            <a:r>
              <a:rPr lang="zh-TW" altLang="en-US" sz="2800" dirty="0" smtClean="0">
                <a:solidFill>
                  <a:schemeClr val="tx1"/>
                </a:solidFill>
                <a:latin typeface="微軟正黑體" pitchFamily="34" charset="-120"/>
                <a:ea typeface="微軟正黑體" pitchFamily="34" charset="-120"/>
              </a:rPr>
              <a:t>高科技產業中的科技成分現形</a:t>
            </a:r>
            <a:r>
              <a:rPr lang="zh-TW" altLang="en-US" sz="2800" dirty="0" smtClean="0">
                <a:solidFill>
                  <a:schemeClr val="tx1"/>
                </a:solidFill>
                <a:latin typeface="標楷體" pitchFamily="65" charset="-120"/>
                <a:ea typeface="標楷體" pitchFamily="65" charset="-120"/>
              </a:rPr>
              <a:t>；原來我們的</a:t>
            </a:r>
            <a:r>
              <a:rPr lang="en-US" altLang="zh-TW" sz="2800" dirty="0" smtClean="0">
                <a:solidFill>
                  <a:schemeClr val="tx1"/>
                </a:solidFill>
                <a:latin typeface="標楷體" pitchFamily="65" charset="-120"/>
                <a:ea typeface="標楷體" pitchFamily="65" charset="-120"/>
              </a:rPr>
              <a:t>DRAM</a:t>
            </a:r>
            <a:r>
              <a:rPr lang="zh-TW" altLang="en-US" sz="2800" dirty="0" smtClean="0">
                <a:solidFill>
                  <a:schemeClr val="tx1"/>
                </a:solidFill>
                <a:latin typeface="標楷體" pitchFamily="65" charset="-120"/>
                <a:ea typeface="標楷體" pitchFamily="65" charset="-120"/>
              </a:rPr>
              <a:t>產業不努力研發自有技術，年年捧著數百億鉅資向人討些現成專利；面板產業面對強敵三星節節敗退，最後淪落到撿食其棄之無味的雞肋；</a:t>
            </a:r>
            <a:r>
              <a:rPr lang="en-US" altLang="zh-TW" sz="2800" dirty="0" err="1" smtClean="0">
                <a:solidFill>
                  <a:schemeClr val="tx1"/>
                </a:solidFill>
                <a:latin typeface="標楷體" pitchFamily="65" charset="-120"/>
                <a:ea typeface="標楷體" pitchFamily="65" charset="-120"/>
              </a:rPr>
              <a:t>iPhone</a:t>
            </a:r>
            <a:r>
              <a:rPr lang="zh-TW" altLang="en-US" sz="2800" dirty="0" smtClean="0">
                <a:solidFill>
                  <a:schemeClr val="tx1"/>
                </a:solidFill>
                <a:latin typeface="標楷體" pitchFamily="65" charset="-120"/>
                <a:ea typeface="標楷體" pitchFamily="65" charset="-120"/>
              </a:rPr>
              <a:t>代工廠在單價中只能努力爭取區區百分之一代工錢，還要面對血汗工廠譴責。</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結果，十餘年來台灣經濟一蹶不振，勉強維繫百分之三、四的成長，還胥賴對大陸世界工廠的出超支持；如今世界工廠瀕臨關閉的命運，我們要向何處尋求一線生機？</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2012.3.8 </a:t>
            </a:r>
            <a:r>
              <a:rPr lang="zh-TW" altLang="en-US" sz="2000" dirty="0" smtClean="0">
                <a:solidFill>
                  <a:schemeClr val="tx1"/>
                </a:solidFill>
                <a:latin typeface="標楷體" pitchFamily="65" charset="-120"/>
                <a:ea typeface="標楷體" pitchFamily="65" charset="-120"/>
              </a:rPr>
              <a:t>聯合報  馬凱 廿年一覺科技夢</a:t>
            </a:r>
          </a:p>
          <a:p>
            <a:pPr>
              <a:buFont typeface="Wingdings" pitchFamily="2" charset="2"/>
              <a:buNone/>
              <a:defRPr/>
            </a:pPr>
            <a:endParaRPr lang="zh-TW" altLang="en-US" sz="2000"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sz="24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9226481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31E1C90-A599-4569-8269-CC778787A257}" type="slidenum">
              <a:rPr lang="zh-TW" altLang="en-US" smtClean="0"/>
              <a:pPr>
                <a:defRPr/>
              </a:pPr>
              <a:t>14</a:t>
            </a:fld>
            <a:endParaRPr lang="en-US" altLang="zh-TW" dirty="0"/>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資訊 與</a:t>
            </a:r>
            <a:r>
              <a:rPr lang="zh-TW" altLang="en-US" dirty="0" smtClean="0">
                <a:solidFill>
                  <a:schemeClr val="tx1"/>
                </a:solidFill>
                <a:latin typeface="標楷體" pitchFamily="65" charset="-120"/>
              </a:rPr>
              <a:t> </a:t>
            </a:r>
            <a:r>
              <a:rPr lang="zh-TW" altLang="en-US" dirty="0" smtClean="0">
                <a:solidFill>
                  <a:schemeClr val="tx1"/>
                </a:solidFill>
                <a:ea typeface="標楷體" pitchFamily="65" charset="-120"/>
              </a:rPr>
              <a:t>軟體</a:t>
            </a:r>
            <a:endParaRPr lang="zh-TW" altLang="en-US" dirty="0">
              <a:solidFill>
                <a:schemeClr val="tx1"/>
              </a:solidFill>
            </a:endParaRPr>
          </a:p>
        </p:txBody>
      </p:sp>
      <p:sp>
        <p:nvSpPr>
          <p:cNvPr id="3" name="內容版面配置區 2"/>
          <p:cNvSpPr>
            <a:spLocks noGrp="1"/>
          </p:cNvSpPr>
          <p:nvPr>
            <p:ph sz="quarter" idx="4294967295"/>
          </p:nvPr>
        </p:nvSpPr>
        <p:spPr>
          <a:xfrm>
            <a:off x="609600" y="1865376"/>
            <a:ext cx="10972800" cy="4265550"/>
          </a:xfrm>
          <a:prstGeom prst="rect">
            <a:avLst/>
          </a:prstGeom>
        </p:spPr>
        <p:txBody>
          <a:bodyPr>
            <a:normAutofit fontScale="85000" lnSpcReduction="20000"/>
          </a:bodyPr>
          <a:lstStyle/>
          <a:p>
            <a:pPr eaLnBrk="1" hangingPunct="1">
              <a:lnSpc>
                <a:spcPct val="80000"/>
              </a:lnSpc>
              <a:buClr>
                <a:schemeClr val="bg2"/>
              </a:buClr>
              <a:buFont typeface="Wingdings" pitchFamily="2" charset="2"/>
              <a:buNone/>
              <a:defRPr/>
            </a:pPr>
            <a:endParaRPr lang="en-US" altLang="zh-TW" b="1" smtClean="0">
              <a:solidFill>
                <a:schemeClr val="tx1"/>
              </a:solidFill>
              <a:latin typeface="微軟正黑體" pitchFamily="34" charset="-120"/>
              <a:ea typeface="微軟正黑體" pitchFamily="34" charset="-120"/>
            </a:endParaRPr>
          </a:p>
          <a:p>
            <a:pPr eaLnBrk="1" hangingPunct="1">
              <a:lnSpc>
                <a:spcPct val="80000"/>
              </a:lnSpc>
              <a:buClr>
                <a:schemeClr val="bg2"/>
              </a:buClr>
              <a:buFont typeface="Wingdings" pitchFamily="2" charset="2"/>
              <a:buNone/>
              <a:defRPr/>
            </a:pPr>
            <a:r>
              <a:rPr lang="zh-TW" altLang="en-US" b="1" smtClean="0">
                <a:solidFill>
                  <a:schemeClr val="tx1"/>
                </a:solidFill>
                <a:latin typeface="微軟正黑體" pitchFamily="34" charset="-120"/>
                <a:ea typeface="微軟正黑體" pitchFamily="34" charset="-120"/>
              </a:rPr>
              <a:t>資訊</a:t>
            </a:r>
            <a:r>
              <a:rPr lang="zh-TW" altLang="en-US"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(information)</a:t>
            </a:r>
            <a:r>
              <a:rPr lang="zh-TW" altLang="en-US" dirty="0" smtClean="0">
                <a:solidFill>
                  <a:schemeClr val="tx1"/>
                </a:solidFill>
                <a:latin typeface="標楷體" pitchFamily="65" charset="-120"/>
                <a:ea typeface="標楷體" pitchFamily="65" charset="-120"/>
              </a:rPr>
              <a:t>是真實世界中，物件</a:t>
            </a:r>
            <a:r>
              <a:rPr lang="en-US" altLang="zh-TW" dirty="0" smtClean="0">
                <a:solidFill>
                  <a:schemeClr val="tx1"/>
                </a:solidFill>
                <a:latin typeface="標楷體" pitchFamily="65" charset="-120"/>
                <a:ea typeface="標楷體" pitchFamily="65" charset="-120"/>
              </a:rPr>
              <a:t>(object) </a:t>
            </a:r>
            <a:r>
              <a:rPr lang="zh-TW" altLang="en-US" dirty="0" smtClean="0">
                <a:solidFill>
                  <a:schemeClr val="tx1"/>
                </a:solidFill>
                <a:latin typeface="標楷體" pitchFamily="65" charset="-120"/>
                <a:ea typeface="標楷體" pitchFamily="65" charset="-120"/>
              </a:rPr>
              <a:t>與物件之間的關係</a:t>
            </a:r>
            <a:r>
              <a:rPr lang="en-US" altLang="zh-TW" dirty="0" smtClean="0">
                <a:solidFill>
                  <a:schemeClr val="tx1"/>
                </a:solidFill>
                <a:latin typeface="標楷體" pitchFamily="65" charset="-120"/>
                <a:ea typeface="標楷體" pitchFamily="65" charset="-120"/>
              </a:rPr>
              <a:t>(relationship)</a:t>
            </a:r>
            <a:r>
              <a:rPr lang="zh-TW" altLang="en-US" dirty="0" smtClean="0">
                <a:solidFill>
                  <a:schemeClr val="tx1"/>
                </a:solidFill>
                <a:latin typeface="標楷體" pitchFamily="65" charset="-120"/>
                <a:ea typeface="標楷體" pitchFamily="65" charset="-120"/>
              </a:rPr>
              <a:t>的一種抽</a:t>
            </a:r>
            <a:endParaRPr lang="en-US" altLang="zh-TW" dirty="0" smtClean="0">
              <a:solidFill>
                <a:schemeClr val="tx1"/>
              </a:solidFill>
              <a:latin typeface="標楷體" pitchFamily="65" charset="-120"/>
              <a:ea typeface="標楷體" pitchFamily="65" charset="-120"/>
            </a:endParaRPr>
          </a:p>
          <a:p>
            <a:pPr eaLnBrk="1" hangingPunct="1">
              <a:lnSpc>
                <a:spcPct val="80000"/>
              </a:lnSpc>
              <a:buClr>
                <a:schemeClr val="bg2"/>
              </a:buClr>
              <a:buFont typeface="Wingdings" pitchFamily="2" charset="2"/>
              <a:buNone/>
              <a:defRPr/>
            </a:pPr>
            <a:r>
              <a:rPr lang="zh-TW" altLang="en-US" dirty="0" smtClean="0">
                <a:solidFill>
                  <a:schemeClr val="tx1"/>
                </a:solidFill>
                <a:latin typeface="標楷體" pitchFamily="65" charset="-120"/>
                <a:ea typeface="標楷體" pitchFamily="65" charset="-120"/>
              </a:rPr>
              <a:t>象概念</a:t>
            </a:r>
            <a:r>
              <a:rPr lang="en-US" altLang="zh-TW" dirty="0" smtClean="0">
                <a:solidFill>
                  <a:schemeClr val="tx1"/>
                </a:solidFill>
                <a:latin typeface="標楷體" pitchFamily="65" charset="-120"/>
                <a:ea typeface="標楷體" pitchFamily="65" charset="-120"/>
              </a:rPr>
              <a:t>(abstraction)</a:t>
            </a:r>
            <a:r>
              <a:rPr lang="zh-TW" altLang="en-US" dirty="0" smtClean="0">
                <a:solidFill>
                  <a:schemeClr val="tx1"/>
                </a:solidFill>
                <a:latin typeface="標楷體" pitchFamily="65" charset="-120"/>
                <a:ea typeface="標楷體" pitchFamily="65" charset="-120"/>
              </a:rPr>
              <a:t>，而這些概念可由人腦認知及處理 </a:t>
            </a:r>
            <a:r>
              <a:rPr lang="en-US" altLang="zh-TW" dirty="0" smtClean="0">
                <a:solidFill>
                  <a:schemeClr val="tx1"/>
                </a:solidFill>
                <a:latin typeface="標楷體" pitchFamily="65" charset="-120"/>
                <a:ea typeface="標楷體" pitchFamily="65" charset="-120"/>
              </a:rPr>
              <a:t>(</a:t>
            </a:r>
            <a:r>
              <a:rPr lang="zh-TW" altLang="en-US" dirty="0" smtClean="0">
                <a:solidFill>
                  <a:srgbClr val="FF0000"/>
                </a:solidFill>
                <a:latin typeface="標楷體" pitchFamily="65" charset="-120"/>
                <a:ea typeface="標楷體" pitchFamily="65" charset="-120"/>
              </a:rPr>
              <a:t>注意</a:t>
            </a:r>
            <a:r>
              <a:rPr lang="en-US" altLang="zh-TW" dirty="0" smtClean="0">
                <a:solidFill>
                  <a:srgbClr val="FF0000"/>
                </a:solidFill>
                <a:latin typeface="標楷體" pitchFamily="65" charset="-120"/>
                <a:ea typeface="標楷體" pitchFamily="65" charset="-120"/>
              </a:rPr>
              <a:t>:</a:t>
            </a:r>
            <a:r>
              <a:rPr lang="zh-TW" altLang="en-US" dirty="0" smtClean="0">
                <a:solidFill>
                  <a:srgbClr val="FF0000"/>
                </a:solidFill>
                <a:latin typeface="標楷體" pitchFamily="65" charset="-120"/>
                <a:ea typeface="標楷體" pitchFamily="65" charset="-120"/>
              </a:rPr>
              <a:t>資訊不是電子的 </a:t>
            </a:r>
            <a:r>
              <a:rPr lang="en-US" altLang="zh-TW" dirty="0" smtClean="0">
                <a:solidFill>
                  <a:srgbClr val="FF0000"/>
                </a:solidFill>
                <a:latin typeface="標楷體" pitchFamily="65" charset="-120"/>
                <a:ea typeface="標楷體" pitchFamily="65" charset="-120"/>
              </a:rPr>
              <a:t>0,1</a:t>
            </a:r>
            <a:r>
              <a:rPr lang="en-US" altLang="zh-TW" dirty="0" smtClean="0">
                <a:solidFill>
                  <a:schemeClr val="tx1"/>
                </a:solidFill>
                <a:latin typeface="標楷體" pitchFamily="65" charset="-120"/>
                <a:ea typeface="標楷體" pitchFamily="65" charset="-120"/>
              </a:rPr>
              <a:t>)</a:t>
            </a:r>
          </a:p>
          <a:p>
            <a:pPr>
              <a:lnSpc>
                <a:spcPct val="80000"/>
              </a:lnSpc>
              <a:buClr>
                <a:schemeClr val="bg2"/>
              </a:buClr>
              <a:buNone/>
              <a:defRPr/>
            </a:pPr>
            <a:r>
              <a:rPr lang="zh-TW" altLang="en-US" dirty="0" smtClean="0">
                <a:solidFill>
                  <a:schemeClr val="tx1"/>
                </a:solidFill>
                <a:latin typeface="+mj-ea"/>
              </a:rPr>
              <a:t>例子</a:t>
            </a:r>
            <a:r>
              <a:rPr lang="en-US" altLang="zh-TW" dirty="0" smtClean="0">
                <a:solidFill>
                  <a:schemeClr val="tx1"/>
                </a:solidFill>
                <a:latin typeface="+mj-ea"/>
              </a:rPr>
              <a:t>:</a:t>
            </a:r>
            <a:r>
              <a:rPr lang="zh-TW" altLang="en-US" dirty="0" smtClean="0">
                <a:solidFill>
                  <a:schemeClr val="tx1"/>
                </a:solidFill>
                <a:latin typeface="+mj-ea"/>
              </a:rPr>
              <a:t> 看到</a:t>
            </a:r>
            <a:r>
              <a:rPr lang="zh-TW" altLang="en-US" b="1" dirty="0" smtClean="0">
                <a:solidFill>
                  <a:schemeClr val="tx1"/>
                </a:solidFill>
                <a:latin typeface="+mj-ea"/>
              </a:rPr>
              <a:t>白書桌 </a:t>
            </a:r>
            <a:r>
              <a:rPr lang="zh-TW" altLang="en-US" dirty="0" smtClean="0">
                <a:solidFill>
                  <a:schemeClr val="tx1"/>
                </a:solidFill>
                <a:latin typeface="+mj-ea"/>
              </a:rPr>
              <a:t>那是腦中抽象概念 真相是千萬個原子 但人腦無法處理瑣細的  </a:t>
            </a:r>
            <a:endParaRPr lang="en-US" altLang="zh-TW" dirty="0" smtClean="0">
              <a:solidFill>
                <a:schemeClr val="tx1"/>
              </a:solidFill>
              <a:latin typeface="+mj-ea"/>
            </a:endParaRPr>
          </a:p>
          <a:p>
            <a:pPr>
              <a:lnSpc>
                <a:spcPct val="80000"/>
              </a:lnSpc>
              <a:buClr>
                <a:schemeClr val="bg2"/>
              </a:buClr>
              <a:buNone/>
              <a:defRPr/>
            </a:pPr>
            <a:r>
              <a:rPr lang="zh-TW" altLang="en-US" dirty="0">
                <a:solidFill>
                  <a:schemeClr val="tx1"/>
                </a:solidFill>
                <a:latin typeface="+mj-ea"/>
              </a:rPr>
              <a:t> </a:t>
            </a:r>
            <a:r>
              <a:rPr lang="zh-TW" altLang="en-US" dirty="0" smtClean="0">
                <a:solidFill>
                  <a:schemeClr val="tx1"/>
                </a:solidFill>
                <a:latin typeface="+mj-ea"/>
              </a:rPr>
              <a:t>        真相 只能處理抽象概念   再說  如有</a:t>
            </a:r>
            <a:r>
              <a:rPr lang="zh-TW" altLang="en-US" dirty="0">
                <a:solidFill>
                  <a:schemeClr val="tx1"/>
                </a:solidFill>
                <a:latin typeface="+mj-ea"/>
              </a:rPr>
              <a:t>一萬張白</a:t>
            </a:r>
            <a:r>
              <a:rPr lang="zh-TW" altLang="en-US" dirty="0" smtClean="0">
                <a:solidFill>
                  <a:schemeClr val="tx1"/>
                </a:solidFill>
                <a:latin typeface="+mj-ea"/>
              </a:rPr>
              <a:t>書桌及其他桌椅在中大 則可 </a:t>
            </a:r>
            <a:endParaRPr lang="en-US" altLang="zh-TW" dirty="0" smtClean="0">
              <a:solidFill>
                <a:schemeClr val="tx1"/>
              </a:solidFill>
              <a:latin typeface="+mj-ea"/>
            </a:endParaRPr>
          </a:p>
          <a:p>
            <a:pPr>
              <a:lnSpc>
                <a:spcPct val="80000"/>
              </a:lnSpc>
              <a:buClr>
                <a:schemeClr val="bg2"/>
              </a:buClr>
              <a:buNone/>
              <a:defRPr/>
            </a:pPr>
            <a:r>
              <a:rPr lang="zh-TW" altLang="en-US" dirty="0">
                <a:solidFill>
                  <a:schemeClr val="tx1"/>
                </a:solidFill>
                <a:latin typeface="+mj-ea"/>
              </a:rPr>
              <a:t> </a:t>
            </a:r>
            <a:r>
              <a:rPr lang="zh-TW" altLang="en-US" dirty="0" smtClean="0">
                <a:solidFill>
                  <a:schemeClr val="tx1"/>
                </a:solidFill>
                <a:latin typeface="+mj-ea"/>
              </a:rPr>
              <a:t>        能須更高層抽象概念   統稱</a:t>
            </a:r>
            <a:r>
              <a:rPr lang="zh-TW" altLang="en-US" b="1" dirty="0">
                <a:solidFill>
                  <a:schemeClr val="tx1"/>
                </a:solidFill>
                <a:latin typeface="+mj-ea"/>
              </a:rPr>
              <a:t>中大</a:t>
            </a:r>
            <a:r>
              <a:rPr lang="zh-TW" altLang="en-US" b="1" dirty="0" smtClean="0">
                <a:solidFill>
                  <a:schemeClr val="tx1"/>
                </a:solidFill>
                <a:latin typeface="+mj-ea"/>
              </a:rPr>
              <a:t>桌椅</a:t>
            </a:r>
            <a:endParaRPr lang="en-US" altLang="zh-TW" b="1" dirty="0" smtClean="0">
              <a:solidFill>
                <a:schemeClr val="tx1"/>
              </a:solidFill>
              <a:latin typeface="+mj-ea"/>
            </a:endParaRPr>
          </a:p>
          <a:p>
            <a:pPr>
              <a:lnSpc>
                <a:spcPct val="80000"/>
              </a:lnSpc>
              <a:buClr>
                <a:schemeClr val="bg2"/>
              </a:buClr>
              <a:buNone/>
              <a:defRPr/>
            </a:pPr>
            <a:endParaRPr lang="en-US" altLang="zh-TW" dirty="0">
              <a:solidFill>
                <a:schemeClr val="tx1"/>
              </a:solidFill>
              <a:latin typeface="+mj-ea"/>
              <a:ea typeface="標楷體" pitchFamily="65" charset="-120"/>
            </a:endParaRPr>
          </a:p>
          <a:p>
            <a:pPr>
              <a:lnSpc>
                <a:spcPct val="80000"/>
              </a:lnSpc>
              <a:buClr>
                <a:schemeClr val="bg2"/>
              </a:buClr>
              <a:buNone/>
              <a:defRPr/>
            </a:pPr>
            <a:r>
              <a:rPr lang="zh-TW" altLang="en-US" b="1" dirty="0" smtClean="0">
                <a:solidFill>
                  <a:schemeClr val="tx1"/>
                </a:solidFill>
                <a:latin typeface="微軟正黑體" pitchFamily="34" charset="-120"/>
                <a:ea typeface="微軟正黑體" pitchFamily="34" charset="-120"/>
              </a:rPr>
              <a:t>軟體</a:t>
            </a:r>
            <a:r>
              <a:rPr lang="en-US" altLang="zh-TW" dirty="0" smtClean="0">
                <a:solidFill>
                  <a:schemeClr val="tx1"/>
                </a:solidFill>
                <a:latin typeface="標楷體" pitchFamily="65" charset="-120"/>
                <a:ea typeface="標楷體" pitchFamily="65" charset="-120"/>
              </a:rPr>
              <a:t>(software)</a:t>
            </a:r>
            <a:r>
              <a:rPr lang="zh-TW" altLang="en-US" dirty="0" smtClean="0">
                <a:solidFill>
                  <a:schemeClr val="tx1"/>
                </a:solidFill>
                <a:latin typeface="標楷體" pitchFamily="65" charset="-120"/>
                <a:ea typeface="標楷體" pitchFamily="65" charset="-120"/>
              </a:rPr>
              <a:t> 是</a:t>
            </a:r>
            <a:r>
              <a:rPr lang="zh-TW" altLang="en-US" dirty="0">
                <a:solidFill>
                  <a:schemeClr val="tx1"/>
                </a:solidFill>
                <a:latin typeface="標楷體" pitchFamily="65" charset="-120"/>
                <a:ea typeface="標楷體" pitchFamily="65" charset="-120"/>
              </a:rPr>
              <a:t>人</a:t>
            </a:r>
            <a:r>
              <a:rPr lang="zh-TW" altLang="en-US" dirty="0" smtClean="0">
                <a:solidFill>
                  <a:schemeClr val="tx1"/>
                </a:solidFill>
                <a:latin typeface="標楷體" pitchFamily="65" charset="-120"/>
                <a:ea typeface="標楷體" pitchFamily="65" charset="-120"/>
              </a:rPr>
              <a:t>腦處理</a:t>
            </a:r>
            <a:r>
              <a:rPr lang="zh-TW" altLang="en-US" b="1" dirty="0" smtClean="0">
                <a:solidFill>
                  <a:schemeClr val="tx1"/>
                </a:solidFill>
                <a:latin typeface="微軟正黑體" pitchFamily="34" charset="-120"/>
                <a:ea typeface="微軟正黑體" pitchFamily="34" charset="-120"/>
              </a:rPr>
              <a:t>資訊</a:t>
            </a:r>
            <a:r>
              <a:rPr lang="zh-TW" altLang="en-US" dirty="0" smtClean="0">
                <a:solidFill>
                  <a:schemeClr val="tx1"/>
                </a:solidFill>
                <a:latin typeface="標楷體" pitchFamily="65" charset="-120"/>
                <a:ea typeface="標楷體" pitchFamily="65" charset="-120"/>
              </a:rPr>
              <a:t>而得的</a:t>
            </a:r>
            <a:r>
              <a:rPr lang="zh-TW" altLang="en-US" dirty="0">
                <a:solidFill>
                  <a:srgbClr val="FF0000"/>
                </a:solidFill>
                <a:latin typeface="標楷體" pitchFamily="65" charset="-120"/>
                <a:ea typeface="標楷體" pitchFamily="65" charset="-120"/>
              </a:rPr>
              <a:t>手工</a:t>
            </a:r>
            <a:r>
              <a:rPr lang="zh-TW" altLang="en-US" dirty="0" smtClean="0">
                <a:solidFill>
                  <a:srgbClr val="FF0000"/>
                </a:solidFill>
                <a:latin typeface="標楷體" pitchFamily="65" charset="-120"/>
                <a:ea typeface="標楷體" pitchFamily="65" charset="-120"/>
              </a:rPr>
              <a:t>藝品</a:t>
            </a:r>
            <a:r>
              <a:rPr lang="en-US" altLang="zh-TW" dirty="0" smtClean="0">
                <a:solidFill>
                  <a:srgbClr val="FF0000"/>
                </a:solidFill>
                <a:latin typeface="標楷體" pitchFamily="65" charset="-120"/>
                <a:ea typeface="標楷體" pitchFamily="65" charset="-120"/>
              </a:rPr>
              <a:t>(artifact)</a:t>
            </a:r>
            <a:r>
              <a:rPr lang="zh-TW" altLang="en-US" dirty="0" smtClean="0">
                <a:solidFill>
                  <a:schemeClr val="tx1"/>
                </a:solidFill>
                <a:latin typeface="標楷體" pitchFamily="65" charset="-120"/>
                <a:ea typeface="標楷體" pitchFamily="65" charset="-120"/>
              </a:rPr>
              <a:t>小說</a:t>
            </a:r>
            <a:r>
              <a:rPr lang="zh-TW" altLang="en-US" dirty="0">
                <a:solidFill>
                  <a:schemeClr val="tx1"/>
                </a:solidFill>
                <a:latin typeface="標楷體" pitchFamily="65" charset="-120"/>
                <a:ea typeface="標楷體" pitchFamily="65" charset="-120"/>
              </a:rPr>
              <a:t>、畫作</a:t>
            </a:r>
            <a:r>
              <a:rPr lang="zh-TW" altLang="en-US" dirty="0" smtClean="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花藝</a:t>
            </a:r>
            <a:r>
              <a:rPr lang="zh-TW" altLang="en-US" dirty="0" smtClean="0">
                <a:solidFill>
                  <a:schemeClr val="tx1"/>
                </a:solidFill>
                <a:latin typeface="標楷體" pitchFamily="65" charset="-120"/>
                <a:ea typeface="標楷體" pitchFamily="65" charset="-120"/>
              </a:rPr>
              <a:t>、舞台劇等，皆是</a:t>
            </a:r>
            <a:r>
              <a:rPr lang="zh-TW" altLang="en-US" dirty="0">
                <a:solidFill>
                  <a:schemeClr val="tx1"/>
                </a:solidFill>
                <a:latin typeface="標楷體" pitchFamily="65" charset="-120"/>
                <a:ea typeface="標楷體" pitchFamily="65" charset="-120"/>
              </a:rPr>
              <a:t>軟體</a:t>
            </a:r>
            <a:endParaRPr lang="en-US" altLang="zh-TW" dirty="0">
              <a:solidFill>
                <a:schemeClr val="tx1"/>
              </a:solidFill>
              <a:latin typeface="標楷體" pitchFamily="65" charset="-120"/>
              <a:ea typeface="標楷體" pitchFamily="65" charset="-120"/>
            </a:endParaRPr>
          </a:p>
          <a:p>
            <a:pPr>
              <a:lnSpc>
                <a:spcPct val="80000"/>
              </a:lnSpc>
              <a:buClr>
                <a:schemeClr val="bg2"/>
              </a:buClr>
              <a:buNone/>
              <a:defRPr/>
            </a:pPr>
            <a:r>
              <a:rPr lang="zh-TW" altLang="en-US" dirty="0">
                <a:solidFill>
                  <a:schemeClr val="tx1"/>
                </a:solidFill>
                <a:latin typeface="+mj-ea"/>
              </a:rPr>
              <a:t>例子</a:t>
            </a:r>
            <a:r>
              <a:rPr lang="en-US" altLang="zh-TW" dirty="0">
                <a:solidFill>
                  <a:schemeClr val="tx1"/>
                </a:solidFill>
                <a:latin typeface="+mj-ea"/>
              </a:rPr>
              <a:t>:</a:t>
            </a:r>
            <a:r>
              <a:rPr lang="zh-TW" altLang="en-US" dirty="0">
                <a:solidFill>
                  <a:schemeClr val="tx1"/>
                </a:solidFill>
                <a:latin typeface="+mj-ea"/>
              </a:rPr>
              <a:t> 奧斯卡頒獎典禮是</a:t>
            </a:r>
            <a:r>
              <a:rPr lang="zh-TW" altLang="en-US" b="1" dirty="0">
                <a:solidFill>
                  <a:schemeClr val="tx1"/>
                </a:solidFill>
                <a:latin typeface="微軟正黑體" pitchFamily="34" charset="-120"/>
                <a:ea typeface="微軟正黑體" pitchFamily="34" charset="-120"/>
              </a:rPr>
              <a:t>軟體</a:t>
            </a:r>
            <a:r>
              <a:rPr lang="zh-TW" altLang="en-US" b="1" dirty="0">
                <a:solidFill>
                  <a:schemeClr val="tx1"/>
                </a:solidFill>
                <a:latin typeface="+mj-ea"/>
              </a:rPr>
              <a:t>  </a:t>
            </a:r>
            <a:r>
              <a:rPr lang="zh-TW" altLang="en-US" dirty="0">
                <a:solidFill>
                  <a:schemeClr val="tx1"/>
                </a:solidFill>
                <a:latin typeface="+mj-ea"/>
              </a:rPr>
              <a:t>它乃經過龐大的</a:t>
            </a:r>
            <a:r>
              <a:rPr lang="zh-TW" altLang="en-US" b="1" dirty="0">
                <a:solidFill>
                  <a:schemeClr val="tx1"/>
                </a:solidFill>
                <a:latin typeface="微軟正黑體" pitchFamily="34" charset="-120"/>
                <a:ea typeface="微軟正黑體" pitchFamily="34" charset="-120"/>
              </a:rPr>
              <a:t>軟體工程</a:t>
            </a:r>
            <a:r>
              <a:rPr lang="zh-TW" altLang="en-US" dirty="0">
                <a:solidFill>
                  <a:schemeClr val="tx1"/>
                </a:solidFill>
                <a:latin typeface="+mj-ea"/>
              </a:rPr>
              <a:t>的籌畫製作而得  </a:t>
            </a:r>
            <a:r>
              <a:rPr lang="en-US" altLang="zh-TW" dirty="0">
                <a:solidFill>
                  <a:schemeClr val="tx1"/>
                </a:solidFill>
                <a:latin typeface="+mj-ea"/>
              </a:rPr>
              <a:t>2017</a:t>
            </a:r>
            <a:r>
              <a:rPr lang="zh-TW" altLang="en-US" dirty="0">
                <a:solidFill>
                  <a:schemeClr val="tx1"/>
                </a:solidFill>
                <a:latin typeface="+mj-ea"/>
              </a:rPr>
              <a:t>頒錯獎 </a:t>
            </a:r>
            <a:r>
              <a:rPr lang="zh-TW" altLang="en-US" dirty="0" smtClean="0">
                <a:solidFill>
                  <a:schemeClr val="tx1"/>
                </a:solidFill>
                <a:latin typeface="+mj-ea"/>
              </a:rPr>
              <a:t>就是有</a:t>
            </a:r>
            <a:r>
              <a:rPr lang="en-US" altLang="zh-TW" dirty="0">
                <a:solidFill>
                  <a:schemeClr val="tx1"/>
                </a:solidFill>
                <a:latin typeface="+mj-ea"/>
              </a:rPr>
              <a:t>bug</a:t>
            </a:r>
            <a:endParaRPr lang="zh-TW" altLang="en-US" dirty="0">
              <a:solidFill>
                <a:schemeClr val="tx1"/>
              </a:solidFill>
              <a:latin typeface="+mj-ea"/>
            </a:endParaRPr>
          </a:p>
          <a:p>
            <a:pPr>
              <a:lnSpc>
                <a:spcPct val="80000"/>
              </a:lnSpc>
              <a:buClr>
                <a:schemeClr val="bg2"/>
              </a:buClr>
              <a:buNone/>
              <a:defRPr/>
            </a:pPr>
            <a:endParaRPr lang="en-US" altLang="zh-TW" dirty="0" smtClean="0">
              <a:solidFill>
                <a:schemeClr val="tx1"/>
              </a:solidFill>
              <a:latin typeface="標楷體" pitchFamily="65" charset="-120"/>
              <a:ea typeface="標楷體" pitchFamily="65" charset="-120"/>
            </a:endParaRPr>
          </a:p>
          <a:p>
            <a:pPr eaLnBrk="1" hangingPunct="1">
              <a:lnSpc>
                <a:spcPct val="80000"/>
              </a:lnSpc>
              <a:buClr>
                <a:schemeClr val="bg2"/>
              </a:buClr>
              <a:buFont typeface="Wingdings" pitchFamily="2" charset="2"/>
              <a:buNone/>
              <a:defRPr/>
            </a:pPr>
            <a:endParaRPr lang="en-US" altLang="zh-TW" dirty="0" smtClean="0">
              <a:latin typeface="標楷體" pitchFamily="65" charset="-120"/>
              <a:ea typeface="標楷體" pitchFamily="65" charset="-120"/>
            </a:endParaRPr>
          </a:p>
          <a:p>
            <a:pPr>
              <a:lnSpc>
                <a:spcPct val="80000"/>
              </a:lnSpc>
              <a:buClr>
                <a:schemeClr val="bg2"/>
              </a:buClr>
              <a:buNone/>
              <a:defRPr/>
            </a:pPr>
            <a:r>
              <a:rPr lang="zh-TW" altLang="en-US" b="1" dirty="0" smtClean="0">
                <a:solidFill>
                  <a:schemeClr val="tx1"/>
                </a:solidFill>
                <a:latin typeface="微軟正黑體" pitchFamily="34" charset="-120"/>
                <a:ea typeface="微軟正黑體" pitchFamily="34" charset="-120"/>
              </a:rPr>
              <a:t>電腦軟體 </a:t>
            </a:r>
            <a:r>
              <a:rPr lang="en-US" altLang="zh-TW" dirty="0" smtClean="0">
                <a:solidFill>
                  <a:schemeClr val="tx1"/>
                </a:solidFill>
                <a:latin typeface="標楷體" pitchFamily="65" charset="-120"/>
                <a:ea typeface="標楷體" pitchFamily="65" charset="-120"/>
              </a:rPr>
              <a:t>(computer software) </a:t>
            </a:r>
            <a:r>
              <a:rPr lang="zh-TW" altLang="en-US" dirty="0" smtClean="0">
                <a:solidFill>
                  <a:schemeClr val="tx1"/>
                </a:solidFill>
                <a:latin typeface="標楷體" pitchFamily="65" charset="-120"/>
                <a:ea typeface="標楷體" pitchFamily="65" charset="-120"/>
              </a:rPr>
              <a:t>是一種特別的</a:t>
            </a:r>
            <a:r>
              <a:rPr lang="zh-TW" altLang="en-US" b="1" dirty="0" smtClean="0">
                <a:solidFill>
                  <a:schemeClr val="tx1"/>
                </a:solidFill>
                <a:latin typeface="微軟正黑體" pitchFamily="34" charset="-120"/>
                <a:ea typeface="微軟正黑體" pitchFamily="34" charset="-120"/>
              </a:rPr>
              <a:t>軟體 </a:t>
            </a:r>
            <a:r>
              <a:rPr lang="zh-TW" altLang="en-US" dirty="0" smtClean="0">
                <a:solidFill>
                  <a:schemeClr val="tx1"/>
                </a:solidFill>
                <a:latin typeface="標楷體" pitchFamily="65" charset="-120"/>
                <a:ea typeface="標楷體" pitchFamily="65" charset="-120"/>
              </a:rPr>
              <a:t>，用來描述電腦系統的</a:t>
            </a:r>
            <a:endParaRPr lang="en-US" altLang="zh-TW" dirty="0" smtClean="0">
              <a:solidFill>
                <a:schemeClr val="tx1"/>
              </a:solidFill>
              <a:latin typeface="標楷體" pitchFamily="65" charset="-120"/>
              <a:ea typeface="標楷體" pitchFamily="65" charset="-120"/>
            </a:endParaRPr>
          </a:p>
          <a:p>
            <a:pPr>
              <a:lnSpc>
                <a:spcPct val="80000"/>
              </a:lnSpc>
              <a:buClr>
                <a:schemeClr val="bg2"/>
              </a:buClr>
              <a:buNone/>
              <a:defRPr/>
            </a:pPr>
            <a:r>
              <a:rPr lang="zh-TW" altLang="en-US" dirty="0" smtClean="0">
                <a:solidFill>
                  <a:schemeClr val="tx1"/>
                </a:solidFill>
                <a:latin typeface="標楷體" pitchFamily="65" charset="-120"/>
                <a:ea typeface="標楷體" pitchFamily="65" charset="-120"/>
              </a:rPr>
              <a:t>解決方案，生產</a:t>
            </a:r>
            <a:r>
              <a:rPr lang="zh-TW" altLang="en-US" dirty="0" smtClean="0">
                <a:solidFill>
                  <a:schemeClr val="tx1"/>
                </a:solidFill>
                <a:latin typeface="微軟正黑體" pitchFamily="34" charset="-120"/>
                <a:ea typeface="微軟正黑體" pitchFamily="34" charset="-120"/>
              </a:rPr>
              <a:t>電腦軟體</a:t>
            </a:r>
            <a:r>
              <a:rPr lang="zh-TW" altLang="en-US" dirty="0" smtClean="0">
                <a:solidFill>
                  <a:schemeClr val="tx1"/>
                </a:solidFill>
                <a:ea typeface="標楷體" pitchFamily="65" charset="-120"/>
              </a:rPr>
              <a:t>的產業就叫</a:t>
            </a:r>
            <a:r>
              <a:rPr lang="zh-TW" altLang="en-US" dirty="0" smtClean="0">
                <a:solidFill>
                  <a:srgbClr val="FF0000"/>
                </a:solidFill>
                <a:latin typeface="微軟正黑體" pitchFamily="34" charset="-120"/>
                <a:ea typeface="微軟正黑體" pitchFamily="34" charset="-120"/>
              </a:rPr>
              <a:t>軟體業 </a:t>
            </a:r>
            <a:endParaRPr lang="en-US" altLang="zh-TW" dirty="0" smtClean="0">
              <a:solidFill>
                <a:srgbClr val="FF0000"/>
              </a:solidFill>
              <a:latin typeface="微軟正黑體" pitchFamily="34" charset="-120"/>
              <a:ea typeface="微軟正黑體" pitchFamily="34" charset="-120"/>
            </a:endParaRPr>
          </a:p>
          <a:p>
            <a:pPr eaLnBrk="1" hangingPunct="1">
              <a:lnSpc>
                <a:spcPct val="80000"/>
              </a:lnSpc>
              <a:buClr>
                <a:schemeClr val="bg2"/>
              </a:buClr>
              <a:buFont typeface="Wingdings" pitchFamily="2" charset="2"/>
              <a:buNone/>
              <a:defRPr/>
            </a:pPr>
            <a:endParaRPr lang="zh-TW" altLang="en-US" dirty="0" smtClean="0">
              <a:latin typeface="標楷體" pitchFamily="65" charset="-120"/>
              <a:ea typeface="標楷體" pitchFamily="65" charset="-120"/>
            </a:endParaRPr>
          </a:p>
          <a:p>
            <a:pPr eaLnBrk="1" hangingPunct="1">
              <a:lnSpc>
                <a:spcPct val="80000"/>
              </a:lnSpc>
              <a:buClr>
                <a:schemeClr val="bg2"/>
              </a:buClr>
              <a:buFont typeface="Wingdings" pitchFamily="2" charset="2"/>
              <a:buNone/>
              <a:defRPr/>
            </a:pPr>
            <a:r>
              <a:rPr lang="zh-TW" altLang="en-US" dirty="0" smtClean="0">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p>
          <a:p>
            <a:pPr>
              <a:lnSpc>
                <a:spcPct val="80000"/>
              </a:lnSpc>
              <a:buClr>
                <a:schemeClr val="bg2"/>
              </a:buClr>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endParaRPr lang="zh-TW" altLang="en-US" dirty="0">
              <a:latin typeface="標楷體" pitchFamily="65" charset="-120"/>
              <a:ea typeface="標楷體" pitchFamily="65" charset="-120"/>
            </a:endParaRPr>
          </a:p>
        </p:txBody>
      </p:sp>
    </p:spTree>
    <p:extLst>
      <p:ext uri="{BB962C8B-B14F-4D97-AF65-F5344CB8AC3E}">
        <p14:creationId xmlns:p14="http://schemas.microsoft.com/office/powerpoint/2010/main" val="104577443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107498"/>
          </a:xfrm>
        </p:spPr>
        <p:txBody>
          <a:bodyPr>
            <a:normAutofit fontScale="92500" lnSpcReduction="10000"/>
          </a:bodyPr>
          <a:lstStyle/>
          <a:p>
            <a:pPr marL="0" indent="0">
              <a:buNone/>
            </a:pPr>
            <a:r>
              <a:rPr lang="zh-TW" altLang="en-US" b="1" dirty="0" smtClean="0">
                <a:solidFill>
                  <a:schemeClr val="tx1"/>
                </a:solidFill>
                <a:latin typeface="標楷體" pitchFamily="65" charset="-120"/>
                <a:ea typeface="標楷體" pitchFamily="65" charset="-120"/>
              </a:rPr>
              <a:t>四大慘業 </a:t>
            </a:r>
            <a:r>
              <a:rPr lang="en-US" altLang="zh-TW" b="1" dirty="0" smtClean="0">
                <a:solidFill>
                  <a:schemeClr val="tx1"/>
                </a:solidFill>
                <a:latin typeface="標楷體" pitchFamily="65" charset="-120"/>
                <a:ea typeface="標楷體" pitchFamily="65" charset="-120"/>
              </a:rPr>
              <a:t>(DRAM </a:t>
            </a:r>
            <a:r>
              <a:rPr lang="zh-TW" altLang="en-US" b="1" dirty="0" smtClean="0">
                <a:solidFill>
                  <a:schemeClr val="tx1"/>
                </a:solidFill>
                <a:latin typeface="標楷體" pitchFamily="65" charset="-120"/>
                <a:ea typeface="標楷體" pitchFamily="65" charset="-120"/>
              </a:rPr>
              <a:t>面板 </a:t>
            </a:r>
            <a:r>
              <a:rPr lang="en-US" altLang="zh-TW" b="1" dirty="0" smtClean="0">
                <a:solidFill>
                  <a:schemeClr val="tx1"/>
                </a:solidFill>
                <a:latin typeface="標楷體" pitchFamily="65" charset="-120"/>
                <a:ea typeface="標楷體" pitchFamily="65" charset="-120"/>
              </a:rPr>
              <a:t>LED </a:t>
            </a:r>
            <a:r>
              <a:rPr lang="zh-TW" altLang="en-US" b="1" dirty="0" smtClean="0">
                <a:solidFill>
                  <a:schemeClr val="tx1"/>
                </a:solidFill>
                <a:latin typeface="標楷體" pitchFamily="65" charset="-120"/>
                <a:ea typeface="標楷體" pitchFamily="65" charset="-120"/>
              </a:rPr>
              <a:t>太陽能</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在 </a:t>
            </a:r>
            <a:r>
              <a:rPr lang="en-US" altLang="zh-TW" b="1" dirty="0" smtClean="0">
                <a:solidFill>
                  <a:schemeClr val="tx1"/>
                </a:solidFill>
                <a:latin typeface="標楷體" pitchFamily="65" charset="-120"/>
                <a:ea typeface="標楷體" pitchFamily="65" charset="-120"/>
              </a:rPr>
              <a:t>2008 </a:t>
            </a:r>
            <a:r>
              <a:rPr lang="zh-TW" altLang="en-US" b="1" dirty="0" smtClean="0">
                <a:solidFill>
                  <a:schemeClr val="tx1"/>
                </a:solidFill>
                <a:latin typeface="標楷體" pitchFamily="65" charset="-120"/>
                <a:ea typeface="標楷體" pitchFamily="65" charset="-120"/>
              </a:rPr>
              <a:t>金融海嘯時 面臨存亡之戰 景氣急縮 韓商猛攻 </a:t>
            </a:r>
            <a:r>
              <a:rPr lang="en-US" altLang="zh-TW" b="1" dirty="0" smtClean="0">
                <a:solidFill>
                  <a:schemeClr val="tx1"/>
                </a:solidFill>
                <a:latin typeface="標楷體" pitchFamily="65" charset="-120"/>
                <a:ea typeface="標楷體" pitchFamily="65" charset="-120"/>
              </a:rPr>
              <a:t>iPhone</a:t>
            </a:r>
            <a:r>
              <a:rPr lang="zh-TW" altLang="en-US" b="1" dirty="0" smtClean="0">
                <a:solidFill>
                  <a:schemeClr val="tx1"/>
                </a:solidFill>
                <a:latin typeface="標楷體" pitchFamily="65" charset="-120"/>
                <a:ea typeface="標楷體" pitchFamily="65" charset="-120"/>
              </a:rPr>
              <a:t>造成典範移轉 同時期 芬蘭 </a:t>
            </a:r>
            <a:r>
              <a:rPr lang="en-US" altLang="zh-TW" b="1" dirty="0" smtClean="0">
                <a:solidFill>
                  <a:schemeClr val="tx1"/>
                </a:solidFill>
                <a:latin typeface="標楷體" pitchFamily="65" charset="-120"/>
                <a:ea typeface="標楷體" pitchFamily="65" charset="-120"/>
              </a:rPr>
              <a:t>Nokia </a:t>
            </a:r>
            <a:r>
              <a:rPr lang="zh-TW" altLang="en-US" b="1" dirty="0" smtClean="0">
                <a:solidFill>
                  <a:schemeClr val="tx1"/>
                </a:solidFill>
                <a:latin typeface="標楷體" pitchFamily="65" charset="-120"/>
                <a:ea typeface="標楷體" pitchFamily="65" charset="-120"/>
              </a:rPr>
              <a:t>收攤 美國 </a:t>
            </a:r>
            <a:r>
              <a:rPr lang="en-US" altLang="zh-TW" b="1" dirty="0" smtClean="0">
                <a:solidFill>
                  <a:schemeClr val="tx1"/>
                </a:solidFill>
                <a:latin typeface="標楷體" pitchFamily="65" charset="-120"/>
                <a:ea typeface="標楷體" pitchFamily="65" charset="-120"/>
              </a:rPr>
              <a:t>Motorola </a:t>
            </a:r>
            <a:r>
              <a:rPr lang="zh-TW" altLang="en-US" b="1" dirty="0" smtClean="0">
                <a:solidFill>
                  <a:schemeClr val="tx1"/>
                </a:solidFill>
                <a:latin typeface="標楷體" pitchFamily="65" charset="-120"/>
                <a:ea typeface="標楷體" pitchFamily="65" charset="-120"/>
              </a:rPr>
              <a:t>賣掉 電子業淘汰戰激烈</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今天 </a:t>
            </a:r>
            <a:r>
              <a:rPr lang="en-US" altLang="zh-TW" b="1" dirty="0" smtClean="0">
                <a:solidFill>
                  <a:schemeClr val="tx1"/>
                </a:solidFill>
                <a:latin typeface="標楷體" pitchFamily="65" charset="-120"/>
                <a:ea typeface="標楷體" pitchFamily="65" charset="-120"/>
              </a:rPr>
              <a:t>2015 </a:t>
            </a:r>
            <a:r>
              <a:rPr lang="zh-TW" altLang="en-US" b="1" dirty="0" smtClean="0">
                <a:solidFill>
                  <a:schemeClr val="tx1"/>
                </a:solidFill>
                <a:latin typeface="標楷體" pitchFamily="65" charset="-120"/>
                <a:ea typeface="標楷體" pitchFamily="65" charset="-120"/>
              </a:rPr>
              <a:t>台灣</a:t>
            </a:r>
            <a:r>
              <a:rPr lang="zh-TW" altLang="en-US" b="1" dirty="0">
                <a:solidFill>
                  <a:schemeClr val="tx1"/>
                </a:solidFill>
                <a:latin typeface="標楷體" pitchFamily="65" charset="-120"/>
                <a:ea typeface="標楷體" pitchFamily="65" charset="-120"/>
              </a:rPr>
              <a:t>四大慘</a:t>
            </a:r>
            <a:r>
              <a:rPr lang="zh-TW" altLang="en-US" b="1" dirty="0" smtClean="0">
                <a:solidFill>
                  <a:schemeClr val="tx1"/>
                </a:solidFill>
                <a:latin typeface="標楷體" pitchFamily="65" charset="-120"/>
                <a:ea typeface="標楷體" pitchFamily="65" charset="-120"/>
              </a:rPr>
              <a:t>業陸續轉虧為盈 走出死亡幽谷 其中面板業有專利有技術 有上下游 應是台灣除半導體外 的另一支經濟支柱</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以台灣目前的國家財力 無力再投資</a:t>
            </a:r>
            <a:r>
              <a:rPr lang="zh-TW" altLang="en-US" b="1" dirty="0" smtClean="0">
                <a:solidFill>
                  <a:schemeClr val="tx1"/>
                </a:solidFill>
                <a:latin typeface="微軟正黑體" pitchFamily="34" charset="-120"/>
                <a:ea typeface="微軟正黑體" pitchFamily="34" charset="-120"/>
              </a:rPr>
              <a:t>一個千億的電子業</a:t>
            </a:r>
            <a:r>
              <a:rPr lang="zh-TW" altLang="en-US" b="1" dirty="0" smtClean="0">
                <a:solidFill>
                  <a:schemeClr val="tx1"/>
                </a:solidFill>
                <a:latin typeface="標楷體" pitchFamily="65" charset="-120"/>
                <a:ea typeface="標楷體" pitchFamily="65" charset="-120"/>
              </a:rPr>
              <a:t>案子 反而應</a:t>
            </a:r>
            <a:r>
              <a:rPr lang="zh-TW" altLang="en-US" b="1" dirty="0">
                <a:solidFill>
                  <a:schemeClr val="tx1"/>
                </a:solidFill>
                <a:latin typeface="標楷體" pitchFamily="65" charset="-120"/>
                <a:ea typeface="標楷體" pitchFamily="65" charset="-120"/>
              </a:rPr>
              <a:t>投資</a:t>
            </a:r>
            <a:r>
              <a:rPr lang="zh-TW" altLang="en-US" b="1" dirty="0" smtClean="0">
                <a:solidFill>
                  <a:schemeClr val="tx1"/>
                </a:solidFill>
                <a:latin typeface="微軟正黑體" pitchFamily="34" charset="-120"/>
                <a:ea typeface="微軟正黑體" pitchFamily="34" charset="-120"/>
              </a:rPr>
              <a:t>一</a:t>
            </a:r>
            <a:r>
              <a:rPr lang="zh-TW" altLang="en-US" b="1" dirty="0">
                <a:solidFill>
                  <a:schemeClr val="tx1"/>
                </a:solidFill>
                <a:latin typeface="微軟正黑體" pitchFamily="34" charset="-120"/>
                <a:ea typeface="微軟正黑體" pitchFamily="34" charset="-120"/>
              </a:rPr>
              <a:t>千</a:t>
            </a:r>
            <a:r>
              <a:rPr lang="zh-TW" altLang="en-US" b="1" dirty="0" smtClean="0">
                <a:solidFill>
                  <a:schemeClr val="tx1"/>
                </a:solidFill>
                <a:latin typeface="微軟正黑體" pitchFamily="34" charset="-120"/>
                <a:ea typeface="微軟正黑體" pitchFamily="34" charset="-120"/>
              </a:rPr>
              <a:t>個</a:t>
            </a:r>
            <a:r>
              <a:rPr lang="zh-TW" altLang="en-US" b="1" dirty="0">
                <a:solidFill>
                  <a:schemeClr val="tx1"/>
                </a:solidFill>
                <a:latin typeface="微軟正黑體" pitchFamily="34" charset="-120"/>
                <a:ea typeface="微軟正黑體" pitchFamily="34" charset="-120"/>
              </a:rPr>
              <a:t>一</a:t>
            </a:r>
            <a:r>
              <a:rPr lang="zh-TW" altLang="en-US" b="1" dirty="0" smtClean="0">
                <a:solidFill>
                  <a:schemeClr val="tx1"/>
                </a:solidFill>
                <a:latin typeface="微軟正黑體" pitchFamily="34" charset="-120"/>
                <a:ea typeface="微軟正黑體" pitchFamily="34" charset="-120"/>
              </a:rPr>
              <a:t>億</a:t>
            </a:r>
            <a:r>
              <a:rPr lang="zh-TW" altLang="en-US" b="1" dirty="0" smtClean="0">
                <a:solidFill>
                  <a:schemeClr val="tx1"/>
                </a:solidFill>
                <a:latin typeface="標楷體" pitchFamily="65" charset="-120"/>
                <a:ea typeface="標楷體" pitchFamily="65" charset="-120"/>
              </a:rPr>
              <a:t>的案子  讓民間的活力與創意得以釋放及發揮  </a:t>
            </a:r>
            <a:r>
              <a:rPr lang="en-US" altLang="zh-TW" b="1" dirty="0" smtClean="0">
                <a:solidFill>
                  <a:schemeClr val="tx1"/>
                </a:solidFill>
                <a:latin typeface="標楷體" pitchFamily="65" charset="-120"/>
                <a:ea typeface="標楷體" pitchFamily="65" charset="-120"/>
              </a:rPr>
              <a:t>*</a:t>
            </a:r>
          </a:p>
          <a:p>
            <a:pPr marL="0" indent="0">
              <a:buNone/>
            </a:pPr>
            <a:r>
              <a:rPr lang="zh-TW" altLang="en-US" b="1" dirty="0">
                <a:solidFill>
                  <a:schemeClr val="tx1"/>
                </a:solidFill>
                <a:latin typeface="標楷體" pitchFamily="65" charset="-120"/>
                <a:ea typeface="標楷體" pitchFamily="65" charset="-120"/>
              </a:rPr>
              <a:t>陳</a:t>
            </a:r>
            <a:r>
              <a:rPr lang="zh-TW" altLang="en-US" b="1" dirty="0" smtClean="0">
                <a:solidFill>
                  <a:schemeClr val="tx1"/>
                </a:solidFill>
                <a:latin typeface="標楷體" pitchFamily="65" charset="-120"/>
                <a:ea typeface="標楷體" pitchFamily="65" charset="-120"/>
              </a:rPr>
              <a:t>教授認為 這應是</a:t>
            </a:r>
            <a:r>
              <a:rPr lang="zh-TW" altLang="en-US" b="1" dirty="0">
                <a:solidFill>
                  <a:schemeClr val="tx1"/>
                </a:solidFill>
                <a:latin typeface="標楷體" pitchFamily="65" charset="-120"/>
                <a:ea typeface="標楷體" pitchFamily="65" charset="-120"/>
              </a:rPr>
              <a:t>投資</a:t>
            </a:r>
            <a:r>
              <a:rPr lang="zh-TW" altLang="en-US" b="1" dirty="0" smtClean="0">
                <a:solidFill>
                  <a:schemeClr val="tx1"/>
                </a:solidFill>
                <a:latin typeface="微軟正黑體" pitchFamily="34" charset="-120"/>
                <a:ea typeface="微軟正黑體" pitchFamily="34" charset="-120"/>
              </a:rPr>
              <a:t>一千家小型優質的軟體業</a:t>
            </a:r>
            <a:r>
              <a:rPr lang="zh-TW" altLang="en-US" b="1" dirty="0" smtClean="0">
                <a:solidFill>
                  <a:schemeClr val="tx1"/>
                </a:solidFill>
                <a:latin typeface="標楷體" pitchFamily="65" charset="-120"/>
                <a:ea typeface="標楷體" pitchFamily="65" charset="-120"/>
              </a:rPr>
              <a:t>公司 </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smtClean="0">
              <a:solidFill>
                <a:schemeClr val="tx1"/>
              </a:solidFill>
            </a:endParaRPr>
          </a:p>
          <a:p>
            <a:pPr marL="0" indent="0">
              <a:buNone/>
            </a:pPr>
            <a:r>
              <a:rPr lang="en-US" altLang="zh-TW" dirty="0" smtClean="0">
                <a:solidFill>
                  <a:schemeClr val="tx1"/>
                </a:solidFill>
              </a:rPr>
              <a:t>* </a:t>
            </a:r>
            <a:r>
              <a:rPr lang="zh-TW" altLang="en-US" dirty="0" smtClean="0">
                <a:solidFill>
                  <a:schemeClr val="tx1"/>
                </a:solidFill>
              </a:rPr>
              <a:t>經濟日報社論  </a:t>
            </a:r>
            <a:r>
              <a:rPr lang="en-US" altLang="zh-TW" dirty="0" smtClean="0">
                <a:solidFill>
                  <a:schemeClr val="tx1"/>
                </a:solidFill>
              </a:rPr>
              <a:t>2015. 04. 07</a:t>
            </a:r>
            <a:endParaRPr lang="en-US" altLang="zh-TW" dirty="0">
              <a:solidFill>
                <a:schemeClr val="tx1"/>
              </a:solidFill>
            </a:endParaRPr>
          </a:p>
          <a:p>
            <a:pPr marL="0" indent="0">
              <a:buNone/>
            </a:pPr>
            <a:endParaRPr lang="zh-TW" altLang="en-US" b="1" dirty="0"/>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台灣產業文化的省思</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28849682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F6CEEAC-BF16-4CC9-AF94-FB1CC79E11B7}" type="slidenum">
              <a:rPr lang="zh-TW" altLang="en-US" smtClean="0">
                <a:solidFill>
                  <a:schemeClr val="tx1"/>
                </a:solidFill>
              </a:rPr>
              <a:pPr>
                <a:defRPr/>
              </a:pPr>
              <a:t>141</a:t>
            </a:fld>
            <a:endParaRPr lang="en-US" altLang="zh-TW">
              <a:solidFill>
                <a:schemeClr val="tx1"/>
              </a:solidFill>
            </a:endParaRPr>
          </a:p>
        </p:txBody>
      </p:sp>
      <p:sp>
        <p:nvSpPr>
          <p:cNvPr id="2" name="標題 1"/>
          <p:cNvSpPr>
            <a:spLocks noGrp="1"/>
          </p:cNvSpPr>
          <p:nvPr>
            <p:ph type="title"/>
          </p:nvPr>
        </p:nvSpPr>
        <p:spPr>
          <a:xfrm>
            <a:off x="624417" y="115889"/>
            <a:ext cx="10972800" cy="1139825"/>
          </a:xfrm>
        </p:spPr>
        <p:txBody>
          <a:bodyPr/>
          <a:lstStyle/>
          <a:p>
            <a:pPr>
              <a:defRPr/>
            </a:pPr>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412875"/>
            <a:ext cx="10972800" cy="4718050"/>
          </a:xfrm>
          <a:prstGeom prst="rect">
            <a:avLst/>
          </a:prstGeom>
        </p:spPr>
        <p:txBody>
          <a:bodyPr>
            <a:normAutofit/>
          </a:bodyPr>
          <a:lstStyle/>
          <a:p>
            <a:pPr>
              <a:defRPr/>
            </a:pPr>
            <a:r>
              <a:rPr lang="zh-TW" altLang="en-US" sz="2800" dirty="0" smtClean="0">
                <a:solidFill>
                  <a:schemeClr val="tx1"/>
                </a:solidFill>
                <a:latin typeface="標楷體" pitchFamily="65" charset="-120"/>
                <a:ea typeface="標楷體" pitchFamily="65" charset="-120"/>
              </a:rPr>
              <a:t>早年</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台灣留美學者抄美國早而多</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依賴而發展</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遂成四小龍之首</a:t>
            </a:r>
            <a:endParaRPr lang="en-US" altLang="zh-TW" sz="2800" dirty="0" smtClean="0">
              <a:solidFill>
                <a:schemeClr val="tx1"/>
              </a:solidFill>
              <a:latin typeface="標楷體" pitchFamily="65" charset="-120"/>
              <a:ea typeface="標楷體" pitchFamily="65" charset="-120"/>
            </a:endParaRPr>
          </a:p>
          <a:p>
            <a:pPr>
              <a:defRPr/>
            </a:pPr>
            <a:r>
              <a:rPr lang="zh-TW" altLang="en-US" sz="2800" dirty="0" smtClean="0">
                <a:solidFill>
                  <a:schemeClr val="tx1"/>
                </a:solidFill>
                <a:latin typeface="標楷體" pitchFamily="65" charset="-120"/>
                <a:ea typeface="標楷體" pitchFamily="65" charset="-120"/>
              </a:rPr>
              <a:t>近年</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韓星港找到自主發展方向</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台灣卻沒方向</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只仰賴 </a:t>
            </a:r>
            <a:r>
              <a:rPr lang="en-US" altLang="zh-TW" sz="2800" dirty="0" smtClean="0">
                <a:solidFill>
                  <a:schemeClr val="tx1"/>
                </a:solidFill>
                <a:latin typeface="標楷體" pitchFamily="65" charset="-120"/>
                <a:ea typeface="標楷體" pitchFamily="65" charset="-120"/>
              </a:rPr>
              <a:t>ECFA,</a:t>
            </a:r>
            <a:r>
              <a:rPr lang="zh-TW" altLang="en-US" sz="2800" dirty="0" smtClean="0">
                <a:solidFill>
                  <a:schemeClr val="tx1"/>
                </a:solidFill>
                <a:latin typeface="標楷體" pitchFamily="65" charset="-120"/>
                <a:ea typeface="標楷體" pitchFamily="65" charset="-120"/>
              </a:rPr>
              <a:t>掉進墊底競賽 </a:t>
            </a:r>
            <a:r>
              <a:rPr lang="en-US" altLang="zh-TW" sz="2800" dirty="0" smtClean="0">
                <a:solidFill>
                  <a:schemeClr val="tx1"/>
                </a:solidFill>
                <a:latin typeface="標楷體" pitchFamily="65" charset="-120"/>
                <a:ea typeface="標楷體" pitchFamily="65" charset="-120"/>
              </a:rPr>
              <a:t>(race to the bottom)*</a:t>
            </a:r>
          </a:p>
          <a:p>
            <a:pPr>
              <a:buNone/>
              <a:defRPr/>
            </a:pPr>
            <a:endParaRPr lang="en-US" altLang="zh-TW" sz="2800" dirty="0" smtClean="0">
              <a:solidFill>
                <a:schemeClr val="tx1"/>
              </a:solidFill>
              <a:latin typeface="標楷體" pitchFamily="65" charset="-120"/>
              <a:ea typeface="標楷體" pitchFamily="65" charset="-120"/>
            </a:endParaRPr>
          </a:p>
          <a:p>
            <a:pPr>
              <a:defRPr/>
            </a:pPr>
            <a:r>
              <a:rPr lang="zh-TW" altLang="en-US" sz="2800" dirty="0" smtClean="0">
                <a:solidFill>
                  <a:schemeClr val="tx1"/>
                </a:solidFill>
                <a:latin typeface="標楷體" pitchFamily="65" charset="-120"/>
                <a:ea typeface="標楷體" pitchFamily="65" charset="-120"/>
              </a:rPr>
              <a:t>對軟體業</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吾人要省思產業文化</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英文能力 教育生態等基本問題</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而進行自主思考</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找出發展的大方向</a:t>
            </a:r>
            <a:endParaRPr lang="en-US" altLang="zh-TW" sz="2800" dirty="0" smtClean="0">
              <a:solidFill>
                <a:schemeClr val="tx1"/>
              </a:solidFill>
              <a:latin typeface="標楷體" pitchFamily="65" charset="-120"/>
              <a:ea typeface="標楷體" pitchFamily="65" charset="-120"/>
            </a:endParaRPr>
          </a:p>
          <a:p>
            <a:pPr>
              <a:defRPr/>
            </a:pPr>
            <a:endParaRPr lang="en-US" altLang="zh-TW" sz="2800" dirty="0">
              <a:solidFill>
                <a:schemeClr val="tx1"/>
              </a:solidFill>
            </a:endParaRPr>
          </a:p>
          <a:p>
            <a:pPr>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南方朔</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笨蛋馬政府</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新新聞</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2012.5.17.</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16301844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207405"/>
          </a:xfrm>
        </p:spPr>
        <p:txBody>
          <a:bodyPr>
            <a:normAutofit lnSpcReduction="10000"/>
          </a:bodyPr>
          <a:lstStyle/>
          <a:p>
            <a:pPr marL="0" indent="0">
              <a:buNone/>
            </a:pPr>
            <a:r>
              <a:rPr lang="zh-TW" altLang="en-US" dirty="0" smtClean="0">
                <a:solidFill>
                  <a:schemeClr val="tx1"/>
                </a:solidFill>
                <a:latin typeface="標楷體" pitchFamily="65" charset="-120"/>
                <a:ea typeface="標楷體" pitchFamily="65" charset="-120"/>
              </a:rPr>
              <a:t>日內瓦發明展台灣屢獲世界第一 因而學校評鑑加分 學生直升名校 然後呢 這些發明成了遺跡</a:t>
            </a: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另外 在商業專利戰場上 互告專利權時 台灣節節敗退 鴻海等大廠得花大錢買專利 </a:t>
            </a:r>
            <a:r>
              <a:rPr lang="en-US" altLang="zh-TW" dirty="0" smtClean="0">
                <a:solidFill>
                  <a:schemeClr val="tx1"/>
                </a:solidFill>
                <a:latin typeface="標楷體" pitchFamily="65" charset="-120"/>
                <a:ea typeface="標楷體" pitchFamily="65" charset="-120"/>
              </a:rPr>
              <a:t>*</a:t>
            </a: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資訊教育亦然 論文排名世界前茅 但寫程式這</a:t>
            </a:r>
            <a:r>
              <a:rPr lang="zh-TW" altLang="en-US" smtClean="0">
                <a:solidFill>
                  <a:schemeClr val="tx1"/>
                </a:solidFill>
                <a:latin typeface="標楷體" pitchFamily="65" charset="-120"/>
                <a:ea typeface="標楷體" pitchFamily="65" charset="-120"/>
              </a:rPr>
              <a:t>種基礎訓練</a:t>
            </a:r>
            <a:r>
              <a:rPr lang="zh-TW" altLang="en-US" dirty="0" smtClean="0">
                <a:solidFill>
                  <a:schemeClr val="tx1"/>
                </a:solidFill>
                <a:latin typeface="標楷體" pitchFamily="65" charset="-120"/>
                <a:ea typeface="標楷體" pitchFamily="65" charset="-120"/>
              </a:rPr>
              <a:t>蕩然無存 很多資訊系畢業生無法產出高品質程式 </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某知名軟體公司員工觀察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有兩派程式師 </a:t>
            </a: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第一種直接寫程式 </a:t>
            </a: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另一種畫設計圖後寫程式 但程式與設計圖不符 這兩種都是低</a:t>
            </a:r>
            <a:r>
              <a:rPr lang="zh-TW" altLang="en-US" dirty="0">
                <a:solidFill>
                  <a:schemeClr val="tx1"/>
                </a:solidFill>
                <a:latin typeface="標楷體" pitchFamily="65" charset="-120"/>
                <a:ea typeface="標楷體" pitchFamily="65" charset="-120"/>
              </a:rPr>
              <a:t>品質程式</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endParaRPr>
          </a:p>
          <a:p>
            <a:pPr marL="0" indent="0">
              <a:buNone/>
            </a:pPr>
            <a:r>
              <a:rPr lang="en-US" altLang="zh-TW" sz="1800" dirty="0" smtClean="0">
                <a:solidFill>
                  <a:schemeClr val="tx1"/>
                </a:solidFill>
                <a:latin typeface="標楷體" pitchFamily="65" charset="-120"/>
                <a:ea typeface="標楷體" pitchFamily="65" charset="-120"/>
              </a:rPr>
              <a:t>* </a:t>
            </a:r>
            <a:r>
              <a:rPr lang="zh-TW" altLang="en-US" sz="1800" dirty="0" smtClean="0">
                <a:solidFill>
                  <a:schemeClr val="tx1"/>
                </a:solidFill>
                <a:latin typeface="標楷體" pitchFamily="65" charset="-120"/>
                <a:ea typeface="標楷體" pitchFamily="65" charset="-120"/>
              </a:rPr>
              <a:t>網站</a:t>
            </a:r>
            <a:r>
              <a:rPr lang="en-US" altLang="zh-TW" sz="1800" dirty="0" smtClean="0">
                <a:solidFill>
                  <a:schemeClr val="tx1"/>
                </a:solidFill>
                <a:latin typeface="標楷體" pitchFamily="65" charset="-120"/>
                <a:ea typeface="標楷體" pitchFamily="65" charset="-120"/>
              </a:rPr>
              <a:t>“</a:t>
            </a:r>
            <a:r>
              <a:rPr lang="zh-TW" altLang="en-US" sz="1800" dirty="0" smtClean="0">
                <a:solidFill>
                  <a:schemeClr val="tx1"/>
                </a:solidFill>
                <a:latin typeface="標楷體" pitchFamily="65" charset="-120"/>
                <a:ea typeface="標楷體" pitchFamily="65" charset="-120"/>
              </a:rPr>
              <a:t>路仁教授談教育</a:t>
            </a:r>
            <a:r>
              <a:rPr lang="en-US" altLang="zh-TW" sz="1800" dirty="0" smtClean="0">
                <a:solidFill>
                  <a:schemeClr val="tx1"/>
                </a:solidFill>
                <a:latin typeface="標楷體" pitchFamily="65" charset="-120"/>
                <a:ea typeface="標楷體" pitchFamily="65" charset="-120"/>
              </a:rPr>
              <a:t>”,</a:t>
            </a:r>
            <a:r>
              <a:rPr lang="zh-TW" altLang="en-US" sz="1800" dirty="0" smtClean="0">
                <a:solidFill>
                  <a:schemeClr val="tx1"/>
                </a:solidFill>
                <a:latin typeface="標楷體" pitchFamily="65" charset="-120"/>
                <a:ea typeface="標楷體" pitchFamily="65" charset="-120"/>
              </a:rPr>
              <a:t> 盲目追求世界第一 台灣技職從根爛起</a:t>
            </a:r>
            <a:endParaRPr lang="zh-TW" altLang="en-US" sz="1800"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台灣產業文化的省思</a:t>
            </a:r>
            <a:r>
              <a:rPr lang="en-US" altLang="zh-TW" dirty="0">
                <a:solidFill>
                  <a:schemeClr val="tx1"/>
                </a:solidFill>
                <a:latin typeface="標楷體" pitchFamily="65" charset="-120"/>
                <a:ea typeface="標楷體" pitchFamily="65" charset="-120"/>
              </a:rPr>
              <a:t>(Cont.)</a:t>
            </a:r>
            <a:endParaRPr lang="zh-TW" altLang="en-US" dirty="0">
              <a:solidFill>
                <a:schemeClr val="tx1"/>
              </a:solidFill>
            </a:endParaRPr>
          </a:p>
        </p:txBody>
      </p:sp>
    </p:spTree>
    <p:extLst>
      <p:ext uri="{BB962C8B-B14F-4D97-AF65-F5344CB8AC3E}">
        <p14:creationId xmlns:p14="http://schemas.microsoft.com/office/powerpoint/2010/main" val="251336774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2E0D89B-2BA1-460E-9709-6029CE84C0C6}" type="slidenum">
              <a:rPr lang="zh-TW" altLang="en-US" smtClean="0">
                <a:solidFill>
                  <a:schemeClr val="tx1"/>
                </a:solidFill>
              </a:rPr>
              <a:pPr>
                <a:defRPr/>
              </a:pPr>
              <a:t>143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36034"/>
            <a:ext cx="8534400" cy="3697357"/>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台灣名校學士去澳洲當台勞</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舉國嘩然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大家終於正視台灣因產業不升級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公司無利潤調薪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導致員工薪資偏低的事實</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各行各業都要加油</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軟體業當然也要引入最新的敏捷方法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以求產業升級</a:t>
            </a:r>
            <a:r>
              <a:rPr lang="en-US" altLang="zh-TW" dirty="0" smtClean="0">
                <a:solidFill>
                  <a:schemeClr val="tx1"/>
                </a:solidFill>
                <a:latin typeface="標楷體" pitchFamily="65" charset="-120"/>
                <a:ea typeface="標楷體" pitchFamily="65" charset="-120"/>
              </a:rPr>
              <a:t> – </a:t>
            </a:r>
          </a:p>
          <a:p>
            <a:pPr>
              <a:buFont typeface="Wingdings" pitchFamily="2" charset="2"/>
              <a:buNone/>
              <a:defRPr/>
            </a:pPr>
            <a:r>
              <a:rPr lang="zh-TW" altLang="en-US" sz="6000" dirty="0" smtClean="0">
                <a:solidFill>
                  <a:schemeClr val="tx1"/>
                </a:solidFill>
                <a:latin typeface="微軟正黑體" pitchFamily="34" charset="-120"/>
                <a:ea typeface="微軟正黑體" pitchFamily="34" charset="-120"/>
              </a:rPr>
              <a:t>老闆賺大錢</a:t>
            </a:r>
            <a:r>
              <a:rPr lang="en-US" altLang="zh-TW" sz="6000" dirty="0" smtClean="0">
                <a:solidFill>
                  <a:schemeClr val="tx1"/>
                </a:solidFill>
                <a:latin typeface="微軟正黑體" pitchFamily="34" charset="-120"/>
                <a:ea typeface="微軟正黑體" pitchFamily="34" charset="-120"/>
              </a:rPr>
              <a:t>,</a:t>
            </a:r>
            <a:r>
              <a:rPr lang="zh-TW" altLang="en-US" sz="6000" dirty="0" smtClean="0">
                <a:solidFill>
                  <a:schemeClr val="tx1"/>
                </a:solidFill>
                <a:latin typeface="微軟正黑體" pitchFamily="34" charset="-120"/>
                <a:ea typeface="微軟正黑體" pitchFamily="34" charset="-120"/>
              </a:rPr>
              <a:t>員工享高薪</a:t>
            </a:r>
            <a:r>
              <a:rPr lang="en-US" altLang="zh-TW" sz="6000" dirty="0" smtClean="0">
                <a:solidFill>
                  <a:schemeClr val="tx1"/>
                </a:solidFill>
                <a:latin typeface="微軟正黑體" pitchFamily="34" charset="-120"/>
                <a:ea typeface="微軟正黑體" pitchFamily="34"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YAHOO! 2012.9.13</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60632818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12592CC-650E-444A-8866-B7E404ED4DD9}" type="slidenum">
              <a:rPr lang="zh-TW" altLang="en-US" smtClean="0">
                <a:solidFill>
                  <a:schemeClr val="tx1"/>
                </a:solidFill>
              </a:rPr>
              <a:pPr>
                <a:defRPr/>
              </a:pPr>
              <a:t>144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934816"/>
            <a:ext cx="8534400" cy="3326297"/>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&lt;</a:t>
            </a:r>
            <a:r>
              <a:rPr lang="zh-TW" altLang="en-US" dirty="0" smtClean="0">
                <a:solidFill>
                  <a:schemeClr val="tx1"/>
                </a:solidFill>
                <a:latin typeface="標楷體" pitchFamily="65" charset="-120"/>
                <a:ea typeface="標楷體" pitchFamily="65" charset="-120"/>
              </a:rPr>
              <a:t>台灣成失落科技島</a:t>
            </a:r>
            <a:r>
              <a:rPr lang="en-US" altLang="zh-TW" dirty="0" smtClean="0">
                <a:solidFill>
                  <a:schemeClr val="tx1"/>
                </a:solidFill>
                <a:latin typeface="標楷體" pitchFamily="65" charset="-120"/>
                <a:ea typeface="標楷體" pitchFamily="65" charset="-120"/>
              </a:rPr>
              <a:t>&gt;* 2010 </a:t>
            </a:r>
            <a:r>
              <a:rPr lang="zh-TW" altLang="en-US" dirty="0" smtClean="0">
                <a:solidFill>
                  <a:schemeClr val="tx1"/>
                </a:solidFill>
                <a:latin typeface="標楷體" pitchFamily="65" charset="-120"/>
                <a:ea typeface="標楷體" pitchFamily="65" charset="-120"/>
              </a:rPr>
              <a:t>宏碁當道</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全球九成筆電出自台廠</a:t>
            </a:r>
            <a:r>
              <a:rPr lang="en-US" altLang="zh-TW" dirty="0" smtClean="0">
                <a:solidFill>
                  <a:schemeClr val="tx1"/>
                </a:solidFill>
                <a:latin typeface="標楷體" pitchFamily="65" charset="-120"/>
                <a:ea typeface="標楷體" pitchFamily="65" charset="-120"/>
              </a:rPr>
              <a:t>,2012</a:t>
            </a:r>
            <a:r>
              <a:rPr lang="zh-TW" altLang="en-US" dirty="0" smtClean="0">
                <a:solidFill>
                  <a:schemeClr val="tx1"/>
                </a:solidFill>
                <a:latin typeface="標楷體" pitchFamily="65" charset="-120"/>
                <a:ea typeface="標楷體" pitchFamily="65" charset="-120"/>
              </a:rPr>
              <a:t> 蘋果三星當道</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蘋果開啟四屏整合 </a:t>
            </a:r>
            <a:r>
              <a:rPr lang="en-US" altLang="zh-TW" dirty="0" smtClean="0">
                <a:solidFill>
                  <a:schemeClr val="tx1"/>
                </a:solidFill>
                <a:latin typeface="標楷體" pitchFamily="65" charset="-120"/>
                <a:ea typeface="標楷體" pitchFamily="65" charset="-120"/>
              </a:rPr>
              <a:t>(PC,</a:t>
            </a:r>
            <a:r>
              <a:rPr lang="zh-TW" altLang="en-US" dirty="0" smtClean="0">
                <a:solidFill>
                  <a:schemeClr val="tx1"/>
                </a:solidFill>
                <a:latin typeface="標楷體" pitchFamily="65" charset="-120"/>
                <a:ea typeface="標楷體" pitchFamily="65" charset="-120"/>
              </a:rPr>
              <a:t>平板</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手機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電視</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重新定義軟體價值</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現在要像鐵人三項</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馬拉松</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游泳</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自行車三項都要行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不可像宏碁只</a:t>
            </a:r>
            <a:r>
              <a:rPr lang="en-US" altLang="zh-TW" dirty="0" smtClean="0">
                <a:solidFill>
                  <a:schemeClr val="tx1"/>
                </a:solidFill>
                <a:latin typeface="標楷體" pitchFamily="65" charset="-120"/>
                <a:ea typeface="標楷體" pitchFamily="65" charset="-120"/>
              </a:rPr>
              <a:t>PC</a:t>
            </a:r>
            <a:r>
              <a:rPr lang="zh-TW" altLang="en-US" dirty="0" smtClean="0">
                <a:solidFill>
                  <a:schemeClr val="tx1"/>
                </a:solidFill>
                <a:latin typeface="標楷體" pitchFamily="65" charset="-120"/>
                <a:ea typeface="標楷體" pitchFamily="65" charset="-120"/>
              </a:rPr>
              <a:t>單項行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好消息是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廣達</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華碩似已成功轉型為鐵人</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000" dirty="0" smtClean="0">
              <a:solidFill>
                <a:schemeClr val="tx1"/>
              </a:solidFill>
            </a:endParaRPr>
          </a:p>
          <a:p>
            <a:pPr>
              <a:buFont typeface="Wingdings" pitchFamily="2" charset="2"/>
              <a:buNone/>
              <a:defRPr/>
            </a:pPr>
            <a:r>
              <a:rPr lang="en-US" altLang="zh-TW" sz="2000" dirty="0" smtClean="0">
                <a:solidFill>
                  <a:schemeClr val="tx1"/>
                </a:solidFill>
              </a:rPr>
              <a:t>     * </a:t>
            </a:r>
            <a:r>
              <a:rPr lang="zh-TW" altLang="en-US" sz="2000" dirty="0" smtClean="0">
                <a:solidFill>
                  <a:schemeClr val="tx1"/>
                </a:solidFill>
              </a:rPr>
              <a:t>今週刊 </a:t>
            </a:r>
            <a:r>
              <a:rPr lang="en-US" altLang="zh-TW" sz="2000" dirty="0" smtClean="0">
                <a:solidFill>
                  <a:schemeClr val="tx1"/>
                </a:solidFill>
              </a:rPr>
              <a:t>2012.10.15</a:t>
            </a:r>
            <a:endParaRPr lang="zh-TW" altLang="en-US" sz="2000" dirty="0">
              <a:solidFill>
                <a:schemeClr val="tx1"/>
              </a:solidFill>
            </a:endParaRPr>
          </a:p>
        </p:txBody>
      </p:sp>
    </p:spTree>
    <p:extLst>
      <p:ext uri="{BB962C8B-B14F-4D97-AF65-F5344CB8AC3E}">
        <p14:creationId xmlns:p14="http://schemas.microsoft.com/office/powerpoint/2010/main" val="37114184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4C0859F-3AF1-4D34-A4BF-979DCFBA8E06}" type="slidenum">
              <a:rPr lang="zh-TW" altLang="en-US" smtClean="0">
                <a:solidFill>
                  <a:schemeClr val="tx1"/>
                </a:solidFill>
              </a:rPr>
              <a:pPr>
                <a:defRPr/>
              </a:pPr>
              <a:t>145</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908313"/>
            <a:ext cx="10972800" cy="4222612"/>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紐約時報評論 台灣電子業領先不再 當手機時代來臨</a:t>
            </a:r>
            <a:r>
              <a:rPr lang="en-US" altLang="zh-TW" dirty="0" smtClean="0">
                <a:solidFill>
                  <a:schemeClr val="tx1"/>
                </a:solidFill>
                <a:latin typeface="標楷體" pitchFamily="65" charset="-120"/>
                <a:ea typeface="標楷體" pitchFamily="65" charset="-120"/>
              </a:rPr>
              <a:t>PC</a:t>
            </a:r>
            <a:r>
              <a:rPr lang="zh-TW" altLang="en-US" dirty="0" smtClean="0">
                <a:solidFill>
                  <a:schemeClr val="tx1"/>
                </a:solidFill>
                <a:latin typeface="標楷體" pitchFamily="65" charset="-120"/>
                <a:ea typeface="標楷體" pitchFamily="65" charset="-120"/>
              </a:rPr>
              <a:t>時代遠去 台灣創新不足</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反應太慢 又當 </a:t>
            </a:r>
            <a:r>
              <a:rPr lang="en-US" altLang="zh-TW" dirty="0" smtClean="0">
                <a:solidFill>
                  <a:schemeClr val="tx1"/>
                </a:solidFill>
                <a:latin typeface="標楷體" pitchFamily="65" charset="-120"/>
                <a:ea typeface="標楷體" pitchFamily="65" charset="-120"/>
              </a:rPr>
              <a:t>Android</a:t>
            </a:r>
            <a:r>
              <a:rPr lang="zh-TW" altLang="en-US" dirty="0" smtClean="0">
                <a:solidFill>
                  <a:schemeClr val="tx1"/>
                </a:solidFill>
                <a:latin typeface="標楷體" pitchFamily="65" charset="-120"/>
                <a:ea typeface="標楷體" pitchFamily="65" charset="-120"/>
              </a:rPr>
              <a:t> 平板突起 只有華碩跟進轉型</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創新靠人才 但年輕人想去公家機關或學術界 投身產業界的人越來越少</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好消息是 台灣電子業並沒有坐以待斃 宏基今年研發經費倍增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中國時報 </a:t>
            </a:r>
            <a:r>
              <a:rPr lang="en-US" altLang="zh-TW" sz="2000" dirty="0" smtClean="0">
                <a:solidFill>
                  <a:schemeClr val="tx1"/>
                </a:solidFill>
                <a:latin typeface="標楷體" pitchFamily="65" charset="-120"/>
                <a:ea typeface="標楷體" pitchFamily="65" charset="-120"/>
              </a:rPr>
              <a:t>2013.05.14]</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40605122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solidFill>
                  <a:schemeClr val="tx1"/>
                </a:solidFill>
                <a:latin typeface="標楷體" pitchFamily="65" charset="-120"/>
                <a:ea typeface="標楷體" pitchFamily="65" charset="-120"/>
              </a:rPr>
              <a:t>矽谷再起 但台灣缺席了 取台而代之者為中國及韓國業者 何以致之 因為台灣廠商受困於代工生產的思維 而無創新思維 所以困於電腦產業 而無法升級到網路產業 </a:t>
            </a:r>
            <a:endParaRPr lang="en-US" altLang="zh-TW" dirty="0" smtClean="0">
              <a:solidFill>
                <a:schemeClr val="tx1"/>
              </a:solidFill>
              <a:latin typeface="標楷體" pitchFamily="65" charset="-120"/>
              <a:ea typeface="標楷體" pitchFamily="65" charset="-120"/>
            </a:endParaRPr>
          </a:p>
          <a:p>
            <a:r>
              <a:rPr lang="zh-TW" altLang="en-US" dirty="0" smtClean="0">
                <a:solidFill>
                  <a:schemeClr val="tx1"/>
                </a:solidFill>
                <a:latin typeface="標楷體" pitchFamily="65" charset="-120"/>
                <a:ea typeface="標楷體" pitchFamily="65" charset="-120"/>
              </a:rPr>
              <a:t>矽谷再起 其實是換了一批廠商 例如當年昇陽公司的寬敞個別辦公室 如今是生氣蓬勃像美術館的臉書總部</a:t>
            </a:r>
            <a:endParaRPr lang="en-US" altLang="zh-TW" dirty="0" smtClean="0">
              <a:solidFill>
                <a:schemeClr val="tx1"/>
              </a:solidFill>
              <a:latin typeface="標楷體" pitchFamily="65" charset="-120"/>
              <a:ea typeface="標楷體" pitchFamily="65" charset="-120"/>
            </a:endParaRPr>
          </a:p>
          <a:p>
            <a:endParaRPr lang="en-US" altLang="zh-TW" dirty="0" smtClean="0">
              <a:solidFill>
                <a:schemeClr val="tx1"/>
              </a:solidFill>
            </a:endParaRPr>
          </a:p>
          <a:p>
            <a:pPr>
              <a:buNone/>
            </a:pPr>
            <a:r>
              <a:rPr lang="zh-TW" altLang="en-US" dirty="0" smtClean="0">
                <a:solidFill>
                  <a:schemeClr val="tx1"/>
                </a:solidFill>
              </a:rPr>
              <a:t>   </a:t>
            </a:r>
            <a:r>
              <a:rPr lang="en-US" altLang="zh-TW" dirty="0" smtClean="0">
                <a:solidFill>
                  <a:schemeClr val="tx1"/>
                </a:solidFill>
              </a:rPr>
              <a:t>[</a:t>
            </a:r>
            <a:r>
              <a:rPr lang="zh-TW" altLang="en-US" dirty="0" smtClean="0">
                <a:solidFill>
                  <a:schemeClr val="tx1"/>
                </a:solidFill>
              </a:rPr>
              <a:t>遠見 </a:t>
            </a:r>
            <a:r>
              <a:rPr lang="en-US" altLang="zh-TW" dirty="0" smtClean="0">
                <a:solidFill>
                  <a:schemeClr val="tx1"/>
                </a:solidFill>
              </a:rPr>
              <a:t>2013. 6]</a:t>
            </a:r>
            <a:endParaRPr lang="zh-TW" altLang="en-US" dirty="0">
              <a:solidFill>
                <a:schemeClr val="tx1"/>
              </a:solidFill>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A9B8E2B-5D4A-47CD-88AD-36B40F91EE57}" type="slidenum">
              <a:rPr lang="zh-TW" altLang="en-US" smtClean="0">
                <a:solidFill>
                  <a:schemeClr val="tx1"/>
                </a:solidFill>
              </a:rPr>
              <a:pPr>
                <a:defRPr/>
              </a:pPr>
              <a:t>147</a:t>
            </a:fld>
            <a:endParaRPr lang="en-US" altLang="zh-TW">
              <a:solidFill>
                <a:schemeClr val="tx1"/>
              </a:solidFill>
            </a:endParaRPr>
          </a:p>
        </p:txBody>
      </p:sp>
      <p:sp>
        <p:nvSpPr>
          <p:cNvPr id="2" name="標題 1"/>
          <p:cNvSpPr>
            <a:spLocks noGrp="1"/>
          </p:cNvSpPr>
          <p:nvPr>
            <p:ph type="title"/>
          </p:nvPr>
        </p:nvSpPr>
        <p:spPr>
          <a:xfrm>
            <a:off x="609600" y="0"/>
            <a:ext cx="10972800" cy="1285461"/>
          </a:xfrm>
        </p:spPr>
        <p:txBody>
          <a:bodyPr/>
          <a:lstStyle/>
          <a:p>
            <a:pPr>
              <a:defRPr/>
            </a:pPr>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268413"/>
            <a:ext cx="10972800" cy="4862512"/>
          </a:xfrm>
          <a:prstGeom prst="rect">
            <a:avLst/>
          </a:prstGeom>
        </p:spPr>
        <p:txBody>
          <a:bodyPr>
            <a:normAutofit lnSpcReduction="10000"/>
          </a:bodyPr>
          <a:lstStyle/>
          <a:p>
            <a:pPr>
              <a:buFont typeface="Wingdings" pitchFamily="2" charset="2"/>
              <a:buNone/>
              <a:defRPr/>
            </a:pPr>
            <a:r>
              <a:rPr lang="zh-TW" altLang="en-US" dirty="0" smtClean="0">
                <a:solidFill>
                  <a:schemeClr val="tx1"/>
                </a:solidFill>
              </a:rPr>
              <a:t> </a:t>
            </a:r>
            <a:r>
              <a:rPr lang="zh-TW" altLang="en-US" sz="2800" dirty="0" smtClean="0">
                <a:solidFill>
                  <a:schemeClr val="tx1"/>
                </a:solidFill>
                <a:latin typeface="標楷體" pitchFamily="65" charset="-120"/>
                <a:ea typeface="標楷體" pitchFamily="65" charset="-120"/>
              </a:rPr>
              <a:t>天下雜誌尋找台灣中小企業隱形冠軍 特徵是</a:t>
            </a:r>
            <a:r>
              <a:rPr lang="en-US" altLang="zh-TW" sz="28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1 </a:t>
            </a:r>
            <a:r>
              <a:rPr lang="zh-TW" altLang="en-US" sz="2800" dirty="0" smtClean="0">
                <a:solidFill>
                  <a:schemeClr val="tx1"/>
                </a:solidFill>
                <a:latin typeface="標楷體" pitchFamily="65" charset="-120"/>
                <a:ea typeface="標楷體" pitchFamily="65" charset="-120"/>
              </a:rPr>
              <a:t>目標遠大 要進世界前茅</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2 </a:t>
            </a:r>
            <a:r>
              <a:rPr lang="zh-TW" altLang="en-US" sz="2800" dirty="0" smtClean="0">
                <a:solidFill>
                  <a:schemeClr val="tx1"/>
                </a:solidFill>
                <a:latin typeface="標楷體" pitchFamily="65" charset="-120"/>
                <a:ea typeface="標楷體" pitchFamily="65" charset="-120"/>
              </a:rPr>
              <a:t>聚焦一項產品 </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3 </a:t>
            </a:r>
            <a:r>
              <a:rPr lang="zh-TW" altLang="en-US" sz="2800" dirty="0" smtClean="0">
                <a:solidFill>
                  <a:schemeClr val="tx1"/>
                </a:solidFill>
                <a:latin typeface="標楷體" pitchFamily="65" charset="-120"/>
                <a:ea typeface="標楷體" pitchFamily="65" charset="-120"/>
              </a:rPr>
              <a:t>深耕技術 投資研發 不低價競爭</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4 </a:t>
            </a:r>
            <a:r>
              <a:rPr lang="zh-TW" altLang="en-US" sz="2800" dirty="0" smtClean="0">
                <a:solidFill>
                  <a:schemeClr val="tx1"/>
                </a:solidFill>
                <a:latin typeface="標楷體" pitchFamily="65" charset="-120"/>
                <a:ea typeface="標楷體" pitchFamily="65" charset="-120"/>
              </a:rPr>
              <a:t>從顧客身上學習</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5 </a:t>
            </a:r>
            <a:r>
              <a:rPr lang="zh-TW" altLang="en-US" sz="2800" dirty="0" smtClean="0">
                <a:solidFill>
                  <a:schemeClr val="tx1"/>
                </a:solidFill>
                <a:latin typeface="標楷體" pitchFamily="65" charset="-120"/>
                <a:ea typeface="標楷體" pitchFamily="65" charset="-120"/>
              </a:rPr>
              <a:t>以世界為市場</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例子有 旺旺控股 大立光 台灣晶技 等等</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敏捷軟體公司只要十名員工加優質客戶  即有望成為下一個隱形</a:t>
            </a:r>
            <a:r>
              <a:rPr lang="zh-TW" altLang="en-US" sz="2800" smtClean="0">
                <a:solidFill>
                  <a:schemeClr val="tx1"/>
                </a:solidFill>
                <a:latin typeface="標楷體" pitchFamily="65" charset="-120"/>
                <a:ea typeface="標楷體" pitchFamily="65" charset="-120"/>
              </a:rPr>
              <a:t>冠軍 不容易但有可能</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天下雜誌 </a:t>
            </a:r>
            <a:r>
              <a:rPr lang="en-US" altLang="zh-TW" sz="2000" dirty="0" smtClean="0">
                <a:solidFill>
                  <a:schemeClr val="tx1"/>
                </a:solidFill>
                <a:latin typeface="標楷體" pitchFamily="65" charset="-120"/>
                <a:ea typeface="標楷體" pitchFamily="65" charset="-120"/>
              </a:rPr>
              <a:t>2013. 05.15]</a:t>
            </a: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337905310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236486"/>
          </a:xfrm>
        </p:spPr>
        <p:txBody>
          <a:bodyPr>
            <a:normAutofit lnSpcReduction="10000"/>
          </a:bodyPr>
          <a:lstStyle/>
          <a:p>
            <a:pPr>
              <a:buNone/>
            </a:pPr>
            <a:r>
              <a:rPr lang="zh-TW" altLang="en-US" sz="2800" dirty="0" smtClean="0">
                <a:solidFill>
                  <a:schemeClr val="tx1"/>
                </a:solidFill>
                <a:latin typeface="標楷體" pitchFamily="65" charset="-120"/>
                <a:ea typeface="標楷體" pitchFamily="65" charset="-120"/>
              </a:rPr>
              <a:t>因為台灣產業投資不足無法升級  使得員工低薪 王品戴勝益勉勵年</a:t>
            </a:r>
            <a:endParaRPr lang="en-US" altLang="zh-TW" sz="2800" dirty="0" smtClean="0">
              <a:solidFill>
                <a:schemeClr val="tx1"/>
              </a:solidFill>
              <a:latin typeface="標楷體" pitchFamily="65" charset="-120"/>
              <a:ea typeface="標楷體" pitchFamily="65" charset="-120"/>
            </a:endParaRPr>
          </a:p>
          <a:p>
            <a:pPr>
              <a:buNone/>
            </a:pPr>
            <a:r>
              <a:rPr lang="zh-TW" altLang="en-US" sz="2800" dirty="0" smtClean="0">
                <a:solidFill>
                  <a:schemeClr val="tx1"/>
                </a:solidFill>
                <a:latin typeface="標楷體" pitchFamily="65" charset="-120"/>
                <a:ea typeface="標楷體" pitchFamily="65" charset="-120"/>
              </a:rPr>
              <a:t>輕人在低薪下 要投資自己不要儲蓄  這是對的 有投資才能升級  </a:t>
            </a:r>
            <a:endParaRPr lang="en-US" altLang="zh-TW" sz="2800" dirty="0" smtClean="0">
              <a:solidFill>
                <a:schemeClr val="tx1"/>
              </a:solidFill>
              <a:latin typeface="標楷體" pitchFamily="65" charset="-120"/>
              <a:ea typeface="標楷體" pitchFamily="65" charset="-120"/>
            </a:endParaRPr>
          </a:p>
          <a:p>
            <a:pPr>
              <a:buNone/>
            </a:pPr>
            <a:endParaRPr lang="en-US" altLang="zh-TW" sz="2800" dirty="0" smtClean="0">
              <a:solidFill>
                <a:schemeClr val="tx1"/>
              </a:solidFill>
              <a:latin typeface="標楷體" pitchFamily="65" charset="-120"/>
              <a:ea typeface="標楷體" pitchFamily="65" charset="-120"/>
            </a:endParaRPr>
          </a:p>
          <a:p>
            <a:pPr>
              <a:buNone/>
            </a:pPr>
            <a:r>
              <a:rPr lang="zh-TW" altLang="en-US" sz="2800" dirty="0" smtClean="0">
                <a:solidFill>
                  <a:schemeClr val="tx1"/>
                </a:solidFill>
                <a:latin typeface="標楷體" pitchFamily="65" charset="-120"/>
                <a:ea typeface="標楷體" pitchFamily="65" charset="-120"/>
              </a:rPr>
              <a:t>戴的子女去紐約留學 他有十二點留學須知 不能整</a:t>
            </a:r>
            <a:endParaRPr lang="en-US" altLang="zh-TW" sz="2800" dirty="0" smtClean="0">
              <a:solidFill>
                <a:schemeClr val="tx1"/>
              </a:solidFill>
              <a:latin typeface="標楷體" pitchFamily="65" charset="-120"/>
              <a:ea typeface="標楷體" pitchFamily="65" charset="-120"/>
            </a:endParaRPr>
          </a:p>
          <a:p>
            <a:pPr>
              <a:buNone/>
            </a:pPr>
            <a:r>
              <a:rPr lang="zh-TW" altLang="en-US" sz="2800" dirty="0" smtClean="0">
                <a:solidFill>
                  <a:schemeClr val="tx1"/>
                </a:solidFill>
                <a:latin typeface="標楷體" pitchFamily="65" charset="-120"/>
                <a:ea typeface="標楷體" pitchFamily="65" charset="-120"/>
              </a:rPr>
              <a:t>天在圖書館 英文要很好 極力擴大視野千萬</a:t>
            </a:r>
            <a:r>
              <a:rPr lang="zh-TW" altLang="en-US" sz="2800" smtClean="0">
                <a:solidFill>
                  <a:schemeClr val="tx1"/>
                </a:solidFill>
                <a:latin typeface="標楷體" pitchFamily="65" charset="-120"/>
                <a:ea typeface="標楷體" pitchFamily="65" charset="-120"/>
              </a:rPr>
              <a:t>別儲蓄 等等</a:t>
            </a:r>
            <a:endParaRPr lang="en-US" altLang="zh-TW" sz="2800" dirty="0" smtClean="0">
              <a:solidFill>
                <a:schemeClr val="tx1"/>
              </a:solidFill>
              <a:latin typeface="標楷體" pitchFamily="65" charset="-120"/>
              <a:ea typeface="標楷體" pitchFamily="65" charset="-120"/>
            </a:endParaRPr>
          </a:p>
          <a:p>
            <a:pPr>
              <a:buNone/>
            </a:pPr>
            <a:endParaRPr lang="en-US" altLang="zh-TW" sz="2800" dirty="0" smtClean="0">
              <a:solidFill>
                <a:schemeClr val="tx1"/>
              </a:solidFill>
              <a:latin typeface="標楷體" pitchFamily="65" charset="-120"/>
              <a:ea typeface="標楷體" pitchFamily="65" charset="-120"/>
            </a:endParaRPr>
          </a:p>
          <a:p>
            <a:pPr>
              <a:buNone/>
            </a:pPr>
            <a:r>
              <a:rPr lang="zh-TW" altLang="en-US" sz="2800" dirty="0" smtClean="0">
                <a:solidFill>
                  <a:schemeClr val="tx1"/>
                </a:solidFill>
                <a:latin typeface="標楷體" pitchFamily="65" charset="-120"/>
                <a:ea typeface="標楷體" pitchFamily="65" charset="-120"/>
              </a:rPr>
              <a:t>本課程目的即激勵軟體工程師提升自己 升級後才會有產業成功</a:t>
            </a:r>
            <a:endParaRPr lang="en-US" altLang="zh-TW" sz="2800" dirty="0" smtClean="0">
              <a:solidFill>
                <a:schemeClr val="tx1"/>
              </a:solidFill>
              <a:latin typeface="標楷體" pitchFamily="65" charset="-120"/>
              <a:ea typeface="標楷體" pitchFamily="65" charset="-120"/>
            </a:endParaRPr>
          </a:p>
          <a:p>
            <a:pPr>
              <a:buNone/>
            </a:pP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中央社 </a:t>
            </a:r>
            <a:r>
              <a:rPr lang="en-US" altLang="zh-TW" dirty="0" smtClean="0">
                <a:solidFill>
                  <a:schemeClr val="tx1"/>
                </a:solidFill>
                <a:latin typeface="標楷體" pitchFamily="65" charset="-120"/>
                <a:ea typeface="標楷體" pitchFamily="65" charset="-120"/>
              </a:rPr>
              <a:t>2013.06.15</a:t>
            </a:r>
          </a:p>
          <a:p>
            <a:pPr>
              <a:buNone/>
            </a:pPr>
            <a:endParaRPr lang="zh-TW" altLang="en-US" dirty="0">
              <a:solidFill>
                <a:schemeClr val="tx1"/>
              </a:solidFill>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a:buNone/>
            </a:pPr>
            <a:r>
              <a:rPr lang="zh-TW" altLang="en-US" sz="2800" dirty="0" smtClean="0">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台灣經濟悶與亂 張忠謀指出原因為缺乏人才 缺中層有創意又自動自發的人 也缺高層器大識深的領導級人才 *</a:t>
            </a:r>
            <a:endParaRPr lang="en-US" altLang="zh-TW" sz="2800" dirty="0" smtClean="0">
              <a:solidFill>
                <a:schemeClr val="tx1"/>
              </a:solidFill>
              <a:latin typeface="標楷體" pitchFamily="65" charset="-120"/>
              <a:ea typeface="標楷體" pitchFamily="65" charset="-120"/>
            </a:endParaRPr>
          </a:p>
          <a:p>
            <a:pPr>
              <a:buNone/>
            </a:pPr>
            <a:r>
              <a:rPr lang="zh-TW" altLang="en-US" sz="2800" dirty="0" smtClean="0">
                <a:solidFill>
                  <a:schemeClr val="tx1"/>
                </a:solidFill>
                <a:latin typeface="標楷體" pitchFamily="65" charset="-120"/>
                <a:ea typeface="標楷體" pitchFamily="65" charset="-120"/>
              </a:rPr>
              <a:t>     但是 台灣大學很多 博碩畢業生很多 應該不乏人才啊 這表示教育失敗  </a:t>
            </a:r>
            <a:endParaRPr lang="en-US" altLang="zh-TW" sz="2800" dirty="0" smtClean="0">
              <a:solidFill>
                <a:schemeClr val="tx1"/>
              </a:solidFill>
              <a:latin typeface="標楷體" pitchFamily="65" charset="-120"/>
              <a:ea typeface="標楷體" pitchFamily="65" charset="-120"/>
            </a:endParaRPr>
          </a:p>
          <a:p>
            <a:pPr>
              <a:buNone/>
            </a:pPr>
            <a:r>
              <a:rPr lang="zh-TW" altLang="en-US" sz="2800" dirty="0" smtClean="0">
                <a:solidFill>
                  <a:schemeClr val="tx1"/>
                </a:solidFill>
                <a:latin typeface="標楷體" pitchFamily="65" charset="-120"/>
                <a:ea typeface="標楷體" pitchFamily="65" charset="-120"/>
              </a:rPr>
              <a:t>     回頭看台灣軟體產業 也可看到資訊教育失敗的跡象 只是有人不自知罷了</a:t>
            </a:r>
            <a:endParaRPr lang="en-US" altLang="zh-TW" sz="2800" dirty="0" smtClean="0">
              <a:solidFill>
                <a:schemeClr val="tx1"/>
              </a:solidFill>
              <a:latin typeface="標楷體" pitchFamily="65" charset="-120"/>
              <a:ea typeface="標楷體" pitchFamily="65" charset="-120"/>
            </a:endParaRPr>
          </a:p>
          <a:p>
            <a:pPr>
              <a:buNone/>
            </a:pPr>
            <a:endParaRPr lang="en-US" altLang="zh-TW" dirty="0" smtClean="0"/>
          </a:p>
          <a:p>
            <a:pPr>
              <a:buNone/>
            </a:pPr>
            <a:r>
              <a:rPr lang="zh-TW" altLang="en-US" dirty="0" smtClean="0"/>
              <a:t>      *  聯合晚報  </a:t>
            </a:r>
            <a:r>
              <a:rPr lang="en-US" altLang="zh-TW" dirty="0" smtClean="0"/>
              <a:t>2014.01.22</a:t>
            </a:r>
            <a:endParaRPr lang="zh-TW" altLang="en-US" dirty="0"/>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台灣產業文化的省思</a:t>
            </a:r>
            <a:r>
              <a:rPr lang="en-US" altLang="zh-TW" dirty="0" smtClean="0">
                <a:solidFill>
                  <a:schemeClr val="tx1"/>
                </a:solidFill>
                <a:latin typeface="標楷體" pitchFamily="65" charset="-120"/>
                <a:ea typeface="標楷體" pitchFamily="65" charset="-120"/>
              </a:rPr>
              <a:t>(Cont.)</a:t>
            </a:r>
            <a:endParaRPr lang="zh-TW"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748A683-1854-429B-B427-A305DD0A3A3A}" type="slidenum">
              <a:rPr lang="zh-TW" altLang="en-US" smtClean="0"/>
              <a:pPr>
                <a:defRPr/>
              </a:pPr>
              <a:t>15</a:t>
            </a:fld>
            <a:endParaRPr lang="en-US" altLang="zh-TW" dirty="0"/>
          </a:p>
        </p:txBody>
      </p:sp>
      <p:sp>
        <p:nvSpPr>
          <p:cNvPr id="278530" name="Rectangle 2"/>
          <p:cNvSpPr>
            <a:spLocks noGrp="1" noChangeArrowheads="1"/>
          </p:cNvSpPr>
          <p:nvPr>
            <p:ph type="title"/>
          </p:nvPr>
        </p:nvSpPr>
        <p:spPr/>
        <p:txBody>
          <a:bodyPr/>
          <a:lstStyle/>
          <a:p>
            <a:pPr eaLnBrk="1" hangingPunct="1">
              <a:defRPr/>
            </a:pPr>
            <a:r>
              <a:rPr lang="zh-TW" altLang="en-US" dirty="0" smtClean="0">
                <a:solidFill>
                  <a:schemeClr val="tx1"/>
                </a:solidFill>
                <a:latin typeface="標楷體" pitchFamily="65" charset="-120"/>
                <a:ea typeface="標楷體" pitchFamily="65" charset="-120"/>
              </a:rPr>
              <a:t>軟體行銷 </a:t>
            </a:r>
            <a:r>
              <a:rPr lang="en-US" altLang="zh-TW" dirty="0" smtClean="0">
                <a:solidFill>
                  <a:schemeClr val="tx1"/>
                </a:solidFill>
                <a:latin typeface="標楷體" pitchFamily="65" charset="-120"/>
                <a:ea typeface="標楷體" pitchFamily="65" charset="-120"/>
              </a:rPr>
              <a:t>vs. </a:t>
            </a:r>
            <a:r>
              <a:rPr lang="zh-TW" altLang="en-US" dirty="0" smtClean="0">
                <a:solidFill>
                  <a:schemeClr val="tx1"/>
                </a:solidFill>
                <a:latin typeface="標楷體" pitchFamily="65" charset="-120"/>
                <a:ea typeface="標楷體" pitchFamily="65" charset="-120"/>
              </a:rPr>
              <a:t>軟體工程</a:t>
            </a:r>
          </a:p>
        </p:txBody>
      </p:sp>
      <p:sp>
        <p:nvSpPr>
          <p:cNvPr id="278531" name="Rectangle 3"/>
          <p:cNvSpPr>
            <a:spLocks noGrp="1" noChangeArrowheads="1"/>
          </p:cNvSpPr>
          <p:nvPr>
            <p:ph sz="quarter" idx="4294967295"/>
          </p:nvPr>
        </p:nvSpPr>
        <p:spPr>
          <a:xfrm>
            <a:off x="1524000" y="1783080"/>
            <a:ext cx="8534400" cy="3648456"/>
          </a:xfrm>
          <a:prstGeom prst="rect">
            <a:avLst/>
          </a:prstGeom>
        </p:spPr>
        <p:txBody>
          <a:bodyPr>
            <a:normAutofit lnSpcReduction="10000"/>
          </a:bodyPr>
          <a:lstStyle/>
          <a:p>
            <a:pPr eaLnBrk="1" hangingPunct="1">
              <a:lnSpc>
                <a:spcPct val="90000"/>
              </a:lnSpc>
              <a:buFont typeface="Wingdings" pitchFamily="2" charset="2"/>
              <a:buNone/>
              <a:defRPr/>
            </a:pPr>
            <a:r>
              <a:rPr lang="zh-TW" altLang="en-US" sz="2800" b="1" dirty="0" smtClean="0">
                <a:solidFill>
                  <a:schemeClr val="tx1"/>
                </a:solidFill>
              </a:rPr>
              <a:t>軟體行銷</a:t>
            </a:r>
            <a:r>
              <a:rPr lang="zh-TW" altLang="en-US" sz="2800" dirty="0" smtClean="0">
                <a:solidFill>
                  <a:schemeClr val="tx1"/>
                </a:solidFill>
                <a:ea typeface="標楷體" pitchFamily="65" charset="-120"/>
              </a:rPr>
              <a:t> </a:t>
            </a:r>
            <a:r>
              <a:rPr lang="en-US" altLang="zh-TW" sz="2800" dirty="0" smtClean="0">
                <a:solidFill>
                  <a:schemeClr val="tx1"/>
                </a:solidFill>
                <a:ea typeface="標楷體" pitchFamily="65" charset="-120"/>
              </a:rPr>
              <a:t>- </a:t>
            </a:r>
            <a:r>
              <a:rPr lang="zh-TW" altLang="en-US" sz="2800" dirty="0" smtClean="0">
                <a:solidFill>
                  <a:schemeClr val="tx1"/>
                </a:solidFill>
                <a:ea typeface="標楷體" pitchFamily="65" charset="-120"/>
              </a:rPr>
              <a:t>找出利基產品、客戶，經營品牌，</a:t>
            </a:r>
          </a:p>
          <a:p>
            <a:pPr eaLnBrk="1" hangingPunct="1">
              <a:lnSpc>
                <a:spcPct val="90000"/>
              </a:lnSpc>
              <a:buFont typeface="Wingdings" pitchFamily="2" charset="2"/>
              <a:buNone/>
              <a:defRPr/>
            </a:pPr>
            <a:r>
              <a:rPr lang="zh-TW" altLang="en-US" sz="2800" dirty="0" smtClean="0">
                <a:solidFill>
                  <a:schemeClr val="tx1"/>
                </a:solidFill>
                <a:ea typeface="標楷體" pitchFamily="65" charset="-120"/>
              </a:rPr>
              <a:t>  是軟體業最重要的事，</a:t>
            </a:r>
          </a:p>
          <a:p>
            <a:pPr eaLnBrk="1" hangingPunct="1">
              <a:lnSpc>
                <a:spcPct val="90000"/>
              </a:lnSpc>
              <a:buFont typeface="Wingdings" pitchFamily="2" charset="2"/>
              <a:buNone/>
              <a:defRPr/>
            </a:pPr>
            <a:r>
              <a:rPr lang="zh-TW" altLang="en-US" sz="2800" dirty="0" smtClean="0">
                <a:solidFill>
                  <a:schemeClr val="tx1"/>
                </a:solidFill>
                <a:ea typeface="標楷體" pitchFamily="65" charset="-120"/>
              </a:rPr>
              <a:t>  </a:t>
            </a:r>
            <a:r>
              <a:rPr lang="zh-TW" altLang="en-US" sz="2800" b="1" dirty="0" smtClean="0">
                <a:solidFill>
                  <a:schemeClr val="tx1"/>
                </a:solidFill>
              </a:rPr>
              <a:t>老闆</a:t>
            </a:r>
            <a:r>
              <a:rPr lang="zh-TW" altLang="en-US" sz="2800" dirty="0" smtClean="0">
                <a:solidFill>
                  <a:schemeClr val="tx1"/>
                </a:solidFill>
                <a:ea typeface="標楷體" pitchFamily="65" charset="-120"/>
              </a:rPr>
              <a:t>們靈活地全球找商機 </a:t>
            </a:r>
            <a:r>
              <a:rPr lang="en-US" altLang="zh-TW" sz="2800" dirty="0" smtClean="0">
                <a:solidFill>
                  <a:schemeClr val="tx1"/>
                </a:solidFill>
                <a:ea typeface="標楷體" pitchFamily="65" charset="-120"/>
              </a:rPr>
              <a:t>- </a:t>
            </a:r>
            <a:r>
              <a:rPr lang="zh-TW" altLang="en-US" sz="2800" dirty="0" smtClean="0">
                <a:solidFill>
                  <a:schemeClr val="tx1"/>
                </a:solidFill>
                <a:ea typeface="標楷體" pitchFamily="65" charset="-120"/>
              </a:rPr>
              <a:t>紅海</a:t>
            </a:r>
            <a:r>
              <a:rPr lang="en-US" altLang="zh-TW" sz="2800" dirty="0" smtClean="0">
                <a:solidFill>
                  <a:schemeClr val="tx1"/>
                </a:solidFill>
                <a:ea typeface="標楷體" pitchFamily="65" charset="-120"/>
              </a:rPr>
              <a:t>(</a:t>
            </a:r>
            <a:r>
              <a:rPr lang="zh-TW" altLang="en-US" sz="2800" dirty="0" smtClean="0">
                <a:solidFill>
                  <a:schemeClr val="tx1"/>
                </a:solidFill>
                <a:ea typeface="標楷體" pitchFamily="65" charset="-120"/>
              </a:rPr>
              <a:t>既存市場</a:t>
            </a:r>
            <a:r>
              <a:rPr lang="en-US" altLang="zh-TW" sz="2800" dirty="0" smtClean="0">
                <a:solidFill>
                  <a:schemeClr val="tx1"/>
                </a:solidFill>
                <a:ea typeface="標楷體" pitchFamily="65" charset="-120"/>
              </a:rPr>
              <a:t>)  </a:t>
            </a:r>
          </a:p>
          <a:p>
            <a:pPr eaLnBrk="1" hangingPunct="1">
              <a:lnSpc>
                <a:spcPct val="90000"/>
              </a:lnSpc>
              <a:buFont typeface="Wingdings" pitchFamily="2" charset="2"/>
              <a:buNone/>
              <a:defRPr/>
            </a:pPr>
            <a:r>
              <a:rPr lang="zh-TW" altLang="en-US" sz="2800" dirty="0" smtClean="0">
                <a:solidFill>
                  <a:schemeClr val="tx1"/>
                </a:solidFill>
                <a:ea typeface="標楷體" pitchFamily="65" charset="-120"/>
              </a:rPr>
              <a:t>                         或藍海</a:t>
            </a:r>
            <a:r>
              <a:rPr lang="en-US" altLang="zh-TW" sz="2800" dirty="0" smtClean="0">
                <a:solidFill>
                  <a:schemeClr val="tx1"/>
                </a:solidFill>
                <a:ea typeface="標楷體" pitchFamily="65" charset="-120"/>
              </a:rPr>
              <a:t>(</a:t>
            </a:r>
            <a:r>
              <a:rPr lang="zh-TW" altLang="en-US" sz="2800" dirty="0" smtClean="0">
                <a:solidFill>
                  <a:schemeClr val="tx1"/>
                </a:solidFill>
                <a:ea typeface="標楷體" pitchFamily="65" charset="-120"/>
              </a:rPr>
              <a:t>全新市場</a:t>
            </a:r>
            <a:r>
              <a:rPr lang="en-US" altLang="zh-TW" sz="2800" dirty="0" smtClean="0">
                <a:solidFill>
                  <a:schemeClr val="tx1"/>
                </a:solidFill>
                <a:ea typeface="標楷體" pitchFamily="65" charset="-120"/>
              </a:rPr>
              <a:t>)</a:t>
            </a:r>
            <a:r>
              <a:rPr lang="zh-TW" altLang="en-US" sz="2800" dirty="0" smtClean="0">
                <a:solidFill>
                  <a:schemeClr val="tx1"/>
                </a:solidFill>
                <a:ea typeface="標楷體" pitchFamily="65" charset="-120"/>
              </a:rPr>
              <a:t>行銷</a:t>
            </a:r>
          </a:p>
          <a:p>
            <a:pPr eaLnBrk="1" hangingPunct="1">
              <a:lnSpc>
                <a:spcPct val="90000"/>
              </a:lnSpc>
              <a:buFont typeface="Wingdings" pitchFamily="2" charset="2"/>
              <a:buNone/>
              <a:defRPr/>
            </a:pPr>
            <a:r>
              <a:rPr lang="zh-TW" altLang="en-US" sz="2800" dirty="0" smtClean="0">
                <a:solidFill>
                  <a:schemeClr val="tx1"/>
                </a:solidFill>
                <a:ea typeface="標楷體" pitchFamily="65" charset="-120"/>
              </a:rPr>
              <a:t>之後，開發團隊</a:t>
            </a:r>
            <a:r>
              <a:rPr lang="zh-TW" altLang="en-US" sz="2800" b="1" dirty="0" smtClean="0">
                <a:solidFill>
                  <a:schemeClr val="tx1"/>
                </a:solidFill>
              </a:rPr>
              <a:t>工程師</a:t>
            </a:r>
            <a:r>
              <a:rPr lang="zh-TW" altLang="en-US" sz="2800" dirty="0" smtClean="0">
                <a:solidFill>
                  <a:schemeClr val="tx1"/>
                </a:solidFill>
                <a:ea typeface="標楷體" pitchFamily="65" charset="-120"/>
              </a:rPr>
              <a:t>們快速完成高品質產品，</a:t>
            </a:r>
          </a:p>
          <a:p>
            <a:pPr eaLnBrk="1" hangingPunct="1">
              <a:lnSpc>
                <a:spcPct val="90000"/>
              </a:lnSpc>
              <a:buFont typeface="Wingdings" pitchFamily="2" charset="2"/>
              <a:buNone/>
              <a:defRPr/>
            </a:pPr>
            <a:r>
              <a:rPr lang="zh-TW" altLang="en-US" sz="2800" dirty="0" smtClean="0">
                <a:solidFill>
                  <a:schemeClr val="tx1"/>
                </a:solidFill>
                <a:ea typeface="標楷體" pitchFamily="65" charset="-120"/>
              </a:rPr>
              <a:t>  這是</a:t>
            </a:r>
            <a:r>
              <a:rPr lang="zh-TW" altLang="en-US" sz="2800" b="1" dirty="0" smtClean="0">
                <a:solidFill>
                  <a:schemeClr val="tx1"/>
                </a:solidFill>
              </a:rPr>
              <a:t>軟體工程</a:t>
            </a:r>
            <a:r>
              <a:rPr lang="zh-TW" altLang="en-US" sz="2800" dirty="0" smtClean="0">
                <a:solidFill>
                  <a:schemeClr val="tx1"/>
                </a:solidFill>
                <a:ea typeface="標楷體" pitchFamily="65" charset="-120"/>
              </a:rPr>
              <a:t>，才是本課程範圍</a:t>
            </a:r>
          </a:p>
          <a:p>
            <a:pPr eaLnBrk="1" hangingPunct="1">
              <a:lnSpc>
                <a:spcPct val="90000"/>
              </a:lnSpc>
              <a:buFont typeface="Wingdings" pitchFamily="2" charset="2"/>
              <a:buNone/>
              <a:defRPr/>
            </a:pPr>
            <a:endParaRPr lang="zh-TW" altLang="en-US" sz="2800" dirty="0" smtClean="0">
              <a:solidFill>
                <a:schemeClr val="tx1"/>
              </a:solidFill>
              <a:ea typeface="標楷體" pitchFamily="65" charset="-120"/>
            </a:endParaRPr>
          </a:p>
          <a:p>
            <a:pPr>
              <a:lnSpc>
                <a:spcPct val="90000"/>
              </a:lnSpc>
              <a:buNone/>
              <a:defRPr/>
            </a:pPr>
            <a:r>
              <a:rPr lang="zh-TW" altLang="en-US" sz="2800" b="1" dirty="0">
                <a:solidFill>
                  <a:schemeClr val="tx1"/>
                </a:solidFill>
              </a:rPr>
              <a:t>工程師</a:t>
            </a:r>
            <a:r>
              <a:rPr lang="zh-TW" altLang="en-US" sz="2800" dirty="0">
                <a:solidFill>
                  <a:schemeClr val="tx1"/>
                </a:solidFill>
                <a:ea typeface="標楷體" pitchFamily="65" charset="-120"/>
              </a:rPr>
              <a:t>們須</a:t>
            </a:r>
            <a:r>
              <a:rPr lang="zh-TW" altLang="en-US" sz="2800" dirty="0" smtClean="0">
                <a:solidFill>
                  <a:schemeClr val="tx1"/>
                </a:solidFill>
                <a:ea typeface="標楷體" pitchFamily="65" charset="-120"/>
              </a:rPr>
              <a:t>深沈反省目前業界的  </a:t>
            </a:r>
            <a:r>
              <a:rPr lang="zh-TW" altLang="en-US" sz="2800" b="1" dirty="0" smtClean="0">
                <a:solidFill>
                  <a:schemeClr val="tx1"/>
                </a:solidFill>
              </a:rPr>
              <a:t>工程缺失</a:t>
            </a:r>
            <a:endParaRPr lang="zh-TW" altLang="en-US" sz="2800" dirty="0" smtClean="0">
              <a:solidFill>
                <a:schemeClr val="tx1"/>
              </a:solidFill>
              <a:ea typeface="標楷體" pitchFamily="65" charset="-120"/>
            </a:endParaRPr>
          </a:p>
        </p:txBody>
      </p:sp>
    </p:spTree>
    <p:extLst>
      <p:ext uri="{BB962C8B-B14F-4D97-AF65-F5344CB8AC3E}">
        <p14:creationId xmlns:p14="http://schemas.microsoft.com/office/powerpoint/2010/main" val="283539562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buNone/>
            </a:pPr>
            <a:r>
              <a:rPr lang="zh-TW" altLang="en-US" b="1" dirty="0" smtClean="0">
                <a:solidFill>
                  <a:schemeClr val="tx1"/>
                </a:solidFill>
                <a:latin typeface="標楷體" pitchFamily="65" charset="-120"/>
                <a:ea typeface="標楷體" pitchFamily="65" charset="-120"/>
                <a:cs typeface="Times New Roman" pitchFamily="18" charset="0"/>
              </a:rPr>
              <a:t>創客 </a:t>
            </a:r>
            <a:r>
              <a:rPr lang="en-US" altLang="zh-TW" b="1" dirty="0" smtClean="0">
                <a:solidFill>
                  <a:schemeClr val="tx1"/>
                </a:solidFill>
                <a:latin typeface="標楷體" pitchFamily="65" charset="-120"/>
                <a:ea typeface="標楷體" pitchFamily="65" charset="-120"/>
                <a:cs typeface="Times New Roman" pitchFamily="18" charset="0"/>
              </a:rPr>
              <a:t>(Maker)</a:t>
            </a:r>
            <a:r>
              <a:rPr lang="zh-TW" altLang="en-US" b="1" dirty="0" smtClean="0">
                <a:solidFill>
                  <a:schemeClr val="tx1"/>
                </a:solidFill>
                <a:latin typeface="標楷體" pitchFamily="65" charset="-120"/>
                <a:ea typeface="標楷體" pitchFamily="65" charset="-120"/>
                <a:cs typeface="Times New Roman" pitchFamily="18" charset="0"/>
              </a:rPr>
              <a:t>風行歐美</a:t>
            </a:r>
            <a:r>
              <a:rPr lang="en-US" altLang="zh-TW" b="1" dirty="0" smtClean="0">
                <a:solidFill>
                  <a:schemeClr val="tx1"/>
                </a:solidFill>
                <a:latin typeface="標楷體" pitchFamily="65" charset="-120"/>
                <a:ea typeface="標楷體" pitchFamily="65" charset="-120"/>
                <a:cs typeface="Times New Roman" pitchFamily="18" charset="0"/>
              </a:rPr>
              <a:t>:</a:t>
            </a:r>
            <a:r>
              <a:rPr lang="zh-TW" altLang="en-US" b="1" dirty="0" smtClean="0">
                <a:solidFill>
                  <a:schemeClr val="tx1"/>
                </a:solidFill>
                <a:latin typeface="標楷體" pitchFamily="65" charset="-120"/>
                <a:ea typeface="標楷體" pitchFamily="65" charset="-120"/>
                <a:cs typeface="Times New Roman" pitchFamily="18" charset="0"/>
              </a:rPr>
              <a:t> 自己動手做東西 忘掉工廠 忘掉 </a:t>
            </a:r>
            <a:r>
              <a:rPr lang="en-US" altLang="zh-TW" b="1" dirty="0" smtClean="0">
                <a:solidFill>
                  <a:schemeClr val="tx1"/>
                </a:solidFill>
                <a:latin typeface="標楷體" pitchFamily="65" charset="-120"/>
                <a:ea typeface="標楷體" pitchFamily="65" charset="-120"/>
                <a:cs typeface="Times New Roman" pitchFamily="18" charset="0"/>
              </a:rPr>
              <a:t>KPI (key performance index)</a:t>
            </a:r>
            <a:r>
              <a:rPr lang="zh-TW" altLang="en-US" b="1" dirty="0" smtClean="0">
                <a:solidFill>
                  <a:schemeClr val="tx1"/>
                </a:solidFill>
                <a:latin typeface="標楷體" pitchFamily="65" charset="-120"/>
                <a:ea typeface="標楷體" pitchFamily="65" charset="-120"/>
                <a:cs typeface="Times New Roman" pitchFamily="18" charset="0"/>
              </a:rPr>
              <a:t> 從底層改變文化及教育  形成創新經濟</a:t>
            </a:r>
            <a:endParaRPr lang="en-US" altLang="zh-TW" b="1" dirty="0" smtClean="0">
              <a:solidFill>
                <a:schemeClr val="tx1"/>
              </a:solidFill>
              <a:latin typeface="標楷體" pitchFamily="65" charset="-120"/>
              <a:ea typeface="標楷體" pitchFamily="65" charset="-120"/>
              <a:cs typeface="Times New Roman" pitchFamily="18" charset="0"/>
            </a:endParaRPr>
          </a:p>
          <a:p>
            <a:pPr marL="0" indent="0">
              <a:buNone/>
            </a:pPr>
            <a:r>
              <a:rPr lang="zh-TW" altLang="en-US" b="1" dirty="0">
                <a:solidFill>
                  <a:schemeClr val="tx1"/>
                </a:solidFill>
                <a:latin typeface="標楷體" pitchFamily="65" charset="-120"/>
                <a:ea typeface="標楷體" pitchFamily="65" charset="-120"/>
                <a:cs typeface="Times New Roman" pitchFamily="18" charset="0"/>
              </a:rPr>
              <a:t>創客大會 </a:t>
            </a:r>
            <a:r>
              <a:rPr lang="en-US" altLang="zh-TW" b="1" dirty="0">
                <a:solidFill>
                  <a:schemeClr val="tx1"/>
                </a:solidFill>
                <a:latin typeface="標楷體" pitchFamily="65" charset="-120"/>
                <a:ea typeface="標楷體" pitchFamily="65" charset="-120"/>
                <a:cs typeface="Times New Roman" pitchFamily="18" charset="0"/>
              </a:rPr>
              <a:t>(Maker Faire)</a:t>
            </a:r>
            <a:r>
              <a:rPr lang="zh-TW" altLang="en-US" b="1" dirty="0">
                <a:solidFill>
                  <a:schemeClr val="tx1"/>
                </a:solidFill>
                <a:latin typeface="標楷體" pitchFamily="65" charset="-120"/>
                <a:ea typeface="標楷體" pitchFamily="65" charset="-120"/>
                <a:cs typeface="Times New Roman" pitchFamily="18" charset="0"/>
              </a:rPr>
              <a:t> 每年在美國矽谷 中國</a:t>
            </a:r>
            <a:r>
              <a:rPr lang="zh-TW" altLang="en-US" b="1" dirty="0" smtClean="0">
                <a:solidFill>
                  <a:schemeClr val="tx1"/>
                </a:solidFill>
                <a:latin typeface="標楷體" pitchFamily="65" charset="-120"/>
                <a:ea typeface="標楷體" pitchFamily="65" charset="-120"/>
                <a:cs typeface="Times New Roman" pitchFamily="18" charset="0"/>
              </a:rPr>
              <a:t>深圳 </a:t>
            </a:r>
            <a:r>
              <a:rPr lang="zh-TW" altLang="en-US" b="1" dirty="0">
                <a:solidFill>
                  <a:schemeClr val="tx1"/>
                </a:solidFill>
                <a:latin typeface="標楷體" pitchFamily="65" charset="-120"/>
                <a:ea typeface="標楷體" pitchFamily="65" charset="-120"/>
                <a:cs typeface="Times New Roman" pitchFamily="18" charset="0"/>
              </a:rPr>
              <a:t>歐洲巴塞隆納 都有</a:t>
            </a:r>
            <a:r>
              <a:rPr lang="zh-TW" altLang="en-US" b="1" dirty="0" smtClean="0">
                <a:solidFill>
                  <a:schemeClr val="tx1"/>
                </a:solidFill>
                <a:latin typeface="標楷體" pitchFamily="65" charset="-120"/>
                <a:ea typeface="標楷體" pitchFamily="65" charset="-120"/>
                <a:cs typeface="Times New Roman" pitchFamily="18" charset="0"/>
              </a:rPr>
              <a:t>舉行</a:t>
            </a:r>
            <a:r>
              <a:rPr lang="en-US" altLang="zh-TW" b="1" dirty="0" smtClean="0">
                <a:solidFill>
                  <a:schemeClr val="tx1"/>
                </a:solidFill>
                <a:latin typeface="標楷體" pitchFamily="65" charset="-120"/>
                <a:ea typeface="標楷體" pitchFamily="65" charset="-120"/>
                <a:cs typeface="Times New Roman" pitchFamily="18" charset="0"/>
              </a:rPr>
              <a:t>*</a:t>
            </a:r>
            <a:endParaRPr lang="en-US" altLang="zh-TW" b="1" dirty="0">
              <a:solidFill>
                <a:schemeClr val="tx1"/>
              </a:solidFill>
              <a:latin typeface="標楷體" pitchFamily="65" charset="-120"/>
              <a:ea typeface="標楷體" pitchFamily="65" charset="-120"/>
              <a:cs typeface="Times New Roman" pitchFamily="18" charset="0"/>
            </a:endParaRPr>
          </a:p>
          <a:p>
            <a:pPr marL="0" indent="0">
              <a:buNone/>
            </a:pPr>
            <a:endParaRPr lang="en-US" altLang="zh-TW" b="1" dirty="0" smtClean="0">
              <a:solidFill>
                <a:schemeClr val="tx1"/>
              </a:solidFill>
              <a:latin typeface="標楷體" pitchFamily="65" charset="-120"/>
              <a:ea typeface="標楷體" pitchFamily="65" charset="-120"/>
              <a:cs typeface="Times New Roman" pitchFamily="18" charset="0"/>
            </a:endParaRPr>
          </a:p>
          <a:p>
            <a:pPr marL="0" indent="0">
              <a:buNone/>
            </a:pPr>
            <a:r>
              <a:rPr lang="zh-TW" altLang="en-US" b="1" dirty="0">
                <a:solidFill>
                  <a:schemeClr val="tx1"/>
                </a:solidFill>
                <a:latin typeface="標楷體" pitchFamily="65" charset="-120"/>
                <a:ea typeface="標楷體" pitchFamily="65" charset="-120"/>
                <a:cs typeface="Times New Roman" pitchFamily="18" charset="0"/>
              </a:rPr>
              <a:t>好</a:t>
            </a:r>
            <a:r>
              <a:rPr lang="zh-TW" altLang="en-US" b="1" dirty="0" smtClean="0">
                <a:solidFill>
                  <a:schemeClr val="tx1"/>
                </a:solidFill>
                <a:latin typeface="標楷體" pitchFamily="65" charset="-120"/>
                <a:ea typeface="標楷體" pitchFamily="65" charset="-120"/>
                <a:cs typeface="Times New Roman" pitchFamily="18" charset="0"/>
              </a:rPr>
              <a:t>的創新 來自動手嘗試錯中學的體悟 </a:t>
            </a:r>
            <a:r>
              <a:rPr lang="zh-TW" altLang="en-US" b="1" dirty="0" smtClean="0">
                <a:solidFill>
                  <a:schemeClr val="tx1"/>
                </a:solidFill>
                <a:latin typeface="微軟正黑體" pitchFamily="34" charset="-120"/>
                <a:ea typeface="微軟正黑體" pitchFamily="34" charset="-120"/>
                <a:cs typeface="Times New Roman" pitchFamily="18" charset="0"/>
              </a:rPr>
              <a:t>軟體手藝</a:t>
            </a:r>
            <a:r>
              <a:rPr lang="zh-TW" altLang="en-US" b="1" dirty="0" smtClean="0">
                <a:solidFill>
                  <a:schemeClr val="tx1"/>
                </a:solidFill>
                <a:latin typeface="標楷體" pitchFamily="65" charset="-120"/>
                <a:ea typeface="標楷體" pitchFamily="65" charset="-120"/>
                <a:cs typeface="Times New Roman" pitchFamily="18" charset="0"/>
              </a:rPr>
              <a:t>當然也要動手做   </a:t>
            </a:r>
            <a:endParaRPr lang="en-US" altLang="zh-TW" b="1" dirty="0" smtClean="0">
              <a:solidFill>
                <a:schemeClr val="tx1"/>
              </a:solidFill>
              <a:latin typeface="標楷體" pitchFamily="65" charset="-120"/>
              <a:ea typeface="標楷體" pitchFamily="65" charset="-120"/>
              <a:cs typeface="Times New Roman" pitchFamily="18" charset="0"/>
            </a:endParaRPr>
          </a:p>
          <a:p>
            <a:pPr marL="0" indent="0">
              <a:buNone/>
            </a:pPr>
            <a:r>
              <a:rPr lang="zh-TW" altLang="en-US" b="1" dirty="0" smtClean="0">
                <a:solidFill>
                  <a:schemeClr val="tx1"/>
                </a:solidFill>
                <a:latin typeface="標楷體" pitchFamily="65" charset="-120"/>
                <a:ea typeface="標楷體" pitchFamily="65" charset="-120"/>
                <a:cs typeface="Times New Roman" pitchFamily="18" charset="0"/>
              </a:rPr>
              <a:t>所以學溝通之前 要</a:t>
            </a:r>
            <a:r>
              <a:rPr lang="zh-TW" altLang="en-US" b="1" dirty="0">
                <a:solidFill>
                  <a:schemeClr val="tx1"/>
                </a:solidFill>
                <a:latin typeface="標楷體" pitchFamily="65" charset="-120"/>
                <a:ea typeface="標楷體" pitchFamily="65" charset="-120"/>
                <a:cs typeface="Times New Roman" pitchFamily="18" charset="0"/>
              </a:rPr>
              <a:t>先有動手做</a:t>
            </a:r>
            <a:r>
              <a:rPr lang="zh-TW" altLang="en-US" b="1" dirty="0" smtClean="0">
                <a:solidFill>
                  <a:schemeClr val="tx1"/>
                </a:solidFill>
                <a:latin typeface="標楷體" pitchFamily="65" charset="-120"/>
                <a:ea typeface="標楷體" pitchFamily="65" charset="-120"/>
                <a:cs typeface="Times New Roman" pitchFamily="18" charset="0"/>
              </a:rPr>
              <a:t>東西的文化</a:t>
            </a:r>
            <a:endParaRPr lang="en-US" altLang="zh-TW" b="1" dirty="0" smtClean="0">
              <a:solidFill>
                <a:schemeClr val="tx1"/>
              </a:solidFill>
              <a:latin typeface="標楷體" pitchFamily="65" charset="-120"/>
              <a:ea typeface="標楷體" pitchFamily="65" charset="-120"/>
              <a:cs typeface="Times New Roman" pitchFamily="18" charset="0"/>
            </a:endParaRPr>
          </a:p>
          <a:p>
            <a:pPr marL="0" indent="0">
              <a:buNone/>
            </a:pPr>
            <a:endParaRPr lang="en-US" altLang="zh-TW" b="1" dirty="0" smtClean="0">
              <a:solidFill>
                <a:schemeClr val="tx1"/>
              </a:solidFill>
              <a:latin typeface="標楷體" pitchFamily="65" charset="-120"/>
              <a:ea typeface="標楷體" pitchFamily="65" charset="-120"/>
            </a:endParaRPr>
          </a:p>
          <a:p>
            <a:pPr marL="0" indent="0">
              <a:buNone/>
            </a:pPr>
            <a:r>
              <a:rPr lang="en-US" altLang="zh-TW" sz="1900" b="1" dirty="0" smtClean="0">
                <a:solidFill>
                  <a:schemeClr val="tx1"/>
                </a:solidFill>
                <a:latin typeface="標楷體" pitchFamily="65" charset="-120"/>
                <a:ea typeface="標楷體" pitchFamily="65" charset="-120"/>
              </a:rPr>
              <a:t>* 2015.6 </a:t>
            </a:r>
            <a:r>
              <a:rPr lang="zh-TW" altLang="en-US" sz="1900" b="1" dirty="0" smtClean="0">
                <a:solidFill>
                  <a:schemeClr val="tx1"/>
                </a:solidFill>
                <a:latin typeface="標楷體" pitchFamily="65" charset="-120"/>
                <a:ea typeface="標楷體" pitchFamily="65" charset="-120"/>
              </a:rPr>
              <a:t>數位時代 </a:t>
            </a:r>
            <a:r>
              <a:rPr lang="en-US" altLang="zh-TW" sz="1900" b="1" dirty="0" smtClean="0">
                <a:solidFill>
                  <a:schemeClr val="tx1"/>
                </a:solidFill>
                <a:latin typeface="標楷體" pitchFamily="65" charset="-120"/>
                <a:ea typeface="標楷體" pitchFamily="65" charset="-120"/>
              </a:rPr>
              <a:t>253</a:t>
            </a:r>
            <a:r>
              <a:rPr lang="zh-TW" altLang="en-US" sz="1900" b="1" dirty="0" smtClean="0">
                <a:solidFill>
                  <a:schemeClr val="tx1"/>
                </a:solidFill>
                <a:latin typeface="標楷體" pitchFamily="65" charset="-120"/>
                <a:ea typeface="標楷體" pitchFamily="65" charset="-120"/>
              </a:rPr>
              <a:t>期 </a:t>
            </a:r>
            <a:r>
              <a:rPr lang="en-US" altLang="zh-TW" sz="1900" b="1" dirty="0" smtClean="0">
                <a:solidFill>
                  <a:schemeClr val="tx1"/>
                </a:solidFill>
                <a:latin typeface="標楷體" pitchFamily="65" charset="-120"/>
                <a:ea typeface="標楷體" pitchFamily="65" charset="-120"/>
              </a:rPr>
              <a:t>pp. 94-96, p.12.</a:t>
            </a:r>
            <a:endParaRPr lang="zh-TW" altLang="en-US" sz="1900" b="1"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台灣產業文化的省思</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426646455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001D3F9-2373-4E0A-A92D-CA28E3F82A8D}" type="slidenum">
              <a:rPr lang="zh-TW" altLang="en-US" smtClean="0">
                <a:solidFill>
                  <a:schemeClr val="tx1"/>
                </a:solidFill>
              </a:rPr>
              <a:pPr>
                <a:defRPr/>
              </a:pPr>
              <a:t>151</a:t>
            </a:fld>
            <a:endParaRPr lang="en-US" altLang="zh-TW">
              <a:solidFill>
                <a:schemeClr val="tx1"/>
              </a:solidFill>
            </a:endParaRPr>
          </a:p>
        </p:txBody>
      </p:sp>
      <p:sp>
        <p:nvSpPr>
          <p:cNvPr id="2" name="標題 1"/>
          <p:cNvSpPr>
            <a:spLocks noGrp="1"/>
          </p:cNvSpPr>
          <p:nvPr>
            <p:ph type="title"/>
          </p:nvPr>
        </p:nvSpPr>
        <p:spPr>
          <a:xfrm>
            <a:off x="609600" y="0"/>
            <a:ext cx="10972800" cy="1258957"/>
          </a:xfrm>
        </p:spPr>
        <p:txBody>
          <a:bodyPr/>
          <a:lstStyle/>
          <a:p>
            <a:pPr>
              <a:defRPr/>
            </a:pPr>
            <a:r>
              <a:rPr lang="zh-TW" altLang="en-US" dirty="0" smtClean="0">
                <a:solidFill>
                  <a:schemeClr val="tx1"/>
                </a:solidFill>
                <a:latin typeface="標楷體" pitchFamily="65" charset="-120"/>
                <a:ea typeface="標楷體" pitchFamily="65" charset="-120"/>
              </a:rPr>
              <a:t>台灣文化的省思</a:t>
            </a:r>
            <a:endParaRPr lang="zh-TW" altLang="en-US" dirty="0">
              <a:solidFill>
                <a:schemeClr val="tx1"/>
              </a:solidFill>
            </a:endParaRPr>
          </a:p>
        </p:txBody>
      </p:sp>
      <p:sp>
        <p:nvSpPr>
          <p:cNvPr id="3" name="內容版面配置區 2"/>
          <p:cNvSpPr>
            <a:spLocks noGrp="1"/>
          </p:cNvSpPr>
          <p:nvPr>
            <p:ph sz="quarter" idx="4294967295"/>
          </p:nvPr>
        </p:nvSpPr>
        <p:spPr>
          <a:xfrm>
            <a:off x="609600" y="1196975"/>
            <a:ext cx="10972800" cy="4933950"/>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台灣人被評價為呆胞</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指的是見識不足</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不精準</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不確實</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看來呆呆的同胞</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台灣人一般單純熱情搏感情</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有人情味</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愛錢</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生活上省錢</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工作上拼命</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到處找撇步</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急就章</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慶菜</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貪小便宜</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塑化劑應運而生</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因陋就簡</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沾沾自喜</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自滿自大</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思維不精準</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規畫不足</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無競爭力</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沒有大方向</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不大方</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不大器</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不求開闊視野</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不提昇境界</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不投資升級台灣</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有些美味小吃 數十年來生意很好 卻不肯投資改善用餐環境 用髒抹布隨便擦擦桌面 消費大眾也無所謂</a:t>
            </a:r>
            <a:r>
              <a:rPr lang="en-US" altLang="zh-TW" sz="28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smtClean="0">
                <a:solidFill>
                  <a:schemeClr val="tx1"/>
                </a:solidFill>
                <a:latin typeface="微軟正黑體" pitchFamily="34" charset="-120"/>
                <a:ea typeface="微軟正黑體" pitchFamily="34" charset="-120"/>
              </a:rPr>
              <a:t>台灣人 不自知 不</a:t>
            </a:r>
            <a:r>
              <a:rPr lang="zh-TW" altLang="en-US" sz="2800" dirty="0">
                <a:solidFill>
                  <a:schemeClr val="tx1"/>
                </a:solidFill>
                <a:latin typeface="微軟正黑體" pitchFamily="34" charset="-120"/>
                <a:ea typeface="微軟正黑體" pitchFamily="34" charset="-120"/>
              </a:rPr>
              <a:t>自</a:t>
            </a:r>
            <a:r>
              <a:rPr lang="zh-TW" altLang="en-US" sz="2800" dirty="0" smtClean="0">
                <a:solidFill>
                  <a:schemeClr val="tx1"/>
                </a:solidFill>
                <a:latin typeface="微軟正黑體" pitchFamily="34" charset="-120"/>
                <a:ea typeface="微軟正黑體" pitchFamily="34" charset="-120"/>
              </a:rPr>
              <a:t>省</a:t>
            </a:r>
            <a:r>
              <a:rPr lang="en-US" altLang="zh-TW" sz="2800" dirty="0" smtClean="0">
                <a:solidFill>
                  <a:schemeClr val="tx1"/>
                </a:solidFill>
                <a:latin typeface="微軟正黑體" pitchFamily="34" charset="-120"/>
                <a:ea typeface="微軟正黑體" pitchFamily="34" charset="-120"/>
              </a:rPr>
              <a:t>,</a:t>
            </a:r>
            <a:r>
              <a:rPr lang="zh-TW" altLang="en-US" sz="2800" dirty="0" smtClean="0">
                <a:solidFill>
                  <a:schemeClr val="tx1"/>
                </a:solidFill>
                <a:latin typeface="微軟正黑體" pitchFamily="34" charset="-120"/>
                <a:ea typeface="微軟正黑體" pitchFamily="34" charset="-120"/>
              </a:rPr>
              <a:t>可悲</a:t>
            </a:r>
            <a:r>
              <a:rPr lang="en-US" altLang="zh-TW" sz="2800" dirty="0" smtClean="0">
                <a:solidFill>
                  <a:schemeClr val="tx1"/>
                </a:solidFill>
                <a:latin typeface="微軟正黑體" pitchFamily="34" charset="-120"/>
                <a:ea typeface="微軟正黑體" pitchFamily="34" charset="-120"/>
              </a:rPr>
              <a:t>!</a:t>
            </a:r>
            <a:endParaRPr lang="zh-TW" altLang="en-US" sz="2800" dirty="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81057959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029432B-1F90-4B1A-8871-117BA8195CCE}" type="slidenum">
              <a:rPr lang="zh-TW" altLang="en-US" smtClean="0">
                <a:solidFill>
                  <a:schemeClr val="tx1"/>
                </a:solidFill>
              </a:rPr>
              <a:pPr>
                <a:defRPr/>
              </a:pPr>
              <a:t>152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719667" y="1974574"/>
            <a:ext cx="10972800" cy="3753127"/>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士林夜市乾淨度已輸中國很多夜市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台灣業者長久不升級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還好</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客人排隊情形不錯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年輕人群育有進步</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還有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台灣機車氾濫成災</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民眾只圖方便省錢</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有見父母夾幼兒騎一車</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極易傷亡</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落後國家景象也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政府及民眾皆不謀求投資升級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民眾要學開車 要買車 要買停車位 政府要規劃停車場 這些都需要投資 不肯投資當然不會升級</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err="1" smtClean="0">
                <a:solidFill>
                  <a:schemeClr val="tx1"/>
                </a:solidFill>
                <a:latin typeface="標楷體" pitchFamily="65" charset="-120"/>
                <a:ea typeface="標楷體" pitchFamily="65" charset="-120"/>
              </a:rPr>
              <a:t>BellaVita</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義文 </a:t>
            </a:r>
            <a:r>
              <a:rPr lang="en-US" altLang="zh-TW" dirty="0" smtClean="0">
                <a:solidFill>
                  <a:schemeClr val="tx1"/>
                </a:solidFill>
                <a:latin typeface="標楷體" pitchFamily="65" charset="-120"/>
                <a:ea typeface="標楷體" pitchFamily="65" charset="-120"/>
              </a:rPr>
              <a:t>The Beautiful Life),</a:t>
            </a:r>
            <a:r>
              <a:rPr lang="zh-TW" altLang="en-US" dirty="0" smtClean="0">
                <a:solidFill>
                  <a:schemeClr val="tx1"/>
                </a:solidFill>
                <a:latin typeface="標楷體" pitchFamily="65" charset="-120"/>
                <a:ea typeface="標楷體" pitchFamily="65" charset="-120"/>
              </a:rPr>
              <a:t>君品酒店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艾美酒店等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提升台灣生活文化</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猶如數年前微風廣場一樣</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可佩</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55953844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2AE0110-213D-44AA-982B-19693683846F}" type="slidenum">
              <a:rPr lang="zh-TW" altLang="en-US" smtClean="0">
                <a:solidFill>
                  <a:schemeClr val="tx1"/>
                </a:solidFill>
              </a:rPr>
              <a:pPr>
                <a:defRPr/>
              </a:pPr>
              <a:t>153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523999"/>
            <a:ext cx="10972800" cy="4606925"/>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緩慢民宿引入台灣新文化</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它的傳單寫著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sz="2400" dirty="0" smtClean="0">
                <a:solidFill>
                  <a:schemeClr val="tx1"/>
                </a:solidFill>
                <a:latin typeface="標楷體" pitchFamily="65" charset="-120"/>
                <a:ea typeface="標楷體" pitchFamily="65" charset="-120"/>
              </a:rPr>
              <a:t>   緩慢 是一種心情 </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400" dirty="0" smtClean="0">
                <a:solidFill>
                  <a:schemeClr val="tx1"/>
                </a:solidFill>
                <a:latin typeface="標楷體" pitchFamily="65" charset="-120"/>
                <a:ea typeface="標楷體" pitchFamily="65" charset="-120"/>
              </a:rPr>
              <a:t>        悠閒 從容 自在 放鬆 感動 深刻</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400" dirty="0" smtClean="0">
                <a:solidFill>
                  <a:schemeClr val="tx1"/>
                </a:solidFill>
                <a:latin typeface="標楷體" pitchFamily="65" charset="-120"/>
                <a:ea typeface="標楷體" pitchFamily="65" charset="-120"/>
              </a:rPr>
              <a:t>   緩慢 是一種能力 </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400" dirty="0" smtClean="0">
                <a:solidFill>
                  <a:schemeClr val="tx1"/>
                </a:solidFill>
                <a:latin typeface="標楷體" pitchFamily="65" charset="-120"/>
                <a:ea typeface="標楷體" pitchFamily="65" charset="-120"/>
              </a:rPr>
              <a:t>        敏銳 纖細 清晰 克制 沉穩 恆久</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快揮別傳統拼命文化</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應付文化吧</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緩慢用在地食材做出懷石擺盤</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又述說相關在地小故事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多精緻啊</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緩慢客人爆滿</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還有國外遊客聞風而至</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反觀旁邊不升級的傳統民宿</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無競爭力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歇業了</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74982811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F13055F-D73D-4BBB-9D80-35E0601F364D}" type="slidenum">
              <a:rPr lang="zh-TW" altLang="en-US" smtClean="0">
                <a:solidFill>
                  <a:schemeClr val="tx1"/>
                </a:solidFill>
              </a:rPr>
              <a:pPr>
                <a:defRPr/>
              </a:pPr>
              <a:t>154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62538"/>
            <a:ext cx="8534400" cy="2443701"/>
          </a:xfrm>
          <a:prstGeom prst="rect">
            <a:avLst/>
          </a:prstGeom>
        </p:spPr>
        <p:txBody>
          <a:bodyPr>
            <a:normAutofit lnSpcReduction="10000"/>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2012.11.30 </a:t>
            </a:r>
            <a:r>
              <a:rPr lang="zh-TW" altLang="en-US" dirty="0" smtClean="0">
                <a:solidFill>
                  <a:schemeClr val="tx1"/>
                </a:solidFill>
                <a:latin typeface="標楷體" pitchFamily="65" charset="-120"/>
                <a:ea typeface="標楷體" pitchFamily="65" charset="-120"/>
              </a:rPr>
              <a:t>台北市有國小仿日韓</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改變上課方式</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solidFill>
                  <a:schemeClr val="tx1"/>
                </a:solidFill>
                <a:latin typeface="標楷體" pitchFamily="65" charset="-120"/>
                <a:ea typeface="標楷體" pitchFamily="65" charset="-120"/>
              </a:rPr>
              <a:t>不用傳統的老師講課學生聽課</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而把三張課桌排成一圈面對面</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進行小組討論教學</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學生說</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這樣不會打瞌睡了</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這也許可除填鴨文化</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有助創意產生</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367378967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00A877E-BDBF-4D07-8C3B-51D5E337E62C}" type="slidenum">
              <a:rPr lang="zh-TW" altLang="en-US" smtClean="0">
                <a:solidFill>
                  <a:schemeClr val="tx1"/>
                </a:solidFill>
              </a:rPr>
              <a:pPr>
                <a:defRPr/>
              </a:pPr>
              <a:t>155</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83025"/>
            <a:ext cx="8534400" cy="3392557"/>
          </a:xfrm>
          <a:prstGeom prst="rect">
            <a:avLst/>
          </a:prstGeom>
        </p:spPr>
        <p:txBody>
          <a:bodyPr>
            <a:normAutofit fontScale="92500" lnSpcReduction="1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毒澱粉事件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暴露台灣文化落後之處</a:t>
            </a:r>
            <a:r>
              <a:rPr lang="en-US" altLang="zh-TW" dirty="0" smtClean="0">
                <a:solidFill>
                  <a:schemeClr val="tx1"/>
                </a:solidFill>
                <a:latin typeface="標楷體" pitchFamily="65" charset="-120"/>
                <a:ea typeface="標楷體" pitchFamily="65" charset="-120"/>
              </a:rPr>
              <a:t>:</a:t>
            </a: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人民無知</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只要口感</a:t>
            </a:r>
            <a:r>
              <a:rPr lang="en-US" altLang="zh-TW" dirty="0" smtClean="0">
                <a:solidFill>
                  <a:schemeClr val="tx1"/>
                </a:solidFill>
                <a:latin typeface="標楷體" pitchFamily="65" charset="-120"/>
                <a:ea typeface="標楷體" pitchFamily="65" charset="-120"/>
              </a:rPr>
              <a:t>Q </a:t>
            </a:r>
            <a:r>
              <a:rPr lang="zh-TW" altLang="en-US" dirty="0" smtClean="0">
                <a:solidFill>
                  <a:schemeClr val="tx1"/>
                </a:solidFill>
                <a:latin typeface="標楷體" pitchFamily="65" charset="-120"/>
                <a:ea typeface="標楷體" pitchFamily="65" charset="-120"/>
              </a:rPr>
              <a:t>不知已服毒</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政府無能</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衛生單位不執法 坐視人民中毒</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endParaRPr lang="en-US" altLang="zh-TW" dirty="0">
              <a:solidFill>
                <a:schemeClr val="tx1"/>
              </a:solidFill>
              <a:latin typeface="標楷體" pitchFamily="65" charset="-120"/>
              <a:ea typeface="標楷體" pitchFamily="65" charset="-120"/>
            </a:endParaRPr>
          </a:p>
          <a:p>
            <a:pPr marL="514350" indent="-514350">
              <a:buFont typeface="Wingdings" pitchFamily="2" charset="2"/>
              <a:buNone/>
              <a:defRPr/>
            </a:pPr>
            <a:r>
              <a:rPr lang="zh-TW" altLang="en-US" dirty="0" smtClean="0">
                <a:solidFill>
                  <a:schemeClr val="tx1"/>
                </a:solidFill>
                <a:latin typeface="標楷體" pitchFamily="65" charset="-120"/>
                <a:ea typeface="標楷體" pitchFamily="65" charset="-120"/>
              </a:rPr>
              <a:t>漁民被</a:t>
            </a:r>
            <a:r>
              <a:rPr lang="zh-TW" altLang="en-US" dirty="0">
                <a:solidFill>
                  <a:schemeClr val="tx1"/>
                </a:solidFill>
                <a:latin typeface="標楷體" pitchFamily="65" charset="-120"/>
                <a:ea typeface="標楷體" pitchFamily="65" charset="-120"/>
              </a:rPr>
              <a:t>菲律賓</a:t>
            </a:r>
            <a:r>
              <a:rPr lang="zh-TW" altLang="en-US" dirty="0" smtClean="0">
                <a:solidFill>
                  <a:schemeClr val="tx1"/>
                </a:solidFill>
                <a:latin typeface="標楷體" pitchFamily="65" charset="-120"/>
                <a:ea typeface="標楷體" pitchFamily="65" charset="-120"/>
              </a:rPr>
              <a:t>槍殺事件 暴露了以前政府的無能</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zh-TW" altLang="en-US" dirty="0" smtClean="0">
                <a:solidFill>
                  <a:schemeClr val="tx1"/>
                </a:solidFill>
                <a:latin typeface="標楷體" pitchFamily="65" charset="-120"/>
                <a:ea typeface="標楷體" pitchFamily="65" charset="-120"/>
              </a:rPr>
              <a:t>在這落後社會中 人民要覺醒  要督促政府保護人民</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endParaRPr lang="en-US" altLang="zh-TW" sz="200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sz="200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中國時報 </a:t>
            </a:r>
            <a:r>
              <a:rPr lang="en-US" altLang="zh-TW" sz="2000" dirty="0" smtClean="0">
                <a:solidFill>
                  <a:schemeClr val="tx1"/>
                </a:solidFill>
                <a:latin typeface="標楷體" pitchFamily="65" charset="-120"/>
                <a:ea typeface="標楷體" pitchFamily="65" charset="-120"/>
              </a:rPr>
              <a:t>2013.05.28</a:t>
            </a:r>
          </a:p>
          <a:p>
            <a:pPr marL="514350" indent="-514350">
              <a:buFont typeface="Wingdings" pitchFamily="2" charset="2"/>
              <a:buAutoNum type="arabicParenR"/>
              <a:defRPr/>
            </a:pPr>
            <a:endParaRPr lang="zh-TW" altLang="en-US" dirty="0">
              <a:solidFill>
                <a:schemeClr val="tx1"/>
              </a:solidFill>
            </a:endParaRPr>
          </a:p>
        </p:txBody>
      </p:sp>
    </p:spTree>
    <p:extLst>
      <p:ext uri="{BB962C8B-B14F-4D97-AF65-F5344CB8AC3E}">
        <p14:creationId xmlns:p14="http://schemas.microsoft.com/office/powerpoint/2010/main" val="366023679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090712"/>
          </a:xfrm>
        </p:spPr>
        <p:txBody>
          <a:bodyPr>
            <a:normAutofit/>
          </a:bodyPr>
          <a:lstStyle/>
          <a:p>
            <a:pPr>
              <a:buNone/>
            </a:pPr>
            <a:r>
              <a:rPr lang="zh-TW" altLang="en-US" dirty="0" smtClean="0">
                <a:solidFill>
                  <a:schemeClr val="tx1"/>
                </a:solidFill>
                <a:latin typeface="標楷體" pitchFamily="65" charset="-120"/>
                <a:ea typeface="標楷體" pitchFamily="65" charset="-120"/>
              </a:rPr>
              <a:t>  台灣飲食業者用塑化劑毒澱粉都有二三十年歷史 政府食品檢驗當局卻睜一</a:t>
            </a: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隻眼閉一隻眼佯裝沒看到 台灣飲食業者並沒有在基本面做努力 只是自我感覺良</a:t>
            </a: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好 台灣飲食文化正加速退化中 台灣近年養成務虛不務實的文化 做秀宣傳當道 </a:t>
            </a: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台灣美食王國的破產只是 整個台灣破產的一個側面而已*</a:t>
            </a:r>
            <a:endParaRPr lang="en-US" altLang="zh-TW" dirty="0" smtClean="0">
              <a:solidFill>
                <a:schemeClr val="tx1"/>
              </a:solidFill>
            </a:endParaRPr>
          </a:p>
          <a:p>
            <a:pPr>
              <a:buNone/>
            </a:pPr>
            <a:r>
              <a:rPr lang="zh-TW" altLang="en-US" dirty="0" smtClean="0">
                <a:solidFill>
                  <a:schemeClr val="tx1"/>
                </a:solidFill>
                <a:latin typeface="標楷體" pitchFamily="65" charset="-120"/>
                <a:ea typeface="標楷體" pitchFamily="65" charset="-120"/>
              </a:rPr>
              <a:t>  台灣人要小吃口感好又要便宜 於是業者</a:t>
            </a:r>
            <a:r>
              <a:rPr lang="zh-TW" altLang="en-US" dirty="0" smtClean="0">
                <a:solidFill>
                  <a:schemeClr val="tx1"/>
                </a:solidFill>
                <a:latin typeface="微軟正黑體" pitchFamily="34" charset="-120"/>
                <a:ea typeface="微軟正黑體" pitchFamily="34" charset="-120"/>
              </a:rPr>
              <a:t>研發各種化學添加物 </a:t>
            </a:r>
            <a:r>
              <a:rPr lang="zh-TW" altLang="en-US" dirty="0" smtClean="0">
                <a:solidFill>
                  <a:schemeClr val="tx1"/>
                </a:solidFill>
                <a:latin typeface="標楷體" pitchFamily="65" charset="-120"/>
                <a:ea typeface="標楷體" pitchFamily="65" charset="-120"/>
              </a:rPr>
              <a:t>食用會傷害肝腎 </a:t>
            </a: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台灣成為</a:t>
            </a:r>
            <a:r>
              <a:rPr lang="zh-TW" altLang="en-US" b="1" dirty="0" smtClean="0">
                <a:solidFill>
                  <a:schemeClr val="tx1"/>
                </a:solidFill>
                <a:latin typeface="標楷體" pitchFamily="65" charset="-120"/>
                <a:ea typeface="標楷體" pitchFamily="65" charset="-120"/>
              </a:rPr>
              <a:t>毒食王國及</a:t>
            </a:r>
            <a:r>
              <a:rPr lang="zh-TW" altLang="en-US" b="1" dirty="0" smtClean="0">
                <a:solidFill>
                  <a:schemeClr val="tx1"/>
                </a:solidFill>
                <a:latin typeface="微軟正黑體" pitchFamily="34" charset="-120"/>
                <a:ea typeface="微軟正黑體" pitchFamily="34" charset="-120"/>
              </a:rPr>
              <a:t>洗腎王</a:t>
            </a:r>
            <a:r>
              <a:rPr lang="zh-TW" altLang="en-US" dirty="0" smtClean="0">
                <a:solidFill>
                  <a:schemeClr val="tx1"/>
                </a:solidFill>
                <a:latin typeface="微軟正黑體" pitchFamily="34" charset="-120"/>
                <a:ea typeface="微軟正黑體" pitchFamily="34" charset="-120"/>
              </a:rPr>
              <a:t>國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因長期吃毒食</a:t>
            </a:r>
            <a:r>
              <a:rPr lang="en-US" altLang="zh-TW" dirty="0" smtClean="0">
                <a:solidFill>
                  <a:schemeClr val="tx1"/>
                </a:solidFill>
                <a:latin typeface="標楷體" pitchFamily="65" charset="-120"/>
                <a:ea typeface="標楷體" pitchFamily="65" charset="-120"/>
              </a:rPr>
              <a:t>)</a:t>
            </a:r>
          </a:p>
          <a:p>
            <a:pPr>
              <a:buNone/>
            </a:pPr>
            <a:r>
              <a:rPr lang="zh-TW" altLang="en-US">
                <a:solidFill>
                  <a:schemeClr val="tx1"/>
                </a:solidFill>
                <a:latin typeface="標楷體" pitchFamily="65" charset="-120"/>
                <a:ea typeface="標楷體" pitchFamily="65" charset="-120"/>
              </a:rPr>
              <a:t> </a:t>
            </a:r>
            <a:r>
              <a:rPr lang="zh-TW" altLang="en-US" smtClean="0">
                <a:solidFill>
                  <a:schemeClr val="tx1"/>
                </a:solidFill>
                <a:latin typeface="標楷體" pitchFamily="65" charset="-120"/>
                <a:ea typeface="標楷體" pitchFamily="65" charset="-120"/>
              </a:rPr>
              <a:t> 還好 近日強調無添加物的餐廳漸漸多了 文化在改變中</a:t>
            </a:r>
            <a:endParaRPr lang="en-US" altLang="zh-TW" dirty="0" smtClean="0">
              <a:solidFill>
                <a:schemeClr val="tx1"/>
              </a:solidFill>
            </a:endParaRPr>
          </a:p>
          <a:p>
            <a:pPr>
              <a:buNone/>
            </a:pPr>
            <a:endParaRPr lang="en-US" altLang="zh-TW" sz="2000" dirty="0" smtClean="0">
              <a:solidFill>
                <a:schemeClr val="tx1"/>
              </a:solidFill>
              <a:latin typeface="標楷體" pitchFamily="65" charset="-120"/>
              <a:ea typeface="標楷體" pitchFamily="65" charset="-120"/>
            </a:endParaRPr>
          </a:p>
          <a:p>
            <a:pPr>
              <a:buNone/>
            </a:pPr>
            <a:r>
              <a:rPr lang="zh-TW" altLang="en-US" sz="2000" dirty="0" smtClean="0">
                <a:solidFill>
                  <a:schemeClr val="tx1"/>
                </a:solidFill>
                <a:latin typeface="標楷體" pitchFamily="65" charset="-120"/>
                <a:ea typeface="標楷體" pitchFamily="65" charset="-120"/>
              </a:rPr>
              <a:t>*南方朔 中國時報 </a:t>
            </a:r>
            <a:r>
              <a:rPr lang="en-US" altLang="zh-TW" sz="2000" dirty="0" smtClean="0">
                <a:solidFill>
                  <a:schemeClr val="tx1"/>
                </a:solidFill>
                <a:latin typeface="標楷體" pitchFamily="65" charset="-120"/>
                <a:ea typeface="標楷體" pitchFamily="65" charset="-120"/>
              </a:rPr>
              <a:t>2013.06.04</a:t>
            </a:r>
            <a:endParaRPr lang="zh-TW" altLang="en-US" sz="2000"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台灣文化的省思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buNone/>
            </a:pPr>
            <a:r>
              <a:rPr lang="zh-TW" altLang="en-US" dirty="0" smtClean="0"/>
              <a:t>     </a:t>
            </a:r>
            <a:r>
              <a:rPr lang="zh-TW" altLang="en-US" dirty="0" smtClean="0">
                <a:solidFill>
                  <a:schemeClr val="tx1"/>
                </a:solidFill>
                <a:latin typeface="標楷體" pitchFamily="65" charset="-120"/>
                <a:ea typeface="標楷體" pitchFamily="65" charset="-120"/>
              </a:rPr>
              <a:t>台灣人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貪俗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撿便宜貨</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是文化的致命傷  </a:t>
            </a:r>
            <a:endParaRPr lang="en-US" altLang="zh-TW" dirty="0" smtClean="0">
              <a:solidFill>
                <a:schemeClr val="tx1"/>
              </a:solidFill>
              <a:latin typeface="標楷體" pitchFamily="65" charset="-120"/>
              <a:ea typeface="標楷體" pitchFamily="65" charset="-120"/>
            </a:endParaRPr>
          </a:p>
          <a:p>
            <a:pPr>
              <a:buNone/>
            </a:pP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  便宜貨之所以便宜乃因品質不良 使用品質差的東西 日後維修費 甚至重置費通常更高 可謂得不償失 所以要以品質為先 而非價格   </a:t>
            </a:r>
            <a:endParaRPr lang="en-US" altLang="zh-TW" dirty="0" smtClean="0">
              <a:solidFill>
                <a:schemeClr val="tx1"/>
              </a:solidFill>
              <a:latin typeface="標楷體" pitchFamily="65" charset="-120"/>
              <a:ea typeface="標楷體" pitchFamily="65" charset="-120"/>
            </a:endParaRPr>
          </a:p>
          <a:p>
            <a:pPr>
              <a:buNone/>
            </a:pPr>
            <a:endParaRPr lang="en-US" altLang="zh-TW" dirty="0" smtClean="0">
              <a:solidFill>
                <a:schemeClr val="tx1"/>
              </a:solidFill>
              <a:latin typeface="標楷體" pitchFamily="65" charset="-120"/>
              <a:ea typeface="標楷體" pitchFamily="65" charset="-120"/>
            </a:endParaRPr>
          </a:p>
          <a:p>
            <a:pPr>
              <a:buNone/>
            </a:pPr>
            <a:r>
              <a:rPr lang="zh-TW" altLang="en-US" smtClean="0">
                <a:solidFill>
                  <a:schemeClr val="tx1"/>
                </a:solidFill>
                <a:latin typeface="標楷體" pitchFamily="65" charset="-120"/>
                <a:ea typeface="標楷體" pitchFamily="65" charset="-120"/>
              </a:rPr>
              <a:t>  同</a:t>
            </a:r>
            <a:r>
              <a:rPr lang="zh-TW" altLang="en-US" dirty="0" smtClean="0">
                <a:solidFill>
                  <a:schemeClr val="tx1"/>
                </a:solidFill>
                <a:latin typeface="標楷體" pitchFamily="65" charset="-120"/>
                <a:ea typeface="標楷體" pitchFamily="65" charset="-120"/>
              </a:rPr>
              <a:t>理  做事要慢慢按步就班做 品質才高 若快快撩草的</a:t>
            </a:r>
            <a:r>
              <a:rPr lang="zh-TW" altLang="en-US" smtClean="0">
                <a:solidFill>
                  <a:schemeClr val="tx1"/>
                </a:solidFill>
                <a:latin typeface="標楷體" pitchFamily="65" charset="-120"/>
                <a:ea typeface="標楷體" pitchFamily="65" charset="-120"/>
              </a:rPr>
              <a:t>做 可能</a:t>
            </a:r>
            <a:r>
              <a:rPr lang="zh-TW" altLang="en-US" dirty="0" smtClean="0">
                <a:solidFill>
                  <a:schemeClr val="tx1"/>
                </a:solidFill>
                <a:latin typeface="標楷體" pitchFamily="65" charset="-120"/>
                <a:ea typeface="標楷體" pitchFamily="65" charset="-120"/>
              </a:rPr>
              <a:t>因品質不良 而需重做 反而更慢</a:t>
            </a:r>
            <a:endParaRPr lang="zh-TW" altLang="en-US"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台灣文化的省思 </a:t>
            </a:r>
            <a:r>
              <a:rPr lang="en-US" altLang="zh-TW" dirty="0" smtClean="0">
                <a:solidFill>
                  <a:schemeClr val="tx1"/>
                </a:solidFill>
                <a:latin typeface="標楷體" pitchFamily="65" charset="-120"/>
                <a:ea typeface="標楷體" pitchFamily="65" charset="-120"/>
              </a:rPr>
              <a:t>(Cont.)</a:t>
            </a:r>
            <a:endParaRPr lang="zh-TW" altLang="en-US"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84FF48E-4CCA-44C4-BBB1-57E02071327C}" type="slidenum">
              <a:rPr lang="zh-TW" altLang="en-US" smtClean="0">
                <a:solidFill>
                  <a:schemeClr val="tx1"/>
                </a:solidFill>
              </a:rPr>
              <a:pPr>
                <a:defRPr/>
              </a:pPr>
              <a:t>158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台灣文化的省思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563756"/>
            <a:ext cx="8534400" cy="3790122"/>
          </a:xfrm>
          <a:prstGeom prst="rect">
            <a:avLst/>
          </a:prstGeom>
        </p:spPr>
        <p:txBody>
          <a:bodyPr>
            <a:normAutofit/>
          </a:bodyPr>
          <a:lstStyle/>
          <a:p>
            <a:pPr>
              <a:buFont typeface="Wingdings" pitchFamily="2" charset="2"/>
              <a:buNone/>
              <a:defRPr/>
            </a:pPr>
            <a:r>
              <a:rPr lang="en-US" altLang="zh-TW" dirty="0" smtClean="0">
                <a:solidFill>
                  <a:schemeClr val="tx1"/>
                </a:solidFill>
              </a:rPr>
              <a:t>  2010</a:t>
            </a:r>
            <a:r>
              <a:rPr lang="zh-TW" altLang="en-US" smtClean="0">
                <a:solidFill>
                  <a:schemeClr val="tx1"/>
                </a:solidFill>
                <a:latin typeface="標楷體" pitchFamily="65" charset="-120"/>
                <a:ea typeface="標楷體" pitchFamily="65" charset="-120"/>
              </a:rPr>
              <a:t>春  陳</a:t>
            </a:r>
            <a:r>
              <a:rPr lang="zh-TW" altLang="en-US" dirty="0" smtClean="0">
                <a:solidFill>
                  <a:schemeClr val="tx1"/>
                </a:solidFill>
                <a:latin typeface="標楷體" pitchFamily="65" charset="-120"/>
                <a:ea typeface="標楷體" pitchFamily="65" charset="-120"/>
              </a:rPr>
              <a:t>教授遊法國</a:t>
            </a:r>
            <a:r>
              <a:rPr lang="en-US" altLang="zh-TW" dirty="0" smtClean="0">
                <a:solidFill>
                  <a:schemeClr val="tx1"/>
                </a:solidFill>
                <a:latin typeface="標楷體" pitchFamily="65" charset="-120"/>
                <a:ea typeface="標楷體" pitchFamily="65" charset="-120"/>
              </a:rPr>
              <a:t>Evian,</a:t>
            </a:r>
            <a:r>
              <a:rPr lang="zh-TW" altLang="en-US" dirty="0" smtClean="0">
                <a:solidFill>
                  <a:schemeClr val="tx1"/>
                </a:solidFill>
                <a:latin typeface="標楷體" pitchFamily="65" charset="-120"/>
                <a:ea typeface="標楷體" pitchFamily="65" charset="-120"/>
              </a:rPr>
              <a:t>其飲食文化值得借鏡</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極慢食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逐一享用小酒</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前菜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沙拉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熱湯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主食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甜點</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咖啡</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大家熱絡交談</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一餐要吃兩小時</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這樣身心悠閒舒暢下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深度溝通自然發生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創意易產生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這也能使人全神貫注</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易製出精品</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反之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台灣人常埋頭拼命工作後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大魚大肉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大吃大喝</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傷身體了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且工作會草率</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mj-ea"/>
              <a:ea typeface="+mj-ea"/>
            </a:endParaRPr>
          </a:p>
        </p:txBody>
      </p:sp>
    </p:spTree>
    <p:extLst>
      <p:ext uri="{BB962C8B-B14F-4D97-AF65-F5344CB8AC3E}">
        <p14:creationId xmlns:p14="http://schemas.microsoft.com/office/powerpoint/2010/main" val="139600062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077460"/>
          </a:xfrm>
        </p:spPr>
        <p:txBody>
          <a:bodyPr>
            <a:normAutofit/>
          </a:bodyPr>
          <a:lstStyle/>
          <a:p>
            <a:pPr>
              <a:buNone/>
            </a:pPr>
            <a:r>
              <a:rPr lang="en-US" altLang="zh-TW" b="1" dirty="0" smtClean="0">
                <a:solidFill>
                  <a:schemeClr val="tx1"/>
                </a:solidFill>
                <a:latin typeface="標楷體" pitchFamily="65" charset="-120"/>
                <a:ea typeface="標楷體" pitchFamily="65" charset="-120"/>
              </a:rPr>
              <a:t>2013</a:t>
            </a:r>
            <a:r>
              <a:rPr lang="zh-TW" altLang="en-US" b="1" dirty="0" smtClean="0">
                <a:solidFill>
                  <a:schemeClr val="tx1"/>
                </a:solidFill>
                <a:latin typeface="標楷體" pitchFamily="65" charset="-120"/>
                <a:ea typeface="標楷體" pitchFamily="65" charset="-120"/>
              </a:rPr>
              <a:t>夏  陳教授悠遊北歐四國一個月 沒看到一件車禍 大家嚴謹行車 </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台灣人開車常拼命趕 又不守規矩 趕來趕去車禍不斷</a:t>
            </a: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高級旅館裏舊型電腦擦拭光亮正常使用 接上雷射印表機使用頗方便 而且 三台電腦接一台印表機頗為節省 </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台灣人一昧追求電腦硬體昇級 可是旅館裏列印品質不佳 且使用不方便</a:t>
            </a:r>
            <a:r>
              <a:rPr lang="en-US" altLang="zh-TW" b="1" dirty="0" smtClean="0">
                <a:solidFill>
                  <a:schemeClr val="tx1"/>
                </a:solidFill>
                <a:latin typeface="標楷體" pitchFamily="65" charset="-120"/>
                <a:ea typeface="標楷體" pitchFamily="65" charset="-120"/>
              </a:rPr>
              <a:t>)</a:t>
            </a:r>
          </a:p>
          <a:p>
            <a:pPr>
              <a:buNone/>
            </a:pPr>
            <a:endParaRPr lang="en-US" altLang="zh-TW" b="1" dirty="0" smtClean="0">
              <a:solidFill>
                <a:schemeClr val="tx1"/>
              </a:solidFill>
              <a:latin typeface="標楷體" pitchFamily="65" charset="-120"/>
              <a:ea typeface="標楷體" pitchFamily="65" charset="-120"/>
            </a:endParaRPr>
          </a:p>
          <a:p>
            <a:pPr>
              <a:buNone/>
            </a:pPr>
            <a:r>
              <a:rPr lang="zh-TW" altLang="en-US" b="1" dirty="0" smtClean="0">
                <a:solidFill>
                  <a:schemeClr val="tx1"/>
                </a:solidFill>
                <a:latin typeface="標楷體" pitchFamily="65" charset="-120"/>
                <a:ea typeface="標楷體" pitchFamily="65" charset="-120"/>
              </a:rPr>
              <a:t>挪威 </a:t>
            </a:r>
            <a:r>
              <a:rPr lang="en-US" altLang="zh-TW" b="1" dirty="0" smtClean="0">
                <a:solidFill>
                  <a:schemeClr val="tx1"/>
                </a:solidFill>
                <a:latin typeface="標楷體" pitchFamily="65" charset="-120"/>
                <a:ea typeface="標楷體" pitchFamily="65" charset="-120"/>
              </a:rPr>
              <a:t>GDP</a:t>
            </a:r>
            <a:r>
              <a:rPr lang="zh-TW" altLang="en-US" b="1" dirty="0" smtClean="0">
                <a:solidFill>
                  <a:schemeClr val="tx1"/>
                </a:solidFill>
                <a:latin typeface="標楷體" pitchFamily="65" charset="-120"/>
                <a:ea typeface="標楷體" pitchFamily="65" charset="-120"/>
              </a:rPr>
              <a:t> 達 </a:t>
            </a:r>
            <a:r>
              <a:rPr lang="en-US" altLang="zh-TW" b="1" dirty="0" smtClean="0">
                <a:solidFill>
                  <a:schemeClr val="tx1"/>
                </a:solidFill>
                <a:latin typeface="標楷體" pitchFamily="65" charset="-120"/>
                <a:ea typeface="標楷體" pitchFamily="65" charset="-120"/>
              </a:rPr>
              <a:t>98000</a:t>
            </a:r>
            <a:r>
              <a:rPr lang="zh-TW" altLang="en-US" b="1" dirty="0" smtClean="0">
                <a:solidFill>
                  <a:schemeClr val="tx1"/>
                </a:solidFill>
                <a:latin typeface="標楷體" pitchFamily="65" charset="-120"/>
                <a:ea typeface="標楷體" pitchFamily="65" charset="-120"/>
              </a:rPr>
              <a:t>美元  人民嚴謹確實  而台灣僅 </a:t>
            </a:r>
            <a:r>
              <a:rPr lang="en-US" altLang="zh-TW" b="1" dirty="0" smtClean="0">
                <a:solidFill>
                  <a:schemeClr val="tx1"/>
                </a:solidFill>
                <a:latin typeface="標楷體" pitchFamily="65" charset="-120"/>
                <a:ea typeface="標楷體" pitchFamily="65" charset="-120"/>
              </a:rPr>
              <a:t>23000</a:t>
            </a:r>
            <a:r>
              <a:rPr lang="zh-TW" altLang="en-US" b="1" dirty="0" smtClean="0">
                <a:solidFill>
                  <a:schemeClr val="tx1"/>
                </a:solidFill>
                <a:latin typeface="標楷體" pitchFamily="65" charset="-120"/>
                <a:ea typeface="標楷體" pitchFamily="65" charset="-120"/>
              </a:rPr>
              <a:t>美元 升級老是升不上去  文化要改一改了 要嚴謹 要節省</a:t>
            </a:r>
            <a:endParaRPr lang="en-US" altLang="zh-TW" b="1" dirty="0" smtClean="0">
              <a:solidFill>
                <a:schemeClr val="tx1"/>
              </a:solidFill>
              <a:latin typeface="標楷體" pitchFamily="65" charset="-120"/>
              <a:ea typeface="標楷體" pitchFamily="65" charset="-120"/>
            </a:endParaRPr>
          </a:p>
          <a:p>
            <a:pPr>
              <a:buNone/>
            </a:pPr>
            <a:endParaRPr lang="en-US" altLang="zh-TW" dirty="0" smtClean="0">
              <a:solidFill>
                <a:schemeClr val="tx1"/>
              </a:solidFill>
              <a:latin typeface="標楷體" pitchFamily="65" charset="-120"/>
              <a:ea typeface="標楷體" pitchFamily="65" charset="-120"/>
            </a:endParaRPr>
          </a:p>
          <a:p>
            <a:pPr>
              <a:buNone/>
            </a:pPr>
            <a:r>
              <a:rPr lang="en-US" altLang="zh-TW" dirty="0" smtClean="0">
                <a:solidFill>
                  <a:schemeClr val="tx1"/>
                </a:solidFill>
                <a:latin typeface="標楷體" pitchFamily="65" charset="-120"/>
                <a:ea typeface="標楷體" pitchFamily="65" charset="-120"/>
              </a:rPr>
              <a:t> </a:t>
            </a:r>
          </a:p>
          <a:p>
            <a:pPr>
              <a:buNone/>
            </a:pPr>
            <a:endParaRPr lang="zh-TW" altLang="en-US" dirty="0">
              <a:solidFill>
                <a:schemeClr val="tx1"/>
              </a:solidFill>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台灣文化的省思</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FF59306-85D2-48C9-9DCC-FB1F8413D599}" type="slidenum">
              <a:rPr lang="zh-TW" altLang="en-US" smtClean="0"/>
              <a:pPr>
                <a:defRPr/>
              </a:pPr>
              <a:t>16</a:t>
            </a:fld>
            <a:endParaRPr lang="en-US" altLang="zh-TW"/>
          </a:p>
        </p:txBody>
      </p:sp>
      <p:sp>
        <p:nvSpPr>
          <p:cNvPr id="174082" name="Rectangle 2"/>
          <p:cNvSpPr>
            <a:spLocks noGrp="1" noChangeArrowheads="1"/>
          </p:cNvSpPr>
          <p:nvPr>
            <p:ph type="title"/>
          </p:nvPr>
        </p:nvSpPr>
        <p:spPr/>
        <p:txBody>
          <a:bodyPr/>
          <a:lstStyle/>
          <a:p>
            <a:pPr eaLnBrk="1" hangingPunct="1">
              <a:defRPr/>
            </a:pPr>
            <a:r>
              <a:rPr lang="zh-TW" altLang="en-US" sz="4800" dirty="0" smtClean="0">
                <a:solidFill>
                  <a:schemeClr val="tx1"/>
                </a:solidFill>
                <a:latin typeface="標楷體" pitchFamily="65" charset="-120"/>
                <a:ea typeface="標楷體" pitchFamily="65" charset="-120"/>
              </a:rPr>
              <a:t>創新 </a:t>
            </a:r>
            <a:r>
              <a:rPr lang="zh-TW" altLang="en-US" sz="4800" dirty="0" smtClean="0">
                <a:solidFill>
                  <a:schemeClr val="tx1"/>
                </a:solidFill>
                <a:ea typeface="標楷體" pitchFamily="65" charset="-120"/>
              </a:rPr>
              <a:t>軟體工程  </a:t>
            </a:r>
            <a:r>
              <a:rPr lang="zh-TW" altLang="en-US" dirty="0" smtClean="0">
                <a:solidFill>
                  <a:schemeClr val="tx1"/>
                </a:solidFill>
                <a:latin typeface="標楷體" pitchFamily="65" charset="-120"/>
                <a:ea typeface="標楷體" pitchFamily="65" charset="-120"/>
              </a:rPr>
              <a:t>方法</a:t>
            </a:r>
          </a:p>
        </p:txBody>
      </p:sp>
      <p:sp>
        <p:nvSpPr>
          <p:cNvPr id="174083" name="Rectangle 3"/>
          <p:cNvSpPr>
            <a:spLocks noGrp="1" noChangeArrowheads="1"/>
          </p:cNvSpPr>
          <p:nvPr>
            <p:ph sz="quarter" idx="4294967295"/>
          </p:nvPr>
        </p:nvSpPr>
        <p:spPr>
          <a:xfrm>
            <a:off x="1524000" y="1837944"/>
            <a:ext cx="8534400" cy="3785616"/>
          </a:xfrm>
          <a:prstGeom prst="rect">
            <a:avLst/>
          </a:prstGeom>
        </p:spPr>
        <p:txBody>
          <a:bodyPr>
            <a:normAutofit fontScale="85000" lnSpcReduction="20000"/>
          </a:bodyPr>
          <a:lstStyle/>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本課程以創新方法，提升軟體業工程實力</a:t>
            </a:r>
          </a:p>
          <a:p>
            <a:pPr eaLnBrk="1" hangingPunct="1">
              <a:lnSpc>
                <a:spcPct val="90000"/>
              </a:lnSpc>
              <a:buFont typeface="Wingdings" pitchFamily="2" charset="2"/>
              <a:buNone/>
              <a:defRPr/>
            </a:pPr>
            <a:endParaRPr lang="zh-TW" altLang="en-US" sz="2800" dirty="0" smtClean="0">
              <a:latin typeface="標楷體" pitchFamily="65" charset="-120"/>
              <a:ea typeface="標楷體" pitchFamily="65" charset="-120"/>
            </a:endParaRP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強調 </a:t>
            </a:r>
            <a:r>
              <a:rPr lang="zh-TW" altLang="en-US" sz="3600" dirty="0" smtClean="0">
                <a:solidFill>
                  <a:schemeClr val="tx1"/>
                </a:solidFill>
                <a:latin typeface="標楷體" pitchFamily="65" charset="-120"/>
                <a:ea typeface="標楷體" pitchFamily="65" charset="-120"/>
              </a:rPr>
              <a:t>綿密的</a:t>
            </a:r>
            <a:r>
              <a:rPr lang="zh-TW" altLang="en-US" sz="3600" b="1" dirty="0" smtClean="0">
                <a:solidFill>
                  <a:schemeClr val="folHlink"/>
                </a:solidFill>
                <a:latin typeface="標楷體" pitchFamily="65" charset="-120"/>
                <a:ea typeface="標楷體" pitchFamily="65" charset="-120"/>
              </a:rPr>
              <a:t>團隊溝通</a:t>
            </a:r>
            <a:r>
              <a:rPr lang="en-US" altLang="zh-TW" sz="2800" b="1" dirty="0" smtClean="0">
                <a:solidFill>
                  <a:schemeClr val="folHlink"/>
                </a:solidFill>
                <a:latin typeface="標楷體" pitchFamily="65" charset="-120"/>
                <a:ea typeface="標楷體" pitchFamily="65" charset="-120"/>
              </a:rPr>
              <a:t>   (</a:t>
            </a:r>
            <a:r>
              <a:rPr lang="zh-TW" altLang="en-US" sz="2800" b="1" dirty="0" smtClean="0">
                <a:solidFill>
                  <a:schemeClr val="folHlink"/>
                </a:solidFill>
                <a:latin typeface="標楷體" pitchFamily="65" charset="-120"/>
                <a:ea typeface="標楷體" pitchFamily="65" charset="-120"/>
              </a:rPr>
              <a:t>組織</a:t>
            </a:r>
            <a:r>
              <a:rPr lang="en-US" altLang="zh-TW" sz="2800" b="1" dirty="0" err="1" smtClean="0">
                <a:solidFill>
                  <a:schemeClr val="folHlink"/>
                </a:solidFill>
                <a:latin typeface="標楷體" pitchFamily="65" charset="-120"/>
                <a:ea typeface="標楷體" pitchFamily="65" charset="-120"/>
              </a:rPr>
              <a:t>心理學</a:t>
            </a:r>
            <a:r>
              <a:rPr lang="en-US" altLang="zh-TW" sz="2800" b="1" dirty="0" smtClean="0">
                <a:solidFill>
                  <a:schemeClr val="folHlink"/>
                </a:solidFill>
                <a:latin typeface="標楷體" pitchFamily="65" charset="-120"/>
                <a:ea typeface="標楷體" pitchFamily="65" charset="-120"/>
              </a:rPr>
              <a:t>*)</a:t>
            </a:r>
            <a:r>
              <a:rPr lang="zh-TW" altLang="en-US" sz="2000" b="1" dirty="0" smtClean="0">
                <a:latin typeface="標楷體" pitchFamily="65" charset="-120"/>
                <a:ea typeface="標楷體" pitchFamily="65" charset="-120"/>
              </a:rPr>
              <a:t> </a:t>
            </a:r>
            <a:endParaRPr lang="zh-TW" altLang="en-US" sz="2800" b="1" dirty="0" smtClean="0">
              <a:latin typeface="標楷體" pitchFamily="65" charset="-120"/>
              <a:ea typeface="標楷體" pitchFamily="65" charset="-120"/>
            </a:endParaRPr>
          </a:p>
          <a:p>
            <a:pPr eaLnBrk="1" hangingPunct="1">
              <a:lnSpc>
                <a:spcPct val="90000"/>
              </a:lnSpc>
              <a:buFont typeface="Wingdings" pitchFamily="2" charset="2"/>
              <a:buNone/>
              <a:defRPr/>
            </a:pPr>
            <a:r>
              <a:rPr lang="zh-TW" altLang="en-US" sz="2800" dirty="0" smtClean="0">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及</a:t>
            </a:r>
            <a:r>
              <a:rPr lang="zh-TW" altLang="en-US" sz="3600" dirty="0" smtClean="0">
                <a:solidFill>
                  <a:schemeClr val="tx1"/>
                </a:solidFill>
                <a:latin typeface="標楷體" pitchFamily="65" charset="-120"/>
                <a:ea typeface="標楷體" pitchFamily="65" charset="-120"/>
              </a:rPr>
              <a:t>專注的</a:t>
            </a:r>
            <a:r>
              <a:rPr lang="zh-TW" altLang="en-US" sz="3600" b="1" dirty="0" smtClean="0">
                <a:solidFill>
                  <a:schemeClr val="folHlink"/>
                </a:solidFill>
                <a:latin typeface="標楷體" pitchFamily="65" charset="-120"/>
                <a:ea typeface="標楷體" pitchFamily="65" charset="-120"/>
              </a:rPr>
              <a:t>個人思考</a:t>
            </a:r>
            <a:r>
              <a:rPr lang="en-US" altLang="zh-TW" sz="2800" b="1" dirty="0" smtClean="0">
                <a:solidFill>
                  <a:schemeClr val="folHlink"/>
                </a:solidFill>
                <a:latin typeface="標楷體" pitchFamily="65" charset="-120"/>
                <a:ea typeface="標楷體" pitchFamily="65" charset="-120"/>
              </a:rPr>
              <a:t>** (</a:t>
            </a:r>
            <a:r>
              <a:rPr lang="en-US" altLang="zh-TW" sz="2800" b="1" dirty="0" err="1" smtClean="0">
                <a:solidFill>
                  <a:schemeClr val="folHlink"/>
                </a:solidFill>
                <a:latin typeface="標楷體" pitchFamily="65" charset="-120"/>
                <a:ea typeface="標楷體" pitchFamily="65" charset="-120"/>
              </a:rPr>
              <a:t>認知心理學</a:t>
            </a:r>
            <a:r>
              <a:rPr lang="en-US" altLang="zh-TW" sz="2800" b="1" dirty="0" smtClean="0">
                <a:solidFill>
                  <a:schemeClr val="folHlink"/>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latin typeface="標楷體" pitchFamily="65" charset="-120"/>
                <a:ea typeface="標楷體" pitchFamily="65" charset="-120"/>
              </a:rPr>
              <a:t> </a:t>
            </a: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並採</a:t>
            </a:r>
            <a:r>
              <a:rPr lang="zh-TW" altLang="en-US" dirty="0" smtClean="0">
                <a:solidFill>
                  <a:schemeClr val="folHlink"/>
                </a:solidFill>
                <a:latin typeface="標楷體" pitchFamily="65" charset="-120"/>
                <a:ea typeface="標楷體" pitchFamily="65" charset="-120"/>
              </a:rPr>
              <a:t>新的</a:t>
            </a:r>
            <a:r>
              <a:rPr lang="zh-TW" altLang="en-US" sz="3600" b="1" dirty="0" smtClean="0">
                <a:solidFill>
                  <a:schemeClr val="folHlink"/>
                </a:solidFill>
                <a:latin typeface="細明體" pitchFamily="49" charset="-120"/>
                <a:ea typeface="細明體" pitchFamily="49" charset="-120"/>
              </a:rPr>
              <a:t>測試帶動法</a:t>
            </a:r>
            <a:r>
              <a:rPr lang="en-US" altLang="zh-TW" sz="3600" b="1" dirty="0" smtClean="0">
                <a:solidFill>
                  <a:schemeClr val="folHlink"/>
                </a:solidFill>
                <a:latin typeface="細明體" pitchFamily="49" charset="-120"/>
                <a:ea typeface="細明體" pitchFamily="49" charset="-120"/>
              </a:rPr>
              <a:t>(</a:t>
            </a:r>
            <a:r>
              <a:rPr lang="zh-TW" altLang="en-US" sz="3600" b="1" dirty="0" smtClean="0">
                <a:solidFill>
                  <a:schemeClr val="folHlink"/>
                </a:solidFill>
                <a:latin typeface="細明體" pitchFamily="49" charset="-120"/>
                <a:ea typeface="細明體" pitchFamily="49" charset="-120"/>
              </a:rPr>
              <a:t>測試驅動式開發</a:t>
            </a:r>
            <a:r>
              <a:rPr lang="en-US" altLang="zh-TW" sz="3600" b="1" dirty="0" smtClean="0">
                <a:solidFill>
                  <a:schemeClr val="folHlink"/>
                </a:solidFill>
                <a:latin typeface="細明體" pitchFamily="49" charset="-120"/>
                <a:ea typeface="細明體" pitchFamily="49" charset="-120"/>
              </a:rPr>
              <a:t>)</a:t>
            </a:r>
            <a:endParaRPr lang="en-US" altLang="zh-TW" sz="2800" dirty="0" smtClean="0">
              <a:solidFill>
                <a:schemeClr val="folHlink"/>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800" dirty="0" smtClean="0">
                <a:solidFill>
                  <a:schemeClr val="folHlink"/>
                </a:solidFill>
                <a:latin typeface="標楷體" pitchFamily="65" charset="-120"/>
                <a:ea typeface="標楷體" pitchFamily="65" charset="-120"/>
              </a:rPr>
              <a:t>        </a:t>
            </a:r>
            <a:r>
              <a:rPr lang="en-US" altLang="zh-TW" dirty="0" smtClean="0">
                <a:solidFill>
                  <a:schemeClr val="folHlink"/>
                </a:solidFill>
                <a:latin typeface="標楷體" pitchFamily="65" charset="-120"/>
                <a:ea typeface="標楷體" pitchFamily="65" charset="-120"/>
              </a:rPr>
              <a:t>(Test-driven </a:t>
            </a:r>
            <a:r>
              <a:rPr lang="en-US" altLang="zh-TW" dirty="0" err="1" smtClean="0">
                <a:solidFill>
                  <a:schemeClr val="folHlink"/>
                </a:solidFill>
                <a:latin typeface="標楷體" pitchFamily="65" charset="-120"/>
                <a:ea typeface="標楷體" pitchFamily="65" charset="-120"/>
              </a:rPr>
              <a:t>development,TDD</a:t>
            </a:r>
            <a:r>
              <a:rPr lang="en-US" altLang="zh-TW" dirty="0" smtClean="0">
                <a:solidFill>
                  <a:schemeClr val="folHlink"/>
                </a:solidFill>
                <a:latin typeface="標楷體" pitchFamily="65" charset="-120"/>
                <a:ea typeface="標楷體" pitchFamily="65" charset="-120"/>
              </a:rPr>
              <a:t>)</a:t>
            </a:r>
          </a:p>
          <a:p>
            <a:pPr eaLnBrk="1" hangingPunct="1">
              <a:lnSpc>
                <a:spcPct val="90000"/>
              </a:lnSpc>
              <a:buFont typeface="Wingdings" pitchFamily="2" charset="2"/>
              <a:buNone/>
              <a:defRPr/>
            </a:pPr>
            <a:endParaRPr lang="en-US" altLang="zh-TW" sz="2400" dirty="0" smtClean="0">
              <a:solidFill>
                <a:schemeClr val="folHlink"/>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軟體與心理學</a:t>
            </a:r>
            <a:r>
              <a:rPr lang="en-US" altLang="zh-TW" sz="2400" dirty="0" smtClean="0">
                <a:solidFill>
                  <a:schemeClr val="tx1"/>
                </a:solidFill>
                <a:latin typeface="標楷體" pitchFamily="65" charset="-120"/>
                <a:ea typeface="標楷體" pitchFamily="65" charset="-120"/>
              </a:rPr>
              <a:t>(如 cognitive informatics)</a:t>
            </a:r>
            <a:r>
              <a:rPr lang="zh-TW" altLang="en-US" sz="2400" dirty="0" smtClean="0">
                <a:solidFill>
                  <a:schemeClr val="tx1"/>
                </a:solidFill>
                <a:latin typeface="標楷體" pitchFamily="65" charset="-120"/>
                <a:ea typeface="標楷體" pitchFamily="65" charset="-120"/>
              </a:rPr>
              <a:t> 社會學</a:t>
            </a:r>
            <a:r>
              <a:rPr lang="zh-TW" altLang="en-US"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數學</a:t>
            </a:r>
            <a:r>
              <a:rPr lang="en-US" altLang="zh-TW" sz="2400" dirty="0" smtClean="0">
                <a:solidFill>
                  <a:schemeClr val="tx1"/>
                </a:solidFill>
                <a:latin typeface="標楷體" pitchFamily="65" charset="-120"/>
                <a:ea typeface="標楷體" pitchFamily="65" charset="-120"/>
              </a:rPr>
              <a:t> 相</a:t>
            </a:r>
            <a:r>
              <a:rPr lang="zh-TW" altLang="en-US" sz="2400" dirty="0" smtClean="0">
                <a:solidFill>
                  <a:schemeClr val="tx1"/>
                </a:solidFill>
                <a:latin typeface="標楷體" pitchFamily="65" charset="-120"/>
                <a:ea typeface="標楷體" pitchFamily="65" charset="-120"/>
              </a:rPr>
              <a:t>關</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個人思考是陳教授針對國情而補充的，國外文獻無此</a:t>
            </a:r>
          </a:p>
          <a:p>
            <a:pPr eaLnBrk="1" hangingPunct="1">
              <a:lnSpc>
                <a:spcPct val="90000"/>
              </a:lnSpc>
              <a:buFont typeface="Wingdings" pitchFamily="2" charset="2"/>
              <a:buNone/>
              <a:defRPr/>
            </a:pPr>
            <a:r>
              <a:rPr lang="zh-TW" altLang="en-US" dirty="0" smtClean="0">
                <a:latin typeface="標楷體" pitchFamily="65" charset="-120"/>
                <a:ea typeface="標楷體" pitchFamily="65" charset="-120"/>
              </a:rPr>
              <a:t>   </a:t>
            </a:r>
          </a:p>
        </p:txBody>
      </p:sp>
    </p:spTree>
    <p:extLst>
      <p:ext uri="{BB962C8B-B14F-4D97-AF65-F5344CB8AC3E}">
        <p14:creationId xmlns:p14="http://schemas.microsoft.com/office/powerpoint/2010/main" val="174075917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b="1" dirty="0" smtClean="0">
                <a:solidFill>
                  <a:schemeClr val="tx1"/>
                </a:solidFill>
                <a:latin typeface="標楷體" pitchFamily="65" charset="-120"/>
                <a:ea typeface="標楷體" pitchFamily="65" charset="-120"/>
              </a:rPr>
              <a:t>江振誠在台北西華飯店當上主廚之後 毅然放棄一切前往法國 師事米其林主廚 從廚房基層做起 </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例如煮馬鈴薯</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不斷苦學 終成台灣第一位世界級主廚 </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他在新加坡開設頂級餐廳 現在他也在台北開設 </a:t>
            </a:r>
            <a:r>
              <a:rPr lang="en-US" altLang="zh-TW" b="1" dirty="0" smtClean="0">
                <a:solidFill>
                  <a:schemeClr val="tx1"/>
                </a:solidFill>
                <a:latin typeface="微軟正黑體" pitchFamily="34" charset="-120"/>
                <a:ea typeface="微軟正黑體" pitchFamily="34" charset="-120"/>
              </a:rPr>
              <a:t>RAW </a:t>
            </a:r>
            <a:r>
              <a:rPr lang="zh-TW" altLang="en-US" b="1" dirty="0" smtClean="0">
                <a:solidFill>
                  <a:schemeClr val="tx1"/>
                </a:solidFill>
                <a:latin typeface="微軟正黑體" pitchFamily="34" charset="-120"/>
                <a:ea typeface="微軟正黑體" pitchFamily="34" charset="-120"/>
              </a:rPr>
              <a:t>法國餐廳 </a:t>
            </a:r>
            <a:r>
              <a:rPr lang="zh-TW" altLang="en-US" b="1" dirty="0" smtClean="0">
                <a:solidFill>
                  <a:schemeClr val="tx1"/>
                </a:solidFill>
                <a:latin typeface="標楷體" pitchFamily="65" charset="-120"/>
                <a:ea typeface="標楷體" pitchFamily="65" charset="-120"/>
              </a:rPr>
              <a:t>震撼了台北 讓國人見識到廚藝的紀律 苦功 及成就 軟體工藝不也是如此嗎</a:t>
            </a:r>
            <a:r>
              <a:rPr lang="en-US" altLang="zh-TW" b="1" dirty="0" smtClean="0">
                <a:solidFill>
                  <a:schemeClr val="tx1"/>
                </a:solidFill>
                <a:latin typeface="標楷體" pitchFamily="65" charset="-120"/>
                <a:ea typeface="標楷體" pitchFamily="65" charset="-120"/>
              </a:rPr>
              <a:t>?</a:t>
            </a:r>
          </a:p>
          <a:p>
            <a:pPr marL="0" indent="0">
              <a:buNone/>
            </a:pPr>
            <a:endParaRPr lang="en-US" altLang="zh-TW" b="1" dirty="0">
              <a:solidFill>
                <a:schemeClr val="tx1"/>
              </a:solidFill>
              <a:latin typeface="標楷體" pitchFamily="65" charset="-120"/>
              <a:ea typeface="標楷體" pitchFamily="65" charset="-120"/>
            </a:endParaRPr>
          </a:p>
          <a:p>
            <a:pPr marL="0" indent="0">
              <a:buNone/>
            </a:pPr>
            <a:r>
              <a:rPr lang="en-US" altLang="zh-TW" sz="1800" b="1" dirty="0" smtClean="0">
                <a:solidFill>
                  <a:schemeClr val="tx1"/>
                </a:solidFill>
                <a:latin typeface="標楷體" pitchFamily="65" charset="-120"/>
                <a:ea typeface="標楷體" pitchFamily="65" charset="-120"/>
              </a:rPr>
              <a:t>[</a:t>
            </a:r>
            <a:r>
              <a:rPr lang="zh-TW" altLang="en-US" sz="1800" b="1" dirty="0" smtClean="0">
                <a:solidFill>
                  <a:schemeClr val="tx1"/>
                </a:solidFill>
                <a:latin typeface="標楷體" pitchFamily="65" charset="-120"/>
                <a:ea typeface="標楷體" pitchFamily="65" charset="-120"/>
              </a:rPr>
              <a:t>江振誠</a:t>
            </a:r>
            <a:r>
              <a:rPr lang="en-US" altLang="zh-TW" sz="1800" b="1" dirty="0" smtClean="0">
                <a:solidFill>
                  <a:schemeClr val="tx1"/>
                </a:solidFill>
                <a:latin typeface="標楷體" pitchFamily="65" charset="-120"/>
                <a:ea typeface="標楷體" pitchFamily="65" charset="-120"/>
              </a:rPr>
              <a:t>, </a:t>
            </a:r>
            <a:r>
              <a:rPr lang="zh-TW" altLang="en-US" sz="1800" b="1" dirty="0" smtClean="0">
                <a:solidFill>
                  <a:schemeClr val="tx1"/>
                </a:solidFill>
                <a:latin typeface="標楷體" pitchFamily="65" charset="-120"/>
                <a:ea typeface="標楷體" pitchFamily="65" charset="-120"/>
              </a:rPr>
              <a:t>初心</a:t>
            </a:r>
            <a:r>
              <a:rPr lang="en-US" altLang="zh-TW" sz="1800" b="1" dirty="0" smtClean="0">
                <a:solidFill>
                  <a:schemeClr val="tx1"/>
                </a:solidFill>
                <a:latin typeface="標楷體" pitchFamily="65" charset="-120"/>
                <a:ea typeface="標楷體" pitchFamily="65" charset="-120"/>
              </a:rPr>
              <a:t>, </a:t>
            </a:r>
            <a:r>
              <a:rPr lang="zh-TW" altLang="en-US" sz="1800" b="1" dirty="0" smtClean="0">
                <a:solidFill>
                  <a:schemeClr val="tx1"/>
                </a:solidFill>
                <a:latin typeface="標楷體" pitchFamily="65" charset="-120"/>
                <a:ea typeface="標楷體" pitchFamily="65" charset="-120"/>
              </a:rPr>
              <a:t>博客來</a:t>
            </a:r>
            <a:r>
              <a:rPr lang="en-US" altLang="zh-TW" sz="1800" b="1" dirty="0" smtClean="0">
                <a:solidFill>
                  <a:schemeClr val="tx1"/>
                </a:solidFill>
                <a:latin typeface="標楷體" pitchFamily="65" charset="-120"/>
                <a:ea typeface="標楷體" pitchFamily="65" charset="-120"/>
              </a:rPr>
              <a:t>, 2013]</a:t>
            </a: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台灣文化的省思</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208022526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dirty="0" smtClean="0"/>
              <a:t> </a:t>
            </a:r>
            <a:r>
              <a:rPr lang="en-US" altLang="zh-TW" b="1" dirty="0" smtClean="0">
                <a:solidFill>
                  <a:schemeClr val="tx1"/>
                </a:solidFill>
                <a:latin typeface="標楷體" pitchFamily="65" charset="-120"/>
                <a:ea typeface="標楷體" pitchFamily="65" charset="-120"/>
              </a:rPr>
              <a:t>2016 </a:t>
            </a:r>
            <a:r>
              <a:rPr lang="zh-TW" altLang="en-US" b="1" dirty="0" smtClean="0">
                <a:solidFill>
                  <a:schemeClr val="tx1"/>
                </a:solidFill>
                <a:latin typeface="標楷體" pitchFamily="65" charset="-120"/>
                <a:ea typeface="標楷體" pitchFamily="65" charset="-120"/>
              </a:rPr>
              <a:t>年 四月 爆發肯亞案 </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台灣詐騙集團 開發軟硬體系統 設基地於非洲肯亞 以網路詐騙中國人 詐騙金額龐大 </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此產業產值龐大</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世所罕見</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所以  世人可能說  台灣是電信詐騙王國</a:t>
            </a:r>
            <a:endParaRPr lang="zh-TW" altLang="en-US" b="1"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台灣文化的省思</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364472055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buNone/>
            </a:pPr>
            <a:r>
              <a:rPr lang="en-US" altLang="zh-TW" b="1" dirty="0" smtClean="0">
                <a:solidFill>
                  <a:schemeClr val="tx1"/>
                </a:solidFill>
                <a:latin typeface="標楷體" pitchFamily="65" charset="-120"/>
                <a:ea typeface="標楷體" pitchFamily="65" charset="-120"/>
              </a:rPr>
              <a:t>2017.02 </a:t>
            </a:r>
            <a:r>
              <a:rPr lang="zh-TW" altLang="en-US" b="1" dirty="0" smtClean="0">
                <a:solidFill>
                  <a:schemeClr val="tx1"/>
                </a:solidFill>
                <a:latin typeface="標楷體" pitchFamily="65" charset="-120"/>
                <a:ea typeface="標楷體" pitchFamily="65" charset="-120"/>
              </a:rPr>
              <a:t>陳教授在北投散步 見一家飲食店大排長龍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有看板寫著 </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飯糰</a:t>
            </a:r>
            <a:r>
              <a:rPr lang="en-US" altLang="zh-TW" b="1" dirty="0" smtClean="0">
                <a:solidFill>
                  <a:schemeClr val="tx1"/>
                </a:solidFill>
                <a:latin typeface="標楷體" pitchFamily="65" charset="-120"/>
                <a:ea typeface="標楷體" pitchFamily="65" charset="-120"/>
              </a:rPr>
              <a:t>30</a:t>
            </a:r>
            <a:r>
              <a:rPr lang="zh-TW" altLang="en-US" b="1" dirty="0" smtClean="0">
                <a:solidFill>
                  <a:schemeClr val="tx1"/>
                </a:solidFill>
                <a:latin typeface="標楷體" pitchFamily="65" charset="-120"/>
                <a:ea typeface="標楷體" pitchFamily="65" charset="-120"/>
              </a:rPr>
              <a:t>元 餡餅</a:t>
            </a:r>
            <a:r>
              <a:rPr lang="en-US" altLang="zh-TW" b="1" dirty="0" smtClean="0">
                <a:solidFill>
                  <a:schemeClr val="tx1"/>
                </a:solidFill>
                <a:latin typeface="標楷體" pitchFamily="65" charset="-120"/>
                <a:ea typeface="標楷體" pitchFamily="65" charset="-120"/>
              </a:rPr>
              <a:t>25</a:t>
            </a:r>
            <a:r>
              <a:rPr lang="zh-TW" altLang="en-US" b="1" dirty="0" smtClean="0">
                <a:solidFill>
                  <a:schemeClr val="tx1"/>
                </a:solidFill>
                <a:latin typeface="標楷體" pitchFamily="65" charset="-120"/>
                <a:ea typeface="標楷體" pitchFamily="65" charset="-120"/>
              </a:rPr>
              <a:t>元</a:t>
            </a:r>
            <a:r>
              <a:rPr lang="en-US" altLang="zh-TW" b="1" dirty="0" smtClean="0">
                <a:solidFill>
                  <a:schemeClr val="tx1"/>
                </a:solidFill>
                <a:latin typeface="標楷體" pitchFamily="65" charset="-120"/>
                <a:ea typeface="標楷體" pitchFamily="65" charset="-120"/>
              </a:rPr>
              <a:t>”</a:t>
            </a:r>
          </a:p>
          <a:p>
            <a:pPr marL="0" indent="0">
              <a:buNone/>
            </a:pPr>
            <a:r>
              <a:rPr lang="zh-TW" altLang="en-US" b="1" dirty="0" smtClean="0">
                <a:solidFill>
                  <a:schemeClr val="tx1"/>
                </a:solidFill>
                <a:latin typeface="標楷體" pitchFamily="65" charset="-120"/>
                <a:ea typeface="標楷體" pitchFamily="65" charset="-120"/>
              </a:rPr>
              <a:t>老師想吃個餡餅 於是排隊了 排十幾分鐘後 終於輪到我了</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我說</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買一個餡餅</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老闆娘說</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中午只賣</a:t>
            </a:r>
            <a:r>
              <a:rPr lang="zh-TW" altLang="en-US" b="1" dirty="0">
                <a:solidFill>
                  <a:schemeClr val="tx1"/>
                </a:solidFill>
                <a:latin typeface="標楷體" pitchFamily="65" charset="-120"/>
                <a:ea typeface="標楷體" pitchFamily="65" charset="-120"/>
              </a:rPr>
              <a:t>飯</a:t>
            </a:r>
            <a:r>
              <a:rPr lang="zh-TW" altLang="en-US" b="1" dirty="0" smtClean="0">
                <a:solidFill>
                  <a:schemeClr val="tx1"/>
                </a:solidFill>
                <a:latin typeface="標楷體" pitchFamily="65" charset="-120"/>
                <a:ea typeface="標楷體" pitchFamily="65" charset="-120"/>
              </a:rPr>
              <a:t>糰 </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然後同情的說</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你第一次來 要問啊 我很忙呢</a:t>
            </a:r>
            <a:r>
              <a:rPr lang="en-US" altLang="zh-TW" b="1" dirty="0" smtClean="0">
                <a:solidFill>
                  <a:schemeClr val="tx1"/>
                </a:solidFill>
                <a:latin typeface="標楷體" pitchFamily="65" charset="-120"/>
                <a:ea typeface="標楷體" pitchFamily="65" charset="-120"/>
              </a:rPr>
              <a:t>”</a:t>
            </a:r>
          </a:p>
          <a:p>
            <a:pPr marL="0" indent="0">
              <a:buNone/>
            </a:pPr>
            <a:r>
              <a:rPr lang="zh-TW" altLang="en-US" b="1" dirty="0" smtClean="0">
                <a:solidFill>
                  <a:schemeClr val="tx1"/>
                </a:solidFill>
                <a:latin typeface="微軟正黑體" pitchFamily="34" charset="-120"/>
                <a:ea typeface="微軟正黑體" pitchFamily="34" charset="-120"/>
              </a:rPr>
              <a:t>問題在</a:t>
            </a:r>
            <a:r>
              <a:rPr lang="en-US" altLang="zh-TW" b="1" dirty="0" smtClean="0">
                <a:solidFill>
                  <a:schemeClr val="tx1"/>
                </a:solidFill>
                <a:latin typeface="微軟正黑體" pitchFamily="34" charset="-120"/>
                <a:ea typeface="微軟正黑體" pitchFamily="34" charset="-120"/>
              </a:rPr>
              <a:t>:</a:t>
            </a: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微軟正黑體" pitchFamily="34" charset="-120"/>
                <a:ea typeface="微軟正黑體" pitchFamily="34" charset="-120"/>
              </a:rPr>
              <a:t>看板標示與現狀不符 造成使用者不便或損失</a:t>
            </a:r>
            <a:endParaRPr lang="en-US" altLang="zh-TW" b="1" dirty="0" smtClean="0">
              <a:solidFill>
                <a:schemeClr val="tx1"/>
              </a:solidFill>
              <a:latin typeface="微軟正黑體" pitchFamily="34" charset="-120"/>
              <a:ea typeface="微軟正黑體" pitchFamily="34" charset="-120"/>
            </a:endParaRPr>
          </a:p>
          <a:p>
            <a:pPr marL="0" indent="0">
              <a:buNone/>
            </a:pPr>
            <a:endParaRPr lang="en-US" altLang="zh-TW" b="1" dirty="0" smtClean="0">
              <a:solidFill>
                <a:schemeClr val="tx1"/>
              </a:solidFill>
              <a:latin typeface="微軟正黑體" pitchFamily="34" charset="-120"/>
              <a:ea typeface="微軟正黑體" pitchFamily="34" charset="-120"/>
            </a:endParaRPr>
          </a:p>
          <a:p>
            <a:pPr marL="0" indent="0">
              <a:buNone/>
            </a:pPr>
            <a:r>
              <a:rPr lang="zh-TW" altLang="en-US" b="1" dirty="0" smtClean="0">
                <a:solidFill>
                  <a:schemeClr val="tx1"/>
                </a:solidFill>
                <a:latin typeface="標楷體" pitchFamily="65" charset="-120"/>
                <a:ea typeface="標楷體" pitchFamily="65" charset="-120"/>
              </a:rPr>
              <a:t>試想 </a:t>
            </a: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高速公路上 若某看板不清晰 駕駛人可能因而車毀人亡呢</a:t>
            </a:r>
            <a:endParaRPr lang="zh-TW" altLang="en-US" b="1"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台灣文化的省思</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316382918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b="1" dirty="0" smtClean="0">
                <a:latin typeface="標楷體" pitchFamily="65" charset="-120"/>
                <a:ea typeface="標楷體" pitchFamily="65" charset="-120"/>
              </a:rPr>
              <a:t>某住宅大樓入口有對講機 訪客要輸入住戶代號 才能與住戶通話 由住戶開門</a:t>
            </a:r>
            <a:endParaRPr lang="en-US" altLang="zh-TW" b="1" dirty="0" smtClean="0">
              <a:latin typeface="標楷體" pitchFamily="65" charset="-120"/>
              <a:ea typeface="標楷體" pitchFamily="65" charset="-120"/>
            </a:endParaRPr>
          </a:p>
          <a:p>
            <a:pPr marL="0" indent="0">
              <a:buNone/>
            </a:pPr>
            <a:r>
              <a:rPr lang="zh-TW" altLang="en-US" b="1" dirty="0">
                <a:latin typeface="標楷體" pitchFamily="65" charset="-120"/>
                <a:ea typeface="標楷體" pitchFamily="65" charset="-120"/>
              </a:rPr>
              <a:t>住戶</a:t>
            </a:r>
            <a:r>
              <a:rPr lang="zh-TW" altLang="en-US" b="1" dirty="0" smtClean="0">
                <a:latin typeface="標楷體" pitchFamily="65" charset="-120"/>
                <a:ea typeface="標楷體" pitchFamily="65" charset="-120"/>
              </a:rPr>
              <a:t>代號原來是 </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一樓</a:t>
            </a:r>
            <a:r>
              <a:rPr lang="en-US" altLang="zh-TW" b="1" dirty="0" smtClean="0">
                <a:latin typeface="標楷體" pitchFamily="65" charset="-120"/>
                <a:ea typeface="標楷體" pitchFamily="65" charset="-120"/>
              </a:rPr>
              <a:t>A</a:t>
            </a:r>
            <a:r>
              <a:rPr lang="zh-TW" altLang="en-US" b="1" dirty="0" smtClean="0">
                <a:latin typeface="標楷體" pitchFamily="65" charset="-120"/>
                <a:ea typeface="標楷體" pitchFamily="65" charset="-120"/>
              </a:rPr>
              <a:t>戶</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代號 </a:t>
            </a:r>
            <a:r>
              <a:rPr lang="en-US" altLang="zh-TW" b="1" dirty="0" smtClean="0">
                <a:latin typeface="標楷體" pitchFamily="65" charset="-120"/>
                <a:ea typeface="標楷體" pitchFamily="65" charset="-120"/>
              </a:rPr>
              <a:t>0101 </a:t>
            </a:r>
            <a:r>
              <a:rPr lang="zh-TW" altLang="en-US" b="1" dirty="0" smtClean="0">
                <a:latin typeface="標楷體" pitchFamily="65" charset="-120"/>
                <a:ea typeface="標楷體" pitchFamily="65" charset="-120"/>
              </a:rPr>
              <a:t>或</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一樓</a:t>
            </a:r>
            <a:r>
              <a:rPr lang="en-US" altLang="zh-TW" b="1" dirty="0" smtClean="0">
                <a:latin typeface="標楷體" pitchFamily="65" charset="-120"/>
                <a:ea typeface="標楷體" pitchFamily="65" charset="-120"/>
              </a:rPr>
              <a:t>B</a:t>
            </a:r>
            <a:r>
              <a:rPr lang="zh-TW" altLang="en-US" b="1" dirty="0" smtClean="0">
                <a:latin typeface="標楷體" pitchFamily="65" charset="-120"/>
                <a:ea typeface="標楷體" pitchFamily="65" charset="-120"/>
              </a:rPr>
              <a:t>戶</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代號 </a:t>
            </a:r>
            <a:r>
              <a:rPr lang="en-US" altLang="zh-TW" b="1" dirty="0" smtClean="0">
                <a:latin typeface="標楷體" pitchFamily="65" charset="-120"/>
                <a:ea typeface="標楷體" pitchFamily="65" charset="-120"/>
              </a:rPr>
              <a:t>0102</a:t>
            </a:r>
          </a:p>
          <a:p>
            <a:pPr marL="0" indent="0">
              <a:buNone/>
            </a:pPr>
            <a:r>
              <a:rPr lang="zh-TW" altLang="en-US" b="1" dirty="0" smtClean="0">
                <a:latin typeface="標楷體" pitchFamily="65" charset="-120"/>
                <a:ea typeface="標楷體" pitchFamily="65" charset="-120"/>
              </a:rPr>
              <a:t>但是 常見的訪客為快遞小弟 他腦海知道的地址是 </a:t>
            </a:r>
            <a:r>
              <a:rPr lang="en-US" altLang="zh-TW" b="1" dirty="0" smtClean="0">
                <a:latin typeface="標楷體" pitchFamily="65" charset="-120"/>
                <a:ea typeface="標楷體" pitchFamily="65" charset="-120"/>
              </a:rPr>
              <a:t>57</a:t>
            </a:r>
            <a:r>
              <a:rPr lang="zh-TW" altLang="en-US" b="1" dirty="0" smtClean="0">
                <a:latin typeface="標楷體" pitchFamily="65" charset="-120"/>
                <a:ea typeface="標楷體" pitchFamily="65" charset="-120"/>
              </a:rPr>
              <a:t>號</a:t>
            </a:r>
            <a:r>
              <a:rPr lang="zh-TW" altLang="en-US" b="1" dirty="0">
                <a:latin typeface="標楷體" pitchFamily="65" charset="-120"/>
                <a:ea typeface="標楷體" pitchFamily="65" charset="-120"/>
              </a:rPr>
              <a:t>一</a:t>
            </a:r>
            <a:r>
              <a:rPr lang="zh-TW" altLang="en-US" b="1" dirty="0" smtClean="0">
                <a:latin typeface="標楷體" pitchFamily="65" charset="-120"/>
                <a:ea typeface="標楷體" pitchFamily="65" charset="-120"/>
              </a:rPr>
              <a:t>樓 或 </a:t>
            </a:r>
            <a:r>
              <a:rPr lang="en-US" altLang="zh-TW" b="1" dirty="0" smtClean="0">
                <a:latin typeface="標楷體" pitchFamily="65" charset="-120"/>
                <a:ea typeface="標楷體" pitchFamily="65" charset="-120"/>
              </a:rPr>
              <a:t>59</a:t>
            </a:r>
            <a:r>
              <a:rPr lang="zh-TW" altLang="en-US" b="1" dirty="0" smtClean="0">
                <a:latin typeface="標楷體" pitchFamily="65" charset="-120"/>
                <a:ea typeface="標楷體" pitchFamily="65" charset="-120"/>
              </a:rPr>
              <a:t>號</a:t>
            </a:r>
            <a:r>
              <a:rPr lang="zh-TW" altLang="en-US" b="1" dirty="0">
                <a:latin typeface="標楷體" pitchFamily="65" charset="-120"/>
                <a:ea typeface="標楷體" pitchFamily="65" charset="-120"/>
              </a:rPr>
              <a:t>一</a:t>
            </a:r>
            <a:r>
              <a:rPr lang="zh-TW" altLang="en-US" b="1" dirty="0" smtClean="0">
                <a:latin typeface="標楷體" pitchFamily="65" charset="-120"/>
                <a:ea typeface="標楷體" pitchFamily="65" charset="-120"/>
              </a:rPr>
              <a:t>樓</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溝通有困難 需打手機問住戶 頗麻煩</a:t>
            </a:r>
            <a:endParaRPr lang="en-US" altLang="zh-TW" b="1" dirty="0" smtClean="0">
              <a:latin typeface="標楷體" pitchFamily="65" charset="-120"/>
              <a:ea typeface="標楷體" pitchFamily="65" charset="-120"/>
            </a:endParaRPr>
          </a:p>
          <a:p>
            <a:pPr marL="0" indent="0">
              <a:buNone/>
            </a:pP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所以 住戶代號後來改為 </a:t>
            </a:r>
            <a:r>
              <a:rPr lang="en-US" altLang="zh-TW" b="1" dirty="0">
                <a:latin typeface="標楷體" pitchFamily="65" charset="-120"/>
                <a:ea typeface="標楷體" pitchFamily="65" charset="-120"/>
              </a:rPr>
              <a:t>“</a:t>
            </a:r>
            <a:r>
              <a:rPr lang="zh-TW" altLang="en-US" b="1" dirty="0">
                <a:latin typeface="標楷體" pitchFamily="65" charset="-120"/>
                <a:ea typeface="標楷體" pitchFamily="65" charset="-120"/>
              </a:rPr>
              <a:t>一樓</a:t>
            </a:r>
            <a:r>
              <a:rPr lang="en-US" altLang="zh-TW" b="1" dirty="0">
                <a:latin typeface="標楷體" pitchFamily="65" charset="-120"/>
                <a:ea typeface="標楷體" pitchFamily="65" charset="-120"/>
              </a:rPr>
              <a:t>A</a:t>
            </a:r>
            <a:r>
              <a:rPr lang="zh-TW" altLang="en-US" b="1" dirty="0">
                <a:latin typeface="標楷體" pitchFamily="65" charset="-120"/>
                <a:ea typeface="標楷體" pitchFamily="65" charset="-120"/>
              </a:rPr>
              <a:t>戶</a:t>
            </a:r>
            <a:r>
              <a:rPr lang="en-US" altLang="zh-TW" b="1" dirty="0">
                <a:latin typeface="標楷體" pitchFamily="65" charset="-120"/>
                <a:ea typeface="標楷體" pitchFamily="65" charset="-120"/>
              </a:rPr>
              <a:t>”</a:t>
            </a:r>
            <a:r>
              <a:rPr lang="zh-TW" altLang="en-US" b="1" dirty="0">
                <a:latin typeface="標楷體" pitchFamily="65" charset="-120"/>
                <a:ea typeface="標楷體" pitchFamily="65" charset="-120"/>
              </a:rPr>
              <a:t>代號 </a:t>
            </a:r>
            <a:r>
              <a:rPr lang="en-US" altLang="zh-TW" b="1" dirty="0" smtClean="0">
                <a:latin typeface="標楷體" pitchFamily="65" charset="-120"/>
                <a:ea typeface="標楷體" pitchFamily="65" charset="-120"/>
              </a:rPr>
              <a:t>5701</a:t>
            </a:r>
            <a:r>
              <a:rPr lang="zh-TW" altLang="en-US" b="1" dirty="0" smtClean="0">
                <a:latin typeface="標楷體" pitchFamily="65" charset="-120"/>
                <a:ea typeface="標楷體" pitchFamily="65" charset="-120"/>
              </a:rPr>
              <a:t>或 </a:t>
            </a:r>
            <a:r>
              <a:rPr lang="en-US" altLang="zh-TW" b="1" dirty="0">
                <a:latin typeface="標楷體" pitchFamily="65" charset="-120"/>
                <a:ea typeface="標楷體" pitchFamily="65" charset="-120"/>
              </a:rPr>
              <a:t>“</a:t>
            </a:r>
            <a:r>
              <a:rPr lang="zh-TW" altLang="en-US" b="1" dirty="0">
                <a:latin typeface="標楷體" pitchFamily="65" charset="-120"/>
                <a:ea typeface="標楷體" pitchFamily="65" charset="-120"/>
              </a:rPr>
              <a:t>一樓</a:t>
            </a:r>
            <a:r>
              <a:rPr lang="en-US" altLang="zh-TW" b="1" dirty="0">
                <a:latin typeface="標楷體" pitchFamily="65" charset="-120"/>
                <a:ea typeface="標楷體" pitchFamily="65" charset="-120"/>
              </a:rPr>
              <a:t>B</a:t>
            </a:r>
            <a:r>
              <a:rPr lang="zh-TW" altLang="en-US" b="1" dirty="0">
                <a:latin typeface="標楷體" pitchFamily="65" charset="-120"/>
                <a:ea typeface="標楷體" pitchFamily="65" charset="-120"/>
              </a:rPr>
              <a:t>戶</a:t>
            </a:r>
            <a:r>
              <a:rPr lang="en-US" altLang="zh-TW" b="1" dirty="0">
                <a:latin typeface="標楷體" pitchFamily="65" charset="-120"/>
                <a:ea typeface="標楷體" pitchFamily="65" charset="-120"/>
              </a:rPr>
              <a:t>”</a:t>
            </a:r>
            <a:r>
              <a:rPr lang="zh-TW" altLang="en-US" b="1" dirty="0">
                <a:latin typeface="標楷體" pitchFamily="65" charset="-120"/>
                <a:ea typeface="標楷體" pitchFamily="65" charset="-120"/>
              </a:rPr>
              <a:t>代號 </a:t>
            </a:r>
            <a:r>
              <a:rPr lang="en-US" altLang="zh-TW" b="1" dirty="0" smtClean="0">
                <a:latin typeface="標楷體" pitchFamily="65" charset="-120"/>
                <a:ea typeface="標楷體" pitchFamily="65" charset="-120"/>
              </a:rPr>
              <a:t>5901</a:t>
            </a:r>
          </a:p>
          <a:p>
            <a:pPr marL="0" indent="0">
              <a:buNone/>
            </a:pPr>
            <a:r>
              <a:rPr lang="zh-TW" altLang="en-US" b="1" dirty="0" smtClean="0">
                <a:latin typeface="微軟正黑體" pitchFamily="34" charset="-120"/>
                <a:ea typeface="微軟正黑體" pitchFamily="34" charset="-120"/>
              </a:rPr>
              <a:t>溝通</a:t>
            </a:r>
            <a:r>
              <a:rPr lang="zh-TW" altLang="en-US" b="1" dirty="0" smtClean="0">
                <a:latin typeface="標楷體" pitchFamily="65" charset="-120"/>
                <a:ea typeface="標楷體" pitchFamily="65" charset="-120"/>
              </a:rPr>
              <a:t>就順暢了</a:t>
            </a:r>
            <a:endParaRPr lang="en-US" altLang="zh-TW" b="1" dirty="0" smtClean="0">
              <a:latin typeface="標楷體" pitchFamily="65" charset="-120"/>
              <a:ea typeface="標楷體" pitchFamily="65" charset="-120"/>
            </a:endParaRPr>
          </a:p>
          <a:p>
            <a:pPr marL="0" indent="0">
              <a:buNone/>
            </a:pPr>
            <a:endParaRPr lang="zh-TW" altLang="en-US"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台灣文化的省思</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359631754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412298"/>
          </a:xfrm>
        </p:spPr>
        <p:txBody>
          <a:bodyPr>
            <a:normAutofit fontScale="92500" lnSpcReduction="10000"/>
          </a:bodyPr>
          <a:lstStyle/>
          <a:p>
            <a:pPr marL="0" indent="0">
              <a:buNone/>
            </a:pPr>
            <a:r>
              <a:rPr lang="zh-TW" altLang="en-US" b="1" dirty="0">
                <a:solidFill>
                  <a:schemeClr val="tx1"/>
                </a:solidFill>
                <a:latin typeface="標楷體" pitchFamily="65" charset="-120"/>
                <a:ea typeface="標楷體" pitchFamily="65" charset="-120"/>
              </a:rPr>
              <a:t>什麼</a:t>
            </a:r>
            <a:r>
              <a:rPr lang="zh-TW" altLang="en-US" b="1" dirty="0" smtClean="0">
                <a:solidFill>
                  <a:schemeClr val="tx1"/>
                </a:solidFill>
                <a:latin typeface="標楷體" pitchFamily="65" charset="-120"/>
                <a:ea typeface="標楷體" pitchFamily="65" charset="-120"/>
              </a:rPr>
              <a:t>原因使以色列成為</a:t>
            </a:r>
            <a:r>
              <a:rPr lang="zh-TW" altLang="en-US" b="1" dirty="0">
                <a:solidFill>
                  <a:schemeClr val="tx1"/>
                </a:solidFill>
                <a:latin typeface="標楷體" pitchFamily="65" charset="-120"/>
                <a:ea typeface="標楷體" pitchFamily="65" charset="-120"/>
              </a:rPr>
              <a:t>創新大國？ </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其創新產業僅次於美國矽谷</a:t>
            </a:r>
            <a:r>
              <a:rPr lang="en-US" altLang="zh-TW" b="1" dirty="0" smtClean="0">
                <a:solidFill>
                  <a:schemeClr val="tx1"/>
                </a:solidFill>
                <a:latin typeface="標楷體" pitchFamily="65" charset="-120"/>
                <a:ea typeface="標楷體" pitchFamily="65" charset="-120"/>
              </a:rPr>
              <a:t>)</a:t>
            </a:r>
            <a:endParaRPr lang="zh-TW" altLang="en-US" b="1" dirty="0">
              <a:solidFill>
                <a:schemeClr val="tx1"/>
              </a:solidFill>
              <a:latin typeface="標楷體" pitchFamily="65" charset="-120"/>
              <a:ea typeface="標楷體" pitchFamily="65" charset="-120"/>
            </a:endParaRPr>
          </a:p>
          <a:p>
            <a:pPr marL="0" indent="0">
              <a:buNone/>
            </a:pPr>
            <a:endParaRPr lang="zh-TW" altLang="en-US" b="1" dirty="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   以色列</a:t>
            </a:r>
            <a:r>
              <a:rPr lang="zh-TW" altLang="en-US" b="1" dirty="0">
                <a:solidFill>
                  <a:schemeClr val="tx1"/>
                </a:solidFill>
                <a:latin typeface="標楷體" pitchFamily="65" charset="-120"/>
                <a:ea typeface="標楷體" pitchFamily="65" charset="-120"/>
              </a:rPr>
              <a:t>人信仰的猶太教，並不是一套僵固不變的教條與儀式。這是一個在思辨中不斷演化的宗教</a:t>
            </a:r>
            <a:r>
              <a:rPr lang="zh-TW" altLang="en-US" b="1" dirty="0" smtClean="0">
                <a:solidFill>
                  <a:schemeClr val="tx1"/>
                </a:solidFill>
                <a:latin typeface="標楷體" pitchFamily="65" charset="-120"/>
                <a:ea typeface="標楷體" pitchFamily="65" charset="-120"/>
              </a:rPr>
              <a:t>。兩千</a:t>
            </a:r>
            <a:r>
              <a:rPr lang="zh-TW" altLang="en-US" b="1" dirty="0">
                <a:solidFill>
                  <a:schemeClr val="tx1"/>
                </a:solidFill>
                <a:latin typeface="標楷體" pitchFamily="65" charset="-120"/>
                <a:ea typeface="標楷體" pitchFamily="65" charset="-120"/>
              </a:rPr>
              <a:t>多年來的宗教思想家在不同的時空，因應當時的環境與問題，不斷找新的詮釋，不同見解之間的爭論從未止息。</a:t>
            </a:r>
          </a:p>
          <a:p>
            <a:pPr marL="0" indent="0">
              <a:buNone/>
            </a:pPr>
            <a:r>
              <a:rPr lang="zh-TW" altLang="en-US" b="1" dirty="0" smtClean="0">
                <a:solidFill>
                  <a:schemeClr val="tx1"/>
                </a:solidFill>
                <a:latin typeface="標楷體" pitchFamily="65" charset="-120"/>
                <a:ea typeface="標楷體" pitchFamily="65" charset="-120"/>
              </a:rPr>
              <a:t>   猶太教</a:t>
            </a:r>
            <a:r>
              <a:rPr lang="zh-TW" altLang="en-US" b="1" dirty="0">
                <a:solidFill>
                  <a:schemeClr val="tx1"/>
                </a:solidFill>
                <a:latin typeface="標楷體" pitchFamily="65" charset="-120"/>
                <a:ea typeface="標楷體" pitchFamily="65" charset="-120"/>
              </a:rPr>
              <a:t>千年來深思與論辯的文化卻在以色列社群中淵遠流長，吳迪教授說：「一代傳一代，以色列從養育孩子的過程，就養成了</a:t>
            </a:r>
            <a:r>
              <a:rPr lang="zh-TW" altLang="en-US" b="1" dirty="0">
                <a:solidFill>
                  <a:schemeClr val="tx1"/>
                </a:solidFill>
                <a:latin typeface="微軟正黑體" pitchFamily="34" charset="-120"/>
                <a:ea typeface="微軟正黑體" pitchFamily="34" charset="-120"/>
              </a:rPr>
              <a:t>對事物質疑的態度，並且學習用精確的語言論辯、說服、溝通</a:t>
            </a:r>
            <a:r>
              <a:rPr lang="zh-TW" altLang="en-US" b="1" dirty="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文中另舉軍旅磨練 使孩子銳變大人</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反觀台灣佛道寺廟 信眾只求發財升官 無上述創新特質</a:t>
            </a:r>
            <a:endParaRPr lang="en-US" altLang="zh-TW" b="1" dirty="0" smtClean="0">
              <a:solidFill>
                <a:schemeClr val="tx1"/>
              </a:solidFill>
              <a:latin typeface="標楷體" pitchFamily="65" charset="-120"/>
              <a:ea typeface="標楷體" pitchFamily="65" charset="-120"/>
            </a:endParaRPr>
          </a:p>
          <a:p>
            <a:endParaRPr lang="en-US" altLang="zh-TW" b="1" dirty="0">
              <a:solidFill>
                <a:schemeClr val="tx1"/>
              </a:solidFill>
              <a:latin typeface="標楷體" pitchFamily="65" charset="-120"/>
              <a:ea typeface="標楷體" pitchFamily="65" charset="-120"/>
            </a:endParaRPr>
          </a:p>
          <a:p>
            <a:pPr marL="0" indent="0">
              <a:buNone/>
            </a:pP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商周</a:t>
            </a:r>
            <a:r>
              <a:rPr lang="en-US" altLang="zh-TW" b="1" dirty="0" smtClean="0">
                <a:solidFill>
                  <a:schemeClr val="tx1"/>
                </a:solidFill>
                <a:latin typeface="標楷體" pitchFamily="65" charset="-120"/>
                <a:ea typeface="標楷體" pitchFamily="65" charset="-120"/>
              </a:rPr>
              <a:t>.com 2015.10.01]</a:t>
            </a:r>
            <a:endParaRPr lang="zh-TW" altLang="en-US" b="1" dirty="0">
              <a:solidFill>
                <a:schemeClr val="tx1"/>
              </a:solidFill>
              <a:latin typeface="標楷體" pitchFamily="65" charset="-120"/>
              <a:ea typeface="標楷體" pitchFamily="65" charset="-120"/>
            </a:endParaRPr>
          </a:p>
          <a:p>
            <a:endParaRPr lang="zh-TW" altLang="en-US" dirty="0"/>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台灣文化的省思</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146092821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dirty="0" smtClean="0">
                <a:solidFill>
                  <a:schemeClr val="tx1"/>
                </a:solidFill>
                <a:latin typeface="標楷體" pitchFamily="65" charset="-120"/>
                <a:ea typeface="標楷體" pitchFamily="65" charset="-120"/>
              </a:rPr>
              <a:t>五月天成軍</a:t>
            </a:r>
            <a:r>
              <a:rPr lang="en-US" altLang="zh-TW" dirty="0" smtClean="0">
                <a:solidFill>
                  <a:schemeClr val="tx1"/>
                </a:solidFill>
                <a:latin typeface="標楷體" pitchFamily="65" charset="-120"/>
                <a:ea typeface="標楷體" pitchFamily="65" charset="-120"/>
              </a:rPr>
              <a:t>20</a:t>
            </a:r>
            <a:r>
              <a:rPr lang="zh-TW" altLang="en-US" dirty="0" smtClean="0">
                <a:solidFill>
                  <a:schemeClr val="tx1"/>
                </a:solidFill>
                <a:latin typeface="標楷體" pitchFamily="65" charset="-120"/>
                <a:ea typeface="標楷體" pitchFamily="65" charset="-120"/>
              </a:rPr>
              <a:t>年 </a:t>
            </a:r>
            <a:r>
              <a:rPr lang="en-US" altLang="zh-TW" dirty="0" smtClean="0">
                <a:solidFill>
                  <a:schemeClr val="tx1"/>
                </a:solidFill>
                <a:latin typeface="標楷體" pitchFamily="65" charset="-120"/>
                <a:ea typeface="標楷體" pitchFamily="65" charset="-120"/>
              </a:rPr>
              <a:t>2017.3.30 7pm </a:t>
            </a:r>
            <a:r>
              <a:rPr lang="zh-TW" altLang="en-US" dirty="0" smtClean="0">
                <a:solidFill>
                  <a:schemeClr val="tx1"/>
                </a:solidFill>
                <a:latin typeface="標楷體" pitchFamily="65" charset="-120"/>
                <a:ea typeface="標楷體" pitchFamily="65" charset="-120"/>
              </a:rPr>
              <a:t>重返大安森林公園免費開唱 </a:t>
            </a: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現場湧入</a:t>
            </a:r>
            <a:r>
              <a:rPr lang="en-US" altLang="zh-TW" dirty="0" smtClean="0">
                <a:solidFill>
                  <a:schemeClr val="tx1"/>
                </a:solidFill>
                <a:latin typeface="標楷體" pitchFamily="65" charset="-120"/>
                <a:ea typeface="標楷體" pitchFamily="65" charset="-120"/>
              </a:rPr>
              <a:t>35000</a:t>
            </a:r>
            <a:r>
              <a:rPr lang="zh-TW" altLang="en-US" dirty="0" smtClean="0">
                <a:solidFill>
                  <a:schemeClr val="tx1"/>
                </a:solidFill>
                <a:latin typeface="標楷體" pitchFamily="65" charset="-120"/>
                <a:ea typeface="標楷體" pitchFamily="65" charset="-120"/>
              </a:rPr>
              <a:t>人</a:t>
            </a: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結束時 呼籲</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帶走記憶及垃圾</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據觀察 幾乎每個人都帶走垃圾 還有人留下來撿垃圾</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這是台北市高文化的表現 要更加提升 並擴及全國</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在上者登高一呼</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如</a:t>
            </a:r>
            <a:r>
              <a:rPr lang="zh-TW" altLang="en-US" dirty="0">
                <a:solidFill>
                  <a:schemeClr val="tx1"/>
                </a:solidFill>
                <a:latin typeface="標楷體" pitchFamily="65" charset="-120"/>
                <a:ea typeface="標楷體" pitchFamily="65" charset="-120"/>
              </a:rPr>
              <a:t>五月天</a:t>
            </a:r>
            <a:r>
              <a:rPr lang="zh-TW" altLang="en-US" dirty="0" smtClean="0">
                <a:solidFill>
                  <a:schemeClr val="tx1"/>
                </a:solidFill>
                <a:latin typeface="標楷體" pitchFamily="65" charset="-120"/>
                <a:ea typeface="標楷體" pitchFamily="65" charset="-120"/>
              </a:rPr>
              <a:t>的呼籲</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也很重要 </a:t>
            </a:r>
            <a:r>
              <a:rPr lang="zh-TW" altLang="en-US" b="1" dirty="0" smtClean="0">
                <a:solidFill>
                  <a:schemeClr val="tx1"/>
                </a:solidFill>
                <a:latin typeface="標楷體" pitchFamily="65" charset="-120"/>
                <a:ea typeface="標楷體" pitchFamily="65" charset="-120"/>
              </a:rPr>
              <a:t>文化如風吹草偃 上行下效</a:t>
            </a:r>
            <a:endParaRPr lang="en-US" altLang="zh-TW" b="1" dirty="0" smtClean="0">
              <a:solidFill>
                <a:schemeClr val="tx1"/>
              </a:solidFill>
              <a:latin typeface="標楷體" pitchFamily="65" charset="-120"/>
              <a:ea typeface="標楷體" pitchFamily="65" charset="-120"/>
            </a:endParaRPr>
          </a:p>
          <a:p>
            <a:pPr marL="0" indent="0">
              <a:buNone/>
            </a:pPr>
            <a:endParaRPr lang="zh-TW" altLang="en-US"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台灣文化的省思</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424809634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D2E6F3-2712-4E8B-A917-D196E021FB6A}" type="slidenum">
              <a:rPr lang="zh-TW" altLang="en-US" smtClean="0"/>
              <a:pPr>
                <a:defRPr/>
              </a:pPr>
              <a:t>166</a:t>
            </a:fld>
            <a:endParaRPr lang="en-US" altLang="zh-TW" dirty="0"/>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產業失敗例子</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643269"/>
            <a:ext cx="8534400" cy="3326295"/>
          </a:xfrm>
          <a:prstGeom prst="rect">
            <a:avLst/>
          </a:prstGeom>
        </p:spPr>
        <p:txBody>
          <a:bodyPr>
            <a:normAutofit/>
          </a:bodyPr>
          <a:lstStyle/>
          <a:p>
            <a:pPr>
              <a:buFont typeface="Wingdings" pitchFamily="2" charset="2"/>
              <a:buNone/>
              <a:defRPr/>
            </a:pPr>
            <a:r>
              <a:rPr lang="zh-TW" altLang="en-US" dirty="0" smtClean="0">
                <a:ea typeface="標楷體" pitchFamily="65" charset="-120"/>
              </a:rPr>
              <a:t>     </a:t>
            </a:r>
            <a:r>
              <a:rPr lang="zh-TW" altLang="en-US" dirty="0" smtClean="0">
                <a:solidFill>
                  <a:schemeClr val="tx1"/>
                </a:solidFill>
                <a:ea typeface="標楷體" pitchFamily="65" charset="-120"/>
              </a:rPr>
              <a:t>震驚社會且引起國際嘲笑的高鐵售票專案即是失敗專案：國內知名的神通軟體公司</a:t>
            </a:r>
            <a:r>
              <a:rPr lang="en-US" altLang="zh-TW" dirty="0" smtClean="0">
                <a:solidFill>
                  <a:schemeClr val="tx1"/>
                </a:solidFill>
                <a:ea typeface="標楷體" pitchFamily="65" charset="-120"/>
              </a:rPr>
              <a:t> </a:t>
            </a:r>
            <a:r>
              <a:rPr lang="en-US" altLang="zh-TW" dirty="0" err="1" smtClean="0">
                <a:solidFill>
                  <a:schemeClr val="tx1"/>
                </a:solidFill>
                <a:ea typeface="標楷體" pitchFamily="65" charset="-120"/>
              </a:rPr>
              <a:t>承包後，自己不開發，轉包IBM</a:t>
            </a:r>
            <a:r>
              <a:rPr lang="en-US" altLang="zh-TW" dirty="0" smtClean="0">
                <a:solidFill>
                  <a:schemeClr val="tx1"/>
                </a:solidFill>
                <a:ea typeface="標楷體" pitchFamily="65" charset="-120"/>
              </a:rPr>
              <a:t>, </a:t>
            </a:r>
            <a:r>
              <a:rPr lang="en-US" altLang="zh-TW" dirty="0" err="1" smtClean="0">
                <a:solidFill>
                  <a:schemeClr val="tx1"/>
                </a:solidFill>
                <a:ea typeface="標楷體" pitchFamily="65" charset="-120"/>
              </a:rPr>
              <a:t>取得美國陳舊鐵路軟體，加以修改，結果釀成大禍</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變成國際級笑話</a:t>
            </a:r>
            <a:endParaRPr lang="en-US" altLang="zh-TW" dirty="0" smtClean="0">
              <a:solidFill>
                <a:schemeClr val="tx1"/>
              </a:solidFill>
              <a:ea typeface="標楷體" pitchFamily="65" charset="-120"/>
            </a:endParaRPr>
          </a:p>
          <a:p>
            <a:pPr>
              <a:buFont typeface="Wingdings" pitchFamily="2" charset="2"/>
              <a:buNone/>
              <a:defRPr/>
            </a:pPr>
            <a:endParaRPr lang="en-US" altLang="zh-TW" dirty="0" smtClean="0">
              <a:latin typeface="微軟正黑體" pitchFamily="34" charset="-120"/>
              <a:ea typeface="微軟正黑體" pitchFamily="34" charset="-120"/>
            </a:endParaRPr>
          </a:p>
          <a:p>
            <a:pPr>
              <a:buFont typeface="Wingdings" pitchFamily="2" charset="2"/>
              <a:buNone/>
              <a:defRPr/>
            </a:pPr>
            <a:r>
              <a:rPr lang="en-US" altLang="zh-TW" dirty="0" smtClean="0">
                <a:latin typeface="微軟正黑體" pitchFamily="34" charset="-120"/>
                <a:ea typeface="微軟正黑體" pitchFamily="34" charset="-120"/>
              </a:rPr>
              <a:t>       </a:t>
            </a:r>
            <a:r>
              <a:rPr lang="zh-TW" altLang="en-US" b="1" dirty="0" smtClean="0">
                <a:solidFill>
                  <a:srgbClr val="FF0000"/>
                </a:solidFill>
                <a:latin typeface="微軟正黑體" pitchFamily="34" charset="-120"/>
                <a:ea typeface="微軟正黑體" pitchFamily="34" charset="-120"/>
              </a:rPr>
              <a:t>真相是</a:t>
            </a:r>
            <a:r>
              <a:rPr lang="en-US" altLang="zh-TW" b="1" dirty="0" smtClean="0">
                <a:solidFill>
                  <a:srgbClr val="FF0000"/>
                </a:solidFill>
                <a:latin typeface="微軟正黑體" pitchFamily="34" charset="-120"/>
                <a:ea typeface="微軟正黑體" pitchFamily="34" charset="-120"/>
              </a:rPr>
              <a:t>: </a:t>
            </a:r>
            <a:r>
              <a:rPr lang="zh-TW" altLang="en-US" b="1" dirty="0" smtClean="0">
                <a:solidFill>
                  <a:srgbClr val="FF0000"/>
                </a:solidFill>
                <a:latin typeface="微軟正黑體" pitchFamily="34" charset="-120"/>
                <a:ea typeface="微軟正黑體" pitchFamily="34" charset="-120"/>
              </a:rPr>
              <a:t>台灣</a:t>
            </a:r>
            <a:r>
              <a:rPr lang="en-US" altLang="zh-TW" b="1" dirty="0" smtClean="0">
                <a:solidFill>
                  <a:srgbClr val="FF0000"/>
                </a:solidFill>
                <a:latin typeface="微軟正黑體" pitchFamily="34" charset="-120"/>
                <a:ea typeface="微軟正黑體" pitchFamily="34" charset="-120"/>
              </a:rPr>
              <a:t>是</a:t>
            </a:r>
            <a:r>
              <a:rPr lang="zh-TW" altLang="en-US" b="1" dirty="0" smtClean="0">
                <a:solidFill>
                  <a:srgbClr val="FF0000"/>
                </a:solidFill>
                <a:latin typeface="微軟正黑體" pitchFamily="34" charset="-120"/>
                <a:ea typeface="微軟正黑體" pitchFamily="34" charset="-120"/>
              </a:rPr>
              <a:t>軟體</a:t>
            </a:r>
            <a:r>
              <a:rPr lang="en-US" altLang="zh-TW" b="1" dirty="0" err="1" smtClean="0">
                <a:solidFill>
                  <a:srgbClr val="FF0000"/>
                </a:solidFill>
                <a:latin typeface="微軟正黑體" pitchFamily="34" charset="-120"/>
                <a:ea typeface="微軟正黑體" pitchFamily="34" charset="-120"/>
              </a:rPr>
              <a:t>落後國</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要深切反省</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認清事實</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承認落後，才能掌握</a:t>
            </a:r>
            <a:r>
              <a:rPr lang="zh-TW" altLang="en-US" dirty="0" smtClean="0">
                <a:solidFill>
                  <a:schemeClr val="tx1"/>
                </a:solidFill>
                <a:latin typeface="微軟正黑體" pitchFamily="34" charset="-120"/>
                <a:ea typeface="微軟正黑體" pitchFamily="34" charset="-120"/>
              </a:rPr>
              <a:t>後進優勢</a:t>
            </a:r>
            <a:r>
              <a:rPr lang="zh-TW" altLang="en-US" dirty="0" smtClean="0">
                <a:solidFill>
                  <a:schemeClr val="tx1"/>
                </a:solidFill>
                <a:ea typeface="標楷體" pitchFamily="65" charset="-120"/>
              </a:rPr>
              <a:t>後來居上</a:t>
            </a:r>
            <a:r>
              <a:rPr lang="en-US" altLang="zh-TW" dirty="0" smtClean="0">
                <a:solidFill>
                  <a:schemeClr val="tx1"/>
                </a:solidFill>
                <a:ea typeface="標楷體" pitchFamily="65" charset="-120"/>
              </a:rPr>
              <a:t>. </a:t>
            </a:r>
            <a:r>
              <a:rPr lang="zh-TW" altLang="en-US" dirty="0" smtClean="0">
                <a:solidFill>
                  <a:schemeClr val="tx1"/>
                </a:solidFill>
                <a:ea typeface="標楷體" pitchFamily="65" charset="-120"/>
              </a:rPr>
              <a:t>國際競爭起起伏伏，落後真的不可怕，不知落後才可怕</a:t>
            </a:r>
            <a:endParaRPr lang="zh-TW" altLang="en-US" dirty="0">
              <a:solidFill>
                <a:schemeClr val="tx1"/>
              </a:solidFill>
            </a:endParaRPr>
          </a:p>
        </p:txBody>
      </p:sp>
    </p:spTree>
    <p:extLst>
      <p:ext uri="{BB962C8B-B14F-4D97-AF65-F5344CB8AC3E}">
        <p14:creationId xmlns:p14="http://schemas.microsoft.com/office/powerpoint/2010/main" val="386199350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647839D-AE2A-49FC-A27D-A66D52387AD9}" type="slidenum">
              <a:rPr lang="zh-TW" altLang="en-US" smtClean="0"/>
              <a:pPr>
                <a:defRPr/>
              </a:pPr>
              <a:t>167</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產業失敗例子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22782"/>
            <a:ext cx="8534400" cy="4386470"/>
          </a:xfrm>
          <a:prstGeom prst="rect">
            <a:avLst/>
          </a:prstGeom>
        </p:spPr>
        <p:txBody>
          <a:bodyPr>
            <a:normAutofit lnSpcReduction="10000"/>
          </a:bodyPr>
          <a:lstStyle/>
          <a:p>
            <a:pPr>
              <a:buFont typeface="Wingdings" pitchFamily="2" charset="2"/>
              <a:buNone/>
              <a:defRPr/>
            </a:pPr>
            <a:r>
              <a:rPr lang="zh-TW" altLang="en-US" dirty="0" smtClean="0">
                <a:solidFill>
                  <a:schemeClr val="tx1"/>
                </a:solidFill>
                <a:latin typeface="微軟正黑體" pitchFamily="34" charset="-120"/>
                <a:ea typeface="微軟正黑體" pitchFamily="34" charset="-120"/>
              </a:rPr>
              <a:t>例子</a:t>
            </a:r>
            <a:r>
              <a:rPr lang="en-US" altLang="zh-TW" dirty="0" smtClean="0">
                <a:solidFill>
                  <a:schemeClr val="tx1"/>
                </a:solidFill>
                <a:latin typeface="微軟正黑體" pitchFamily="34" charset="-120"/>
                <a:ea typeface="微軟正黑體" pitchFamily="34" charset="-120"/>
              </a:rPr>
              <a:t>:</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有一些台灣軟體公司在軟體程式碼開發完成之後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才補寫</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文件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甚至另外找人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非原開發者</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來寫文件</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這是典型應付考試</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心態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可能是應付某 </a:t>
            </a:r>
            <a:r>
              <a:rPr lang="en-US" altLang="zh-TW" dirty="0" smtClean="0">
                <a:solidFill>
                  <a:schemeClr val="tx1"/>
                </a:solidFill>
                <a:latin typeface="標楷體" pitchFamily="65" charset="-120"/>
                <a:ea typeface="標楷體" pitchFamily="65" charset="-120"/>
              </a:rPr>
              <a:t>process </a:t>
            </a:r>
            <a:r>
              <a:rPr lang="zh-TW" altLang="en-US" dirty="0" smtClean="0">
                <a:solidFill>
                  <a:schemeClr val="tx1"/>
                </a:solidFill>
                <a:latin typeface="標楷體" pitchFamily="65" charset="-120"/>
                <a:ea typeface="標楷體" pitchFamily="65" charset="-120"/>
              </a:rPr>
              <a:t>標準的要求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如 </a:t>
            </a:r>
            <a:r>
              <a:rPr lang="en-US" altLang="zh-TW" dirty="0" smtClean="0">
                <a:solidFill>
                  <a:schemeClr val="tx1"/>
                </a:solidFill>
                <a:latin typeface="標楷體" pitchFamily="65" charset="-120"/>
                <a:ea typeface="標楷體" pitchFamily="65" charset="-120"/>
              </a:rPr>
              <a:t>CMMI),</a:t>
            </a:r>
            <a:r>
              <a:rPr lang="zh-TW" altLang="en-US" dirty="0" smtClean="0">
                <a:solidFill>
                  <a:schemeClr val="tx1"/>
                </a:solidFill>
                <a:latin typeface="標楷體" pitchFamily="65" charset="-120"/>
                <a:ea typeface="標楷體" pitchFamily="65" charset="-120"/>
              </a:rPr>
              <a:t>真是匪</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夷所思</a:t>
            </a:r>
            <a:r>
              <a:rPr lang="en-US" altLang="zh-TW" dirty="0" smtClean="0">
                <a:solidFill>
                  <a:schemeClr val="tx1"/>
                </a:solidFill>
                <a:latin typeface="標楷體" pitchFamily="65" charset="-120"/>
                <a:ea typeface="標楷體" pitchFamily="65" charset="-120"/>
              </a:rPr>
              <a:t>! </a:t>
            </a:r>
            <a:r>
              <a:rPr lang="zh-TW" altLang="en-US" dirty="0" smtClean="0">
                <a:solidFill>
                  <a:srgbClr val="FF0000"/>
                </a:solidFill>
                <a:latin typeface="標楷體" pitchFamily="65" charset="-120"/>
                <a:ea typeface="標楷體" pitchFamily="65" charset="-120"/>
              </a:rPr>
              <a:t>難怪產業不振</a:t>
            </a:r>
            <a:r>
              <a:rPr lang="en-US" altLang="zh-TW" dirty="0" smtClean="0">
                <a:solidFill>
                  <a:srgbClr val="FF0000"/>
                </a:solidFill>
                <a:latin typeface="標楷體" pitchFamily="65" charset="-120"/>
                <a:ea typeface="標楷體" pitchFamily="65" charset="-120"/>
              </a:rPr>
              <a:t>!</a:t>
            </a:r>
          </a:p>
          <a:p>
            <a:pPr>
              <a:buFont typeface="Wingdings" pitchFamily="2" charset="2"/>
              <a:buNone/>
              <a:defRPr/>
            </a:pPr>
            <a:endParaRPr lang="en-US" altLang="zh-TW" dirty="0" smtClean="0">
              <a:latin typeface="微軟正黑體" pitchFamily="34" charset="-120"/>
              <a:ea typeface="微軟正黑體" pitchFamily="34" charset="-120"/>
            </a:endParaRPr>
          </a:p>
          <a:p>
            <a:pPr>
              <a:buFont typeface="Wingdings" pitchFamily="2" charset="2"/>
              <a:buNone/>
              <a:defRPr/>
            </a:pPr>
            <a:r>
              <a:rPr lang="zh-TW" altLang="en-US" dirty="0" smtClean="0">
                <a:solidFill>
                  <a:schemeClr val="tx1"/>
                </a:solidFill>
                <a:latin typeface="微軟正黑體" pitchFamily="34" charset="-120"/>
                <a:ea typeface="微軟正黑體" pitchFamily="34" charset="-120"/>
              </a:rPr>
              <a:t>例子</a:t>
            </a:r>
            <a:r>
              <a:rPr lang="en-US" altLang="zh-TW" dirty="0" smtClean="0">
                <a:solidFill>
                  <a:schemeClr val="tx1"/>
                </a:solidFill>
                <a:latin typeface="微軟正黑體" pitchFamily="34" charset="-120"/>
                <a:ea typeface="微軟正黑體" pitchFamily="34" charset="-120"/>
              </a:rPr>
              <a:t>:</a:t>
            </a:r>
            <a:r>
              <a:rPr lang="zh-TW" altLang="en-US"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在</a:t>
            </a:r>
            <a:r>
              <a:rPr lang="en-US" altLang="zh-TW" dirty="0" smtClean="0">
                <a:solidFill>
                  <a:schemeClr val="tx1"/>
                </a:solidFill>
                <a:latin typeface="標楷體" pitchFamily="65" charset="-120"/>
                <a:ea typeface="標楷體" pitchFamily="65" charset="-120"/>
              </a:rPr>
              <a:t>2013</a:t>
            </a:r>
            <a:r>
              <a:rPr lang="zh-TW" altLang="en-US" dirty="0" smtClean="0">
                <a:solidFill>
                  <a:schemeClr val="tx1"/>
                </a:solidFill>
                <a:latin typeface="標楷體" pitchFamily="65" charset="-120"/>
                <a:ea typeface="標楷體" pitchFamily="65" charset="-120"/>
              </a:rPr>
              <a:t>台灣敏捷國際研討會中 有知名公司人員提問說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到今天才知敏捷有做設計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以前他一定以為敏捷是直接寫程式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其實敏捷是有做設計 但不寫設計文件 通常用</a:t>
            </a:r>
            <a:r>
              <a:rPr lang="en-US" altLang="zh-TW" dirty="0" smtClean="0">
                <a:solidFill>
                  <a:schemeClr val="tx1"/>
                </a:solidFill>
                <a:latin typeface="標楷體" pitchFamily="65" charset="-120"/>
                <a:ea typeface="標楷體" pitchFamily="65" charset="-120"/>
              </a:rPr>
              <a:t>CRC </a:t>
            </a:r>
            <a:r>
              <a:rPr lang="zh-TW" altLang="en-US" dirty="0" smtClean="0">
                <a:solidFill>
                  <a:schemeClr val="tx1"/>
                </a:solidFill>
                <a:latin typeface="標楷體" pitchFamily="65" charset="-120"/>
                <a:ea typeface="標楷體" pitchFamily="65" charset="-120"/>
              </a:rPr>
              <a:t>而</a:t>
            </a:r>
            <a:r>
              <a:rPr lang="en-US" altLang="zh-TW" dirty="0" err="1" smtClean="0">
                <a:solidFill>
                  <a:schemeClr val="tx1"/>
                </a:solidFill>
                <a:latin typeface="標楷體" pitchFamily="65" charset="-120"/>
                <a:ea typeface="標楷體" pitchFamily="65" charset="-120"/>
              </a:rPr>
              <a:t>myAgile</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更進一步用逆向工程工具自動從 </a:t>
            </a:r>
            <a:r>
              <a:rPr lang="en-US" altLang="zh-TW" dirty="0" smtClean="0">
                <a:solidFill>
                  <a:schemeClr val="tx1"/>
                </a:solidFill>
                <a:latin typeface="標楷體" pitchFamily="65" charset="-120"/>
                <a:ea typeface="標楷體" pitchFamily="65" charset="-120"/>
              </a:rPr>
              <a:t>CRC </a:t>
            </a:r>
            <a:r>
              <a:rPr lang="zh-TW" altLang="en-US" dirty="0" smtClean="0">
                <a:solidFill>
                  <a:schemeClr val="tx1"/>
                </a:solidFill>
                <a:latin typeface="標楷體" pitchFamily="65" charset="-120"/>
                <a:ea typeface="標楷體" pitchFamily="65" charset="-120"/>
              </a:rPr>
              <a:t>獲設計文件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國人對新知常一知半解  </a:t>
            </a:r>
            <a:r>
              <a:rPr lang="zh-TW" altLang="en-US" dirty="0" smtClean="0">
                <a:solidFill>
                  <a:srgbClr val="FF0000"/>
                </a:solidFill>
                <a:latin typeface="標楷體" pitchFamily="65" charset="-120"/>
                <a:ea typeface="標楷體" pitchFamily="65" charset="-120"/>
              </a:rPr>
              <a:t>難怪產業不振</a:t>
            </a:r>
            <a:r>
              <a:rPr lang="en-US" altLang="zh-TW" dirty="0" smtClean="0">
                <a:solidFill>
                  <a:srgbClr val="FF0000"/>
                </a:solidFill>
                <a:latin typeface="標楷體" pitchFamily="65" charset="-120"/>
                <a:ea typeface="標楷體" pitchFamily="65" charset="-120"/>
              </a:rPr>
              <a:t>!</a:t>
            </a:r>
            <a:endParaRPr lang="zh-TW" altLang="en-US" dirty="0">
              <a:solidFill>
                <a:srgbClr val="FF0000"/>
              </a:solidFill>
              <a:latin typeface="標楷體" pitchFamily="65" charset="-120"/>
              <a:ea typeface="標楷體" pitchFamily="65" charset="-120"/>
            </a:endParaRPr>
          </a:p>
        </p:txBody>
      </p:sp>
    </p:spTree>
    <p:extLst>
      <p:ext uri="{BB962C8B-B14F-4D97-AF65-F5344CB8AC3E}">
        <p14:creationId xmlns:p14="http://schemas.microsoft.com/office/powerpoint/2010/main" val="170998496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5ABD487-6ABE-4DC3-A9D1-DF171321C930}" type="slidenum">
              <a:rPr lang="zh-TW" altLang="en-US" smtClean="0"/>
              <a:pPr>
                <a:defRPr/>
              </a:pPr>
              <a:t>168</a:t>
            </a:fld>
            <a:endParaRPr lang="en-US" altLang="zh-TW" dirty="0"/>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似成功 實失敗 的例子</a:t>
            </a:r>
            <a:endParaRPr lang="zh-TW" altLang="en-US" dirty="0">
              <a:solidFill>
                <a:schemeClr val="tx1"/>
              </a:solidFill>
            </a:endParaRPr>
          </a:p>
        </p:txBody>
      </p:sp>
      <p:sp>
        <p:nvSpPr>
          <p:cNvPr id="3" name="內容版面配置區 2"/>
          <p:cNvSpPr>
            <a:spLocks noGrp="1"/>
          </p:cNvSpPr>
          <p:nvPr>
            <p:ph sz="quarter" idx="4294967295"/>
          </p:nvPr>
        </p:nvSpPr>
        <p:spPr>
          <a:xfrm>
            <a:off x="1524000" y="1855303"/>
            <a:ext cx="8534400" cy="3551583"/>
          </a:xfrm>
          <a:prstGeom prst="rect">
            <a:avLst/>
          </a:prstGeom>
        </p:spPr>
        <p:txBody>
          <a:bodyPr>
            <a:normAutofit fontScale="92500"/>
          </a:bodyPr>
          <a:lstStyle/>
          <a:p>
            <a:pPr>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2007華航</a:t>
            </a:r>
            <a:r>
              <a:rPr lang="zh-TW" altLang="en-US" sz="2800" dirty="0" smtClean="0">
                <a:solidFill>
                  <a:schemeClr val="tx1"/>
                </a:solidFill>
                <a:latin typeface="標楷體" pitchFamily="65" charset="-120"/>
                <a:ea typeface="標楷體" pitchFamily="65" charset="-120"/>
              </a:rPr>
              <a:t>在日本沖繩</a:t>
            </a:r>
            <a:r>
              <a:rPr lang="en-US" altLang="zh-TW" sz="2800" dirty="0" err="1" smtClean="0">
                <a:solidFill>
                  <a:schemeClr val="tx1"/>
                </a:solidFill>
                <a:latin typeface="標楷體" pitchFamily="65" charset="-120"/>
                <a:ea typeface="標楷體" pitchFamily="65" charset="-120"/>
              </a:rPr>
              <a:t>火燒機，全機乘客三分鐘逃離，飛機隨即爆炸。畫面傳及全球，俄國讚為奇蹟</a:t>
            </a:r>
            <a:r>
              <a:rPr lang="en-US" altLang="zh-TW" sz="2800" dirty="0" smtClean="0">
                <a:solidFill>
                  <a:schemeClr val="tx1"/>
                </a:solidFill>
                <a:latin typeface="標楷體" pitchFamily="65" charset="-120"/>
                <a:ea typeface="標楷體" pitchFamily="65" charset="-120"/>
              </a:rPr>
              <a:t> (</a:t>
            </a:r>
            <a:r>
              <a:rPr lang="en-US" altLang="zh-TW" sz="2800" dirty="0" err="1" smtClean="0">
                <a:solidFill>
                  <a:schemeClr val="tx1"/>
                </a:solidFill>
                <a:latin typeface="標楷體" pitchFamily="65" charset="-120"/>
                <a:ea typeface="標楷體" pitchFamily="65" charset="-120"/>
              </a:rPr>
              <a:t>類似案件他們死數百</a:t>
            </a:r>
            <a:r>
              <a:rPr lang="en-US" altLang="zh-TW" sz="2800" dirty="0" smtClean="0">
                <a:solidFill>
                  <a:schemeClr val="tx1"/>
                </a:solidFill>
                <a:latin typeface="標楷體" pitchFamily="65" charset="-120"/>
                <a:ea typeface="標楷體" pitchFamily="65" charset="-120"/>
              </a:rPr>
              <a:t>)，</a:t>
            </a:r>
            <a:r>
              <a:rPr lang="en-US" altLang="zh-TW" sz="2800" dirty="0" err="1" smtClean="0">
                <a:solidFill>
                  <a:schemeClr val="tx1"/>
                </a:solidFill>
                <a:latin typeface="標楷體" pitchFamily="65" charset="-120"/>
                <a:ea typeface="標楷體" pitchFamily="65" charset="-120"/>
              </a:rPr>
              <a:t>華航譽機長為英雄</a:t>
            </a:r>
            <a:r>
              <a:rPr lang="en-US" altLang="zh-TW" sz="2800" dirty="0" smtClean="0">
                <a:solidFill>
                  <a:schemeClr val="tx1"/>
                </a:solidFill>
                <a:latin typeface="標楷體" pitchFamily="65" charset="-120"/>
                <a:ea typeface="標楷體" pitchFamily="65" charset="-120"/>
              </a:rPr>
              <a:t> ..</a:t>
            </a:r>
            <a:r>
              <a:rPr lang="en-US" altLang="zh-TW" sz="2800" dirty="0" err="1" smtClean="0">
                <a:solidFill>
                  <a:schemeClr val="tx1"/>
                </a:solidFill>
                <a:latin typeface="標楷體" pitchFamily="65" charset="-120"/>
                <a:ea typeface="標楷體" pitchFamily="65" charset="-120"/>
              </a:rPr>
              <a:t>成功例子</a:t>
            </a:r>
            <a:r>
              <a:rPr lang="en-US" altLang="zh-TW" sz="2800" dirty="0" smtClean="0">
                <a:solidFill>
                  <a:schemeClr val="tx1"/>
                </a:solidFill>
                <a:latin typeface="標楷體" pitchFamily="65" charset="-120"/>
                <a:ea typeface="標楷體" pitchFamily="65" charset="-120"/>
              </a:rPr>
              <a:t>: </a:t>
            </a:r>
            <a:r>
              <a:rPr lang="en-US" altLang="zh-TW" sz="2800" dirty="0" err="1" smtClean="0">
                <a:solidFill>
                  <a:schemeClr val="tx1"/>
                </a:solidFill>
                <a:latin typeface="標楷體" pitchFamily="65" charset="-120"/>
                <a:ea typeface="標楷體" pitchFamily="65" charset="-120"/>
              </a:rPr>
              <a:t>機組員訓練有素、乘客臨危不亂，構成</a:t>
            </a:r>
            <a:r>
              <a:rPr lang="en-US" altLang="zh-TW" sz="2800" dirty="0" err="1" smtClean="0">
                <a:solidFill>
                  <a:schemeClr val="tx1"/>
                </a:solidFill>
                <a:latin typeface="微軟正黑體" pitchFamily="34" charset="-120"/>
                <a:ea typeface="微軟正黑體" pitchFamily="34" charset="-120"/>
              </a:rPr>
              <a:t>高效率團隊</a:t>
            </a:r>
            <a:r>
              <a:rPr lang="en-US" altLang="zh-TW" sz="2800" dirty="0" smtClean="0">
                <a:solidFill>
                  <a:schemeClr val="tx1"/>
                </a:solidFill>
                <a:latin typeface="標楷體" pitchFamily="65" charset="-120"/>
                <a:ea typeface="標楷體" pitchFamily="65" charset="-120"/>
              </a:rPr>
              <a:t>！</a:t>
            </a:r>
          </a:p>
          <a:p>
            <a:pPr>
              <a:defRPr/>
            </a:pPr>
            <a:r>
              <a:rPr lang="en-US" altLang="zh-TW" sz="2800" b="1" dirty="0" err="1" smtClean="0">
                <a:solidFill>
                  <a:srgbClr val="FF0000"/>
                </a:solidFill>
                <a:latin typeface="微軟正黑體" pitchFamily="34" charset="-120"/>
                <a:ea typeface="微軟正黑體" pitchFamily="34" charset="-120"/>
              </a:rPr>
              <a:t>真相是</a:t>
            </a:r>
            <a:r>
              <a:rPr lang="en-US" altLang="zh-TW" sz="2800" b="1" dirty="0" smtClean="0">
                <a:solidFill>
                  <a:schemeClr val="tx1"/>
                </a:solidFill>
                <a:latin typeface="微軟正黑體" pitchFamily="34" charset="-120"/>
                <a:ea typeface="微軟正黑體" pitchFamily="34" charset="-120"/>
              </a:rPr>
              <a:t>:</a:t>
            </a:r>
          </a:p>
          <a:p>
            <a:pPr>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   </a:t>
            </a:r>
            <a:r>
              <a:rPr lang="en-US" altLang="zh-TW" sz="2800" dirty="0" err="1" smtClean="0">
                <a:solidFill>
                  <a:schemeClr val="tx1"/>
                </a:solidFill>
                <a:latin typeface="標楷體" pitchFamily="65" charset="-120"/>
                <a:ea typeface="標楷體" pitchFamily="65" charset="-120"/>
              </a:rPr>
              <a:t>機組員完全無指揮照顧</a:t>
            </a:r>
            <a:r>
              <a:rPr lang="zh-TW" altLang="en-US" sz="2800" dirty="0" smtClean="0">
                <a:solidFill>
                  <a:schemeClr val="tx1"/>
                </a:solidFill>
                <a:latin typeface="標楷體" pitchFamily="65" charset="-120"/>
                <a:ea typeface="標楷體" pitchFamily="65" charset="-120"/>
              </a:rPr>
              <a:t>，</a:t>
            </a:r>
            <a:r>
              <a:rPr lang="en-US" altLang="zh-TW" sz="2800" dirty="0" err="1" smtClean="0">
                <a:solidFill>
                  <a:schemeClr val="tx1"/>
                </a:solidFill>
                <a:latin typeface="標楷體" pitchFamily="65" charset="-120"/>
                <a:ea typeface="標楷體" pitchFamily="65" charset="-120"/>
              </a:rPr>
              <a:t>乘客爬過座椅，高呼開門，數百人耳聰目明、爭先恐後逃難，原來是台灣人自求多福、拚命求生的一幕，令人扼腕</a:t>
            </a:r>
            <a:r>
              <a:rPr lang="en-US" altLang="zh-TW" sz="2800" dirty="0" smtClean="0">
                <a:solidFill>
                  <a:schemeClr val="tx1"/>
                </a:solidFill>
                <a:latin typeface="標楷體" pitchFamily="65" charset="-120"/>
                <a:ea typeface="標楷體" pitchFamily="65" charset="-120"/>
              </a:rPr>
              <a:t>！</a:t>
            </a:r>
            <a:endParaRPr lang="zh-TW" altLang="en-US" sz="28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09915091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b="1" dirty="0" smtClean="0">
                <a:solidFill>
                  <a:schemeClr val="tx1"/>
                </a:solidFill>
                <a:latin typeface="標楷體" pitchFamily="65" charset="-120"/>
                <a:ea typeface="標楷體" pitchFamily="65" charset="-120"/>
              </a:rPr>
              <a:t>在矽谷三年磨練 抵過在台灣的三十年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矽谷陽光太豔 空氣太清新 階級扁平 溝通直率 官大學問不大而是責任大 </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要學著不相信權威 不顧情面</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為了成長 你必須 砍掉重練 例如某軟體功能沒問題 百分百可用 但其架構把未來發展綁死 於是全部砍掉重做 新架構快十倍 也較穩定 </a:t>
            </a:r>
            <a:r>
              <a:rPr lang="en-US" altLang="zh-TW" b="1" dirty="0" smtClean="0">
                <a:solidFill>
                  <a:schemeClr val="tx1"/>
                </a:solidFill>
                <a:latin typeface="標楷體" pitchFamily="65" charset="-120"/>
                <a:ea typeface="標楷體" pitchFamily="65" charset="-120"/>
              </a:rPr>
              <a:t>*</a:t>
            </a:r>
          </a:p>
          <a:p>
            <a:pPr marL="0" indent="0">
              <a:buNone/>
            </a:pPr>
            <a:endParaRPr lang="en-US" altLang="zh-TW" dirty="0">
              <a:solidFill>
                <a:schemeClr val="tx1"/>
              </a:solidFill>
            </a:endParaRPr>
          </a:p>
          <a:p>
            <a:pPr marL="0" indent="0">
              <a:buNone/>
            </a:pPr>
            <a:r>
              <a:rPr lang="en-US" altLang="zh-TW" sz="1800" dirty="0" smtClean="0">
                <a:solidFill>
                  <a:schemeClr val="tx1"/>
                </a:solidFill>
              </a:rPr>
              <a:t>* </a:t>
            </a:r>
            <a:r>
              <a:rPr lang="zh-TW" altLang="en-US" sz="1800" dirty="0" smtClean="0">
                <a:solidFill>
                  <a:schemeClr val="tx1"/>
                </a:solidFill>
              </a:rPr>
              <a:t>陳昭穎</a:t>
            </a:r>
            <a:r>
              <a:rPr lang="zh-TW" altLang="en-US" sz="1800" dirty="0">
                <a:solidFill>
                  <a:schemeClr val="tx1"/>
                </a:solidFill>
              </a:rPr>
              <a:t> </a:t>
            </a:r>
            <a:r>
              <a:rPr lang="zh-TW" altLang="en-US" sz="1800" dirty="0" smtClean="0">
                <a:solidFill>
                  <a:schemeClr val="tx1"/>
                </a:solidFill>
              </a:rPr>
              <a:t> 砍掉</a:t>
            </a:r>
            <a:r>
              <a:rPr lang="zh-TW" altLang="en-US" sz="1800" dirty="0">
                <a:solidFill>
                  <a:schemeClr val="tx1"/>
                </a:solidFill>
              </a:rPr>
              <a:t>重</a:t>
            </a:r>
            <a:r>
              <a:rPr lang="zh-TW" altLang="en-US" sz="1800" dirty="0" smtClean="0">
                <a:solidFill>
                  <a:schemeClr val="tx1"/>
                </a:solidFill>
              </a:rPr>
              <a:t>練  圓神書活網 </a:t>
            </a:r>
            <a:r>
              <a:rPr lang="en-US" altLang="zh-TW" sz="1800" dirty="0" smtClean="0">
                <a:solidFill>
                  <a:schemeClr val="tx1"/>
                </a:solidFill>
              </a:rPr>
              <a:t>2015.</a:t>
            </a:r>
            <a:endParaRPr lang="zh-TW" altLang="en-US" sz="1800" dirty="0">
              <a:solidFill>
                <a:schemeClr val="tx1"/>
              </a:solidFill>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台灣工程師在矽谷的故事</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322960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3F805AA-8EEF-4290-BF19-F7E4E8A1D8B4}" type="slidenum">
              <a:rPr lang="zh-TW" altLang="en-US" smtClean="0"/>
              <a:pPr>
                <a:defRPr/>
              </a:pPr>
              <a:t>17</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軟體業 文化最重要</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2011680"/>
            <a:ext cx="8534400" cy="3529584"/>
          </a:xfrm>
          <a:prstGeom prst="rect">
            <a:avLst/>
          </a:prstGeom>
        </p:spPr>
        <p:txBody>
          <a:bodyPr>
            <a:normAutofit lnSpcReduction="10000"/>
          </a:bodyPr>
          <a:lstStyle/>
          <a:p>
            <a:pPr>
              <a:lnSpc>
                <a:spcPct val="80000"/>
              </a:lnSpc>
              <a:buFont typeface="Wingdings" pitchFamily="2" charset="2"/>
              <a:buNone/>
              <a:defRPr/>
            </a:pPr>
            <a:r>
              <a:rPr lang="zh-TW" altLang="en-US" dirty="0" smtClean="0">
                <a:solidFill>
                  <a:schemeClr val="tx1"/>
                </a:solidFill>
                <a:latin typeface="標楷體" pitchFamily="65" charset="-120"/>
                <a:ea typeface="標楷體" pitchFamily="65" charset="-120"/>
              </a:rPr>
              <a:t>法國研究者 </a:t>
            </a:r>
            <a:r>
              <a:rPr lang="en-US" altLang="zh-TW" dirty="0" err="1" smtClean="0">
                <a:solidFill>
                  <a:schemeClr val="tx1"/>
                </a:solidFill>
                <a:latin typeface="標楷體" pitchFamily="65" charset="-120"/>
                <a:ea typeface="標楷體" pitchFamily="65" charset="-120"/>
              </a:rPr>
              <a:t>Bossavit</a:t>
            </a:r>
            <a:r>
              <a:rPr lang="en-US" altLang="zh-TW" dirty="0" smtClean="0">
                <a:solidFill>
                  <a:schemeClr val="tx1"/>
                </a:solidFill>
                <a:latin typeface="標楷體" pitchFamily="65" charset="-120"/>
                <a:ea typeface="標楷體" pitchFamily="65" charset="-120"/>
              </a:rPr>
              <a:t> * </a:t>
            </a:r>
            <a:r>
              <a:rPr lang="en-US" altLang="zh-TW" dirty="0" err="1" smtClean="0">
                <a:solidFill>
                  <a:schemeClr val="tx1"/>
                </a:solidFill>
                <a:latin typeface="標楷體" pitchFamily="65" charset="-120"/>
                <a:ea typeface="標楷體" pitchFamily="65" charset="-120"/>
              </a:rPr>
              <a:t>指出</a:t>
            </a:r>
            <a:r>
              <a:rPr lang="en-US" altLang="zh-TW" dirty="0" smtClean="0">
                <a:solidFill>
                  <a:schemeClr val="tx1"/>
                </a:solidFill>
                <a:latin typeface="標楷體" pitchFamily="65" charset="-120"/>
                <a:ea typeface="標楷體" pitchFamily="65" charset="-120"/>
              </a:rPr>
              <a:t>:</a:t>
            </a:r>
          </a:p>
          <a:p>
            <a:pPr>
              <a:lnSpc>
                <a:spcPct val="80000"/>
              </a:lnSpc>
              <a:buFontTx/>
              <a:buNone/>
              <a:defRPr/>
            </a:pPr>
            <a:r>
              <a:rPr lang="zh-TW" altLang="en-US" i="1" dirty="0" smtClean="0">
                <a:solidFill>
                  <a:schemeClr val="tx1"/>
                </a:solidFill>
                <a:latin typeface="標楷體" pitchFamily="65" charset="-120"/>
                <a:ea typeface="標楷體" pitchFamily="65" charset="-120"/>
              </a:rPr>
              <a:t> 文化</a:t>
            </a:r>
            <a:r>
              <a:rPr lang="en-US" altLang="zh-TW" i="1"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藏於內心無重量</a:t>
            </a:r>
            <a:r>
              <a:rPr lang="zh-TW" altLang="en-US" b="1" dirty="0" smtClean="0">
                <a:solidFill>
                  <a:schemeClr val="tx1"/>
                </a:solidFill>
                <a:latin typeface="微軟正黑體" pitchFamily="34" charset="-120"/>
                <a:ea typeface="微軟正黑體" pitchFamily="34" charset="-120"/>
              </a:rPr>
              <a:t>至輕</a:t>
            </a:r>
            <a:r>
              <a:rPr lang="zh-TW" altLang="en-US" dirty="0" smtClean="0">
                <a:solidFill>
                  <a:schemeClr val="tx1"/>
                </a:solidFill>
                <a:latin typeface="標楷體" pitchFamily="65" charset="-120"/>
                <a:ea typeface="標楷體" pitchFamily="65" charset="-120"/>
              </a:rPr>
              <a:t>，卻影響至深，</a:t>
            </a:r>
            <a:endParaRPr lang="en-US" altLang="zh-TW" dirty="0" smtClean="0">
              <a:solidFill>
                <a:schemeClr val="tx1"/>
              </a:solidFill>
              <a:latin typeface="標楷體" pitchFamily="65" charset="-120"/>
              <a:ea typeface="標楷體" pitchFamily="65" charset="-120"/>
            </a:endParaRPr>
          </a:p>
          <a:p>
            <a:pPr>
              <a:lnSpc>
                <a:spcPct val="80000"/>
              </a:lnSpc>
              <a:buFontTx/>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所以是軟體業</a:t>
            </a:r>
            <a:r>
              <a:rPr lang="zh-TW" altLang="en-US" b="1" dirty="0" smtClean="0">
                <a:solidFill>
                  <a:schemeClr val="tx1"/>
                </a:solidFill>
                <a:latin typeface="標楷體" pitchFamily="65" charset="-120"/>
                <a:ea typeface="標楷體" pitchFamily="65" charset="-120"/>
              </a:rPr>
              <a:t>無法承受</a:t>
            </a:r>
            <a:r>
              <a:rPr lang="zh-TW" altLang="en-US" dirty="0" smtClean="0">
                <a:solidFill>
                  <a:schemeClr val="tx1"/>
                </a:solidFill>
                <a:latin typeface="標楷體" pitchFamily="65" charset="-120"/>
                <a:ea typeface="標楷體" pitchFamily="65" charset="-120"/>
              </a:rPr>
              <a:t>的輕</a:t>
            </a:r>
            <a:endParaRPr lang="en-US" altLang="zh-TW" dirty="0" smtClean="0">
              <a:solidFill>
                <a:schemeClr val="tx1"/>
              </a:solidFill>
              <a:latin typeface="標楷體" pitchFamily="65" charset="-120"/>
              <a:ea typeface="標楷體" pitchFamily="65" charset="-120"/>
            </a:endParaRPr>
          </a:p>
          <a:p>
            <a:pPr>
              <a:lnSpc>
                <a:spcPct val="80000"/>
              </a:lnSpc>
              <a:buFontTx/>
              <a:buNone/>
              <a:defRPr/>
            </a:pPr>
            <a:r>
              <a:rPr lang="zh-TW" altLang="en-US" i="1" dirty="0" smtClean="0">
                <a:solidFill>
                  <a:schemeClr val="tx1"/>
                </a:solidFill>
                <a:latin typeface="標楷體" pitchFamily="65" charset="-120"/>
                <a:ea typeface="標楷體" pitchFamily="65" charset="-120"/>
              </a:rPr>
              <a:t> </a:t>
            </a:r>
            <a:endParaRPr lang="en-US" altLang="zh-TW" dirty="0" smtClean="0">
              <a:solidFill>
                <a:schemeClr val="tx1"/>
              </a:solidFill>
              <a:latin typeface="細明體" pitchFamily="49" charset="-120"/>
              <a:ea typeface="細明體" pitchFamily="49" charset="-120"/>
            </a:endParaRPr>
          </a:p>
          <a:p>
            <a:pPr>
              <a:lnSpc>
                <a:spcPct val="80000"/>
              </a:lnSpc>
              <a:buFont typeface="Wingdings" pitchFamily="2" charset="2"/>
              <a:buNone/>
              <a:defRPr/>
            </a:pPr>
            <a:r>
              <a:rPr lang="zh-TW" altLang="en-US" dirty="0" smtClean="0">
                <a:solidFill>
                  <a:schemeClr val="tx1"/>
                </a:solidFill>
                <a:latin typeface="細明體" pitchFamily="49" charset="-120"/>
                <a:ea typeface="細明體" pitchFamily="49" charset="-120"/>
              </a:rPr>
              <a:t>例子</a:t>
            </a:r>
            <a:r>
              <a:rPr lang="en-US" altLang="zh-TW" dirty="0" smtClean="0">
                <a:solidFill>
                  <a:schemeClr val="tx1"/>
                </a:solidFill>
                <a:latin typeface="細明體" pitchFamily="49" charset="-120"/>
                <a:ea typeface="細明體" pitchFamily="49" charset="-120"/>
              </a:rPr>
              <a:t>:</a:t>
            </a:r>
            <a:r>
              <a:rPr lang="en-US" altLang="zh-TW" dirty="0" err="1" smtClean="0">
                <a:solidFill>
                  <a:schemeClr val="tx1"/>
                </a:solidFill>
                <a:latin typeface="細明體" pitchFamily="49" charset="-120"/>
                <a:ea typeface="細明體" pitchFamily="49" charset="-120"/>
              </a:rPr>
              <a:t>鄉間深夜遇紅燈停車</a:t>
            </a:r>
            <a:r>
              <a:rPr lang="en-US" altLang="zh-TW" dirty="0" smtClean="0">
                <a:solidFill>
                  <a:schemeClr val="tx1"/>
                </a:solidFill>
                <a:latin typeface="細明體" pitchFamily="49" charset="-120"/>
                <a:ea typeface="細明體" pitchFamily="49" charset="-120"/>
              </a:rPr>
              <a:t>–</a:t>
            </a:r>
            <a:r>
              <a:rPr lang="zh-TW" altLang="en-US" dirty="0" smtClean="0">
                <a:solidFill>
                  <a:schemeClr val="tx1"/>
                </a:solidFill>
                <a:latin typeface="細明體" pitchFamily="49" charset="-120"/>
                <a:ea typeface="細明體" pitchFamily="49" charset="-120"/>
              </a:rPr>
              <a:t>乃</a:t>
            </a:r>
            <a:r>
              <a:rPr lang="en-US" altLang="zh-TW" dirty="0" err="1" smtClean="0">
                <a:solidFill>
                  <a:schemeClr val="tx1"/>
                </a:solidFill>
                <a:latin typeface="細明體" pitchFamily="49" charset="-120"/>
                <a:ea typeface="細明體" pitchFamily="49" charset="-120"/>
              </a:rPr>
              <a:t>是發自內心的文化</a:t>
            </a:r>
            <a:r>
              <a:rPr lang="en-US" altLang="zh-TW" dirty="0" smtClean="0">
                <a:solidFill>
                  <a:schemeClr val="tx1"/>
                </a:solidFill>
                <a:latin typeface="細明體" pitchFamily="49" charset="-120"/>
                <a:ea typeface="細明體" pitchFamily="49" charset="-120"/>
              </a:rPr>
              <a:t>(</a:t>
            </a:r>
            <a:r>
              <a:rPr lang="zh-TW" altLang="en-US" b="1" dirty="0" smtClean="0">
                <a:solidFill>
                  <a:schemeClr val="tx1"/>
                </a:solidFill>
                <a:latin typeface="細明體" pitchFamily="49" charset="-120"/>
                <a:ea typeface="細明體" pitchFamily="49" charset="-120"/>
              </a:rPr>
              <a:t>紀律</a:t>
            </a:r>
            <a:r>
              <a:rPr lang="en-US" altLang="zh-TW" dirty="0" smtClean="0">
                <a:solidFill>
                  <a:schemeClr val="tx1"/>
                </a:solidFill>
                <a:latin typeface="細明體" pitchFamily="49" charset="-120"/>
                <a:ea typeface="細明體" pitchFamily="49" charset="-120"/>
              </a:rPr>
              <a:t>)</a:t>
            </a:r>
            <a:r>
              <a:rPr lang="zh-TW" altLang="en-US" b="1" dirty="0" smtClean="0">
                <a:solidFill>
                  <a:schemeClr val="tx1"/>
                </a:solidFill>
                <a:latin typeface="細明體" pitchFamily="49" charset="-120"/>
                <a:ea typeface="細明體" pitchFamily="49" charset="-120"/>
              </a:rPr>
              <a:t>確實等候</a:t>
            </a:r>
            <a:r>
              <a:rPr lang="zh-TW" altLang="en-US" dirty="0" smtClean="0">
                <a:solidFill>
                  <a:schemeClr val="tx1"/>
                </a:solidFill>
                <a:latin typeface="細明體" pitchFamily="49" charset="-120"/>
                <a:ea typeface="細明體" pitchFamily="49" charset="-120"/>
              </a:rPr>
              <a:t>才</a:t>
            </a:r>
            <a:r>
              <a:rPr lang="en-US" altLang="zh-TW" dirty="0" smtClean="0">
                <a:solidFill>
                  <a:schemeClr val="tx1"/>
                </a:solidFill>
                <a:latin typeface="細明體" pitchFamily="49" charset="-120"/>
                <a:ea typeface="細明體" pitchFamily="49" charset="-120"/>
              </a:rPr>
              <a:t>可</a:t>
            </a:r>
            <a:r>
              <a:rPr lang="zh-TW" altLang="en-US" dirty="0" smtClean="0">
                <a:solidFill>
                  <a:schemeClr val="tx1"/>
                </a:solidFill>
                <a:latin typeface="細明體" pitchFamily="49" charset="-120"/>
                <a:ea typeface="細明體" pitchFamily="49" charset="-120"/>
              </a:rPr>
              <a:t>永</a:t>
            </a:r>
            <a:r>
              <a:rPr lang="en-US" altLang="zh-TW" dirty="0" err="1" smtClean="0">
                <a:solidFill>
                  <a:schemeClr val="tx1"/>
                </a:solidFill>
                <a:latin typeface="細明體" pitchFamily="49" charset="-120"/>
                <a:ea typeface="細明體" pitchFamily="49" charset="-120"/>
              </a:rPr>
              <a:t>保行車安全</a:t>
            </a:r>
            <a:endParaRPr lang="en-US" altLang="zh-TW" dirty="0" smtClean="0">
              <a:solidFill>
                <a:schemeClr val="tx1"/>
              </a:solidFill>
              <a:latin typeface="細明體" pitchFamily="49" charset="-120"/>
              <a:ea typeface="細明體" pitchFamily="49" charset="-120"/>
            </a:endParaRPr>
          </a:p>
          <a:p>
            <a:pPr>
              <a:lnSpc>
                <a:spcPct val="80000"/>
              </a:lnSpc>
              <a:buFont typeface="Wingdings" pitchFamily="2" charset="2"/>
              <a:buNone/>
              <a:defRPr/>
            </a:pPr>
            <a:r>
              <a:rPr lang="zh-TW" altLang="en-US" dirty="0" smtClean="0">
                <a:solidFill>
                  <a:schemeClr val="tx1"/>
                </a:solidFill>
                <a:latin typeface="細明體" pitchFamily="49" charset="-120"/>
                <a:ea typeface="細明體" pitchFamily="49" charset="-120"/>
              </a:rPr>
              <a:t> 反之 若自以為聰明 </a:t>
            </a:r>
            <a:r>
              <a:rPr lang="zh-TW" altLang="en-US" b="1" dirty="0" smtClean="0">
                <a:solidFill>
                  <a:schemeClr val="tx1"/>
                </a:solidFill>
                <a:latin typeface="細明體" pitchFamily="49" charset="-120"/>
                <a:ea typeface="細明體" pitchFamily="49" charset="-120"/>
              </a:rPr>
              <a:t>取巧通過 </a:t>
            </a:r>
            <a:r>
              <a:rPr lang="zh-TW" altLang="en-US" dirty="0" smtClean="0">
                <a:solidFill>
                  <a:schemeClr val="tx1"/>
                </a:solidFill>
                <a:latin typeface="細明體" pitchFamily="49" charset="-120"/>
                <a:ea typeface="細明體" pitchFamily="49" charset="-120"/>
              </a:rPr>
              <a:t>看到警察才</a:t>
            </a:r>
            <a:r>
              <a:rPr lang="en-US" altLang="zh-TW" dirty="0" err="1" smtClean="0">
                <a:solidFill>
                  <a:schemeClr val="tx1"/>
                </a:solidFill>
                <a:latin typeface="細明體" pitchFamily="49" charset="-120"/>
                <a:ea typeface="細明體" pitchFamily="49" charset="-120"/>
              </a:rPr>
              <a:t>紅燈停車</a:t>
            </a:r>
            <a:r>
              <a:rPr lang="zh-TW" altLang="en-US" dirty="0" smtClean="0">
                <a:solidFill>
                  <a:schemeClr val="tx1"/>
                </a:solidFill>
                <a:latin typeface="細明體" pitchFamily="49" charset="-120"/>
                <a:ea typeface="細明體" pitchFamily="49" charset="-120"/>
              </a:rPr>
              <a:t> 則某次可能因沒停車而釀成車禍 造成</a:t>
            </a:r>
            <a:r>
              <a:rPr lang="zh-TW" altLang="en-US" b="1" dirty="0" smtClean="0">
                <a:solidFill>
                  <a:schemeClr val="tx1"/>
                </a:solidFill>
                <a:latin typeface="細明體" pitchFamily="49" charset="-120"/>
                <a:ea typeface="細明體" pitchFamily="49" charset="-120"/>
              </a:rPr>
              <a:t>無法承受</a:t>
            </a:r>
            <a:r>
              <a:rPr lang="zh-TW" altLang="en-US" dirty="0" smtClean="0">
                <a:solidFill>
                  <a:schemeClr val="tx1"/>
                </a:solidFill>
                <a:latin typeface="細明體" pitchFamily="49" charset="-120"/>
                <a:ea typeface="細明體" pitchFamily="49" charset="-120"/>
              </a:rPr>
              <a:t>的傷害</a:t>
            </a:r>
            <a:endParaRPr lang="en-US" altLang="zh-TW" dirty="0" smtClean="0">
              <a:solidFill>
                <a:schemeClr val="tx1"/>
              </a:solidFill>
              <a:latin typeface="標楷體" pitchFamily="65" charset="-120"/>
              <a:ea typeface="標楷體" pitchFamily="65" charset="-120"/>
            </a:endParaRPr>
          </a:p>
          <a:p>
            <a:pPr>
              <a:lnSpc>
                <a:spcPct val="80000"/>
              </a:lnSpc>
              <a:buFontTx/>
              <a:buNone/>
              <a:defRPr/>
            </a:pPr>
            <a:endParaRPr lang="en-US" altLang="zh-TW" dirty="0" smtClean="0">
              <a:solidFill>
                <a:schemeClr val="tx1"/>
              </a:solidFill>
              <a:latin typeface="標楷體" pitchFamily="65" charset="-120"/>
              <a:ea typeface="標楷體" pitchFamily="65" charset="-120"/>
            </a:endParaRPr>
          </a:p>
          <a:p>
            <a:pPr>
              <a:lnSpc>
                <a:spcPct val="80000"/>
              </a:lnSpc>
              <a:buFontTx/>
              <a:buNone/>
              <a:defRPr/>
            </a:pPr>
            <a:r>
              <a:rPr lang="en-US" altLang="zh-TW"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Bossavit,The</a:t>
            </a:r>
            <a:r>
              <a:rPr lang="en-US" altLang="zh-TW" sz="2400" dirty="0" smtClean="0">
                <a:solidFill>
                  <a:schemeClr val="tx1"/>
                </a:solidFill>
                <a:latin typeface="標楷體" pitchFamily="65" charset="-120"/>
                <a:ea typeface="標楷體" pitchFamily="65" charset="-120"/>
              </a:rPr>
              <a:t> Unbearable </a:t>
            </a:r>
            <a:r>
              <a:rPr lang="en-US" altLang="zh-TW" sz="2400" b="1" dirty="0" smtClean="0">
                <a:solidFill>
                  <a:schemeClr val="tx1"/>
                </a:solidFill>
                <a:latin typeface="標楷體" pitchFamily="65" charset="-120"/>
                <a:ea typeface="標楷體" pitchFamily="65" charset="-120"/>
              </a:rPr>
              <a:t>Lightness</a:t>
            </a:r>
            <a:r>
              <a:rPr lang="en-US" altLang="zh-TW" sz="2400" dirty="0" smtClean="0">
                <a:solidFill>
                  <a:schemeClr val="tx1"/>
                </a:solidFill>
                <a:latin typeface="標楷體" pitchFamily="65" charset="-120"/>
                <a:ea typeface="標楷體" pitchFamily="65" charset="-120"/>
              </a:rPr>
              <a:t> of Programming ,available at: www.cutter.com</a:t>
            </a:r>
          </a:p>
          <a:p>
            <a:pPr>
              <a:defRPr/>
            </a:pPr>
            <a:endParaRPr lang="zh-TW" altLang="en-US" dirty="0"/>
          </a:p>
        </p:txBody>
      </p:sp>
    </p:spTree>
    <p:extLst>
      <p:ext uri="{BB962C8B-B14F-4D97-AF65-F5344CB8AC3E}">
        <p14:creationId xmlns:p14="http://schemas.microsoft.com/office/powerpoint/2010/main" val="26914863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080405"/>
          </a:xfrm>
        </p:spPr>
        <p:txBody>
          <a:bodyPr>
            <a:normAutofit/>
          </a:bodyPr>
          <a:lstStyle/>
          <a:p>
            <a:pPr marL="0" indent="0">
              <a:buNone/>
            </a:pPr>
            <a:r>
              <a:rPr lang="zh-TW" altLang="en-US" dirty="0" smtClean="0">
                <a:solidFill>
                  <a:schemeClr val="tx1"/>
                </a:solidFill>
                <a:latin typeface="標楷體" pitchFamily="65" charset="-120"/>
                <a:ea typeface="標楷體" pitchFamily="65" charset="-120"/>
              </a:rPr>
              <a:t>台灣工程師實力不差 但難以在美國闖出一片天 原因在哪</a:t>
            </a:r>
            <a:r>
              <a:rPr lang="en-US" altLang="zh-TW" dirty="0" smtClean="0">
                <a:solidFill>
                  <a:schemeClr val="tx1"/>
                </a:solidFill>
                <a:latin typeface="標楷體" pitchFamily="65" charset="-120"/>
                <a:ea typeface="標楷體" pitchFamily="65" charset="-120"/>
              </a:rPr>
              <a:t>?</a:t>
            </a:r>
          </a:p>
          <a:p>
            <a:pPr marL="0" indent="0">
              <a:buNone/>
            </a:pPr>
            <a:r>
              <a:rPr lang="zh-TW" altLang="en-US" dirty="0" smtClean="0">
                <a:solidFill>
                  <a:schemeClr val="tx1"/>
                </a:solidFill>
                <a:latin typeface="標楷體" pitchFamily="65" charset="-120"/>
                <a:ea typeface="標楷體" pitchFamily="65" charset="-120"/>
              </a:rPr>
              <a:t>美國小一老師說 主要教</a:t>
            </a:r>
            <a:r>
              <a:rPr lang="en-US" altLang="zh-TW"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溝通及社交</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教孩子與社會相處 表達自我需求</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相反的 台灣小孩去看病時 都由父母與醫師對話 小孩本人不會溝通</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難怪美國人在火車飛機酒吧 輕鬆的跟陌生人搭訕聊天 也很快找到自己要的資源</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在軟體時代 要快速把問題轉為產品 要把一群人組成精英部隊 </a:t>
            </a: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靠的就是</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溝通及社交</a:t>
            </a:r>
            <a:r>
              <a:rPr lang="en-US" altLang="zh-TW" dirty="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台灣工程師在矽谷的</a:t>
            </a:r>
            <a:r>
              <a:rPr lang="zh-TW" altLang="en-US" dirty="0" smtClean="0">
                <a:solidFill>
                  <a:schemeClr val="tx1"/>
                </a:solidFill>
                <a:latin typeface="標楷體" pitchFamily="65" charset="-120"/>
                <a:ea typeface="標楷體" pitchFamily="65" charset="-120"/>
              </a:rPr>
              <a:t>故事</a:t>
            </a:r>
            <a:r>
              <a:rPr lang="en-US" altLang="zh-TW" dirty="0" smtClean="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79782034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D108EB0-62B4-47D1-A002-B8A26A7AE633}" type="slidenum">
              <a:rPr lang="zh-TW" altLang="en-US" smtClean="0">
                <a:solidFill>
                  <a:schemeClr val="tx1"/>
                </a:solidFill>
              </a:rPr>
              <a:pPr>
                <a:defRPr/>
              </a:pPr>
              <a:t>171</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產業成功例子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2054087"/>
            <a:ext cx="10972800" cy="4399102"/>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台灣人才多，素材豐富，從高雄世運、台北聽奧的經驗，可看出台灣有能力舉辦國際大型活動且嶄露光芒。</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尤其，活動中見到多媒體科技大量運用，讓節目畫龍點睛，豐富的變化顯現多媒體科技可應用於各領域，將成為我國產業的明日之星</a:t>
            </a:r>
            <a:r>
              <a:rPr lang="en-US" altLang="zh-TW" sz="2400" dirty="0" smtClean="0">
                <a:solidFill>
                  <a:schemeClr val="tx1"/>
                </a:solidFill>
                <a:latin typeface="標楷體" pitchFamily="65" charset="-120"/>
                <a:ea typeface="標楷體" pitchFamily="65" charset="-120"/>
              </a:rPr>
              <a:t>[web </a:t>
            </a:r>
            <a:r>
              <a:rPr lang="zh-TW" altLang="en-US" sz="2400" dirty="0" smtClean="0">
                <a:solidFill>
                  <a:schemeClr val="tx1"/>
                </a:solidFill>
                <a:latin typeface="標楷體" pitchFamily="65" charset="-120"/>
                <a:ea typeface="標楷體" pitchFamily="65" charset="-120"/>
              </a:rPr>
              <a:t>朱宗慶文化觀測站</a:t>
            </a:r>
            <a:r>
              <a:rPr lang="en-US" altLang="zh-TW" sz="2400" dirty="0" smtClean="0">
                <a:solidFill>
                  <a:schemeClr val="tx1"/>
                </a:solidFill>
                <a:latin typeface="標楷體" pitchFamily="65" charset="-120"/>
                <a:ea typeface="標楷體" pitchFamily="65" charset="-120"/>
              </a:rPr>
              <a:t>, Sep. 2009]</a:t>
            </a:r>
            <a:r>
              <a:rPr lang="zh-TW" altLang="en-US" sz="2400" dirty="0" smtClean="0">
                <a:solidFill>
                  <a:schemeClr val="tx1"/>
                </a:solidFill>
                <a:latin typeface="微軟正黑體" pitchFamily="34" charset="-120"/>
                <a:ea typeface="微軟正黑體" pitchFamily="34" charset="-120"/>
              </a:rPr>
              <a:t>  </a:t>
            </a:r>
            <a:endParaRPr lang="en-US" altLang="zh-TW" sz="2400" dirty="0" smtClean="0">
              <a:solidFill>
                <a:schemeClr val="tx1"/>
              </a:solidFill>
              <a:latin typeface="微軟正黑體" pitchFamily="34" charset="-120"/>
              <a:ea typeface="微軟正黑體" pitchFamily="34" charset="-120"/>
            </a:endParaRPr>
          </a:p>
          <a:p>
            <a:pPr>
              <a:buFont typeface="Wingdings" pitchFamily="2" charset="2"/>
              <a:buNone/>
              <a:defRPr/>
            </a:pPr>
            <a:endParaRPr lang="en-US" altLang="zh-TW" sz="2400"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sz="2400" b="1" dirty="0" smtClean="0">
                <a:solidFill>
                  <a:schemeClr val="tx1"/>
                </a:solidFill>
                <a:latin typeface="微軟正黑體" pitchFamily="34" charset="-120"/>
                <a:ea typeface="微軟正黑體" pitchFamily="34" charset="-120"/>
              </a:rPr>
              <a:t>     例子</a:t>
            </a:r>
            <a:r>
              <a:rPr lang="en-US" altLang="zh-TW" sz="2400" b="1" dirty="0" smtClean="0">
                <a:solidFill>
                  <a:schemeClr val="tx1"/>
                </a:solidFill>
                <a:latin typeface="微軟正黑體" pitchFamily="34" charset="-120"/>
                <a:ea typeface="微軟正黑體" pitchFamily="34" charset="-120"/>
              </a:rPr>
              <a:t>:</a:t>
            </a:r>
            <a:r>
              <a:rPr lang="en-US" altLang="zh-TW" sz="2400" dirty="0" smtClean="0">
                <a:solidFill>
                  <a:schemeClr val="tx1"/>
                </a:solidFill>
                <a:latin typeface="微軟正黑體" pitchFamily="34" charset="-120"/>
                <a:ea typeface="微軟正黑體" pitchFamily="34" charset="-120"/>
              </a:rPr>
              <a:t> </a:t>
            </a:r>
            <a:r>
              <a:rPr lang="zh-TW" altLang="en-US" sz="2400" dirty="0" smtClean="0">
                <a:solidFill>
                  <a:schemeClr val="tx1"/>
                </a:solidFill>
                <a:latin typeface="標楷體" pitchFamily="65" charset="-120"/>
                <a:ea typeface="標楷體" pitchFamily="65" charset="-120"/>
              </a:rPr>
              <a:t>據聞世博中國館內叫好的清明上河圖</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即出自台灣軟體公司之手</a:t>
            </a:r>
            <a:endParaRPr lang="zh-TW" altLang="en-US" sz="24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46196954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35CF362-AD7B-40DE-9B24-0EE38E816966}" type="slidenum">
              <a:rPr lang="zh-TW" altLang="en-US" smtClean="0">
                <a:solidFill>
                  <a:schemeClr val="tx1"/>
                </a:solidFill>
              </a:rPr>
              <a:pPr>
                <a:defRPr/>
              </a:pPr>
              <a:t>172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產業成功例子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934817"/>
            <a:ext cx="10972800" cy="4196108"/>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台灣線上遊戲神諭之戰 </a:t>
            </a:r>
            <a:r>
              <a:rPr lang="en-US" altLang="zh-TW" dirty="0" smtClean="0">
                <a:solidFill>
                  <a:schemeClr val="tx1"/>
                </a:solidFill>
                <a:latin typeface="標楷體" pitchFamily="65" charset="-120"/>
                <a:ea typeface="標楷體" pitchFamily="65" charset="-120"/>
              </a:rPr>
              <a:t>(Runes of Magic)</a:t>
            </a:r>
            <a:r>
              <a:rPr lang="zh-TW" altLang="en-US" dirty="0" smtClean="0">
                <a:solidFill>
                  <a:schemeClr val="tx1"/>
                </a:solidFill>
                <a:latin typeface="標楷體" pitchFamily="65" charset="-120"/>
                <a:ea typeface="標楷體" pitchFamily="65" charset="-120"/>
              </a:rPr>
              <a:t> 奪德國大獎</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歐洲每日上線突破四十萬人</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唐志偉</a:t>
            </a:r>
            <a:r>
              <a:rPr lang="en-US" altLang="zh-TW" dirty="0" smtClean="0">
                <a:solidFill>
                  <a:schemeClr val="tx1"/>
                </a:solidFill>
                <a:latin typeface="標楷體" pitchFamily="65" charset="-120"/>
                <a:ea typeface="標楷體" pitchFamily="65" charset="-120"/>
              </a:rPr>
              <a:t>(35</a:t>
            </a:r>
            <a:r>
              <a:rPr lang="zh-TW" altLang="en-US" dirty="0" smtClean="0">
                <a:solidFill>
                  <a:schemeClr val="tx1"/>
                </a:solidFill>
                <a:latin typeface="標楷體" pitchFamily="65" charset="-120"/>
                <a:ea typeface="標楷體" pitchFamily="65" charset="-120"/>
              </a:rPr>
              <a:t>歲</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唐志宗</a:t>
            </a:r>
            <a:r>
              <a:rPr lang="en-US" altLang="zh-TW" dirty="0" smtClean="0">
                <a:solidFill>
                  <a:schemeClr val="tx1"/>
                </a:solidFill>
                <a:latin typeface="標楷體" pitchFamily="65" charset="-120"/>
                <a:ea typeface="標楷體" pitchFamily="65" charset="-120"/>
              </a:rPr>
              <a:t>(31)</a:t>
            </a:r>
            <a:r>
              <a:rPr lang="zh-TW" altLang="en-US" dirty="0" smtClean="0">
                <a:solidFill>
                  <a:schemeClr val="tx1"/>
                </a:solidFill>
                <a:latin typeface="標楷體" pitchFamily="65" charset="-120"/>
                <a:ea typeface="標楷體" pitchFamily="65" charset="-120"/>
              </a:rPr>
              <a:t>兄弟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因逃避考試制度</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小學赴美</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研究所畢業才回台</a:t>
            </a:r>
            <a:r>
              <a:rPr lang="en-US" altLang="zh-TW" dirty="0" smtClean="0">
                <a:solidFill>
                  <a:schemeClr val="tx1"/>
                </a:solidFill>
                <a:latin typeface="標楷體" pitchFamily="65" charset="-120"/>
                <a:ea typeface="標楷體" pitchFamily="65" charset="-120"/>
              </a:rPr>
              <a:t>,2005</a:t>
            </a:r>
            <a:r>
              <a:rPr lang="zh-TW" altLang="en-US" dirty="0" smtClean="0">
                <a:solidFill>
                  <a:schemeClr val="tx1"/>
                </a:solidFill>
                <a:latin typeface="標楷體" pitchFamily="65" charset="-120"/>
                <a:ea typeface="標楷體" pitchFamily="65" charset="-120"/>
              </a:rPr>
              <a:t>創立思維工坊</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其父是台中鞋廠老闆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一輩子代工</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倒是兒子自創品牌了</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神諭之戰玩家有</a:t>
            </a:r>
            <a:r>
              <a:rPr lang="en-US" altLang="zh-TW" dirty="0" smtClean="0">
                <a:solidFill>
                  <a:schemeClr val="tx1"/>
                </a:solidFill>
                <a:latin typeface="標楷體" pitchFamily="65" charset="-120"/>
                <a:ea typeface="標楷體" pitchFamily="65" charset="-120"/>
              </a:rPr>
              <a:t>13</a:t>
            </a:r>
            <a:r>
              <a:rPr lang="zh-TW" altLang="en-US" dirty="0" smtClean="0">
                <a:solidFill>
                  <a:schemeClr val="tx1"/>
                </a:solidFill>
                <a:latin typeface="標楷體" pitchFamily="65" charset="-120"/>
                <a:ea typeface="標楷體" pitchFamily="65" charset="-120"/>
              </a:rPr>
              <a:t>部位可打扮</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背景音樂高價找德國管弦樂團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投</a:t>
            </a:r>
            <a:r>
              <a:rPr lang="en-US" altLang="zh-TW" dirty="0" smtClean="0">
                <a:solidFill>
                  <a:schemeClr val="tx1"/>
                </a:solidFill>
                <a:latin typeface="標楷體" pitchFamily="65" charset="-120"/>
                <a:ea typeface="標楷體" pitchFamily="65" charset="-120"/>
              </a:rPr>
              <a:t>4000</a:t>
            </a:r>
            <a:r>
              <a:rPr lang="zh-TW" altLang="en-US" dirty="0" smtClean="0">
                <a:solidFill>
                  <a:schemeClr val="tx1"/>
                </a:solidFill>
                <a:latin typeface="標楷體" pitchFamily="65" charset="-120"/>
                <a:ea typeface="標楷體" pitchFamily="65" charset="-120"/>
              </a:rPr>
              <a:t>萬</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每月獲利</a:t>
            </a:r>
            <a:r>
              <a:rPr lang="en-US" altLang="zh-TW" dirty="0" smtClean="0">
                <a:solidFill>
                  <a:schemeClr val="tx1"/>
                </a:solidFill>
                <a:latin typeface="標楷體" pitchFamily="65" charset="-120"/>
                <a:ea typeface="標楷體" pitchFamily="65" charset="-120"/>
              </a:rPr>
              <a:t>800</a:t>
            </a:r>
            <a:r>
              <a:rPr lang="zh-TW" altLang="en-US" dirty="0" smtClean="0">
                <a:solidFill>
                  <a:schemeClr val="tx1"/>
                </a:solidFill>
                <a:latin typeface="標楷體" pitchFamily="65" charset="-120"/>
                <a:ea typeface="標楷體" pitchFamily="65" charset="-120"/>
              </a:rPr>
              <a:t>萬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唐家兄弟不是台灣培養的人才 而是美國培養的</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 </a:t>
            </a:r>
            <a:r>
              <a:rPr lang="zh-TW" altLang="en-US" sz="2000" dirty="0" smtClean="0">
                <a:solidFill>
                  <a:schemeClr val="tx1"/>
                </a:solidFill>
                <a:latin typeface="標楷體" pitchFamily="65" charset="-120"/>
                <a:ea typeface="標楷體" pitchFamily="65" charset="-120"/>
              </a:rPr>
              <a:t>遠見</a:t>
            </a:r>
            <a:r>
              <a:rPr lang="en-US" altLang="zh-TW" sz="2000" dirty="0" smtClean="0">
                <a:solidFill>
                  <a:schemeClr val="tx1"/>
                </a:solidFill>
                <a:latin typeface="標楷體" pitchFamily="65" charset="-120"/>
                <a:ea typeface="標楷體" pitchFamily="65" charset="-120"/>
              </a:rPr>
              <a:t>, 2010.8, pp. 366-367.</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25430545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58800" y="1159933"/>
            <a:ext cx="11023600" cy="4105805"/>
          </a:xfrm>
        </p:spPr>
        <p:txBody>
          <a:bodyPr>
            <a:normAutofit lnSpcReduction="10000"/>
          </a:bodyPr>
          <a:lstStyle/>
          <a:p>
            <a:pPr marL="0" indent="0">
              <a:buNone/>
            </a:pPr>
            <a:r>
              <a:rPr lang="en-US" altLang="zh-TW" dirty="0" smtClean="0">
                <a:latin typeface="標楷體" pitchFamily="65" charset="-120"/>
                <a:ea typeface="標楷體" pitchFamily="65" charset="-120"/>
              </a:rPr>
              <a:t>1.</a:t>
            </a:r>
            <a:r>
              <a:rPr lang="zh-TW" altLang="en-US" dirty="0" smtClean="0">
                <a:latin typeface="標楷體" pitchFamily="65" charset="-120"/>
                <a:ea typeface="標楷體" pitchFamily="65" charset="-120"/>
              </a:rPr>
              <a:t>美 </a:t>
            </a:r>
            <a:r>
              <a:rPr lang="en-US" altLang="zh-TW" dirty="0" smtClean="0">
                <a:latin typeface="標楷體" pitchFamily="65" charset="-120"/>
                <a:ea typeface="標楷體" pitchFamily="65" charset="-120"/>
              </a:rPr>
              <a:t>70%</a:t>
            </a:r>
            <a:r>
              <a:rPr lang="zh-TW" altLang="en-US" dirty="0" smtClean="0">
                <a:latin typeface="標楷體" pitchFamily="65" charset="-120"/>
                <a:ea typeface="標楷體" pitchFamily="65" charset="-120"/>
              </a:rPr>
              <a:t>諾獎 大學</a:t>
            </a:r>
            <a:r>
              <a:rPr lang="en-US" altLang="zh-TW" dirty="0" smtClean="0">
                <a:latin typeface="標楷體" pitchFamily="65" charset="-120"/>
                <a:ea typeface="標楷體" pitchFamily="65" charset="-120"/>
              </a:rPr>
              <a:t>17/20,75/200 </a:t>
            </a:r>
            <a:r>
              <a:rPr lang="zh-TW" altLang="en-US" dirty="0" smtClean="0">
                <a:latin typeface="標楷體" pitchFamily="65" charset="-120"/>
                <a:ea typeface="標楷體" pitchFamily="65" charset="-120"/>
              </a:rPr>
              <a:t>科技公司</a:t>
            </a:r>
            <a:r>
              <a:rPr lang="en-US" altLang="zh-TW" dirty="0" smtClean="0">
                <a:latin typeface="標楷體" pitchFamily="65" charset="-120"/>
                <a:ea typeface="標楷體" pitchFamily="65" charset="-120"/>
              </a:rPr>
              <a:t>8/10</a:t>
            </a:r>
          </a:p>
          <a:p>
            <a:pPr marL="0" indent="0">
              <a:buNone/>
            </a:pPr>
            <a:r>
              <a:rPr lang="en-US" altLang="zh-TW" dirty="0" smtClean="0">
                <a:latin typeface="標楷體" pitchFamily="65" charset="-120"/>
                <a:ea typeface="標楷體" pitchFamily="65" charset="-120"/>
              </a:rPr>
              <a:t>2.</a:t>
            </a:r>
            <a:r>
              <a:rPr lang="zh-TW" altLang="en-US" dirty="0" smtClean="0">
                <a:latin typeface="標楷體" pitchFamily="65" charset="-120"/>
                <a:ea typeface="標楷體" pitchFamily="65" charset="-120"/>
              </a:rPr>
              <a:t>英 </a:t>
            </a:r>
            <a:r>
              <a:rPr lang="en-US" altLang="zh-TW" dirty="0" smtClean="0">
                <a:latin typeface="標楷體" pitchFamily="65" charset="-120"/>
                <a:ea typeface="標楷體" pitchFamily="65" charset="-120"/>
              </a:rPr>
              <a:t>RR engine, ARM chip </a:t>
            </a:r>
            <a:r>
              <a:rPr lang="zh-TW" altLang="en-US" dirty="0" smtClean="0">
                <a:latin typeface="標楷體" pitchFamily="65" charset="-120"/>
                <a:ea typeface="標楷體" pitchFamily="65" charset="-120"/>
              </a:rPr>
              <a:t>大學</a:t>
            </a:r>
            <a:r>
              <a:rPr lang="en-US" altLang="zh-TW" dirty="0" smtClean="0">
                <a:latin typeface="標楷體" pitchFamily="65" charset="-120"/>
                <a:ea typeface="標楷體" pitchFamily="65" charset="-120"/>
              </a:rPr>
              <a:t>32/200</a:t>
            </a:r>
          </a:p>
          <a:p>
            <a:pPr marL="0" indent="0">
              <a:buNone/>
            </a:pPr>
            <a:r>
              <a:rPr lang="en-US" altLang="zh-TW" dirty="0" smtClean="0">
                <a:latin typeface="標楷體" pitchFamily="65" charset="-120"/>
                <a:ea typeface="標楷體" pitchFamily="65" charset="-120"/>
              </a:rPr>
              <a:t>3.</a:t>
            </a:r>
            <a:r>
              <a:rPr lang="zh-TW" altLang="en-US" dirty="0" smtClean="0">
                <a:latin typeface="標楷體" pitchFamily="65" charset="-120"/>
                <a:ea typeface="標楷體" pitchFamily="65" charset="-120"/>
              </a:rPr>
              <a:t>日 東芝 三菱 </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4.</a:t>
            </a:r>
            <a:r>
              <a:rPr lang="zh-TW" altLang="en-US" dirty="0" smtClean="0">
                <a:latin typeface="標楷體" pitchFamily="65" charset="-120"/>
                <a:ea typeface="標楷體" pitchFamily="65" charset="-120"/>
              </a:rPr>
              <a:t>法 </a:t>
            </a:r>
            <a:r>
              <a:rPr lang="en-US" altLang="zh-TW" dirty="0" smtClean="0">
                <a:latin typeface="標楷體" pitchFamily="65" charset="-120"/>
                <a:ea typeface="標楷體" pitchFamily="65" charset="-120"/>
              </a:rPr>
              <a:t>50+</a:t>
            </a:r>
            <a:r>
              <a:rPr lang="zh-TW" altLang="en-US" dirty="0">
                <a:latin typeface="標楷體" pitchFamily="65" charset="-120"/>
                <a:ea typeface="標楷體" pitchFamily="65" charset="-120"/>
              </a:rPr>
              <a:t>諾</a:t>
            </a:r>
            <a:r>
              <a:rPr lang="zh-TW" altLang="en-US" dirty="0" smtClean="0">
                <a:latin typeface="標楷體" pitchFamily="65" charset="-120"/>
                <a:ea typeface="標楷體" pitchFamily="65" charset="-120"/>
              </a:rPr>
              <a:t>獎 </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5.</a:t>
            </a:r>
            <a:r>
              <a:rPr lang="zh-TW" altLang="en-US" dirty="0" smtClean="0">
                <a:latin typeface="標楷體" pitchFamily="65" charset="-120"/>
                <a:ea typeface="標楷體" pitchFamily="65" charset="-120"/>
              </a:rPr>
              <a:t>德 </a:t>
            </a:r>
            <a:r>
              <a:rPr lang="en-US" altLang="zh-TW" dirty="0" smtClean="0">
                <a:latin typeface="標楷體" pitchFamily="65" charset="-120"/>
                <a:ea typeface="標楷體" pitchFamily="65" charset="-120"/>
              </a:rPr>
              <a:t>70+</a:t>
            </a:r>
            <a:r>
              <a:rPr lang="zh-TW" altLang="en-US" dirty="0">
                <a:latin typeface="標楷體" pitchFamily="65" charset="-120"/>
                <a:ea typeface="標楷體" pitchFamily="65" charset="-120"/>
              </a:rPr>
              <a:t>諾</a:t>
            </a:r>
            <a:r>
              <a:rPr lang="zh-TW" altLang="en-US" dirty="0" smtClean="0">
                <a:latin typeface="標楷體" pitchFamily="65" charset="-120"/>
                <a:ea typeface="標楷體" pitchFamily="65" charset="-120"/>
              </a:rPr>
              <a:t>獎</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6.</a:t>
            </a:r>
            <a:r>
              <a:rPr lang="zh-TW" altLang="en-US" dirty="0" smtClean="0">
                <a:latin typeface="標楷體" pitchFamily="65" charset="-120"/>
                <a:ea typeface="標楷體" pitchFamily="65" charset="-120"/>
              </a:rPr>
              <a:t>芬蘭 </a:t>
            </a:r>
            <a:r>
              <a:rPr lang="en-US" altLang="zh-TW" dirty="0" err="1" smtClean="0">
                <a:latin typeface="標楷體" pitchFamily="65" charset="-120"/>
                <a:ea typeface="標楷體" pitchFamily="65" charset="-120"/>
              </a:rPr>
              <a:t>linux</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7.</a:t>
            </a:r>
            <a:r>
              <a:rPr lang="zh-TW" altLang="en-US" dirty="0" smtClean="0">
                <a:latin typeface="標楷體" pitchFamily="65" charset="-120"/>
                <a:ea typeface="標楷體" pitchFamily="65" charset="-120"/>
              </a:rPr>
              <a:t>以色列</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8.</a:t>
            </a:r>
            <a:r>
              <a:rPr lang="zh-TW" altLang="en-US" dirty="0" smtClean="0">
                <a:latin typeface="標楷體" pitchFamily="65" charset="-120"/>
                <a:ea typeface="標楷體" pitchFamily="65" charset="-120"/>
              </a:rPr>
              <a:t>瑞典</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9.</a:t>
            </a:r>
            <a:r>
              <a:rPr lang="zh-TW" altLang="en-US" dirty="0" smtClean="0">
                <a:latin typeface="標楷體" pitchFamily="65" charset="-120"/>
                <a:ea typeface="標楷體" pitchFamily="65" charset="-120"/>
              </a:rPr>
              <a:t>義大利 法拉利跑車 </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10.</a:t>
            </a:r>
            <a:r>
              <a:rPr lang="zh-TW" altLang="en-US" dirty="0" smtClean="0">
                <a:latin typeface="標楷體" pitchFamily="65" charset="-120"/>
                <a:ea typeface="標楷體" pitchFamily="65" charset="-120"/>
              </a:rPr>
              <a:t>加拿大</a:t>
            </a:r>
            <a:endParaRPr lang="zh-TW" altLang="en-US" dirty="0">
              <a:latin typeface="標楷體" pitchFamily="65" charset="-120"/>
              <a:ea typeface="標楷體" pitchFamily="65" charset="-120"/>
            </a:endParaRPr>
          </a:p>
        </p:txBody>
      </p:sp>
      <p:sp>
        <p:nvSpPr>
          <p:cNvPr id="3" name="標題 2"/>
          <p:cNvSpPr>
            <a:spLocks noGrp="1"/>
          </p:cNvSpPr>
          <p:nvPr>
            <p:ph type="title"/>
          </p:nvPr>
        </p:nvSpPr>
        <p:spPr>
          <a:xfrm>
            <a:off x="550333" y="0"/>
            <a:ext cx="11032067" cy="1210733"/>
          </a:xfrm>
        </p:spPr>
        <p:txBody>
          <a:bodyPr/>
          <a:lstStyle/>
          <a:p>
            <a:r>
              <a:rPr lang="zh-TW" altLang="en-US" dirty="0" smtClean="0">
                <a:solidFill>
                  <a:schemeClr val="tx1"/>
                </a:solidFill>
                <a:latin typeface="標楷體" pitchFamily="65" charset="-120"/>
                <a:ea typeface="標楷體" pitchFamily="65" charset="-120"/>
              </a:rPr>
              <a:t>科技 </a:t>
            </a:r>
            <a:r>
              <a:rPr lang="en-US" altLang="zh-TW" dirty="0" smtClean="0">
                <a:solidFill>
                  <a:schemeClr val="tx1"/>
                </a:solidFill>
                <a:latin typeface="標楷體" pitchFamily="65" charset="-120"/>
                <a:ea typeface="標楷體" pitchFamily="65" charset="-120"/>
              </a:rPr>
              <a:t>20 </a:t>
            </a:r>
            <a:r>
              <a:rPr lang="zh-TW" altLang="en-US" dirty="0" smtClean="0">
                <a:solidFill>
                  <a:schemeClr val="tx1"/>
                </a:solidFill>
                <a:latin typeface="標楷體" pitchFamily="65" charset="-120"/>
                <a:ea typeface="標楷體" pitchFamily="65" charset="-120"/>
              </a:rPr>
              <a:t>強</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55791737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84200" y="1846261"/>
            <a:ext cx="10998200" cy="4165071"/>
          </a:xfrm>
        </p:spPr>
        <p:txBody>
          <a:bodyPr>
            <a:normAutofit fontScale="92500" lnSpcReduction="10000"/>
          </a:bodyPr>
          <a:lstStyle/>
          <a:p>
            <a:pPr marL="0" indent="0">
              <a:buNone/>
            </a:pPr>
            <a:r>
              <a:rPr lang="en-US" altLang="zh-TW" dirty="0" smtClean="0">
                <a:latin typeface="標楷體" pitchFamily="65" charset="-120"/>
                <a:ea typeface="標楷體" pitchFamily="65" charset="-120"/>
              </a:rPr>
              <a:t>11. </a:t>
            </a:r>
            <a:r>
              <a:rPr lang="zh-TW" altLang="en-US" smtClean="0">
                <a:latin typeface="標楷體" pitchFamily="65" charset="-120"/>
                <a:ea typeface="標楷體" pitchFamily="65" charset="-120"/>
              </a:rPr>
              <a:t>荷蘭  飛利浦</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12. </a:t>
            </a:r>
            <a:r>
              <a:rPr lang="zh-TW" altLang="en-US" dirty="0" smtClean="0">
                <a:latin typeface="標楷體" pitchFamily="65" charset="-120"/>
                <a:ea typeface="標楷體" pitchFamily="65" charset="-120"/>
              </a:rPr>
              <a:t>丹麥</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13. </a:t>
            </a:r>
            <a:r>
              <a:rPr lang="zh-TW" altLang="en-US" dirty="0" smtClean="0">
                <a:latin typeface="標楷體" pitchFamily="65" charset="-120"/>
                <a:ea typeface="標楷體" pitchFamily="65" charset="-120"/>
              </a:rPr>
              <a:t>瑞士</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14. </a:t>
            </a:r>
            <a:r>
              <a:rPr lang="zh-TW" altLang="en-US" dirty="0" smtClean="0">
                <a:latin typeface="標楷體" pitchFamily="65" charset="-120"/>
                <a:ea typeface="標楷體" pitchFamily="65" charset="-120"/>
              </a:rPr>
              <a:t>澳洲</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15. </a:t>
            </a:r>
            <a:r>
              <a:rPr lang="zh-TW" altLang="en-US" dirty="0" smtClean="0">
                <a:latin typeface="標楷體" pitchFamily="65" charset="-120"/>
                <a:ea typeface="標楷體" pitchFamily="65" charset="-120"/>
              </a:rPr>
              <a:t>挪威</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16. </a:t>
            </a:r>
            <a:r>
              <a:rPr lang="zh-TW" altLang="en-US" dirty="0" smtClean="0">
                <a:latin typeface="標楷體" pitchFamily="65" charset="-120"/>
                <a:ea typeface="標楷體" pitchFamily="65" charset="-120"/>
              </a:rPr>
              <a:t>比利時</a:t>
            </a:r>
            <a:endParaRPr lang="en-US" altLang="zh-TW" dirty="0" smtClean="0">
              <a:latin typeface="標楷體" pitchFamily="65" charset="-120"/>
              <a:ea typeface="標楷體" pitchFamily="65" charset="-120"/>
            </a:endParaRPr>
          </a:p>
          <a:p>
            <a:pPr marL="0" indent="0">
              <a:buNone/>
            </a:pP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17.</a:t>
            </a:r>
            <a:r>
              <a:rPr lang="zh-TW" altLang="en-US" dirty="0" smtClean="0">
                <a:latin typeface="標楷體" pitchFamily="65" charset="-120"/>
                <a:ea typeface="標楷體" pitchFamily="65" charset="-120"/>
              </a:rPr>
              <a:t>俄</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蘇聯解體 科研</a:t>
            </a:r>
            <a:r>
              <a:rPr lang="en-US" altLang="zh-TW" dirty="0" smtClean="0">
                <a:latin typeface="標楷體" pitchFamily="65" charset="-120"/>
                <a:ea typeface="標楷體" pitchFamily="65" charset="-120"/>
              </a:rPr>
              <a:t>-80%)</a:t>
            </a:r>
            <a:r>
              <a:rPr lang="zh-TW" altLang="en-US" dirty="0" smtClean="0">
                <a:latin typeface="標楷體" pitchFamily="65" charset="-120"/>
                <a:ea typeface="標楷體" pitchFamily="65" charset="-120"/>
              </a:rPr>
              <a:t> </a:t>
            </a:r>
            <a:r>
              <a:rPr lang="en-US" altLang="zh-TW" dirty="0" smtClean="0">
                <a:latin typeface="標楷體" pitchFamily="65" charset="-120"/>
                <a:ea typeface="標楷體" pitchFamily="65" charset="-120"/>
              </a:rPr>
              <a:t>18.</a:t>
            </a:r>
            <a:r>
              <a:rPr lang="zh-TW" altLang="en-US" dirty="0" smtClean="0">
                <a:latin typeface="標楷體" pitchFamily="65" charset="-120"/>
                <a:ea typeface="標楷體" pitchFamily="65" charset="-120"/>
              </a:rPr>
              <a:t>新加坡 東南亞的以色列 科技進步 </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19.</a:t>
            </a:r>
            <a:r>
              <a:rPr lang="zh-TW" altLang="en-US" dirty="0" smtClean="0">
                <a:latin typeface="標楷體" pitchFamily="65" charset="-120"/>
                <a:ea typeface="標楷體" pitchFamily="65" charset="-120"/>
              </a:rPr>
              <a:t>韓國 </a:t>
            </a:r>
            <a:r>
              <a:rPr lang="en-US" altLang="zh-TW" dirty="0" smtClean="0">
                <a:latin typeface="標楷體" pitchFamily="65" charset="-120"/>
                <a:ea typeface="標楷體" pitchFamily="65" charset="-120"/>
              </a:rPr>
              <a:t>20.</a:t>
            </a:r>
            <a:r>
              <a:rPr lang="zh-TW" altLang="en-US" dirty="0" smtClean="0">
                <a:latin typeface="標楷體" pitchFamily="65" charset="-120"/>
                <a:ea typeface="標楷體" pitchFamily="65" charset="-120"/>
              </a:rPr>
              <a:t>台灣</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材料 核電</a:t>
            </a:r>
            <a:r>
              <a:rPr lang="en-US" altLang="zh-TW" dirty="0" smtClean="0">
                <a:latin typeface="標楷體" pitchFamily="65" charset="-120"/>
                <a:ea typeface="標楷體" pitchFamily="65" charset="-120"/>
              </a:rPr>
              <a:t>)</a:t>
            </a:r>
          </a:p>
          <a:p>
            <a:pPr marL="0" indent="0">
              <a:buNone/>
            </a:pPr>
            <a:endParaRPr lang="en-US" altLang="zh-TW" dirty="0" smtClean="0">
              <a:latin typeface="標楷體" pitchFamily="65" charset="-120"/>
              <a:ea typeface="標楷體" pitchFamily="65" charset="-120"/>
            </a:endParaRPr>
          </a:p>
          <a:p>
            <a:pPr marL="0" indent="0">
              <a:buNone/>
            </a:pPr>
            <a:r>
              <a:rPr lang="en-US" altLang="zh-TW" sz="1800" dirty="0" smtClean="0">
                <a:latin typeface="標楷體" pitchFamily="65" charset="-120"/>
                <a:ea typeface="標楷體" pitchFamily="65" charset="-120"/>
              </a:rPr>
              <a:t>[</a:t>
            </a:r>
            <a:r>
              <a:rPr lang="zh-TW" altLang="en-US" sz="1800" dirty="0" smtClean="0">
                <a:latin typeface="標楷體" pitchFamily="65" charset="-120"/>
                <a:ea typeface="標楷體" pitchFamily="65" charset="-120"/>
              </a:rPr>
              <a:t>中國科技實力的真相 </a:t>
            </a:r>
            <a:r>
              <a:rPr lang="en-US" altLang="zh-TW" sz="1800" dirty="0" smtClean="0">
                <a:latin typeface="標楷體" pitchFamily="65" charset="-120"/>
                <a:ea typeface="標楷體" pitchFamily="65" charset="-120"/>
              </a:rPr>
              <a:t>WPR</a:t>
            </a:r>
            <a:r>
              <a:rPr lang="zh-TW" altLang="en-US" sz="1800" dirty="0" smtClean="0">
                <a:latin typeface="標楷體" pitchFamily="65" charset="-120"/>
                <a:ea typeface="標楷體" pitchFamily="65" charset="-120"/>
              </a:rPr>
              <a:t> </a:t>
            </a:r>
            <a:r>
              <a:rPr lang="en-US" altLang="zh-TW" sz="1800" dirty="0" smtClean="0">
                <a:latin typeface="標楷體" pitchFamily="65" charset="-120"/>
                <a:ea typeface="標楷體" pitchFamily="65" charset="-120"/>
              </a:rPr>
              <a:t>(world plentiful resource) </a:t>
            </a:r>
            <a:r>
              <a:rPr lang="zh-TW" altLang="en-US" sz="1800" dirty="0" smtClean="0">
                <a:latin typeface="標楷體" pitchFamily="65" charset="-120"/>
                <a:ea typeface="標楷體" pitchFamily="65" charset="-120"/>
              </a:rPr>
              <a:t>來源 蕊榜 </a:t>
            </a:r>
            <a:r>
              <a:rPr lang="en-US" altLang="zh-TW" sz="1800" dirty="0" smtClean="0">
                <a:latin typeface="標楷體" pitchFamily="65" charset="-120"/>
                <a:ea typeface="標楷體" pitchFamily="65" charset="-120"/>
              </a:rPr>
              <a:t>2018]</a:t>
            </a:r>
            <a:endParaRPr lang="en-US" altLang="zh-TW" sz="1800" dirty="0">
              <a:latin typeface="標楷體" pitchFamily="65" charset="-120"/>
              <a:ea typeface="標楷體" pitchFamily="65" charset="-120"/>
            </a:endParaRPr>
          </a:p>
          <a:p>
            <a:pPr marL="0" indent="0">
              <a:buNone/>
            </a:pPr>
            <a:endParaRPr lang="zh-TW" altLang="en-US"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科技 </a:t>
            </a:r>
            <a:r>
              <a:rPr lang="en-US" altLang="zh-TW" dirty="0">
                <a:solidFill>
                  <a:schemeClr val="tx1"/>
                </a:solidFill>
                <a:latin typeface="標楷體" pitchFamily="65" charset="-120"/>
                <a:ea typeface="標楷體" pitchFamily="65" charset="-120"/>
              </a:rPr>
              <a:t>20 </a:t>
            </a:r>
            <a:r>
              <a:rPr lang="zh-TW" altLang="en-US" dirty="0" smtClean="0">
                <a:solidFill>
                  <a:schemeClr val="tx1"/>
                </a:solidFill>
                <a:latin typeface="標楷體" pitchFamily="65" charset="-120"/>
                <a:ea typeface="標楷體" pitchFamily="65" charset="-120"/>
              </a:rPr>
              <a:t>強 </a:t>
            </a:r>
            <a:r>
              <a:rPr lang="en-US" altLang="zh-TW" dirty="0" smtClean="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109343601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buNone/>
            </a:pPr>
            <a:r>
              <a:rPr lang="zh-TW" altLang="en-US" b="1" dirty="0" smtClean="0">
                <a:latin typeface="標楷體" pitchFamily="65" charset="-120"/>
                <a:ea typeface="標楷體" pitchFamily="65" charset="-120"/>
              </a:rPr>
              <a:t>美國比英國有包容文化  這造成科技實力</a:t>
            </a:r>
            <a:r>
              <a:rPr lang="zh-TW" altLang="en-US" b="1" dirty="0">
                <a:latin typeface="標楷體" pitchFamily="65" charset="-120"/>
                <a:ea typeface="標楷體" pitchFamily="65" charset="-120"/>
              </a:rPr>
              <a:t>的</a:t>
            </a:r>
            <a:r>
              <a:rPr lang="zh-TW" altLang="en-US" b="1" dirty="0" smtClean="0">
                <a:latin typeface="標楷體" pitchFamily="65" charset="-120"/>
                <a:ea typeface="標楷體" pitchFamily="65" charset="-120"/>
              </a:rPr>
              <a:t>不同 </a:t>
            </a:r>
            <a:endParaRPr lang="en-US" altLang="zh-TW" b="1" dirty="0" smtClean="0">
              <a:latin typeface="標楷體" pitchFamily="65" charset="-120"/>
              <a:ea typeface="標楷體" pitchFamily="65" charset="-120"/>
            </a:endParaRPr>
          </a:p>
          <a:p>
            <a:pPr marL="0" indent="0">
              <a:buNone/>
            </a:pP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例如 </a:t>
            </a:r>
            <a:r>
              <a:rPr lang="en-US" altLang="zh-TW" b="1" dirty="0" smtClean="0">
                <a:latin typeface="標楷體" pitchFamily="65" charset="-120"/>
                <a:ea typeface="標楷體" pitchFamily="65" charset="-120"/>
              </a:rPr>
              <a:t>von </a:t>
            </a:r>
            <a:r>
              <a:rPr lang="en-US" altLang="zh-TW" b="1" dirty="0" err="1" smtClean="0">
                <a:latin typeface="標楷體" pitchFamily="65" charset="-120"/>
                <a:ea typeface="標楷體" pitchFamily="65" charset="-120"/>
              </a:rPr>
              <a:t>Newmann</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本是德國納粹要犯 但美國包容他 找他發展導彈 造就了軍事強國</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美國</a:t>
            </a:r>
            <a:r>
              <a:rPr lang="en-US" altLang="zh-TW" b="1" dirty="0" smtClean="0">
                <a:latin typeface="標楷體" pitchFamily="65" charset="-120"/>
                <a:ea typeface="標楷體" pitchFamily="65" charset="-120"/>
              </a:rPr>
              <a:t>)</a:t>
            </a:r>
          </a:p>
          <a:p>
            <a:pPr marL="0" indent="0">
              <a:buNone/>
            </a:pPr>
            <a:r>
              <a:rPr lang="zh-TW" altLang="en-US" b="1" dirty="0" smtClean="0">
                <a:latin typeface="標楷體" pitchFamily="65" charset="-120"/>
                <a:ea typeface="標楷體" pitchFamily="65" charset="-120"/>
              </a:rPr>
              <a:t>又例如 電腦奇才 </a:t>
            </a:r>
            <a:r>
              <a:rPr lang="en-US" altLang="zh-TW" b="1" dirty="0" smtClean="0">
                <a:latin typeface="標楷體" pitchFamily="65" charset="-120"/>
                <a:ea typeface="標楷體" pitchFamily="65" charset="-120"/>
              </a:rPr>
              <a:t>Turing </a:t>
            </a:r>
            <a:r>
              <a:rPr lang="zh-TW" altLang="en-US" b="1" dirty="0" smtClean="0">
                <a:latin typeface="標楷體" pitchFamily="65" charset="-120"/>
                <a:ea typeface="標楷體" pitchFamily="65" charset="-120"/>
              </a:rPr>
              <a:t>是英國人 但因同性戀傾向 受到英國壓抑  抑鬱以終</a:t>
            </a:r>
            <a:endParaRPr lang="en-US" altLang="zh-TW" b="1" dirty="0" smtClean="0">
              <a:latin typeface="標楷體" pitchFamily="65" charset="-120"/>
              <a:ea typeface="標楷體" pitchFamily="65" charset="-120"/>
            </a:endParaRPr>
          </a:p>
          <a:p>
            <a:pPr marL="0" indent="0">
              <a:buNone/>
            </a:pPr>
            <a:endParaRPr lang="en-US" altLang="zh-TW" b="1" dirty="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至今 </a:t>
            </a:r>
            <a:r>
              <a:rPr lang="en-US" altLang="zh-TW" b="1" dirty="0">
                <a:latin typeface="標楷體" pitchFamily="65" charset="-120"/>
                <a:ea typeface="標楷體" pitchFamily="65" charset="-120"/>
              </a:rPr>
              <a:t>von </a:t>
            </a:r>
            <a:r>
              <a:rPr lang="en-US" altLang="zh-TW" b="1" dirty="0" err="1">
                <a:latin typeface="標楷體" pitchFamily="65" charset="-120"/>
                <a:ea typeface="標楷體" pitchFamily="65" charset="-120"/>
              </a:rPr>
              <a:t>Newmann</a:t>
            </a:r>
            <a:r>
              <a:rPr lang="en-US" altLang="zh-TW" b="1" dirty="0">
                <a:latin typeface="標楷體" pitchFamily="65" charset="-120"/>
                <a:ea typeface="標楷體" pitchFamily="65" charset="-120"/>
              </a:rPr>
              <a:t> </a:t>
            </a:r>
            <a:r>
              <a:rPr lang="en-US" altLang="zh-TW" b="1" dirty="0" smtClean="0">
                <a:latin typeface="標楷體" pitchFamily="65" charset="-120"/>
                <a:ea typeface="標楷體" pitchFamily="65" charset="-120"/>
              </a:rPr>
              <a:t>architecture </a:t>
            </a:r>
            <a:r>
              <a:rPr lang="zh-TW" altLang="en-US" b="1" dirty="0" smtClean="0">
                <a:latin typeface="標楷體" pitchFamily="65" charset="-120"/>
                <a:ea typeface="標楷體" pitchFamily="65" charset="-120"/>
              </a:rPr>
              <a:t>人盡皆知</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a:t>
            </a:r>
            <a:r>
              <a:rPr lang="en-US" altLang="zh-TW" b="1" dirty="0" smtClean="0">
                <a:latin typeface="標楷體" pitchFamily="65" charset="-120"/>
                <a:ea typeface="標楷體" pitchFamily="65" charset="-120"/>
              </a:rPr>
              <a:t>Turing Award </a:t>
            </a:r>
            <a:r>
              <a:rPr lang="zh-TW" altLang="en-US" b="1" dirty="0" smtClean="0">
                <a:latin typeface="標楷體" pitchFamily="65" charset="-120"/>
                <a:ea typeface="標楷體" pitchFamily="65" charset="-120"/>
              </a:rPr>
              <a:t>人人景仰</a:t>
            </a:r>
            <a:endParaRPr lang="zh-TW" altLang="en-US" b="1"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科技 </a:t>
            </a:r>
            <a:r>
              <a:rPr lang="en-US" altLang="zh-TW" dirty="0">
                <a:solidFill>
                  <a:schemeClr val="tx1"/>
                </a:solidFill>
                <a:latin typeface="標楷體" pitchFamily="65" charset="-120"/>
                <a:ea typeface="標楷體" pitchFamily="65" charset="-120"/>
              </a:rPr>
              <a:t>20 </a:t>
            </a:r>
            <a:r>
              <a:rPr lang="zh-TW" altLang="en-US" dirty="0">
                <a:solidFill>
                  <a:schemeClr val="tx1"/>
                </a:solidFill>
                <a:latin typeface="標楷體" pitchFamily="65" charset="-120"/>
                <a:ea typeface="標楷體" pitchFamily="65" charset="-120"/>
              </a:rPr>
              <a:t>強 </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290408035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92667" y="1846261"/>
            <a:ext cx="10989733" cy="4393671"/>
          </a:xfrm>
        </p:spPr>
        <p:txBody>
          <a:bodyPr>
            <a:normAutofit fontScale="25000" lnSpcReduction="20000"/>
          </a:bodyPr>
          <a:lstStyle/>
          <a:p>
            <a:pPr marL="0" indent="0">
              <a:buNone/>
            </a:pPr>
            <a:r>
              <a:rPr lang="zh-TW" altLang="en-US" sz="7200" b="1" dirty="0" smtClean="0">
                <a:latin typeface="標楷體" pitchFamily="65" charset="-120"/>
                <a:ea typeface="標楷體" pitchFamily="65" charset="-120"/>
              </a:rPr>
              <a:t>這十年 中國投入萬億元到遊戲 視頻 直播 但</a:t>
            </a:r>
            <a:r>
              <a:rPr lang="zh-TW" altLang="en-US" sz="7200" b="1" dirty="0">
                <a:latin typeface="標楷體" pitchFamily="65" charset="-120"/>
                <a:ea typeface="標楷體" pitchFamily="65" charset="-120"/>
              </a:rPr>
              <a:t>中國</a:t>
            </a:r>
            <a:r>
              <a:rPr lang="zh-TW" altLang="en-US" sz="7200" b="1" dirty="0" smtClean="0">
                <a:latin typeface="標楷體" pitchFamily="65" charset="-120"/>
                <a:ea typeface="標楷體" pitchFamily="65" charset="-120"/>
              </a:rPr>
              <a:t>沒有 </a:t>
            </a:r>
            <a:r>
              <a:rPr lang="en-US" altLang="zh-TW" sz="7200" b="1" dirty="0" smtClean="0">
                <a:latin typeface="標楷體" pitchFamily="65" charset="-120"/>
                <a:ea typeface="標楷體" pitchFamily="65" charset="-120"/>
              </a:rPr>
              <a:t>Intel </a:t>
            </a:r>
            <a:r>
              <a:rPr lang="zh-TW" altLang="en-US" sz="7200" b="1" dirty="0" smtClean="0">
                <a:latin typeface="標楷體" pitchFamily="65" charset="-120"/>
                <a:ea typeface="標楷體" pitchFamily="65" charset="-120"/>
              </a:rPr>
              <a:t>沒有高通</a:t>
            </a:r>
            <a:endParaRPr lang="en-US" altLang="zh-TW" sz="7200" b="1" dirty="0" smtClean="0">
              <a:latin typeface="標楷體" pitchFamily="65" charset="-120"/>
              <a:ea typeface="標楷體" pitchFamily="65" charset="-120"/>
            </a:endParaRPr>
          </a:p>
          <a:p>
            <a:pPr marL="0" indent="0">
              <a:buNone/>
            </a:pPr>
            <a:r>
              <a:rPr lang="zh-TW" altLang="en-US" sz="7200" b="1" dirty="0">
                <a:latin typeface="標楷體" pitchFamily="65" charset="-120"/>
                <a:ea typeface="標楷體" pitchFamily="65" charset="-120"/>
              </a:rPr>
              <a:t>中國</a:t>
            </a:r>
            <a:r>
              <a:rPr lang="zh-TW" altLang="en-US" sz="7200" b="1" dirty="0" smtClean="0">
                <a:latin typeface="標楷體" pitchFamily="65" charset="-120"/>
                <a:ea typeface="標楷體" pitchFamily="65" charset="-120"/>
              </a:rPr>
              <a:t>天天折騰模式創新 共享單車燒掉幾百億 但罕有大手筆投入尖端科技</a:t>
            </a:r>
            <a:endParaRPr lang="en-US" altLang="zh-TW" sz="7200" b="1" dirty="0" smtClean="0">
              <a:latin typeface="標楷體" pitchFamily="65" charset="-120"/>
              <a:ea typeface="標楷體" pitchFamily="65" charset="-120"/>
            </a:endParaRPr>
          </a:p>
          <a:p>
            <a:pPr marL="0" indent="0">
              <a:buNone/>
            </a:pPr>
            <a:r>
              <a:rPr lang="zh-TW" altLang="en-US" sz="7200" b="1" dirty="0" smtClean="0">
                <a:latin typeface="標楷體" pitchFamily="65" charset="-120"/>
                <a:ea typeface="標楷體" pitchFamily="65" charset="-120"/>
              </a:rPr>
              <a:t>長期忽視基礎研究 技術創新 終於在中興通訊事件</a:t>
            </a:r>
            <a:r>
              <a:rPr lang="en-US" altLang="zh-TW" sz="7200" b="1" dirty="0" smtClean="0">
                <a:latin typeface="標楷體" pitchFamily="65" charset="-120"/>
                <a:ea typeface="標楷體" pitchFamily="65" charset="-120"/>
              </a:rPr>
              <a:t>(</a:t>
            </a:r>
            <a:r>
              <a:rPr lang="zh-TW" altLang="en-US" sz="7200" b="1" dirty="0" smtClean="0">
                <a:latin typeface="標楷體" pitchFamily="65" charset="-120"/>
                <a:ea typeface="標楷體" pitchFamily="65" charset="-120"/>
              </a:rPr>
              <a:t>美國禁售關鍵</a:t>
            </a:r>
            <a:r>
              <a:rPr lang="zh-TW" altLang="en-US" sz="7200" b="1" dirty="0">
                <a:latin typeface="標楷體" pitchFamily="65" charset="-120"/>
                <a:ea typeface="標楷體" pitchFamily="65" charset="-120"/>
              </a:rPr>
              <a:t>晶片</a:t>
            </a:r>
            <a:r>
              <a:rPr lang="en-US" altLang="zh-TW" sz="7200" b="1" dirty="0" smtClean="0">
                <a:latin typeface="標楷體" pitchFamily="65" charset="-120"/>
                <a:ea typeface="標楷體" pitchFamily="65" charset="-120"/>
              </a:rPr>
              <a:t>)</a:t>
            </a:r>
            <a:r>
              <a:rPr lang="zh-TW" altLang="en-US" sz="7200" b="1" dirty="0" smtClean="0">
                <a:latin typeface="標楷體" pitchFamily="65" charset="-120"/>
                <a:ea typeface="標楷體" pitchFamily="65" charset="-120"/>
              </a:rPr>
              <a:t> 得到痛苦的驗證</a:t>
            </a:r>
            <a:endParaRPr lang="en-US" altLang="zh-TW" sz="7200" b="1" dirty="0" smtClean="0">
              <a:latin typeface="標楷體" pitchFamily="65" charset="-120"/>
              <a:ea typeface="標楷體" pitchFamily="65" charset="-120"/>
            </a:endParaRPr>
          </a:p>
          <a:p>
            <a:pPr marL="0" indent="0">
              <a:buNone/>
            </a:pPr>
            <a:endParaRPr lang="en-US" altLang="zh-TW" sz="7200" b="1" dirty="0">
              <a:latin typeface="標楷體" pitchFamily="65" charset="-120"/>
              <a:ea typeface="標楷體" pitchFamily="65" charset="-120"/>
            </a:endParaRPr>
          </a:p>
          <a:p>
            <a:pPr marL="0" indent="0">
              <a:buNone/>
            </a:pPr>
            <a:r>
              <a:rPr lang="en-US" altLang="zh-TW" sz="7200" b="1" dirty="0" smtClean="0">
                <a:latin typeface="標楷體" pitchFamily="65" charset="-120"/>
                <a:ea typeface="標楷體" pitchFamily="65" charset="-120"/>
              </a:rPr>
              <a:t>1999 </a:t>
            </a:r>
            <a:r>
              <a:rPr lang="zh-TW" altLang="en-US" sz="7200" b="1" dirty="0" smtClean="0">
                <a:latin typeface="標楷體" pitchFamily="65" charset="-120"/>
                <a:ea typeface="標楷體" pitchFamily="65" charset="-120"/>
              </a:rPr>
              <a:t>科索夫戰爭 是第一場信息化戰爭 美國打</a:t>
            </a:r>
            <a:r>
              <a:rPr lang="en-US" altLang="zh-TW" sz="7200" b="1" dirty="0" smtClean="0">
                <a:latin typeface="標楷體" pitchFamily="65" charset="-120"/>
                <a:ea typeface="標楷體" pitchFamily="65" charset="-120"/>
              </a:rPr>
              <a:t>78</a:t>
            </a:r>
            <a:r>
              <a:rPr lang="zh-TW" altLang="en-US" sz="7200" b="1" dirty="0" smtClean="0">
                <a:latin typeface="標楷體" pitchFamily="65" charset="-120"/>
                <a:ea typeface="標楷體" pitchFamily="65" charset="-120"/>
              </a:rPr>
              <a:t>天 沒一人死 完勝</a:t>
            </a:r>
            <a:r>
              <a:rPr lang="en-US" altLang="zh-TW" sz="7200" b="1" dirty="0" smtClean="0">
                <a:latin typeface="標楷體" pitchFamily="65" charset="-120"/>
                <a:ea typeface="標楷體" pitchFamily="65" charset="-120"/>
              </a:rPr>
              <a:t>!</a:t>
            </a:r>
            <a:r>
              <a:rPr lang="zh-TW" altLang="en-US" sz="7200" b="1" dirty="0" smtClean="0">
                <a:latin typeface="標楷體" pitchFamily="65" charset="-120"/>
                <a:ea typeface="標楷體" pitchFamily="65" charset="-120"/>
              </a:rPr>
              <a:t>  信息</a:t>
            </a:r>
            <a:r>
              <a:rPr lang="zh-TW" altLang="en-US" sz="7200" b="1" dirty="0">
                <a:latin typeface="標楷體" pitchFamily="65" charset="-120"/>
                <a:ea typeface="標楷體" pitchFamily="65" charset="-120"/>
              </a:rPr>
              <a:t>化</a:t>
            </a:r>
            <a:r>
              <a:rPr lang="zh-TW" altLang="en-US" sz="7200" b="1" dirty="0" smtClean="0">
                <a:latin typeface="標楷體" pitchFamily="65" charset="-120"/>
                <a:ea typeface="標楷體" pitchFamily="65" charset="-120"/>
              </a:rPr>
              <a:t>戰爭實際上就是晶片戰爭</a:t>
            </a:r>
            <a:endParaRPr lang="en-US" altLang="zh-TW" sz="7200" b="1" dirty="0" smtClean="0">
              <a:latin typeface="標楷體" pitchFamily="65" charset="-120"/>
              <a:ea typeface="標楷體" pitchFamily="65" charset="-120"/>
            </a:endParaRPr>
          </a:p>
          <a:p>
            <a:pPr marL="0" indent="0">
              <a:buNone/>
            </a:pPr>
            <a:endParaRPr lang="en-US" altLang="zh-TW" sz="7200" b="1" dirty="0">
              <a:latin typeface="標楷體" pitchFamily="65" charset="-120"/>
              <a:ea typeface="標楷體" pitchFamily="65" charset="-120"/>
            </a:endParaRPr>
          </a:p>
          <a:p>
            <a:pPr marL="0" indent="0">
              <a:buNone/>
            </a:pPr>
            <a:r>
              <a:rPr lang="zh-TW" altLang="en-US" sz="7200" b="1" dirty="0">
                <a:solidFill>
                  <a:schemeClr val="tx1"/>
                </a:solidFill>
                <a:latin typeface="標楷體" pitchFamily="65" charset="-120"/>
                <a:ea typeface="標楷體" pitchFamily="65" charset="-120"/>
              </a:rPr>
              <a:t>中美貿易</a:t>
            </a:r>
            <a:r>
              <a:rPr lang="zh-TW" altLang="en-US" sz="7200" b="1" dirty="0" smtClean="0">
                <a:solidFill>
                  <a:schemeClr val="tx1"/>
                </a:solidFill>
                <a:latin typeface="標楷體" pitchFamily="65" charset="-120"/>
                <a:ea typeface="標楷體" pitchFamily="65" charset="-120"/>
              </a:rPr>
              <a:t>戰的首場戰役 居然是美國發起晶片戰 瞄準中國做精準打擊</a:t>
            </a:r>
            <a:endParaRPr lang="en-US" altLang="zh-TW" sz="7200" b="1" dirty="0" smtClean="0">
              <a:solidFill>
                <a:schemeClr val="tx1"/>
              </a:solidFill>
              <a:latin typeface="標楷體" pitchFamily="65" charset="-120"/>
              <a:ea typeface="標楷體" pitchFamily="65" charset="-120"/>
            </a:endParaRPr>
          </a:p>
          <a:p>
            <a:pPr marL="0" indent="0">
              <a:buNone/>
            </a:pPr>
            <a:endParaRPr lang="en-US" altLang="zh-TW" sz="7200" b="1" dirty="0">
              <a:solidFill>
                <a:schemeClr val="tx1"/>
              </a:solidFill>
              <a:latin typeface="標楷體" pitchFamily="65" charset="-120"/>
              <a:ea typeface="標楷體" pitchFamily="65" charset="-120"/>
            </a:endParaRPr>
          </a:p>
          <a:p>
            <a:pPr marL="0" indent="0">
              <a:buNone/>
            </a:pPr>
            <a:r>
              <a:rPr lang="zh-TW" altLang="en-US" sz="7200" b="1" dirty="0" smtClean="0">
                <a:solidFill>
                  <a:schemeClr val="tx1"/>
                </a:solidFill>
                <a:latin typeface="標楷體" pitchFamily="65" charset="-120"/>
                <a:ea typeface="標楷體" pitchFamily="65" charset="-120"/>
              </a:rPr>
              <a:t>媒體熱衷報導華為自己研發晶片 卻不知</a:t>
            </a:r>
            <a:r>
              <a:rPr lang="zh-TW" altLang="en-US" sz="7200" b="1" dirty="0">
                <a:solidFill>
                  <a:schemeClr val="tx1"/>
                </a:solidFill>
                <a:latin typeface="標楷體" pitchFamily="65" charset="-120"/>
                <a:ea typeface="標楷體" pitchFamily="65" charset="-120"/>
              </a:rPr>
              <a:t>華為</a:t>
            </a:r>
            <a:r>
              <a:rPr lang="zh-TW" altLang="en-US" sz="7200" b="1" dirty="0" smtClean="0">
                <a:solidFill>
                  <a:schemeClr val="tx1"/>
                </a:solidFill>
                <a:latin typeface="標楷體" pitchFamily="65" charset="-120"/>
                <a:ea typeface="標楷體" pitchFamily="65" charset="-120"/>
              </a:rPr>
              <a:t>只是設計晶片 要靠台積電製造晶片 更何況華為晶片只是在英國</a:t>
            </a:r>
            <a:r>
              <a:rPr lang="en-US" altLang="zh-TW" sz="7200" b="1" dirty="0" smtClean="0">
                <a:solidFill>
                  <a:schemeClr val="tx1"/>
                </a:solidFill>
                <a:latin typeface="標楷體" pitchFamily="65" charset="-120"/>
                <a:ea typeface="標楷體" pitchFamily="65" charset="-120"/>
              </a:rPr>
              <a:t>ARM</a:t>
            </a:r>
            <a:r>
              <a:rPr lang="zh-TW" altLang="en-US" sz="7200" b="1" dirty="0" smtClean="0">
                <a:solidFill>
                  <a:schemeClr val="tx1"/>
                </a:solidFill>
                <a:latin typeface="標楷體" pitchFamily="65" charset="-120"/>
                <a:ea typeface="標楷體" pitchFamily="65" charset="-120"/>
              </a:rPr>
              <a:t>架構上做調整而已 算不上自己研發</a:t>
            </a:r>
            <a:endParaRPr lang="en-US" altLang="zh-TW" sz="7200" b="1" dirty="0" smtClean="0">
              <a:solidFill>
                <a:schemeClr val="tx1"/>
              </a:solidFill>
              <a:latin typeface="標楷體" pitchFamily="65" charset="-120"/>
              <a:ea typeface="標楷體" pitchFamily="65" charset="-120"/>
            </a:endParaRPr>
          </a:p>
          <a:p>
            <a:pPr marL="0" indent="0">
              <a:buNone/>
            </a:pPr>
            <a:endParaRPr lang="en-US" altLang="zh-TW" sz="7200" b="1" dirty="0">
              <a:solidFill>
                <a:schemeClr val="tx1"/>
              </a:solidFill>
              <a:latin typeface="標楷體" pitchFamily="65" charset="-120"/>
              <a:ea typeface="標楷體" pitchFamily="65" charset="-120"/>
            </a:endParaRPr>
          </a:p>
          <a:p>
            <a:pPr marL="0" indent="0">
              <a:buNone/>
            </a:pPr>
            <a:r>
              <a:rPr lang="zh-TW" altLang="en-US" sz="7200" b="1" dirty="0" smtClean="0">
                <a:solidFill>
                  <a:schemeClr val="tx1"/>
                </a:solidFill>
                <a:latin typeface="標楷體" pitchFamily="65" charset="-120"/>
                <a:ea typeface="標楷體" pitchFamily="65" charset="-120"/>
              </a:rPr>
              <a:t>彎道超車是個儰概念 沒有創新環境及寬容社會 是不行的</a:t>
            </a:r>
            <a:endParaRPr lang="en-US" altLang="zh-TW" sz="7200" b="1" dirty="0" smtClean="0">
              <a:solidFill>
                <a:schemeClr val="tx1"/>
              </a:solidFill>
              <a:latin typeface="標楷體" pitchFamily="65" charset="-120"/>
              <a:ea typeface="標楷體" pitchFamily="65" charset="-120"/>
            </a:endParaRPr>
          </a:p>
          <a:p>
            <a:pPr marL="0" indent="0">
              <a:buNone/>
            </a:pPr>
            <a:r>
              <a:rPr lang="zh-TW" altLang="en-US" sz="7200" b="1" dirty="0">
                <a:solidFill>
                  <a:schemeClr val="tx1"/>
                </a:solidFill>
                <a:latin typeface="標楷體" pitchFamily="65" charset="-120"/>
                <a:ea typeface="標楷體" pitchFamily="65" charset="-120"/>
              </a:rPr>
              <a:t>國家的</a:t>
            </a:r>
            <a:r>
              <a:rPr lang="zh-TW" altLang="en-US" sz="7200" b="1" dirty="0">
                <a:solidFill>
                  <a:schemeClr val="tx1"/>
                </a:solidFill>
                <a:latin typeface="微軟正黑體" pitchFamily="34" charset="-120"/>
                <a:ea typeface="微軟正黑體" pitchFamily="34" charset="-120"/>
              </a:rPr>
              <a:t>創新</a:t>
            </a:r>
            <a:r>
              <a:rPr lang="zh-TW" altLang="en-US" sz="7200" b="1" dirty="0" smtClean="0">
                <a:solidFill>
                  <a:schemeClr val="tx1"/>
                </a:solidFill>
                <a:latin typeface="微軟正黑體" pitchFamily="34" charset="-120"/>
                <a:ea typeface="微軟正黑體" pitchFamily="34" charset="-120"/>
              </a:rPr>
              <a:t>能力 </a:t>
            </a:r>
            <a:r>
              <a:rPr lang="zh-TW" altLang="en-US" sz="7200" b="1" dirty="0" smtClean="0">
                <a:solidFill>
                  <a:schemeClr val="tx1"/>
                </a:solidFill>
                <a:latin typeface="標楷體" pitchFamily="65" charset="-120"/>
                <a:ea typeface="標楷體" pitchFamily="65" charset="-120"/>
              </a:rPr>
              <a:t>是背後一系列</a:t>
            </a:r>
            <a:r>
              <a:rPr lang="zh-TW" altLang="en-US" sz="7200" b="1" dirty="0" smtClean="0">
                <a:solidFill>
                  <a:schemeClr val="tx1"/>
                </a:solidFill>
                <a:latin typeface="微軟正黑體" pitchFamily="34" charset="-120"/>
                <a:ea typeface="微軟正黑體" pitchFamily="34" charset="-120"/>
              </a:rPr>
              <a:t>思維方式及社會</a:t>
            </a:r>
            <a:r>
              <a:rPr lang="zh-TW" altLang="en-US" sz="7200" b="1" smtClean="0">
                <a:solidFill>
                  <a:schemeClr val="tx1"/>
                </a:solidFill>
                <a:latin typeface="微軟正黑體" pitchFamily="34" charset="-120"/>
                <a:ea typeface="微軟正黑體" pitchFamily="34" charset="-120"/>
              </a:rPr>
              <a:t>架構</a:t>
            </a:r>
            <a:r>
              <a:rPr lang="zh-TW" altLang="en-US" sz="7200" b="1" smtClean="0">
                <a:solidFill>
                  <a:schemeClr val="tx1"/>
                </a:solidFill>
                <a:latin typeface="標楷體" pitchFamily="65" charset="-120"/>
                <a:ea typeface="標楷體" pitchFamily="65" charset="-120"/>
              </a:rPr>
              <a:t>的結果</a:t>
            </a:r>
            <a:endParaRPr lang="en-US" altLang="zh-TW" sz="7200" b="1" dirty="0" smtClean="0">
              <a:latin typeface="標楷體" pitchFamily="65" charset="-120"/>
              <a:ea typeface="標楷體" pitchFamily="65" charset="-120"/>
            </a:endParaRPr>
          </a:p>
          <a:p>
            <a:pPr marL="0" indent="0">
              <a:buNone/>
            </a:pPr>
            <a:endParaRPr lang="en-US" altLang="zh-TW" sz="4200" dirty="0"/>
          </a:p>
          <a:p>
            <a:pPr marL="0" indent="0">
              <a:buNone/>
            </a:pPr>
            <a:endParaRPr lang="en-US" altLang="zh-TW" sz="4200" dirty="0" smtClean="0"/>
          </a:p>
          <a:p>
            <a:pPr marL="0" indent="0">
              <a:buNone/>
            </a:pPr>
            <a:r>
              <a:rPr lang="en-US" altLang="zh-TW" sz="4400" dirty="0" smtClean="0"/>
              <a:t>[</a:t>
            </a:r>
            <a:r>
              <a:rPr lang="zh-TW" altLang="en-US" sz="4400" dirty="0" smtClean="0"/>
              <a:t>范 金融蠻族 感謝特朗普 驚醒國人上國美夢</a:t>
            </a:r>
            <a:r>
              <a:rPr lang="zh-TW" altLang="en-US" sz="4400" dirty="0"/>
              <a:t> </a:t>
            </a:r>
            <a:r>
              <a:rPr lang="zh-TW" altLang="en-US" sz="4400" dirty="0" smtClean="0"/>
              <a:t>  </a:t>
            </a:r>
            <a:r>
              <a:rPr lang="en-US" altLang="zh-TW" sz="4400" dirty="0" err="1" smtClean="0"/>
              <a:t>WeChat</a:t>
            </a:r>
            <a:r>
              <a:rPr lang="en-US" altLang="zh-TW" sz="4400" dirty="0" smtClean="0"/>
              <a:t>  2018.4.18]</a:t>
            </a:r>
            <a:endParaRPr lang="zh-TW" altLang="en-US" sz="4400" dirty="0"/>
          </a:p>
        </p:txBody>
      </p:sp>
      <p:sp>
        <p:nvSpPr>
          <p:cNvPr id="3" name="標題 2"/>
          <p:cNvSpPr>
            <a:spLocks noGrp="1"/>
          </p:cNvSpPr>
          <p:nvPr>
            <p:ph type="title"/>
          </p:nvPr>
        </p:nvSpPr>
        <p:spPr/>
        <p:txBody>
          <a:bodyPr/>
          <a:lstStyle/>
          <a:p>
            <a:r>
              <a:rPr lang="en-US" altLang="zh-TW" dirty="0" smtClean="0">
                <a:solidFill>
                  <a:schemeClr val="tx1"/>
                </a:solidFill>
                <a:latin typeface="標楷體" pitchFamily="65" charset="-120"/>
                <a:ea typeface="標楷體" pitchFamily="65" charset="-120"/>
              </a:rPr>
              <a:t>2018</a:t>
            </a:r>
            <a:r>
              <a:rPr lang="zh-TW" altLang="en-US" dirty="0" smtClean="0">
                <a:solidFill>
                  <a:schemeClr val="tx1"/>
                </a:solidFill>
                <a:latin typeface="標楷體" pitchFamily="65" charset="-120"/>
                <a:ea typeface="標楷體" pitchFamily="65" charset="-120"/>
              </a:rPr>
              <a:t>中美貿易戰 中方的省思</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45180616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dirty="0" smtClean="0"/>
              <a:t>    </a:t>
            </a:r>
            <a:r>
              <a:rPr lang="en-US" altLang="zh-TW" dirty="0" smtClean="0"/>
              <a:t>2020 </a:t>
            </a:r>
            <a:r>
              <a:rPr lang="zh-TW" altLang="en-US" dirty="0" smtClean="0">
                <a:latin typeface="標楷體" pitchFamily="65" charset="-120"/>
                <a:ea typeface="標楷體" pitchFamily="65" charset="-120"/>
              </a:rPr>
              <a:t>武漢肺炎全球肆虐</a:t>
            </a:r>
            <a:r>
              <a:rPr lang="zh-TW" altLang="en-US" dirty="0">
                <a:latin typeface="標楷體"/>
                <a:ea typeface="標楷體"/>
              </a:rPr>
              <a:t>，</a:t>
            </a:r>
            <a:r>
              <a:rPr lang="zh-TW" altLang="en-US" dirty="0" smtClean="0">
                <a:latin typeface="標楷體" pitchFamily="65" charset="-120"/>
                <a:ea typeface="標楷體" pitchFamily="65" charset="-120"/>
              </a:rPr>
              <a:t>震動世界</a:t>
            </a:r>
            <a:r>
              <a:rPr lang="zh-TW" altLang="en-US" dirty="0" smtClean="0">
                <a:latin typeface="標楷體"/>
                <a:ea typeface="標楷體"/>
              </a:rPr>
              <a:t>。</a:t>
            </a:r>
            <a:endParaRPr lang="en-US" altLang="zh-TW" dirty="0" smtClean="0">
              <a:latin typeface="標楷體"/>
              <a:ea typeface="標楷體"/>
            </a:endParaRPr>
          </a:p>
          <a:p>
            <a:pPr marL="0" indent="0">
              <a:buNone/>
            </a:pP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pPr marL="0" indent="0">
              <a:buNone/>
            </a:pPr>
            <a:r>
              <a:rPr lang="zh-TW" altLang="en-US" dirty="0">
                <a:latin typeface="標楷體" pitchFamily="65" charset="-120"/>
                <a:ea typeface="標楷體" pitchFamily="65" charset="-120"/>
              </a:rPr>
              <a:t> </a:t>
            </a:r>
            <a:r>
              <a:rPr lang="zh-TW" altLang="en-US" dirty="0" smtClean="0">
                <a:latin typeface="標楷體" pitchFamily="65" charset="-120"/>
                <a:ea typeface="標楷體" pitchFamily="65" charset="-120"/>
              </a:rPr>
              <a:t> 世人驚覺：中國不僅已是</a:t>
            </a:r>
            <a:r>
              <a:rPr lang="zh-TW" altLang="en-US" dirty="0" smtClean="0">
                <a:latin typeface="微軟正黑體" pitchFamily="34" charset="-120"/>
                <a:ea typeface="微軟正黑體" pitchFamily="34" charset="-120"/>
              </a:rPr>
              <a:t>世界工廠 </a:t>
            </a:r>
            <a:r>
              <a:rPr lang="en-US" altLang="zh-TW" dirty="0" smtClean="0">
                <a:latin typeface="標楷體" pitchFamily="65" charset="-120"/>
                <a:ea typeface="標楷體" pitchFamily="65" charset="-120"/>
              </a:rPr>
              <a:t>(GDP</a:t>
            </a:r>
            <a:r>
              <a:rPr lang="zh-TW" altLang="en-US" dirty="0" smtClean="0">
                <a:latin typeface="標楷體" pitchFamily="65" charset="-120"/>
                <a:ea typeface="標楷體" pitchFamily="65" charset="-120"/>
              </a:rPr>
              <a:t>佔全球</a:t>
            </a:r>
            <a:r>
              <a:rPr lang="en-US" altLang="zh-TW" dirty="0" smtClean="0">
                <a:latin typeface="標楷體" pitchFamily="65" charset="-120"/>
                <a:ea typeface="標楷體" pitchFamily="65" charset="-120"/>
              </a:rPr>
              <a:t>17%</a:t>
            </a:r>
            <a:r>
              <a:rPr lang="zh-TW" altLang="en-US" dirty="0" smtClean="0">
                <a:latin typeface="標楷體"/>
                <a:ea typeface="標楷體"/>
              </a:rPr>
              <a:t>，多項產業供應鏈因此事件而斷鏈</a:t>
            </a:r>
            <a:r>
              <a:rPr lang="en-US" altLang="zh-TW" dirty="0" smtClean="0">
                <a:latin typeface="標楷體" pitchFamily="65" charset="-120"/>
                <a:ea typeface="標楷體" pitchFamily="65" charset="-120"/>
              </a:rPr>
              <a:t>)</a:t>
            </a:r>
            <a:r>
              <a:rPr lang="zh-TW" altLang="en-US" dirty="0" smtClean="0">
                <a:latin typeface="標楷體"/>
                <a:ea typeface="標楷體"/>
              </a:rPr>
              <a:t>，同時</a:t>
            </a:r>
            <a:r>
              <a:rPr lang="zh-TW" altLang="en-US" dirty="0" smtClean="0">
                <a:latin typeface="標楷體" pitchFamily="65" charset="-120"/>
                <a:ea typeface="標楷體" pitchFamily="65" charset="-120"/>
              </a:rPr>
              <a:t>也是</a:t>
            </a:r>
            <a:r>
              <a:rPr lang="zh-TW" altLang="en-US" dirty="0" smtClean="0">
                <a:latin typeface="微軟正黑體" pitchFamily="34" charset="-120"/>
                <a:ea typeface="微軟正黑體" pitchFamily="34" charset="-120"/>
              </a:rPr>
              <a:t>世界市場</a:t>
            </a:r>
            <a:r>
              <a:rPr lang="zh-TW" altLang="en-US" dirty="0">
                <a:latin typeface="微軟正黑體" pitchFamily="34" charset="-120"/>
                <a:ea typeface="微軟正黑體" pitchFamily="34" charset="-120"/>
              </a:rPr>
              <a:t> </a:t>
            </a:r>
            <a:r>
              <a:rPr lang="en-US" altLang="zh-TW" dirty="0" smtClean="0">
                <a:latin typeface="標楷體"/>
                <a:ea typeface="標楷體"/>
              </a:rPr>
              <a:t>(</a:t>
            </a:r>
            <a:r>
              <a:rPr lang="zh-TW" altLang="en-US" dirty="0" smtClean="0">
                <a:latin typeface="標楷體" pitchFamily="65" charset="-120"/>
                <a:ea typeface="標楷體" pitchFamily="65" charset="-120"/>
              </a:rPr>
              <a:t>中國觀光客跑遍全球</a:t>
            </a:r>
            <a:r>
              <a:rPr lang="zh-TW" altLang="en-US" smtClean="0">
                <a:latin typeface="標楷體" pitchFamily="65" charset="-120"/>
                <a:ea typeface="標楷體" pitchFamily="65" charset="-120"/>
              </a:rPr>
              <a:t>大手筆消費</a:t>
            </a:r>
            <a:r>
              <a:rPr lang="zh-TW" altLang="en-US" dirty="0">
                <a:latin typeface="標楷體"/>
                <a:ea typeface="標楷體"/>
              </a:rPr>
              <a:t>；</a:t>
            </a:r>
            <a:r>
              <a:rPr lang="zh-TW" altLang="en-US" smtClean="0">
                <a:latin typeface="標楷體" pitchFamily="65" charset="-120"/>
                <a:ea typeface="標楷體" pitchFamily="65" charset="-120"/>
              </a:rPr>
              <a:t>一帶</a:t>
            </a:r>
            <a:r>
              <a:rPr lang="zh-TW" altLang="en-US" dirty="0" smtClean="0">
                <a:latin typeface="標楷體" pitchFamily="65" charset="-120"/>
                <a:ea typeface="標楷體" pitchFamily="65" charset="-120"/>
              </a:rPr>
              <a:t>一路在多國做基礎建設</a:t>
            </a:r>
            <a:r>
              <a:rPr lang="zh-TW" altLang="en-US" dirty="0">
                <a:latin typeface="標楷體"/>
                <a:ea typeface="標楷體"/>
              </a:rPr>
              <a:t>，</a:t>
            </a:r>
            <a:r>
              <a:rPr lang="zh-TW" altLang="en-US" dirty="0" smtClean="0">
                <a:latin typeface="標楷體" pitchFamily="65" charset="-120"/>
                <a:ea typeface="標楷體" pitchFamily="65" charset="-120"/>
              </a:rPr>
              <a:t>又擴張</a:t>
            </a:r>
            <a:r>
              <a:rPr lang="zh-TW" altLang="en-US" dirty="0">
                <a:latin typeface="標楷體" pitchFamily="65" charset="-120"/>
                <a:ea typeface="標楷體" pitchFamily="65" charset="-120"/>
              </a:rPr>
              <a:t>其全球影響力</a:t>
            </a:r>
            <a:r>
              <a:rPr lang="en-US" altLang="zh-TW" dirty="0" smtClean="0">
                <a:latin typeface="標楷體" pitchFamily="65" charset="-120"/>
                <a:ea typeface="標楷體" pitchFamily="65" charset="-120"/>
              </a:rPr>
              <a:t>)</a:t>
            </a:r>
            <a:r>
              <a:rPr lang="zh-TW" altLang="en-US" dirty="0" smtClean="0">
                <a:latin typeface="標楷體"/>
                <a:ea typeface="標楷體"/>
              </a:rPr>
              <a:t>。</a:t>
            </a: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pPr marL="0" indent="0">
              <a:buNone/>
            </a:pPr>
            <a:r>
              <a:rPr lang="zh-TW" altLang="en-US" dirty="0">
                <a:latin typeface="標楷體" pitchFamily="65" charset="-120"/>
                <a:ea typeface="標楷體" pitchFamily="65" charset="-120"/>
              </a:rPr>
              <a:t> </a:t>
            </a:r>
            <a:r>
              <a:rPr lang="zh-TW" altLang="en-US" dirty="0" smtClean="0">
                <a:latin typeface="標楷體" pitchFamily="65" charset="-120"/>
                <a:ea typeface="標楷體" pitchFamily="65" charset="-120"/>
              </a:rPr>
              <a:t> 但是</a:t>
            </a:r>
            <a:r>
              <a:rPr lang="zh-TW" altLang="en-US" dirty="0" smtClean="0">
                <a:latin typeface="標楷體"/>
                <a:ea typeface="標楷體"/>
              </a:rPr>
              <a:t>，</a:t>
            </a:r>
            <a:r>
              <a:rPr lang="zh-TW" altLang="en-US" dirty="0" smtClean="0">
                <a:latin typeface="標楷體" pitchFamily="65" charset="-120"/>
                <a:ea typeface="標楷體" pitchFamily="65" charset="-120"/>
              </a:rPr>
              <a:t>武漢肺炎也暴露出</a:t>
            </a:r>
            <a:r>
              <a:rPr lang="zh-TW" altLang="en-US" dirty="0">
                <a:latin typeface="標楷體" pitchFamily="65" charset="-120"/>
                <a:ea typeface="標楷體" pitchFamily="65" charset="-120"/>
              </a:rPr>
              <a:t>：</a:t>
            </a:r>
            <a:r>
              <a:rPr lang="zh-TW" altLang="en-US" dirty="0" smtClean="0">
                <a:latin typeface="標楷體" pitchFamily="65" charset="-120"/>
                <a:ea typeface="標楷體" pitchFamily="65" charset="-120"/>
              </a:rPr>
              <a:t>中國光鮮亮麗外表下</a:t>
            </a:r>
            <a:r>
              <a:rPr lang="zh-TW" altLang="en-US" dirty="0">
                <a:latin typeface="標楷體"/>
                <a:ea typeface="標楷體"/>
              </a:rPr>
              <a:t>，</a:t>
            </a:r>
            <a:r>
              <a:rPr lang="zh-TW" altLang="en-US" dirty="0" smtClean="0">
                <a:latin typeface="標楷體" pitchFamily="65" charset="-120"/>
                <a:ea typeface="標楷體" pitchFamily="65" charset="-120"/>
              </a:rPr>
              <a:t>脆弱的體質</a:t>
            </a:r>
            <a:r>
              <a:rPr lang="zh-TW" altLang="en-US" dirty="0">
                <a:latin typeface="標楷體" pitchFamily="65" charset="-120"/>
                <a:ea typeface="標楷體" pitchFamily="65" charset="-120"/>
              </a:rPr>
              <a:t>、</a:t>
            </a:r>
            <a:r>
              <a:rPr lang="zh-TW" altLang="en-US" dirty="0" smtClean="0">
                <a:latin typeface="標楷體" pitchFamily="65" charset="-120"/>
                <a:ea typeface="標楷體" pitchFamily="65" charset="-120"/>
              </a:rPr>
              <a:t>文化及國力</a:t>
            </a:r>
            <a:r>
              <a:rPr lang="zh-TW" altLang="en-US" dirty="0" smtClean="0">
                <a:latin typeface="標楷體"/>
                <a:ea typeface="標楷體"/>
              </a:rPr>
              <a:t>。</a:t>
            </a:r>
            <a:endParaRPr lang="en-US" altLang="zh-TW" dirty="0" smtClean="0">
              <a:latin typeface="標楷體"/>
              <a:ea typeface="標楷體"/>
            </a:endParaRPr>
          </a:p>
          <a:p>
            <a:pPr marL="0" indent="0">
              <a:buNone/>
            </a:pPr>
            <a:endParaRPr lang="en-US" altLang="zh-TW" dirty="0">
              <a:latin typeface="標楷體"/>
              <a:ea typeface="標楷體"/>
            </a:endParaRPr>
          </a:p>
          <a:p>
            <a:pPr marL="0" indent="0">
              <a:buNone/>
            </a:pPr>
            <a:r>
              <a:rPr lang="zh-TW" altLang="en-US" dirty="0" smtClean="0">
                <a:latin typeface="標楷體"/>
                <a:ea typeface="標楷體"/>
              </a:rPr>
              <a:t>  </a:t>
            </a:r>
            <a:r>
              <a:rPr lang="zh-TW" altLang="en-US" dirty="0" smtClean="0">
                <a:latin typeface="標楷體" pitchFamily="65" charset="-120"/>
                <a:ea typeface="標楷體" pitchFamily="65" charset="-120"/>
              </a:rPr>
              <a:t>以後如何發展</a:t>
            </a:r>
            <a:r>
              <a:rPr lang="zh-TW" altLang="en-US" dirty="0">
                <a:latin typeface="標楷體"/>
                <a:ea typeface="標楷體"/>
              </a:rPr>
              <a:t>，</a:t>
            </a:r>
            <a:r>
              <a:rPr lang="zh-TW" altLang="en-US" dirty="0" smtClean="0">
                <a:latin typeface="標楷體" pitchFamily="65" charset="-120"/>
                <a:ea typeface="標楷體" pitchFamily="65" charset="-120"/>
              </a:rPr>
              <a:t>猶未可知</a:t>
            </a:r>
            <a:r>
              <a:rPr lang="zh-TW" altLang="en-US" dirty="0" smtClean="0">
                <a:latin typeface="標楷體"/>
                <a:ea typeface="標楷體"/>
              </a:rPr>
              <a:t>。</a:t>
            </a:r>
            <a:r>
              <a:rPr lang="zh-TW" altLang="en-US" dirty="0" smtClean="0">
                <a:latin typeface="標楷體" pitchFamily="65" charset="-120"/>
                <a:ea typeface="標楷體" pitchFamily="65" charset="-120"/>
              </a:rPr>
              <a:t> </a:t>
            </a: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effectLst/>
                <a:latin typeface="標楷體" pitchFamily="65" charset="-120"/>
                <a:ea typeface="標楷體" pitchFamily="65" charset="-120"/>
              </a:rPr>
              <a:t>2020 </a:t>
            </a:r>
            <a:r>
              <a:rPr lang="zh-TW" altLang="en-US" dirty="0">
                <a:solidFill>
                  <a:schemeClr val="tx1"/>
                </a:solidFill>
                <a:effectLst/>
                <a:latin typeface="標楷體" pitchFamily="65" charset="-120"/>
                <a:ea typeface="標楷體" pitchFamily="65" charset="-120"/>
              </a:rPr>
              <a:t>武漢</a:t>
            </a:r>
            <a:r>
              <a:rPr lang="zh-TW" altLang="en-US" dirty="0" smtClean="0">
                <a:solidFill>
                  <a:schemeClr val="tx1"/>
                </a:solidFill>
                <a:effectLst/>
                <a:latin typeface="標楷體" pitchFamily="65" charset="-120"/>
                <a:ea typeface="標楷體" pitchFamily="65" charset="-120"/>
              </a:rPr>
              <a:t>肺炎</a:t>
            </a:r>
            <a:endParaRPr lang="zh-TW" altLang="en-US" dirty="0">
              <a:solidFill>
                <a:schemeClr val="tx1"/>
              </a:solidFill>
              <a:effectLst/>
              <a:latin typeface="標楷體" pitchFamily="65" charset="-120"/>
              <a:ea typeface="標楷體" pitchFamily="65" charset="-120"/>
            </a:endParaRPr>
          </a:p>
        </p:txBody>
      </p:sp>
    </p:spTree>
    <p:extLst>
      <p:ext uri="{BB962C8B-B14F-4D97-AF65-F5344CB8AC3E}">
        <p14:creationId xmlns:p14="http://schemas.microsoft.com/office/powerpoint/2010/main" val="6911527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71AA906-C246-4D0E-9823-3243AF7CB3CA}" type="slidenum">
              <a:rPr lang="zh-TW" altLang="en-US" smtClean="0">
                <a:solidFill>
                  <a:schemeClr val="tx1"/>
                </a:solidFill>
              </a:rPr>
              <a:pPr>
                <a:defRPr/>
              </a:pPr>
              <a:t>178</a:t>
            </a:fld>
            <a:endParaRPr lang="en-US" altLang="zh-TW">
              <a:solidFill>
                <a:schemeClr val="tx1"/>
              </a:solidFill>
            </a:endParaRPr>
          </a:p>
        </p:txBody>
      </p:sp>
      <p:sp>
        <p:nvSpPr>
          <p:cNvPr id="2" name="標題 1"/>
          <p:cNvSpPr>
            <a:spLocks noGrp="1"/>
          </p:cNvSpPr>
          <p:nvPr>
            <p:ph type="title"/>
          </p:nvPr>
        </p:nvSpPr>
        <p:spPr/>
        <p:txBody>
          <a:bodyPr/>
          <a:lstStyle/>
          <a:p>
            <a:pPr>
              <a:defRPr/>
            </a:pPr>
            <a:endParaRPr lang="zh-TW" altLang="en-US">
              <a:solidFill>
                <a:schemeClr val="tx1"/>
              </a:solidFill>
            </a:endParaRPr>
          </a:p>
        </p:txBody>
      </p:sp>
      <p:sp>
        <p:nvSpPr>
          <p:cNvPr id="3" name="內容版面配置區 2"/>
          <p:cNvSpPr>
            <a:spLocks noGrp="1"/>
          </p:cNvSpPr>
          <p:nvPr>
            <p:ph sz="quarter" idx="4294967295"/>
          </p:nvPr>
        </p:nvSpPr>
        <p:spPr>
          <a:xfrm>
            <a:off x="1524000" y="1656522"/>
            <a:ext cx="8534400" cy="2549718"/>
          </a:xfrm>
          <a:prstGeom prst="rect">
            <a:avLst/>
          </a:prstGeom>
        </p:spPr>
        <p:txBody>
          <a:bodyPr>
            <a:normAutofit fontScale="92500" lnSpcReduction="10000"/>
          </a:bodyPr>
          <a:lstStyle/>
          <a:p>
            <a:pPr>
              <a:defRPr/>
            </a:pPr>
            <a:r>
              <a:rPr lang="zh-TW" altLang="en-US" sz="3200" dirty="0" smtClean="0">
                <a:solidFill>
                  <a:schemeClr val="tx1"/>
                </a:solidFill>
              </a:rPr>
              <a:t>以上回顧 </a:t>
            </a:r>
            <a:r>
              <a:rPr lang="zh-TW" altLang="en-US" sz="3200" b="1" dirty="0" smtClean="0">
                <a:solidFill>
                  <a:schemeClr val="tx1"/>
                </a:solidFill>
              </a:rPr>
              <a:t>台灣文化 </a:t>
            </a:r>
            <a:r>
              <a:rPr lang="zh-TW" altLang="en-US" sz="3200" dirty="0" smtClean="0">
                <a:solidFill>
                  <a:schemeClr val="tx1"/>
                </a:solidFill>
              </a:rPr>
              <a:t>及 </a:t>
            </a:r>
            <a:r>
              <a:rPr lang="zh-TW" altLang="en-US" sz="3200" b="1" dirty="0" smtClean="0">
                <a:solidFill>
                  <a:schemeClr val="tx1"/>
                </a:solidFill>
              </a:rPr>
              <a:t>台灣產業文化 </a:t>
            </a:r>
            <a:r>
              <a:rPr lang="zh-TW" altLang="en-US" sz="3200" dirty="0" smtClean="0">
                <a:solidFill>
                  <a:schemeClr val="tx1"/>
                </a:solidFill>
              </a:rPr>
              <a:t>的缺失</a:t>
            </a:r>
            <a:endParaRPr lang="en-US" altLang="zh-TW" sz="3200" dirty="0">
              <a:solidFill>
                <a:schemeClr val="tx1"/>
              </a:solidFill>
            </a:endParaRPr>
          </a:p>
          <a:p>
            <a:pPr marL="0" indent="0">
              <a:buNone/>
              <a:defRPr/>
            </a:pPr>
            <a:r>
              <a:rPr lang="en-US" altLang="zh-TW" sz="3200" dirty="0" smtClean="0">
                <a:solidFill>
                  <a:schemeClr val="tx1"/>
                </a:solidFill>
              </a:rPr>
              <a:t>  </a:t>
            </a:r>
            <a:r>
              <a:rPr lang="zh-TW" altLang="en-US" sz="3200" dirty="0" smtClean="0">
                <a:solidFill>
                  <a:schemeClr val="tx1"/>
                </a:solidFill>
              </a:rPr>
              <a:t>       因為</a:t>
            </a:r>
            <a:r>
              <a:rPr lang="zh-TW" altLang="en-US" sz="3200" b="1" dirty="0" smtClean="0">
                <a:solidFill>
                  <a:schemeClr val="tx1"/>
                </a:solidFill>
              </a:rPr>
              <a:t>文化</a:t>
            </a:r>
            <a:r>
              <a:rPr lang="zh-TW" altLang="en-US" sz="3200" dirty="0" smtClean="0">
                <a:solidFill>
                  <a:schemeClr val="tx1"/>
                </a:solidFill>
              </a:rPr>
              <a:t>是軟體業的基礎  </a:t>
            </a:r>
            <a:endParaRPr lang="en-US" altLang="zh-TW" sz="3200" dirty="0" smtClean="0">
              <a:solidFill>
                <a:schemeClr val="tx1"/>
              </a:solidFill>
            </a:endParaRPr>
          </a:p>
          <a:p>
            <a:pPr marL="0" indent="0">
              <a:buNone/>
              <a:defRPr/>
            </a:pPr>
            <a:r>
              <a:rPr lang="zh-TW" altLang="en-US" sz="3200" dirty="0" smtClean="0">
                <a:solidFill>
                  <a:schemeClr val="tx1"/>
                </a:solidFill>
              </a:rPr>
              <a:t>         可知台灣軟體業是落後而艱困的</a:t>
            </a:r>
            <a:endParaRPr lang="en-US" altLang="zh-TW" sz="3200" dirty="0" smtClean="0">
              <a:solidFill>
                <a:schemeClr val="tx1"/>
              </a:solidFill>
            </a:endParaRPr>
          </a:p>
          <a:p>
            <a:pPr>
              <a:defRPr/>
            </a:pPr>
            <a:endParaRPr lang="en-US" altLang="zh-TW" sz="3200" dirty="0" smtClean="0">
              <a:solidFill>
                <a:schemeClr val="tx1"/>
              </a:solidFill>
            </a:endParaRPr>
          </a:p>
          <a:p>
            <a:pPr>
              <a:defRPr/>
            </a:pPr>
            <a:r>
              <a:rPr lang="zh-TW" altLang="en-US" sz="3200" dirty="0" smtClean="0">
                <a:solidFill>
                  <a:schemeClr val="tx1"/>
                </a:solidFill>
              </a:rPr>
              <a:t>下面簡述 敏捷方法 帶給全球的</a:t>
            </a:r>
            <a:r>
              <a:rPr lang="zh-TW" altLang="en-US" sz="3200" b="1" dirty="0" smtClean="0">
                <a:solidFill>
                  <a:schemeClr val="tx1"/>
                </a:solidFill>
                <a:latin typeface="微軟正黑體" pitchFamily="34" charset="-120"/>
                <a:ea typeface="微軟正黑體" pitchFamily="34" charset="-120"/>
              </a:rPr>
              <a:t>七點</a:t>
            </a:r>
            <a:r>
              <a:rPr lang="zh-TW" altLang="en-US" sz="3200" b="1" dirty="0">
                <a:solidFill>
                  <a:schemeClr val="tx1"/>
                </a:solidFill>
                <a:latin typeface="微軟正黑體" pitchFamily="34" charset="-120"/>
                <a:ea typeface="微軟正黑體" pitchFamily="34" charset="-120"/>
              </a:rPr>
              <a:t>敏捷</a:t>
            </a:r>
            <a:r>
              <a:rPr lang="zh-TW" altLang="en-US" sz="3200" b="1" dirty="0" smtClean="0">
                <a:solidFill>
                  <a:schemeClr val="tx1"/>
                </a:solidFill>
                <a:latin typeface="微軟正黑體" pitchFamily="34" charset="-120"/>
                <a:ea typeface="微軟正黑體" pitchFamily="34" charset="-120"/>
              </a:rPr>
              <a:t>新文化</a:t>
            </a:r>
            <a:endParaRPr lang="zh-TW" altLang="en-US" sz="3200" b="1" dirty="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56516726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3158963-89B5-47FC-981C-1EF20A6DD5CB}" type="slidenum">
              <a:rPr lang="zh-TW" altLang="en-US" smtClean="0">
                <a:solidFill>
                  <a:schemeClr val="tx1"/>
                </a:solidFill>
              </a:rPr>
              <a:pPr>
                <a:defRPr/>
              </a:pPr>
              <a:t>179</a:t>
            </a:fld>
            <a:endParaRPr lang="en-US" altLang="zh-TW">
              <a:solidFill>
                <a:schemeClr val="tx1"/>
              </a:solidFill>
            </a:endParaRPr>
          </a:p>
        </p:txBody>
      </p:sp>
      <p:sp>
        <p:nvSpPr>
          <p:cNvPr id="335874"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軟體只有設計 而無施工</a:t>
            </a:r>
            <a:r>
              <a:rPr lang="en-US" altLang="zh-TW" dirty="0" smtClean="0">
                <a:solidFill>
                  <a:schemeClr val="tx1"/>
                </a:solidFill>
                <a:latin typeface="標楷體" pitchFamily="65" charset="-120"/>
                <a:ea typeface="標楷體" pitchFamily="65" charset="-120"/>
              </a:rPr>
              <a:t>*</a:t>
            </a:r>
            <a:endParaRPr lang="zh-TW" altLang="en-US" dirty="0" smtClean="0">
              <a:solidFill>
                <a:schemeClr val="tx1"/>
              </a:solidFill>
              <a:latin typeface="標楷體" pitchFamily="65" charset="-120"/>
              <a:ea typeface="標楷體" pitchFamily="65" charset="-120"/>
            </a:endParaRPr>
          </a:p>
        </p:txBody>
      </p:sp>
      <p:sp>
        <p:nvSpPr>
          <p:cNvPr id="335875" name="Rectangle 3"/>
          <p:cNvSpPr>
            <a:spLocks noGrp="1" noChangeArrowheads="1"/>
          </p:cNvSpPr>
          <p:nvPr>
            <p:ph sz="quarter" idx="4294967295"/>
          </p:nvPr>
        </p:nvSpPr>
        <p:spPr>
          <a:xfrm>
            <a:off x="1524000" y="1577009"/>
            <a:ext cx="8534400" cy="4200939"/>
          </a:xfrm>
          <a:prstGeom prst="rect">
            <a:avLst/>
          </a:prstGeom>
        </p:spPr>
        <p:txBody>
          <a:bodyPr>
            <a:normAutofit/>
          </a:bodyPr>
          <a:lstStyle/>
          <a:p>
            <a:pPr eaLnBrk="1" hangingPunct="1">
              <a:lnSpc>
                <a:spcPct val="80000"/>
              </a:lnSpc>
              <a:buFont typeface="Wingdings" pitchFamily="2" charset="2"/>
              <a:buNone/>
              <a:defRPr/>
            </a:pPr>
            <a:r>
              <a:rPr lang="zh-TW" altLang="en-US" sz="2800" b="1" dirty="0" smtClean="0">
                <a:solidFill>
                  <a:schemeClr val="tx1"/>
                </a:solidFill>
                <a:latin typeface="新細明體" pitchFamily="18" charset="-120"/>
              </a:rPr>
              <a:t>軟體設計圖</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用</a:t>
            </a:r>
            <a:r>
              <a:rPr lang="en-US" altLang="zh-TW" sz="2800" dirty="0" smtClean="0">
                <a:solidFill>
                  <a:schemeClr val="tx1"/>
                </a:solidFill>
                <a:latin typeface="標楷體" pitchFamily="65" charset="-120"/>
                <a:ea typeface="標楷體" pitchFamily="65" charset="-120"/>
              </a:rPr>
              <a:t>Unified Modeling Language, UML</a:t>
            </a:r>
            <a:r>
              <a:rPr lang="zh-TW" altLang="en-US" sz="2800" dirty="0" smtClean="0">
                <a:solidFill>
                  <a:schemeClr val="tx1"/>
                </a:solidFill>
                <a:latin typeface="標楷體" pitchFamily="65" charset="-120"/>
                <a:ea typeface="標楷體" pitchFamily="65" charset="-120"/>
              </a:rPr>
              <a:t>畫出</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像畫家的草稿或作家的章節大綱，目的是便於後續的細部思考</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資料結構、演算法、程式碼等</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我們用設計草圖、虛擬碼來協助這思考，後敘</a:t>
            </a:r>
            <a:r>
              <a:rPr lang="en-US" altLang="zh-TW" sz="2800" dirty="0" smtClean="0">
                <a:solidFill>
                  <a:schemeClr val="tx1"/>
                </a:solidFill>
                <a:latin typeface="標楷體" pitchFamily="65" charset="-120"/>
                <a:ea typeface="標楷體" pitchFamily="65" charset="-120"/>
              </a:rPr>
              <a:t>)</a:t>
            </a:r>
          </a:p>
          <a:p>
            <a:pPr eaLnBrk="1" hangingPunct="1">
              <a:lnSpc>
                <a:spcPct val="80000"/>
              </a:lnSpc>
              <a:buFont typeface="Wingdings" pitchFamily="2" charset="2"/>
              <a:buNone/>
              <a:defRPr/>
            </a:pPr>
            <a:endParaRPr lang="en-US" altLang="zh-TW" sz="2800" b="1" dirty="0" smtClean="0">
              <a:solidFill>
                <a:schemeClr val="tx1"/>
              </a:solidFill>
              <a:latin typeface="新細明體" pitchFamily="18" charset="-120"/>
            </a:endParaRPr>
          </a:p>
          <a:p>
            <a:pPr eaLnBrk="1" hangingPunct="1">
              <a:lnSpc>
                <a:spcPct val="80000"/>
              </a:lnSpc>
              <a:buFont typeface="Wingdings" pitchFamily="2" charset="2"/>
              <a:buNone/>
              <a:defRPr/>
            </a:pPr>
            <a:r>
              <a:rPr lang="zh-TW" altLang="en-US" sz="2800" b="1" dirty="0" smtClean="0">
                <a:solidFill>
                  <a:schemeClr val="tx1"/>
                </a:solidFill>
                <a:latin typeface="新細明體" pitchFamily="18" charset="-120"/>
              </a:rPr>
              <a:t>軟體設計圖 </a:t>
            </a:r>
            <a:r>
              <a:rPr lang="zh-TW" altLang="en-US" sz="2800" dirty="0" smtClean="0">
                <a:solidFill>
                  <a:schemeClr val="tx1"/>
                </a:solidFill>
                <a:latin typeface="標楷體" pitchFamily="65" charset="-120"/>
                <a:ea typeface="標楷體" pitchFamily="65" charset="-120"/>
              </a:rPr>
              <a:t>不像 </a:t>
            </a:r>
            <a:r>
              <a:rPr lang="zh-TW" altLang="en-US" sz="2800" b="1" dirty="0" smtClean="0">
                <a:solidFill>
                  <a:schemeClr val="tx1"/>
                </a:solidFill>
                <a:latin typeface="新細明體" pitchFamily="18" charset="-120"/>
              </a:rPr>
              <a:t>橋樑設計圖</a:t>
            </a:r>
            <a:r>
              <a:rPr lang="zh-TW" altLang="en-US" sz="2800" dirty="0" smtClean="0">
                <a:solidFill>
                  <a:schemeClr val="tx1"/>
                </a:solidFill>
                <a:latin typeface="標楷體" pitchFamily="65" charset="-120"/>
                <a:ea typeface="標楷體" pitchFamily="65" charset="-120"/>
              </a:rPr>
              <a:t>，它已完成細部思考，已定案，故可交施工部門。此時，因已定案，才可做長期詳細的施工時程及成本的規劃</a:t>
            </a:r>
            <a:r>
              <a:rPr lang="en-US" altLang="zh-TW" sz="2800" dirty="0" smtClean="0">
                <a:solidFill>
                  <a:schemeClr val="tx1"/>
                </a:solidFill>
                <a:latin typeface="標楷體" pitchFamily="65" charset="-120"/>
                <a:ea typeface="標楷體" pitchFamily="65" charset="-120"/>
              </a:rPr>
              <a:t>*</a:t>
            </a:r>
            <a:endParaRPr lang="zh-TW" altLang="en-US"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傳統軟工這方面觀念有誤解，敏捷方法矯正之</a:t>
            </a:r>
          </a:p>
          <a:p>
            <a:pPr eaLnBrk="1" hangingPunct="1">
              <a:lnSpc>
                <a:spcPct val="80000"/>
              </a:lnSpc>
              <a:buFont typeface="Wingdings" pitchFamily="2" charset="2"/>
              <a:buNone/>
              <a:defRPr/>
            </a:pPr>
            <a:endParaRPr lang="zh-TW" altLang="en-US"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000" dirty="0" smtClean="0">
                <a:solidFill>
                  <a:schemeClr val="tx1"/>
                </a:solidFill>
                <a:effectLst/>
                <a:latin typeface="標楷體" pitchFamily="65" charset="-120"/>
                <a:ea typeface="標楷體" pitchFamily="65" charset="-120"/>
              </a:rPr>
              <a:t>*</a:t>
            </a:r>
            <a:r>
              <a:rPr lang="en-US" sz="2000" dirty="0" smtClean="0">
                <a:solidFill>
                  <a:schemeClr val="tx1"/>
                </a:solidFill>
                <a:effectLst/>
              </a:rPr>
              <a:t>  </a:t>
            </a:r>
            <a:r>
              <a:rPr lang="en-US" sz="2000" dirty="0" smtClean="0">
                <a:solidFill>
                  <a:schemeClr val="tx1"/>
                </a:solidFill>
                <a:effectLst/>
                <a:latin typeface="Times New Roman" pitchFamily="18" charset="0"/>
                <a:cs typeface="Times New Roman" pitchFamily="18" charset="0"/>
              </a:rPr>
              <a:t>Martin Fowler, </a:t>
            </a:r>
            <a:r>
              <a:rPr lang="en-US" sz="2000" dirty="0" smtClean="0">
                <a:solidFill>
                  <a:schemeClr val="tx1"/>
                </a:solidFill>
                <a:latin typeface="Times New Roman" pitchFamily="18" charset="0"/>
                <a:cs typeface="Times New Roman" pitchFamily="18" charset="0"/>
              </a:rPr>
              <a:t>The New Methodology</a:t>
            </a:r>
            <a:r>
              <a:rPr lang="en-US" sz="2000" b="1" dirty="0" smtClean="0">
                <a:solidFill>
                  <a:schemeClr val="tx1"/>
                </a:solidFill>
                <a:latin typeface="Times New Roman" pitchFamily="18" charset="0"/>
                <a:cs typeface="Times New Roman" pitchFamily="18" charset="0"/>
              </a:rPr>
              <a:t>, </a:t>
            </a:r>
            <a:r>
              <a:rPr lang="en-US" altLang="zh-TW" sz="2000" dirty="0" smtClean="0">
                <a:solidFill>
                  <a:schemeClr val="tx1"/>
                </a:solidFill>
                <a:latin typeface="標楷體" pitchFamily="65" charset="-120"/>
                <a:ea typeface="標楷體" pitchFamily="65" charset="-120"/>
                <a:hlinkClick r:id="rId3"/>
              </a:rPr>
              <a:t>http://www.martinfowler.com</a:t>
            </a:r>
            <a:endParaRPr lang="en-US" altLang="zh-TW" sz="20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endParaRPr lang="zh-TW" altLang="en-US" sz="2800" dirty="0" smtClean="0">
              <a:solidFill>
                <a:schemeClr val="tx1"/>
              </a:solidFill>
            </a:endParaRPr>
          </a:p>
        </p:txBody>
      </p:sp>
    </p:spTree>
    <p:extLst>
      <p:ext uri="{BB962C8B-B14F-4D97-AF65-F5344CB8AC3E}">
        <p14:creationId xmlns:p14="http://schemas.microsoft.com/office/powerpoint/2010/main" val="1140300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A9F0471-00CA-4012-92EF-3A16B83B9241}" type="slidenum">
              <a:rPr lang="zh-TW" altLang="en-US" smtClean="0"/>
              <a:pPr>
                <a:defRPr/>
              </a:pPr>
              <a:t>18</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軟體業 文化最重要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819656"/>
            <a:ext cx="8534400" cy="3392424"/>
          </a:xfrm>
          <a:prstGeom prst="rect">
            <a:avLst/>
          </a:prstGeom>
        </p:spPr>
        <p:txBody>
          <a:bodyPr>
            <a:normAutofit fontScale="92500" lnSpcReduction="10000"/>
          </a:bodyPr>
          <a:lstStyle/>
          <a:p>
            <a:pPr>
              <a:buFont typeface="Wingdings" pitchFamily="2" charset="2"/>
              <a:buNone/>
              <a:defRPr/>
            </a:pPr>
            <a:r>
              <a:rPr lang="en-US" altLang="zh-TW" dirty="0" err="1" smtClean="0">
                <a:solidFill>
                  <a:schemeClr val="tx1"/>
                </a:solidFill>
                <a:latin typeface="標楷體" pitchFamily="65" charset="-120"/>
                <a:ea typeface="標楷體" pitchFamily="65" charset="-120"/>
              </a:rPr>
              <a:t>Bossavit</a:t>
            </a:r>
            <a:r>
              <a:rPr lang="en-US" altLang="zh-TW" dirty="0" smtClean="0">
                <a:solidFill>
                  <a:schemeClr val="tx1"/>
                </a:solidFill>
                <a:latin typeface="標楷體" pitchFamily="65" charset="-120"/>
                <a:ea typeface="標楷體" pitchFamily="65" charset="-120"/>
              </a:rPr>
              <a:t> * </a:t>
            </a:r>
            <a:r>
              <a:rPr lang="en-US" altLang="zh-TW" dirty="0" err="1" smtClean="0">
                <a:solidFill>
                  <a:schemeClr val="tx1"/>
                </a:solidFill>
                <a:latin typeface="標楷體" pitchFamily="65" charset="-120"/>
                <a:ea typeface="標楷體" pitchFamily="65" charset="-120"/>
              </a:rPr>
              <a:t>指出某</a:t>
            </a:r>
            <a:r>
              <a:rPr lang="zh-TW" altLang="en-US" dirty="0" smtClean="0">
                <a:solidFill>
                  <a:schemeClr val="tx1"/>
                </a:solidFill>
                <a:latin typeface="標楷體" pitchFamily="65" charset="-120"/>
                <a:ea typeface="標楷體" pitchFamily="65" charset="-120"/>
              </a:rPr>
              <a:t>網路</a:t>
            </a:r>
            <a:r>
              <a:rPr lang="en-US" altLang="zh-TW" dirty="0" err="1" smtClean="0">
                <a:solidFill>
                  <a:schemeClr val="tx1"/>
                </a:solidFill>
                <a:latin typeface="標楷體" pitchFamily="65" charset="-120"/>
                <a:ea typeface="標楷體" pitchFamily="65" charset="-120"/>
              </a:rPr>
              <a:t>公司的文化是</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熱</a:t>
            </a:r>
            <a:r>
              <a:rPr lang="en-US" altLang="zh-TW" dirty="0" smtClean="0">
                <a:solidFill>
                  <a:schemeClr val="tx1"/>
                </a:solidFill>
                <a:latin typeface="標楷體" pitchFamily="65" charset="-120"/>
                <a:ea typeface="標楷體" pitchFamily="65" charset="-120"/>
              </a:rPr>
              <a:t>情(passion)</a:t>
            </a:r>
            <a:r>
              <a:rPr lang="en-US" altLang="zh-TW" dirty="0" err="1" smtClean="0">
                <a:solidFill>
                  <a:schemeClr val="tx1"/>
                </a:solidFill>
                <a:latin typeface="標楷體" pitchFamily="65" charset="-120"/>
                <a:ea typeface="標楷體" pitchFamily="65" charset="-120"/>
              </a:rPr>
              <a:t>大膽</a:t>
            </a:r>
            <a:r>
              <a:rPr lang="en-US" altLang="zh-TW" dirty="0" smtClean="0">
                <a:solidFill>
                  <a:schemeClr val="tx1"/>
                </a:solidFill>
                <a:latin typeface="標楷體" pitchFamily="65" charset="-120"/>
                <a:ea typeface="標楷體" pitchFamily="65" charset="-120"/>
              </a:rPr>
              <a:t>(daring)</a:t>
            </a:r>
            <a:r>
              <a:rPr lang="en-US" altLang="zh-TW" dirty="0" err="1" smtClean="0">
                <a:solidFill>
                  <a:schemeClr val="tx1"/>
                </a:solidFill>
                <a:latin typeface="標楷體" pitchFamily="65" charset="-120"/>
                <a:ea typeface="標楷體" pitchFamily="65" charset="-120"/>
              </a:rPr>
              <a:t>華麗</a:t>
            </a:r>
            <a:r>
              <a:rPr lang="en-US" altLang="zh-TW" dirty="0" smtClean="0">
                <a:solidFill>
                  <a:schemeClr val="tx1"/>
                </a:solidFill>
                <a:latin typeface="標楷體" pitchFamily="65" charset="-120"/>
                <a:ea typeface="標楷體" pitchFamily="65" charset="-120"/>
              </a:rPr>
              <a:t>(glamour) </a:t>
            </a:r>
            <a:r>
              <a:rPr lang="zh-TW" altLang="en-US" dirty="0" smtClean="0">
                <a:solidFill>
                  <a:schemeClr val="tx1"/>
                </a:solidFill>
                <a:latin typeface="標楷體" pitchFamily="65" charset="-120"/>
                <a:ea typeface="標楷體" pitchFamily="65" charset="-120"/>
              </a:rPr>
              <a:t>常見網站設計如此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但這不見得好</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因</a:t>
            </a:r>
            <a:r>
              <a:rPr lang="zh-TW" altLang="en-US" dirty="0" smtClean="0">
                <a:solidFill>
                  <a:schemeClr val="tx1"/>
                </a:solidFill>
                <a:latin typeface="標楷體" pitchFamily="65" charset="-120"/>
                <a:ea typeface="標楷體" pitchFamily="65" charset="-120"/>
              </a:rPr>
              <a:t>熱</a:t>
            </a:r>
            <a:r>
              <a:rPr lang="en-US" altLang="zh-TW" dirty="0" err="1" smtClean="0">
                <a:solidFill>
                  <a:schemeClr val="tx1"/>
                </a:solidFill>
                <a:latin typeface="標楷體" pitchFamily="65" charset="-120"/>
                <a:ea typeface="標楷體" pitchFamily="65" charset="-120"/>
              </a:rPr>
              <a:t>情,大膽</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並不等同</a:t>
            </a:r>
            <a:r>
              <a:rPr lang="en-US" altLang="zh-TW" dirty="0" smtClean="0">
                <a:solidFill>
                  <a:schemeClr val="tx1"/>
                </a:solidFill>
                <a:latin typeface="標楷體" pitchFamily="65" charset="-120"/>
                <a:ea typeface="標楷體" pitchFamily="65" charset="-120"/>
              </a:rPr>
              <a:t> </a:t>
            </a:r>
            <a:r>
              <a:rPr lang="en-US" altLang="zh-TW" b="1" dirty="0" err="1" smtClean="0">
                <a:solidFill>
                  <a:schemeClr val="tx1"/>
                </a:solidFill>
                <a:latin typeface="微軟正黑體" pitchFamily="34" charset="-120"/>
                <a:ea typeface="微軟正黑體" pitchFamily="34" charset="-120"/>
              </a:rPr>
              <a:t>勇氣</a:t>
            </a:r>
            <a:r>
              <a:rPr lang="en-US" altLang="zh-TW" b="1" dirty="0" smtClean="0">
                <a:solidFill>
                  <a:schemeClr val="tx1"/>
                </a:solidFill>
                <a:latin typeface="微軟正黑體" pitchFamily="34" charset="-120"/>
                <a:ea typeface="微軟正黑體" pitchFamily="34" charset="-120"/>
              </a:rPr>
              <a:t> </a:t>
            </a:r>
            <a:r>
              <a:rPr lang="en-US" altLang="zh-TW" dirty="0" smtClean="0">
                <a:solidFill>
                  <a:schemeClr val="tx1"/>
                </a:solidFill>
                <a:latin typeface="標楷體" pitchFamily="65" charset="-120"/>
                <a:ea typeface="標楷體" pitchFamily="65" charset="-120"/>
              </a:rPr>
              <a:t>(courage)</a:t>
            </a:r>
          </a:p>
          <a:p>
            <a:pPr>
              <a:buFont typeface="Wingdings" pitchFamily="2" charset="2"/>
              <a:buNone/>
              <a:defRPr/>
            </a:pPr>
            <a:r>
              <a:rPr lang="zh-TW" altLang="en-US" dirty="0" smtClean="0">
                <a:solidFill>
                  <a:schemeClr val="tx1"/>
                </a:solidFill>
                <a:latin typeface="標楷體" pitchFamily="65" charset="-120"/>
                <a:ea typeface="標楷體" pitchFamily="65" charset="-120"/>
              </a:rPr>
              <a:t>網頁外表</a:t>
            </a:r>
            <a:r>
              <a:rPr lang="en-US" altLang="zh-TW" dirty="0" err="1" smtClean="0">
                <a:solidFill>
                  <a:schemeClr val="tx1"/>
                </a:solidFill>
                <a:latin typeface="標楷體" pitchFamily="65" charset="-120"/>
                <a:ea typeface="標楷體" pitchFamily="65" charset="-120"/>
              </a:rPr>
              <a:t>華麗</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也不等同</a:t>
            </a:r>
            <a:r>
              <a:rPr lang="en-US" altLang="zh-TW" dirty="0" smtClean="0">
                <a:solidFill>
                  <a:schemeClr val="tx1"/>
                </a:solidFill>
                <a:latin typeface="標楷體" pitchFamily="65" charset="-120"/>
                <a:ea typeface="標楷體" pitchFamily="65" charset="-120"/>
              </a:rPr>
              <a:t> </a:t>
            </a:r>
            <a:r>
              <a:rPr lang="en-US" altLang="zh-TW" b="1" dirty="0" err="1" smtClean="0">
                <a:solidFill>
                  <a:schemeClr val="tx1"/>
                </a:solidFill>
                <a:latin typeface="微軟正黑體" pitchFamily="34" charset="-120"/>
                <a:ea typeface="微軟正黑體" pitchFamily="34" charset="-120"/>
              </a:rPr>
              <a:t>程式品質</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如抽象層次</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模組程度</a:t>
            </a:r>
            <a:r>
              <a:rPr lang="en-US" altLang="zh-TW" dirty="0" smtClean="0">
                <a:solidFill>
                  <a:schemeClr val="tx1"/>
                </a:solidFill>
                <a:latin typeface="標楷體" pitchFamily="65" charset="-120"/>
                <a:ea typeface="標楷體" pitchFamily="65" charset="-120"/>
              </a:rPr>
              <a:t> 等</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Bossavit,The</a:t>
            </a:r>
            <a:r>
              <a:rPr lang="en-US" altLang="zh-TW" sz="2400" dirty="0" smtClean="0">
                <a:solidFill>
                  <a:schemeClr val="tx1"/>
                </a:solidFill>
                <a:latin typeface="標楷體" pitchFamily="65" charset="-120"/>
                <a:ea typeface="標楷體" pitchFamily="65" charset="-120"/>
              </a:rPr>
              <a:t> Unbearable </a:t>
            </a:r>
            <a:r>
              <a:rPr lang="en-US" altLang="zh-TW" sz="2400" b="1" dirty="0" smtClean="0">
                <a:solidFill>
                  <a:schemeClr val="tx1"/>
                </a:solidFill>
                <a:latin typeface="標楷體" pitchFamily="65" charset="-120"/>
                <a:ea typeface="標楷體" pitchFamily="65" charset="-120"/>
              </a:rPr>
              <a:t>Lightness</a:t>
            </a:r>
            <a:r>
              <a:rPr lang="en-US" altLang="zh-TW" sz="2400" dirty="0" smtClean="0">
                <a:solidFill>
                  <a:schemeClr val="tx1"/>
                </a:solidFill>
                <a:latin typeface="標楷體" pitchFamily="65" charset="-120"/>
                <a:ea typeface="標楷體" pitchFamily="65" charset="-120"/>
              </a:rPr>
              <a:t> of Programming ,available at: www.cutter.com</a:t>
            </a:r>
          </a:p>
          <a:p>
            <a:pPr>
              <a:buFont typeface="Wingdings" pitchFamily="2" charset="2"/>
              <a:buNone/>
              <a:defRPr/>
            </a:pPr>
            <a:endParaRPr lang="en-US" altLang="zh-TW" dirty="0" smtClean="0">
              <a:latin typeface="標楷體" pitchFamily="65" charset="-120"/>
              <a:ea typeface="標楷體" pitchFamily="65" charset="-120"/>
            </a:endParaRPr>
          </a:p>
          <a:p>
            <a:pPr>
              <a:buFont typeface="Wingdings" pitchFamily="2" charset="2"/>
              <a:buNone/>
              <a:defRPr/>
            </a:pPr>
            <a:endParaRPr lang="zh-TW" altLang="en-US" dirty="0"/>
          </a:p>
        </p:txBody>
      </p:sp>
    </p:spTree>
    <p:extLst>
      <p:ext uri="{BB962C8B-B14F-4D97-AF65-F5344CB8AC3E}">
        <p14:creationId xmlns:p14="http://schemas.microsoft.com/office/powerpoint/2010/main" val="322539379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2758ADB-2D84-4593-8AC3-75F1A70B5412}" type="slidenum">
              <a:rPr lang="zh-TW" altLang="en-US" smtClean="0">
                <a:solidFill>
                  <a:schemeClr val="tx1"/>
                </a:solidFill>
              </a:rPr>
              <a:pPr>
                <a:defRPr/>
              </a:pPr>
              <a:t>180</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敏捷方法</a:t>
            </a:r>
            <a:r>
              <a:rPr lang="zh-TW" altLang="en-US" dirty="0">
                <a:solidFill>
                  <a:schemeClr val="tx1"/>
                </a:solidFill>
                <a:latin typeface="標楷體" pitchFamily="65" charset="-120"/>
                <a:ea typeface="標楷體" pitchFamily="65" charset="-120"/>
              </a:rPr>
              <a:t>不是只</a:t>
            </a:r>
            <a:r>
              <a:rPr lang="zh-TW" altLang="en-US" dirty="0" smtClean="0">
                <a:solidFill>
                  <a:schemeClr val="tx1"/>
                </a:solidFill>
                <a:latin typeface="標楷體" pitchFamily="65" charset="-120"/>
                <a:ea typeface="標楷體" pitchFamily="65" charset="-120"/>
              </a:rPr>
              <a:t>寫程式</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881808"/>
            <a:ext cx="8534400" cy="3538331"/>
          </a:xfrm>
          <a:prstGeom prst="rect">
            <a:avLst/>
          </a:prstGeom>
        </p:spPr>
        <p:txBody>
          <a:bodyPr>
            <a:normAutofit/>
          </a:bodyPr>
          <a:lstStyle/>
          <a:p>
            <a:pPr>
              <a:defRPr/>
            </a:pPr>
            <a:r>
              <a:rPr lang="zh-TW" altLang="en-US" dirty="0" smtClean="0">
                <a:solidFill>
                  <a:schemeClr val="tx1"/>
                </a:solidFill>
                <a:latin typeface="標楷體" pitchFamily="65" charset="-120"/>
                <a:ea typeface="標楷體" pitchFamily="65" charset="-120"/>
              </a:rPr>
              <a:t>因敏捷方法最後只留下原始碼、測試碼等程式，所以有人誤解為</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微軟正黑體" pitchFamily="34" charset="-120"/>
                <a:ea typeface="微軟正黑體" pitchFamily="34" charset="-120"/>
              </a:rPr>
              <a:t>只在寫程式</a:t>
            </a:r>
            <a:endParaRPr lang="en-US" altLang="zh-TW" dirty="0" smtClean="0">
              <a:solidFill>
                <a:schemeClr val="tx1"/>
              </a:solidFill>
              <a:latin typeface="微軟正黑體" pitchFamily="34" charset="-120"/>
              <a:ea typeface="微軟正黑體" pitchFamily="34" charset="-120"/>
            </a:endParaRPr>
          </a:p>
          <a:p>
            <a:pPr>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當然不是</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敏捷方法做規劃，但不寫規劃書</a:t>
            </a:r>
            <a:r>
              <a:rPr lang="en-US" altLang="zh-TW" dirty="0" smtClean="0">
                <a:solidFill>
                  <a:schemeClr val="tx1"/>
                </a:solidFill>
                <a:latin typeface="標楷體" pitchFamily="65" charset="-120"/>
                <a:ea typeface="標楷體" pitchFamily="65" charset="-120"/>
              </a:rPr>
              <a:t>(planning, but no plan)</a:t>
            </a:r>
            <a:r>
              <a:rPr lang="zh-TW" altLang="en-US" dirty="0" smtClean="0">
                <a:solidFill>
                  <a:schemeClr val="tx1"/>
                </a:solidFill>
                <a:latin typeface="標楷體" pitchFamily="65" charset="-120"/>
                <a:ea typeface="標楷體" pitchFamily="65" charset="-120"/>
              </a:rPr>
              <a:t>；做設計</a:t>
            </a:r>
            <a:r>
              <a:rPr lang="en-US" altLang="zh-TW" dirty="0" smtClean="0">
                <a:solidFill>
                  <a:schemeClr val="tx1"/>
                </a:solidFill>
                <a:latin typeface="標楷體" pitchFamily="65" charset="-120"/>
                <a:ea typeface="標楷體" pitchFamily="65" charset="-120"/>
              </a:rPr>
              <a:t>(CRC)，但</a:t>
            </a:r>
            <a:r>
              <a:rPr lang="zh-TW" altLang="en-US" dirty="0" smtClean="0">
                <a:solidFill>
                  <a:schemeClr val="tx1"/>
                </a:solidFill>
                <a:latin typeface="標楷體" pitchFamily="65" charset="-120"/>
                <a:ea typeface="標楷體" pitchFamily="65" charset="-120"/>
              </a:rPr>
              <a:t>不寫設計</a:t>
            </a:r>
            <a:r>
              <a:rPr lang="en-US" altLang="zh-TW" dirty="0" smtClean="0">
                <a:solidFill>
                  <a:schemeClr val="tx1"/>
                </a:solidFill>
                <a:latin typeface="標楷體" pitchFamily="65" charset="-120"/>
                <a:ea typeface="標楷體" pitchFamily="65" charset="-120"/>
              </a:rPr>
              <a:t>書(sequence diagram, class diagram</a:t>
            </a:r>
            <a:r>
              <a:rPr lang="zh-TW" altLang="en-US" dirty="0" smtClean="0">
                <a:solidFill>
                  <a:schemeClr val="tx1"/>
                </a:solidFill>
                <a:latin typeface="標楷體" pitchFamily="65" charset="-120"/>
                <a:ea typeface="標楷體" pitchFamily="65" charset="-120"/>
              </a:rPr>
              <a:t>等</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很多工作</a:t>
            </a:r>
            <a:r>
              <a:rPr lang="en-US" altLang="zh-TW" dirty="0" smtClean="0">
                <a:solidFill>
                  <a:schemeClr val="tx1"/>
                </a:solidFill>
                <a:latin typeface="標楷體" pitchFamily="65" charset="-120"/>
                <a:ea typeface="標楷體" pitchFamily="65" charset="-120"/>
              </a:rPr>
              <a:t>(tasks)</a:t>
            </a:r>
            <a:r>
              <a:rPr lang="en-US" altLang="zh-TW" dirty="0" err="1" smtClean="0">
                <a:solidFill>
                  <a:schemeClr val="tx1"/>
                </a:solidFill>
                <a:latin typeface="標楷體" pitchFamily="65" charset="-120"/>
                <a:ea typeface="標楷體" pitchFamily="65" charset="-120"/>
              </a:rPr>
              <a:t>用面對面溝通加短期文件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白紙 白板</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即達成了，</a:t>
            </a:r>
            <a:r>
              <a:rPr lang="en-US" altLang="zh-TW" b="1" dirty="0" err="1" smtClean="0">
                <a:solidFill>
                  <a:schemeClr val="tx1"/>
                </a:solidFill>
                <a:latin typeface="微軟正黑體" pitchFamily="34" charset="-120"/>
                <a:ea typeface="微軟正黑體" pitchFamily="34" charset="-120"/>
              </a:rPr>
              <a:t>所以長期留下的只有</a:t>
            </a:r>
            <a:r>
              <a:rPr lang="en-US" altLang="zh-TW" b="1" dirty="0" smtClean="0">
                <a:solidFill>
                  <a:schemeClr val="tx1"/>
                </a:solidFill>
                <a:latin typeface="微軟正黑體" pitchFamily="34" charset="-120"/>
                <a:ea typeface="微軟正黑體" pitchFamily="34" charset="-120"/>
              </a:rPr>
              <a:t>:</a:t>
            </a:r>
          </a:p>
          <a:p>
            <a:pPr marL="0" indent="0">
              <a:buNone/>
              <a:defRPr/>
            </a:pPr>
            <a:r>
              <a:rPr lang="en-US" altLang="zh-TW" b="1" dirty="0">
                <a:solidFill>
                  <a:schemeClr val="tx1"/>
                </a:solidFill>
                <a:latin typeface="微軟正黑體" pitchFamily="34" charset="-120"/>
                <a:ea typeface="微軟正黑體" pitchFamily="34" charset="-120"/>
              </a:rPr>
              <a:t> </a:t>
            </a:r>
            <a:r>
              <a:rPr lang="en-US" altLang="zh-TW" b="1" dirty="0" smtClean="0">
                <a:solidFill>
                  <a:schemeClr val="tx1"/>
                </a:solidFill>
                <a:latin typeface="微軟正黑體" pitchFamily="34" charset="-120"/>
                <a:ea typeface="微軟正黑體" pitchFamily="34" charset="-120"/>
              </a:rPr>
              <a:t>                     </a:t>
            </a:r>
            <a:r>
              <a:rPr lang="en-US" altLang="zh-TW" b="1" dirty="0" err="1" smtClean="0">
                <a:solidFill>
                  <a:schemeClr val="tx1"/>
                </a:solidFill>
                <a:latin typeface="微軟正黑體" pitchFamily="34" charset="-120"/>
                <a:ea typeface="微軟正黑體" pitchFamily="34" charset="-120"/>
              </a:rPr>
              <a:t>程式</a:t>
            </a:r>
            <a:r>
              <a:rPr lang="en-US" altLang="zh-TW" b="1" dirty="0" smtClean="0">
                <a:solidFill>
                  <a:schemeClr val="tx1"/>
                </a:solidFill>
                <a:latin typeface="微軟正黑體" pitchFamily="34" charset="-120"/>
                <a:ea typeface="微軟正黑體" pitchFamily="34" charset="-120"/>
              </a:rPr>
              <a:t> </a:t>
            </a:r>
            <a:r>
              <a:rPr lang="zh-TW" altLang="en-US" b="1" dirty="0" smtClean="0">
                <a:solidFill>
                  <a:schemeClr val="tx1"/>
                </a:solidFill>
                <a:latin typeface="微軟正黑體" pitchFamily="34" charset="-120"/>
                <a:ea typeface="微軟正黑體" pitchFamily="34" charset="-120"/>
              </a:rPr>
              <a:t>及 驗收測試案例</a:t>
            </a:r>
            <a:endParaRPr lang="zh-TW" altLang="en-US" b="1" dirty="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93512123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B648897-6785-40D8-8725-F5453DA236BB}" type="slidenum">
              <a:rPr lang="zh-TW" altLang="en-US" smtClean="0">
                <a:solidFill>
                  <a:schemeClr val="tx1"/>
                </a:solidFill>
              </a:rPr>
              <a:pPr>
                <a:defRPr/>
              </a:pPr>
              <a:t>181</a:t>
            </a:fld>
            <a:endParaRPr lang="en-US" altLang="zh-TW">
              <a:solidFill>
                <a:schemeClr val="tx1"/>
              </a:solidFill>
            </a:endParaRPr>
          </a:p>
        </p:txBody>
      </p:sp>
      <p:sp>
        <p:nvSpPr>
          <p:cNvPr id="2" name="標題 1"/>
          <p:cNvSpPr>
            <a:spLocks noGrp="1"/>
          </p:cNvSpPr>
          <p:nvPr>
            <p:ph type="title"/>
          </p:nvPr>
        </p:nvSpPr>
        <p:spPr>
          <a:xfrm>
            <a:off x="609600" y="0"/>
            <a:ext cx="10972800" cy="1232452"/>
          </a:xfrm>
        </p:spPr>
        <p:txBody>
          <a:bodyPr/>
          <a:lstStyle/>
          <a:p>
            <a:pPr>
              <a:defRPr/>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客户關係</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214439"/>
            <a:ext cx="10972800" cy="4916487"/>
          </a:xfrm>
          <a:prstGeom prst="rect">
            <a:avLst/>
          </a:prstGeom>
        </p:spPr>
        <p:txBody>
          <a:bodyPr>
            <a:normAutofit lnSpcReduction="10000"/>
          </a:bodyPr>
          <a:lstStyle/>
          <a:p>
            <a:pPr>
              <a:buFont typeface="Wingdings" pitchFamily="2" charset="2"/>
              <a:buNone/>
              <a:defRPr/>
            </a:pPr>
            <a:r>
              <a:rPr lang="en-US" altLang="zh-TW" sz="2800" dirty="0" err="1" smtClean="0">
                <a:solidFill>
                  <a:schemeClr val="tx1"/>
                </a:solidFill>
                <a:latin typeface="標楷體" pitchFamily="65" charset="-120"/>
                <a:ea typeface="標楷體" pitchFamily="65" charset="-120"/>
              </a:rPr>
              <a:t>與客户為合作</a:t>
            </a:r>
            <a:r>
              <a:rPr lang="en-US" altLang="zh-TW" sz="2800" dirty="0" smtClean="0">
                <a:solidFill>
                  <a:schemeClr val="tx1"/>
                </a:solidFill>
                <a:latin typeface="標楷體" pitchFamily="65" charset="-120"/>
                <a:ea typeface="標楷體" pitchFamily="65" charset="-120"/>
              </a:rPr>
              <a:t>*(</a:t>
            </a:r>
            <a:r>
              <a:rPr lang="en-US" altLang="zh-TW" sz="2800" dirty="0" err="1" smtClean="0">
                <a:solidFill>
                  <a:schemeClr val="tx1"/>
                </a:solidFill>
                <a:latin typeface="標楷體" pitchFamily="65" charset="-120"/>
                <a:ea typeface="標楷體" pitchFamily="65" charset="-120"/>
              </a:rPr>
              <a:t>非合約</a:t>
            </a:r>
            <a:r>
              <a:rPr lang="en-US" altLang="zh-TW" sz="2800" dirty="0" smtClean="0">
                <a:solidFill>
                  <a:schemeClr val="tx1"/>
                </a:solidFill>
                <a:latin typeface="標楷體" pitchFamily="65" charset="-120"/>
                <a:ea typeface="標楷體" pitchFamily="65" charset="-120"/>
              </a:rPr>
              <a:t>**)</a:t>
            </a:r>
            <a:r>
              <a:rPr lang="en-US" altLang="zh-TW" sz="2800" dirty="0" err="1" smtClean="0">
                <a:solidFill>
                  <a:schemeClr val="tx1"/>
                </a:solidFill>
                <a:latin typeface="標楷體" pitchFamily="65" charset="-120"/>
                <a:ea typeface="標楷體" pitchFamily="65" charset="-120"/>
              </a:rPr>
              <a:t>關係，試想</a:t>
            </a:r>
            <a:r>
              <a:rPr lang="zh-TW" altLang="en-US" sz="2800" dirty="0" smtClean="0">
                <a:solidFill>
                  <a:schemeClr val="tx1"/>
                </a:solidFill>
                <a:latin typeface="標楷體" pitchFamily="65" charset="-120"/>
                <a:ea typeface="標楷體" pitchFamily="65" charset="-120"/>
              </a:rPr>
              <a:t>某軟體公司以</a:t>
            </a:r>
            <a:r>
              <a:rPr lang="en-US" altLang="zh-TW" sz="2800" dirty="0" smtClean="0">
                <a:solidFill>
                  <a:schemeClr val="tx1"/>
                </a:solidFill>
                <a:latin typeface="標楷體" pitchFamily="65" charset="-120"/>
                <a:ea typeface="標楷體" pitchFamily="65" charset="-120"/>
              </a:rPr>
              <a:t>200萬承接某專案；</a:t>
            </a:r>
            <a:r>
              <a:rPr lang="zh-TW" altLang="en-US" sz="2800" dirty="0" smtClean="0">
                <a:solidFill>
                  <a:schemeClr val="tx1"/>
                </a:solidFill>
                <a:latin typeface="標楷體" pitchFamily="65" charset="-120"/>
                <a:ea typeface="標楷體" pitchFamily="65" charset="-120"/>
              </a:rPr>
              <a:t>若該軟體很快推出且達到客户期望，客户可能獲利</a:t>
            </a:r>
            <a:r>
              <a:rPr lang="en-US" altLang="zh-TW" sz="2800" dirty="0" smtClean="0">
                <a:solidFill>
                  <a:schemeClr val="tx1"/>
                </a:solidFill>
                <a:latin typeface="標楷體" pitchFamily="65" charset="-120"/>
                <a:ea typeface="標楷體" pitchFamily="65" charset="-120"/>
              </a:rPr>
              <a:t>1000萬，如案子砸了，誰吃虧大? </a:t>
            </a:r>
            <a:r>
              <a:rPr lang="en-US" altLang="zh-TW" sz="2800" dirty="0" err="1" smtClean="0">
                <a:solidFill>
                  <a:schemeClr val="tx1"/>
                </a:solidFill>
                <a:latin typeface="標楷體" pitchFamily="65" charset="-120"/>
                <a:ea typeface="標楷體" pitchFamily="65" charset="-120"/>
              </a:rPr>
              <a:t>客户</a:t>
            </a:r>
            <a:r>
              <a:rPr lang="en-US" altLang="zh-TW" sz="2800" dirty="0" smtClean="0">
                <a:solidFill>
                  <a:schemeClr val="tx1"/>
                </a:solidFill>
                <a:latin typeface="標楷體" pitchFamily="65" charset="-120"/>
                <a:ea typeface="標楷體" pitchFamily="65" charset="-120"/>
              </a:rPr>
              <a:t>！</a:t>
            </a:r>
            <a:r>
              <a:rPr lang="en-US" altLang="zh-TW" sz="2800" b="1" dirty="0" err="1" smtClean="0">
                <a:solidFill>
                  <a:schemeClr val="tx1"/>
                </a:solidFill>
                <a:latin typeface="微軟正黑體" pitchFamily="34" charset="-120"/>
                <a:ea typeface="微軟正黑體" pitchFamily="34" charset="-120"/>
              </a:rPr>
              <a:t>故聰明客户願派出</a:t>
            </a:r>
            <a:r>
              <a:rPr lang="zh-TW" altLang="en-US" sz="2800" b="1" dirty="0" smtClean="0">
                <a:solidFill>
                  <a:schemeClr val="tx1"/>
                </a:solidFill>
                <a:latin typeface="微軟正黑體" pitchFamily="34" charset="-120"/>
                <a:ea typeface="微軟正黑體" pitchFamily="34" charset="-120"/>
              </a:rPr>
              <a:t>駐點客戶</a:t>
            </a:r>
            <a:r>
              <a:rPr lang="en-US" altLang="zh-TW" sz="2800" dirty="0" smtClean="0">
                <a:solidFill>
                  <a:schemeClr val="tx1"/>
                </a:solidFill>
                <a:latin typeface="標楷體" pitchFamily="65" charset="-120"/>
                <a:ea typeface="標楷體" pitchFamily="65" charset="-120"/>
              </a:rPr>
              <a:t>(on-site customer)</a:t>
            </a:r>
          </a:p>
          <a:p>
            <a:pPr>
              <a:buFont typeface="Wingdings" pitchFamily="2" charset="2"/>
              <a:buNone/>
              <a:defRPr/>
            </a:pPr>
            <a:r>
              <a:rPr lang="zh-TW" altLang="en-US" sz="2800" dirty="0" smtClean="0">
                <a:solidFill>
                  <a:schemeClr val="tx1"/>
                </a:solidFill>
                <a:latin typeface="標楷體" pitchFamily="65" charset="-120"/>
                <a:ea typeface="標楷體" pitchFamily="65" charset="-120"/>
              </a:rPr>
              <a:t>客户公司可能指定兩人探索需求，找出功能清單，再由其中一人任駐點客戶</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分次付款 </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若該軟體分四次交貨</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則</a:t>
            </a:r>
            <a:r>
              <a:rPr lang="en-US" altLang="zh-TW" sz="2800" dirty="0" err="1" smtClean="0">
                <a:solidFill>
                  <a:schemeClr val="tx1"/>
                </a:solidFill>
                <a:latin typeface="標楷體" pitchFamily="65" charset="-120"/>
                <a:ea typeface="標楷體" pitchFamily="65" charset="-120"/>
              </a:rPr>
              <a:t>每次付</a:t>
            </a:r>
            <a:r>
              <a:rPr lang="zh-TW" altLang="en-US" sz="2800" dirty="0">
                <a:solidFill>
                  <a:schemeClr val="tx1"/>
                </a:solidFill>
                <a:latin typeface="標楷體" pitchFamily="65" charset="-120"/>
                <a:ea typeface="標楷體" pitchFamily="65" charset="-120"/>
              </a:rPr>
              <a:t>款</a:t>
            </a:r>
            <a:r>
              <a:rPr lang="en-US" altLang="zh-TW" sz="2800" dirty="0" smtClean="0">
                <a:solidFill>
                  <a:schemeClr val="tx1"/>
                </a:solidFill>
                <a:latin typeface="標楷體" pitchFamily="65" charset="-120"/>
                <a:ea typeface="標楷體" pitchFamily="65" charset="-120"/>
              </a:rPr>
              <a:t>50萬</a:t>
            </a:r>
          </a:p>
          <a:p>
            <a:pPr>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此時社會</a:t>
            </a:r>
            <a:r>
              <a:rPr lang="zh-TW" altLang="en-US" sz="2400" dirty="0" smtClean="0">
                <a:solidFill>
                  <a:schemeClr val="tx1"/>
                </a:solidFill>
                <a:latin typeface="標楷體" pitchFamily="65" charset="-120"/>
                <a:ea typeface="標楷體" pitchFamily="65" charset="-120"/>
              </a:rPr>
              <a:t>成熟互信，無人詐欺，斯不</a:t>
            </a:r>
            <a:r>
              <a:rPr lang="en-US" altLang="zh-TW" sz="2400" dirty="0" err="1" smtClean="0">
                <a:solidFill>
                  <a:schemeClr val="tx1"/>
                </a:solidFill>
                <a:latin typeface="標楷體" pitchFamily="65" charset="-120"/>
                <a:ea typeface="標楷體" pitchFamily="65" charset="-120"/>
              </a:rPr>
              <a:t>易矣</a:t>
            </a:r>
            <a:r>
              <a:rPr lang="en-US" altLang="zh-TW" sz="24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目前客户及軟體公司</a:t>
            </a:r>
            <a:r>
              <a:rPr lang="zh-TW" altLang="en-US" sz="2400" dirty="0" smtClean="0">
                <a:solidFill>
                  <a:schemeClr val="tx1"/>
                </a:solidFill>
                <a:latin typeface="標楷體" pitchFamily="65" charset="-120"/>
                <a:ea typeface="標楷體" pitchFamily="65" charset="-120"/>
              </a:rPr>
              <a:t>不很互信，故須以合約規範之</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反之，若</a:t>
            </a:r>
            <a:r>
              <a:rPr lang="en-US" altLang="zh-TW" sz="2400" dirty="0" err="1" smtClean="0">
                <a:solidFill>
                  <a:schemeClr val="tx1"/>
                </a:solidFill>
                <a:latin typeface="標楷體" pitchFamily="65" charset="-120"/>
                <a:ea typeface="標楷體" pitchFamily="65" charset="-120"/>
              </a:rPr>
              <a:t>開發團隊去客户端</a:t>
            </a:r>
            <a:r>
              <a:rPr lang="zh-TW" altLang="en-US" sz="2400" dirty="0" smtClean="0">
                <a:solidFill>
                  <a:schemeClr val="tx1"/>
                </a:solidFill>
                <a:latin typeface="標楷體" pitchFamily="65" charset="-120"/>
                <a:ea typeface="標楷體" pitchFamily="65" charset="-120"/>
              </a:rPr>
              <a:t>工作，也可以啊！</a:t>
            </a:r>
            <a:endParaRPr lang="zh-TW" altLang="en-US" sz="24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38158920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B0F02B4-7213-453E-8A19-762F88E0A7FA}" type="slidenum">
              <a:rPr lang="zh-TW" altLang="en-US" smtClean="0">
                <a:solidFill>
                  <a:schemeClr val="tx1"/>
                </a:solidFill>
              </a:rPr>
              <a:pPr>
                <a:defRPr/>
              </a:pPr>
              <a:t>182</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標楷體" pitchFamily="65" charset="-120"/>
                <a:ea typeface="標楷體" pitchFamily="65" charset="-120"/>
              </a:rPr>
              <a:t>4.</a:t>
            </a:r>
            <a:r>
              <a:rPr lang="zh-TW" altLang="en-US" dirty="0" smtClean="0">
                <a:solidFill>
                  <a:schemeClr val="tx1"/>
                </a:solidFill>
                <a:latin typeface="標楷體" pitchFamily="65" charset="-120"/>
                <a:ea typeface="標楷體" pitchFamily="65" charset="-120"/>
              </a:rPr>
              <a:t>團隊組織</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709529"/>
            <a:ext cx="10972800" cy="4421395"/>
          </a:xfrm>
          <a:prstGeom prst="rect">
            <a:avLst/>
          </a:prstGeom>
        </p:spPr>
        <p:txBody>
          <a:bodyPr/>
          <a:lstStyle/>
          <a:p>
            <a:pPr>
              <a:defRPr/>
            </a:pPr>
            <a:r>
              <a:rPr lang="zh-TW" altLang="en-US" dirty="0" smtClean="0">
                <a:solidFill>
                  <a:schemeClr val="tx1"/>
                </a:solidFill>
                <a:latin typeface="標楷體" pitchFamily="65" charset="-120"/>
                <a:ea typeface="標楷體" pitchFamily="65" charset="-120"/>
              </a:rPr>
              <a:t>傳統三層</a:t>
            </a:r>
            <a:r>
              <a:rPr lang="en-US" altLang="zh-TW" dirty="0" smtClean="0">
                <a:solidFill>
                  <a:schemeClr val="tx1"/>
                </a:solidFill>
                <a:latin typeface="標楷體" pitchFamily="65" charset="-120"/>
                <a:ea typeface="標楷體" pitchFamily="65" charset="-120"/>
              </a:rPr>
              <a:t>: 1)system analyst (SA), 2)system designer (SD), 3)programmer (PR) </a:t>
            </a:r>
            <a:r>
              <a:rPr lang="en-US" altLang="zh-TW" dirty="0" err="1" smtClean="0">
                <a:solidFill>
                  <a:schemeClr val="tx1"/>
                </a:solidFill>
                <a:latin typeface="標楷體" pitchFamily="65" charset="-120"/>
                <a:ea typeface="標楷體" pitchFamily="65" charset="-120"/>
              </a:rPr>
              <a:t>另有</a:t>
            </a:r>
            <a:r>
              <a:rPr lang="en-US" altLang="zh-TW" dirty="0" smtClean="0">
                <a:solidFill>
                  <a:schemeClr val="tx1"/>
                </a:solidFill>
                <a:latin typeface="標楷體" pitchFamily="65" charset="-120"/>
                <a:ea typeface="標楷體" pitchFamily="65" charset="-120"/>
              </a:rPr>
              <a:t> project manager (PM)</a:t>
            </a:r>
          </a:p>
          <a:p>
            <a:pPr>
              <a:buNone/>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現只 </a:t>
            </a:r>
            <a:r>
              <a:rPr lang="en-US" altLang="zh-TW" dirty="0" smtClean="0">
                <a:solidFill>
                  <a:schemeClr val="tx1"/>
                </a:solidFill>
                <a:latin typeface="標楷體" pitchFamily="65" charset="-120"/>
                <a:ea typeface="標楷體" pitchFamily="65" charset="-120"/>
              </a:rPr>
              <a:t>designer-programmer </a:t>
            </a:r>
            <a:r>
              <a:rPr lang="en-US" altLang="zh-TW" dirty="0" err="1" smtClean="0">
                <a:solidFill>
                  <a:schemeClr val="tx1"/>
                </a:solidFill>
                <a:latin typeface="標楷體" pitchFamily="65" charset="-120"/>
                <a:ea typeface="標楷體" pitchFamily="65" charset="-120"/>
              </a:rPr>
              <a:t>簡稱developer</a:t>
            </a:r>
            <a:r>
              <a:rPr lang="en-US" altLang="zh-TW" dirty="0" smtClean="0">
                <a:solidFill>
                  <a:schemeClr val="tx1"/>
                </a:solidFill>
                <a:latin typeface="標楷體" pitchFamily="65" charset="-120"/>
                <a:ea typeface="標楷體" pitchFamily="65" charset="-120"/>
              </a:rPr>
              <a:t> (1或2 programmers，改為2 developers in pair-programming; 3或4 改 2 pairs)</a:t>
            </a:r>
          </a:p>
          <a:p>
            <a:pPr>
              <a:defRPr/>
            </a:pPr>
            <a:r>
              <a:rPr lang="zh-TW" altLang="en-US" dirty="0" smtClean="0">
                <a:solidFill>
                  <a:schemeClr val="tx1"/>
                </a:solidFill>
                <a:latin typeface="標楷體" pitchFamily="65" charset="-120"/>
                <a:ea typeface="標楷體" pitchFamily="65" charset="-120"/>
              </a:rPr>
              <a:t>駐點客戶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後敘</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取代SA；溝通簡化低階PM消失</a:t>
            </a:r>
            <a:r>
              <a:rPr lang="en-US" altLang="zh-TW" dirty="0" smtClean="0">
                <a:solidFill>
                  <a:schemeClr val="tx1"/>
                </a:solidFill>
                <a:latin typeface="標楷體" pitchFamily="65" charset="-120"/>
                <a:ea typeface="標楷體" pitchFamily="65" charset="-120"/>
              </a:rPr>
              <a:t>；</a:t>
            </a:r>
          </a:p>
          <a:p>
            <a:pPr>
              <a:defRPr/>
            </a:pPr>
            <a:r>
              <a:rPr lang="zh-TW" altLang="en-US" dirty="0" smtClean="0">
                <a:solidFill>
                  <a:schemeClr val="tx1"/>
                </a:solidFill>
                <a:latin typeface="標楷體" pitchFamily="65" charset="-120"/>
                <a:ea typeface="標楷體" pitchFamily="65" charset="-120"/>
              </a:rPr>
              <a:t>實習</a:t>
            </a:r>
            <a:r>
              <a:rPr lang="en-US" altLang="zh-TW" dirty="0" err="1" smtClean="0">
                <a:solidFill>
                  <a:schemeClr val="tx1"/>
                </a:solidFill>
                <a:latin typeface="標楷體" pitchFamily="65" charset="-120"/>
                <a:ea typeface="標楷體" pitchFamily="65" charset="-120"/>
              </a:rPr>
              <a:t>生將</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developer</a:t>
            </a:r>
            <a:r>
              <a:rPr lang="zh-TW" altLang="en-US" dirty="0" smtClean="0">
                <a:solidFill>
                  <a:schemeClr val="tx1"/>
                </a:solidFill>
                <a:latin typeface="標楷體" pitchFamily="65" charset="-120"/>
                <a:ea typeface="標楷體" pitchFamily="65" charset="-120"/>
              </a:rPr>
              <a:t> 做的</a:t>
            </a:r>
            <a:r>
              <a:rPr lang="en-US" altLang="zh-TW" dirty="0" smtClean="0">
                <a:solidFill>
                  <a:schemeClr val="tx1"/>
                </a:solidFill>
                <a:latin typeface="標楷體" pitchFamily="65" charset="-120"/>
                <a:ea typeface="標楷體" pitchFamily="65" charset="-120"/>
              </a:rPr>
              <a:t>test cases </a:t>
            </a:r>
            <a:r>
              <a:rPr lang="en-US" altLang="zh-TW" dirty="0" err="1" smtClean="0">
                <a:solidFill>
                  <a:schemeClr val="tx1"/>
                </a:solidFill>
                <a:latin typeface="標楷體" pitchFamily="65" charset="-120"/>
                <a:ea typeface="標楷體" pitchFamily="65" charset="-120"/>
              </a:rPr>
              <a:t>轉成</a:t>
            </a:r>
            <a:r>
              <a:rPr lang="en-US" altLang="zh-TW" dirty="0" smtClean="0">
                <a:solidFill>
                  <a:schemeClr val="tx1"/>
                </a:solidFill>
                <a:latin typeface="標楷體" pitchFamily="65" charset="-120"/>
                <a:ea typeface="標楷體" pitchFamily="65" charset="-120"/>
              </a:rPr>
              <a:t> test code</a:t>
            </a:r>
          </a:p>
          <a:p>
            <a:pPr>
              <a:defRPr/>
            </a:pPr>
            <a:endParaRPr lang="zh-TW" altLang="en-US" dirty="0">
              <a:solidFill>
                <a:schemeClr val="tx1"/>
              </a:solidFill>
            </a:endParaRPr>
          </a:p>
        </p:txBody>
      </p:sp>
    </p:spTree>
    <p:extLst>
      <p:ext uri="{BB962C8B-B14F-4D97-AF65-F5344CB8AC3E}">
        <p14:creationId xmlns:p14="http://schemas.microsoft.com/office/powerpoint/2010/main" val="106559991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D8C3A1C-8109-42DA-A580-AE69544F2DBA}" type="slidenum">
              <a:rPr lang="zh-TW" altLang="en-US" smtClean="0">
                <a:solidFill>
                  <a:schemeClr val="tx1"/>
                </a:solidFill>
              </a:rPr>
              <a:pPr>
                <a:defRPr/>
              </a:pPr>
              <a:t>183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團隊組織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22782"/>
            <a:ext cx="8534400" cy="2483457"/>
          </a:xfrm>
          <a:prstGeom prst="rect">
            <a:avLst/>
          </a:prstGeom>
        </p:spPr>
        <p:txBody>
          <a:bodyPr>
            <a:normAutofit lnSpcReduction="10000"/>
          </a:bodyPr>
          <a:lstStyle/>
          <a:p>
            <a:pPr>
              <a:defRPr/>
            </a:pPr>
            <a:r>
              <a:rPr lang="zh-TW" altLang="en-US" dirty="0" smtClean="0">
                <a:solidFill>
                  <a:schemeClr val="tx1"/>
                </a:solidFill>
                <a:latin typeface="標楷體" pitchFamily="65" charset="-120"/>
                <a:ea typeface="標楷體" pitchFamily="65" charset="-120"/>
              </a:rPr>
              <a:t>由舊團隊轉型為新團隊時，有一靈魂人物</a:t>
            </a:r>
            <a:r>
              <a:rPr lang="en-US" altLang="zh-TW" dirty="0" smtClean="0">
                <a:solidFill>
                  <a:schemeClr val="tx1"/>
                </a:solidFill>
                <a:latin typeface="標楷體" pitchFamily="65" charset="-120"/>
                <a:ea typeface="標楷體" pitchFamily="65" charset="-120"/>
              </a:rPr>
              <a:t>: Coach (</a:t>
            </a:r>
            <a:r>
              <a:rPr lang="en-US" altLang="zh-TW" dirty="0" err="1" smtClean="0">
                <a:solidFill>
                  <a:schemeClr val="tx1"/>
                </a:solidFill>
                <a:latin typeface="標楷體" pitchFamily="65" charset="-120"/>
                <a:ea typeface="標楷體" pitchFamily="65" charset="-120"/>
              </a:rPr>
              <a:t>教頭</a:t>
            </a:r>
            <a:r>
              <a:rPr lang="en-US" altLang="zh-TW" dirty="0" smtClean="0">
                <a:solidFill>
                  <a:schemeClr val="tx1"/>
                </a:solidFill>
                <a:latin typeface="標楷體" pitchFamily="65" charset="-120"/>
                <a:ea typeface="標楷體" pitchFamily="65" charset="-120"/>
              </a:rPr>
              <a:t>)</a:t>
            </a:r>
          </a:p>
          <a:p>
            <a:pPr>
              <a:defRPr/>
            </a:pPr>
            <a:r>
              <a:rPr lang="zh-TW" altLang="en-US" dirty="0" smtClean="0">
                <a:solidFill>
                  <a:schemeClr val="tx1"/>
                </a:solidFill>
                <a:latin typeface="標楷體" pitchFamily="65" charset="-120"/>
                <a:ea typeface="標楷體" pitchFamily="65" charset="-120"/>
              </a:rPr>
              <a:t>通常，</a:t>
            </a:r>
            <a:r>
              <a:rPr lang="en-US" altLang="zh-TW" dirty="0" smtClean="0">
                <a:solidFill>
                  <a:schemeClr val="tx1"/>
                </a:solidFill>
                <a:latin typeface="標楷體" pitchFamily="65" charset="-120"/>
                <a:ea typeface="標楷體" pitchFamily="65" charset="-120"/>
              </a:rPr>
              <a:t>Coach </a:t>
            </a:r>
            <a:r>
              <a:rPr lang="en-US" altLang="zh-TW" dirty="0" err="1" smtClean="0">
                <a:solidFill>
                  <a:schemeClr val="tx1"/>
                </a:solidFill>
                <a:latin typeface="標楷體" pitchFamily="65" charset="-120"/>
                <a:ea typeface="標楷體" pitchFamily="65" charset="-120"/>
              </a:rPr>
              <a:t>是最早接觸敏捷方法的團隊成員，他為其他成員打氣加油，並尋求外界資源</a:t>
            </a:r>
            <a:r>
              <a:rPr lang="zh-TW" altLang="en-US" dirty="0" smtClean="0">
                <a:solidFill>
                  <a:schemeClr val="tx1"/>
                </a:solidFill>
                <a:latin typeface="標楷體" pitchFamily="65" charset="-120"/>
                <a:ea typeface="標楷體" pitchFamily="65" charset="-120"/>
              </a:rPr>
              <a:t>，</a:t>
            </a:r>
            <a:r>
              <a:rPr lang="en-US" altLang="zh-TW" dirty="0" smtClean="0">
                <a:solidFill>
                  <a:schemeClr val="tx1"/>
                </a:solidFill>
                <a:latin typeface="標楷體" pitchFamily="65" charset="-120"/>
                <a:ea typeface="標楷體" pitchFamily="65" charset="-120"/>
              </a:rPr>
              <a:t>如:</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網路上敏捷方法成功故事</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敏捷方法研討會、敏捷方法顧問</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當然，上級及客户支持轉型是先決條件</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70639688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CBDBEAB-AEE7-4A4C-983D-2929B21E0C62}" type="slidenum">
              <a:rPr lang="zh-TW" altLang="en-US" smtClean="0">
                <a:solidFill>
                  <a:schemeClr val="tx1"/>
                </a:solidFill>
              </a:rPr>
              <a:pPr>
                <a:defRPr/>
              </a:pPr>
              <a:t>184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團隊組織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600200"/>
            <a:ext cx="10972800" cy="5257800"/>
          </a:xfrm>
          <a:prstGeom prst="rect">
            <a:avLst/>
          </a:prstGeom>
        </p:spPr>
        <p:txBody>
          <a:bodyPr/>
          <a:lstStyle/>
          <a:p>
            <a:pPr>
              <a:buFont typeface="Wingdings" pitchFamily="2" charset="2"/>
              <a:buNone/>
              <a:defRPr/>
            </a:pPr>
            <a:r>
              <a:rPr lang="en-US" altLang="zh-TW" sz="2400" dirty="0" smtClean="0">
                <a:solidFill>
                  <a:schemeClr val="tx1"/>
                </a:solidFill>
              </a:rPr>
              <a:t> Diversity and Software Development </a:t>
            </a:r>
            <a:r>
              <a:rPr lang="zh-TW" altLang="en-US" sz="2400" dirty="0" smtClean="0">
                <a:solidFill>
                  <a:schemeClr val="tx1"/>
                </a:solidFill>
                <a:latin typeface="標楷體" pitchFamily="65" charset="-120"/>
                <a:ea typeface="標楷體" pitchFamily="65" charset="-120"/>
              </a:rPr>
              <a:t>一文</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中引 </a:t>
            </a:r>
            <a:r>
              <a:rPr lang="en-US" altLang="zh-TW" sz="2400" dirty="0" smtClean="0">
                <a:solidFill>
                  <a:schemeClr val="tx1"/>
                </a:solidFill>
                <a:latin typeface="標楷體" pitchFamily="65" charset="-120"/>
                <a:ea typeface="標楷體" pitchFamily="65" charset="-120"/>
              </a:rPr>
              <a:t>Scott E. Page** </a:t>
            </a:r>
            <a:r>
              <a:rPr lang="zh-TW" altLang="en-US" sz="2400" dirty="0" smtClean="0">
                <a:solidFill>
                  <a:schemeClr val="tx1"/>
                </a:solidFill>
                <a:latin typeface="標楷體" pitchFamily="65" charset="-120"/>
                <a:ea typeface="標楷體" pitchFamily="65" charset="-120"/>
              </a:rPr>
              <a:t>專書指出</a:t>
            </a:r>
            <a:r>
              <a:rPr lang="en-US" altLang="zh-TW" sz="24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b="1" dirty="0" smtClean="0">
                <a:solidFill>
                  <a:schemeClr val="tx1"/>
                </a:solidFill>
                <a:latin typeface="微軟正黑體" pitchFamily="34" charset="-120"/>
                <a:ea typeface="微軟正黑體" pitchFamily="34" charset="-120"/>
              </a:rPr>
              <a:t>多樣化不同個性的成員有助軟體團隊</a:t>
            </a:r>
            <a:r>
              <a:rPr lang="en-US" altLang="zh-TW" sz="2400" b="1" dirty="0" smtClean="0">
                <a:solidFill>
                  <a:schemeClr val="tx1"/>
                </a:solidFill>
                <a:latin typeface="微軟正黑體" pitchFamily="34" charset="-120"/>
                <a:ea typeface="微軟正黑體" pitchFamily="34" charset="-120"/>
              </a:rPr>
              <a:t> </a:t>
            </a:r>
          </a:p>
          <a:p>
            <a:pPr>
              <a:buFont typeface="Wingdings" pitchFamily="2" charset="2"/>
              <a:buNone/>
              <a:defRPr/>
            </a:pPr>
            <a:r>
              <a:rPr lang="en-US" altLang="zh-TW" sz="2400" dirty="0" smtClean="0">
                <a:solidFill>
                  <a:schemeClr val="tx1"/>
                </a:solidFill>
              </a:rPr>
              <a:t> Diversity</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指各人 </a:t>
            </a:r>
            <a:r>
              <a:rPr lang="en-US" altLang="zh-TW" sz="2400" dirty="0" smtClean="0">
                <a:solidFill>
                  <a:schemeClr val="tx1"/>
                </a:solidFill>
                <a:latin typeface="標楷體" pitchFamily="65" charset="-120"/>
                <a:ea typeface="標楷體" pitchFamily="65" charset="-120"/>
              </a:rPr>
              <a:t>perspective, interpretation, heuristics, and predictive model </a:t>
            </a:r>
            <a:r>
              <a:rPr lang="zh-TW" altLang="en-US" sz="2400" dirty="0" smtClean="0">
                <a:solidFill>
                  <a:schemeClr val="tx1"/>
                </a:solidFill>
                <a:latin typeface="標楷體" pitchFamily="65" charset="-120"/>
                <a:ea typeface="標楷體" pitchFamily="65" charset="-120"/>
              </a:rPr>
              <a:t>的不同</a:t>
            </a:r>
            <a:r>
              <a:rPr lang="en-US" altLang="zh-TW" sz="24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400" b="1" dirty="0" smtClean="0">
                <a:solidFill>
                  <a:schemeClr val="tx1"/>
                </a:solidFill>
                <a:latin typeface="微軟正黑體" pitchFamily="34" charset="-120"/>
                <a:ea typeface="微軟正黑體" pitchFamily="34" charset="-120"/>
              </a:rPr>
              <a:t>例子</a:t>
            </a:r>
            <a:r>
              <a:rPr lang="en-US" altLang="zh-TW" sz="2400" b="1" dirty="0" smtClean="0">
                <a:solidFill>
                  <a:schemeClr val="tx1"/>
                </a:solidFill>
                <a:latin typeface="微軟正黑體" pitchFamily="34" charset="-120"/>
                <a:ea typeface="微軟正黑體" pitchFamily="34" charset="-120"/>
              </a:rPr>
              <a:t>:</a:t>
            </a:r>
            <a:r>
              <a:rPr lang="en-US" altLang="zh-TW" sz="2400" dirty="0" smtClean="0">
                <a:solidFill>
                  <a:schemeClr val="tx1"/>
                </a:solidFill>
                <a:latin typeface="標楷體" pitchFamily="65" charset="-120"/>
                <a:ea typeface="標楷體" pitchFamily="65" charset="-120"/>
              </a:rPr>
              <a:t> 1949</a:t>
            </a:r>
            <a:r>
              <a:rPr lang="zh-TW" altLang="en-US" sz="2400" dirty="0" smtClean="0">
                <a:solidFill>
                  <a:schemeClr val="tx1"/>
                </a:solidFill>
                <a:latin typeface="標楷體" pitchFamily="65" charset="-120"/>
                <a:ea typeface="標楷體" pitchFamily="65" charset="-120"/>
              </a:rPr>
              <a:t>難民潮</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帶來中國各省多樣化基因</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是台灣最珍貴資產</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其後代今日已成台灣中堅</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如金溥聰</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愛新</a:t>
            </a:r>
            <a:r>
              <a:rPr lang="zh-TW" altLang="en-US" dirty="0">
                <a:solidFill>
                  <a:schemeClr val="tx1"/>
                </a:solidFill>
                <a:latin typeface="標楷體" pitchFamily="65" charset="-120"/>
                <a:ea typeface="標楷體" pitchFamily="65" charset="-120"/>
              </a:rPr>
              <a:t>覺羅溥</a:t>
            </a:r>
            <a:r>
              <a:rPr lang="zh-TW" altLang="en-US" dirty="0" smtClean="0">
                <a:solidFill>
                  <a:schemeClr val="tx1"/>
                </a:solidFill>
                <a:latin typeface="標楷體" pitchFamily="65" charset="-120"/>
                <a:ea typeface="標楷體" pitchFamily="65" charset="-120"/>
              </a:rPr>
              <a:t>聰</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a:t>
            </a:r>
            <a:r>
              <a:rPr lang="zh-TW" altLang="en-US" sz="2400" dirty="0" smtClean="0">
                <a:solidFill>
                  <a:schemeClr val="tx1"/>
                </a:solidFill>
                <a:latin typeface="標楷體" pitchFamily="65" charset="-120"/>
                <a:ea typeface="標楷體" pitchFamily="65" charset="-120"/>
              </a:rPr>
              <a:t>滿族</a:t>
            </a:r>
            <a:r>
              <a:rPr lang="en-US" altLang="zh-TW" sz="24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400" b="1" dirty="0" smtClean="0">
                <a:solidFill>
                  <a:schemeClr val="tx1"/>
                </a:solidFill>
                <a:latin typeface="微軟正黑體" pitchFamily="34" charset="-120"/>
                <a:ea typeface="微軟正黑體" pitchFamily="34" charset="-120"/>
              </a:rPr>
              <a:t>例子</a:t>
            </a:r>
            <a:r>
              <a:rPr lang="en-US" altLang="zh-TW" sz="2400" b="1" dirty="0" smtClean="0">
                <a:solidFill>
                  <a:schemeClr val="tx1"/>
                </a:solidFill>
                <a:latin typeface="微軟正黑體" pitchFamily="34" charset="-120"/>
                <a:ea typeface="微軟正黑體" pitchFamily="34" charset="-120"/>
              </a:rPr>
              <a:t>:</a:t>
            </a:r>
            <a:r>
              <a:rPr lang="zh-TW" altLang="en-US" sz="2400" b="1" dirty="0" smtClean="0">
                <a:solidFill>
                  <a:schemeClr val="tx1"/>
                </a:solidFill>
                <a:latin typeface="微軟正黑體" pitchFamily="34" charset="-120"/>
                <a:ea typeface="微軟正黑體" pitchFamily="34" charset="-120"/>
              </a:rPr>
              <a:t> </a:t>
            </a:r>
            <a:r>
              <a:rPr lang="zh-TW" altLang="en-US" sz="2400" dirty="0" smtClean="0">
                <a:solidFill>
                  <a:schemeClr val="tx1"/>
                </a:solidFill>
                <a:latin typeface="標楷體" pitchFamily="65" charset="-120"/>
                <a:ea typeface="標楷體" pitchFamily="65" charset="-120"/>
              </a:rPr>
              <a:t>美國融合各族 過世的賈伯斯 其父</a:t>
            </a:r>
            <a:r>
              <a:rPr lang="zh-TW" altLang="en-US" dirty="0">
                <a:solidFill>
                  <a:schemeClr val="tx1"/>
                </a:solidFill>
                <a:latin typeface="標楷體" pitchFamily="65" charset="-120"/>
                <a:ea typeface="標楷體" pitchFamily="65" charset="-120"/>
              </a:rPr>
              <a:t>敘利亞</a:t>
            </a:r>
            <a:r>
              <a:rPr lang="zh-TW" altLang="en-US" sz="2400" dirty="0" smtClean="0">
                <a:solidFill>
                  <a:schemeClr val="tx1"/>
                </a:solidFill>
                <a:latin typeface="標楷體" pitchFamily="65" charset="-120"/>
                <a:ea typeface="標楷體" pitchFamily="65" charset="-120"/>
              </a:rPr>
              <a:t>人 母美國人</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000" dirty="0" smtClean="0">
              <a:solidFill>
                <a:schemeClr val="tx1"/>
              </a:solidFill>
            </a:endParaRPr>
          </a:p>
          <a:p>
            <a:pPr>
              <a:buFont typeface="Wingdings" pitchFamily="2" charset="2"/>
              <a:buNone/>
              <a:defRPr/>
            </a:pPr>
            <a:r>
              <a:rPr lang="en-US" altLang="zh-TW" sz="2000" dirty="0" smtClean="0">
                <a:solidFill>
                  <a:schemeClr val="tx1"/>
                </a:solidFill>
              </a:rPr>
              <a:t>*IEEE Software, May/June 2009.</a:t>
            </a:r>
          </a:p>
          <a:p>
            <a:pPr>
              <a:buFont typeface="Wingdings" pitchFamily="2" charset="2"/>
              <a:buNone/>
              <a:defRPr/>
            </a:pPr>
            <a:r>
              <a:rPr lang="en-US" altLang="zh-TW" sz="2000" dirty="0" smtClean="0">
                <a:solidFill>
                  <a:schemeClr val="tx1"/>
                </a:solidFill>
              </a:rPr>
              <a:t>** XP 2010, Norway, keynote speaker.</a:t>
            </a:r>
          </a:p>
          <a:p>
            <a:pPr>
              <a:buFont typeface="Wingdings" pitchFamily="2" charset="2"/>
              <a:buNone/>
              <a:defRPr/>
            </a:pPr>
            <a:r>
              <a:rPr lang="en-US" altLang="zh-TW" sz="2000" dirty="0" smtClean="0">
                <a:solidFill>
                  <a:schemeClr val="tx1"/>
                </a:solidFill>
              </a:rPr>
              <a:t>*** </a:t>
            </a:r>
            <a:r>
              <a:rPr lang="zh-TW" altLang="en-US" sz="2000" dirty="0" smtClean="0">
                <a:solidFill>
                  <a:schemeClr val="tx1"/>
                </a:solidFill>
                <a:latin typeface="標楷體" pitchFamily="65" charset="-120"/>
                <a:ea typeface="標楷體" pitchFamily="65" charset="-120"/>
              </a:rPr>
              <a:t>龍應台</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大江大海一九四九</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天下</a:t>
            </a:r>
            <a:r>
              <a:rPr lang="en-US" altLang="zh-TW" sz="2000" dirty="0" smtClean="0">
                <a:solidFill>
                  <a:schemeClr val="tx1"/>
                </a:solidFill>
                <a:latin typeface="標楷體" pitchFamily="65" charset="-120"/>
                <a:ea typeface="標楷體" pitchFamily="65" charset="-120"/>
              </a:rPr>
              <a:t>,2009.8.31</a:t>
            </a:r>
            <a:r>
              <a:rPr lang="en-US" altLang="zh-TW" sz="2000" dirty="0" smtClean="0">
                <a:solidFill>
                  <a:schemeClr val="tx1"/>
                </a:solidFill>
              </a:rPr>
              <a:t>.</a:t>
            </a:r>
            <a:endParaRPr lang="zh-TW" altLang="en-US" sz="2000" dirty="0">
              <a:solidFill>
                <a:schemeClr val="tx1"/>
              </a:solidFill>
            </a:endParaRPr>
          </a:p>
        </p:txBody>
      </p:sp>
    </p:spTree>
    <p:extLst>
      <p:ext uri="{BB962C8B-B14F-4D97-AF65-F5344CB8AC3E}">
        <p14:creationId xmlns:p14="http://schemas.microsoft.com/office/powerpoint/2010/main" val="30956546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10000"/>
          </a:bodyPr>
          <a:lstStyle/>
          <a:p>
            <a:pPr>
              <a:buNone/>
            </a:pPr>
            <a:r>
              <a:rPr lang="zh-TW" altLang="en-US" dirty="0" smtClean="0">
                <a:solidFill>
                  <a:schemeClr val="tx1"/>
                </a:solidFill>
                <a:latin typeface="標楷體" pitchFamily="65" charset="-120"/>
                <a:ea typeface="標楷體" pitchFamily="65" charset="-120"/>
              </a:rPr>
              <a:t>敏捷大師 </a:t>
            </a:r>
            <a:r>
              <a:rPr lang="en-US" altLang="zh-TW" dirty="0" smtClean="0">
                <a:solidFill>
                  <a:schemeClr val="tx1"/>
                </a:solidFill>
                <a:latin typeface="標楷體" pitchFamily="65" charset="-120"/>
                <a:ea typeface="標楷體" pitchFamily="65" charset="-120"/>
              </a:rPr>
              <a:t>Martin Fowler </a:t>
            </a:r>
            <a:r>
              <a:rPr lang="zh-TW" altLang="en-US" dirty="0" smtClean="0">
                <a:solidFill>
                  <a:schemeClr val="tx1"/>
                </a:solidFill>
                <a:latin typeface="標楷體" pitchFamily="65" charset="-120"/>
                <a:ea typeface="標楷體" pitchFamily="65" charset="-120"/>
              </a:rPr>
              <a:t>指出組織要力求多樣化 </a:t>
            </a:r>
            <a:r>
              <a:rPr lang="en-US" altLang="zh-TW" dirty="0" smtClean="0">
                <a:solidFill>
                  <a:schemeClr val="tx1"/>
                </a:solidFill>
                <a:latin typeface="標楷體" pitchFamily="65" charset="-120"/>
                <a:ea typeface="標楷體" pitchFamily="65" charset="-120"/>
              </a:rPr>
              <a:t>(diversity)</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所以軟體公司聘人要增加女性  </a:t>
            </a:r>
            <a:endParaRPr lang="en-US" altLang="zh-TW" dirty="0" smtClean="0">
              <a:solidFill>
                <a:schemeClr val="tx1"/>
              </a:solidFill>
              <a:latin typeface="標楷體" pitchFamily="65" charset="-120"/>
              <a:ea typeface="標楷體" pitchFamily="65" charset="-120"/>
            </a:endParaRPr>
          </a:p>
          <a:p>
            <a:pPr>
              <a:buNone/>
            </a:pP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但反對者指出這會帶來平庸化 因為軟體業整體來說 女性比男性少很多 </a:t>
            </a: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所以擔心會聘到平庸的女生 </a:t>
            </a:r>
            <a:endParaRPr lang="en-US" altLang="zh-TW" dirty="0" smtClean="0">
              <a:solidFill>
                <a:schemeClr val="tx1"/>
              </a:solidFill>
              <a:latin typeface="標楷體" pitchFamily="65" charset="-120"/>
              <a:ea typeface="標楷體" pitchFamily="65" charset="-120"/>
            </a:endParaRPr>
          </a:p>
          <a:p>
            <a:pPr>
              <a:buNone/>
            </a:pP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解決之道就是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需花更多時間去找 這樣就能聘到傑出的女性 </a:t>
            </a:r>
            <a:endParaRPr lang="en-US" altLang="zh-TW" dirty="0" smtClean="0">
              <a:solidFill>
                <a:schemeClr val="tx1"/>
              </a:solidFill>
              <a:latin typeface="標楷體" pitchFamily="65" charset="-120"/>
              <a:ea typeface="標楷體" pitchFamily="65" charset="-120"/>
            </a:endParaRPr>
          </a:p>
          <a:p>
            <a:pPr>
              <a:buNone/>
            </a:pPr>
            <a:endParaRPr lang="en-US" altLang="zh-TW" dirty="0" smtClean="0">
              <a:solidFill>
                <a:schemeClr val="tx1"/>
              </a:solidFill>
            </a:endParaRPr>
          </a:p>
          <a:p>
            <a:pPr>
              <a:buNone/>
            </a:pPr>
            <a:r>
              <a:rPr lang="en-US" altLang="zh-TW" dirty="0" smtClean="0">
                <a:solidFill>
                  <a:schemeClr val="tx1"/>
                </a:solidFill>
              </a:rPr>
              <a:t>[2015.1.13, Martin F</a:t>
            </a:r>
            <a:r>
              <a:rPr lang="en-US" altLang="zh-TW" dirty="0" smtClean="0"/>
              <a:t>owler website, Diversity Mediocrity Illusion]</a:t>
            </a:r>
            <a:endParaRPr lang="zh-TW" altLang="en-US" dirty="0"/>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團隊組織 </a:t>
            </a:r>
            <a:r>
              <a:rPr lang="en-US" altLang="zh-TW" dirty="0" smtClean="0">
                <a:solidFill>
                  <a:schemeClr val="tx1"/>
                </a:solidFill>
                <a:latin typeface="標楷體" pitchFamily="65" charset="-120"/>
                <a:ea typeface="標楷體" pitchFamily="65" charset="-120"/>
              </a:rPr>
              <a:t>(Cont.)</a:t>
            </a:r>
            <a:endParaRPr lang="zh-TW" altLang="en-US"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224338"/>
          </a:xfrm>
        </p:spPr>
        <p:txBody>
          <a:bodyPr>
            <a:normAutofit fontScale="47500" lnSpcReduction="20000"/>
          </a:bodyPr>
          <a:lstStyle/>
          <a:p>
            <a:pPr marL="0" indent="0">
              <a:buNone/>
            </a:pPr>
            <a:r>
              <a:rPr lang="en-US" altLang="zh-TW" sz="4200" dirty="0" smtClean="0">
                <a:solidFill>
                  <a:schemeClr val="tx1"/>
                </a:solidFill>
              </a:rPr>
              <a:t>Job interviewers tend to select people who are just like themselves. This results in workforce with similar strength, but lacks of </a:t>
            </a:r>
            <a:r>
              <a:rPr lang="en-US" altLang="zh-TW" sz="4200" b="1" dirty="0" smtClean="0">
                <a:solidFill>
                  <a:schemeClr val="tx1"/>
                </a:solidFill>
              </a:rPr>
              <a:t>diversity</a:t>
            </a:r>
            <a:r>
              <a:rPr lang="en-US" altLang="zh-TW" sz="4200" dirty="0" smtClean="0">
                <a:solidFill>
                  <a:schemeClr val="tx1"/>
                </a:solidFill>
              </a:rPr>
              <a:t>, which makes ineffective teams.</a:t>
            </a:r>
          </a:p>
          <a:p>
            <a:pPr marL="0" indent="0">
              <a:buNone/>
            </a:pPr>
            <a:r>
              <a:rPr lang="zh-TW" altLang="en-US" sz="4200" dirty="0">
                <a:solidFill>
                  <a:schemeClr val="tx1"/>
                </a:solidFill>
                <a:latin typeface="標楷體" pitchFamily="65" charset="-120"/>
                <a:ea typeface="標楷體" pitchFamily="65" charset="-120"/>
              </a:rPr>
              <a:t>面談者常會喜歡類似自己的</a:t>
            </a:r>
            <a:r>
              <a:rPr lang="zh-TW" altLang="en-US" sz="4200" dirty="0" smtClean="0">
                <a:solidFill>
                  <a:schemeClr val="tx1"/>
                </a:solidFill>
                <a:latin typeface="標楷體" pitchFamily="65" charset="-120"/>
                <a:ea typeface="標楷體" pitchFamily="65" charset="-120"/>
              </a:rPr>
              <a:t>應徵者  這會使團隊缺乏多樣性  導致團隊戰力降低</a:t>
            </a:r>
            <a:endParaRPr lang="en-US" altLang="zh-TW" sz="4200" dirty="0" smtClean="0">
              <a:solidFill>
                <a:schemeClr val="tx1"/>
              </a:solidFill>
              <a:latin typeface="標楷體" pitchFamily="65" charset="-120"/>
              <a:ea typeface="標楷體" pitchFamily="65" charset="-120"/>
            </a:endParaRPr>
          </a:p>
          <a:p>
            <a:pPr marL="0" indent="0">
              <a:buNone/>
            </a:pPr>
            <a:endParaRPr lang="en-US" altLang="zh-TW" sz="4200" dirty="0">
              <a:solidFill>
                <a:schemeClr val="tx1"/>
              </a:solidFill>
            </a:endParaRPr>
          </a:p>
          <a:p>
            <a:pPr marL="0" indent="0">
              <a:buNone/>
            </a:pPr>
            <a:r>
              <a:rPr lang="en-US" altLang="zh-TW" sz="4200" dirty="0" smtClean="0">
                <a:solidFill>
                  <a:schemeClr val="tx1"/>
                </a:solidFill>
              </a:rPr>
              <a:t>Big data technique can ensure </a:t>
            </a:r>
            <a:r>
              <a:rPr lang="en-US" altLang="zh-TW" sz="4200" b="1" dirty="0" smtClean="0">
                <a:solidFill>
                  <a:schemeClr val="tx1"/>
                </a:solidFill>
              </a:rPr>
              <a:t>diversity</a:t>
            </a:r>
            <a:r>
              <a:rPr lang="en-US" altLang="zh-TW" sz="4200" dirty="0" smtClean="0">
                <a:solidFill>
                  <a:schemeClr val="tx1"/>
                </a:solidFill>
              </a:rPr>
              <a:t> by identifying qualities that you may not expect would correlate with job performance.  </a:t>
            </a:r>
          </a:p>
          <a:p>
            <a:pPr marL="0" indent="0">
              <a:buNone/>
            </a:pPr>
            <a:endParaRPr lang="en-US" altLang="zh-TW" sz="4200" dirty="0">
              <a:solidFill>
                <a:schemeClr val="tx1"/>
              </a:solidFill>
            </a:endParaRPr>
          </a:p>
          <a:p>
            <a:pPr marL="0" indent="0">
              <a:buNone/>
            </a:pPr>
            <a:r>
              <a:rPr lang="en-US" altLang="zh-TW" sz="4200" dirty="0" smtClean="0">
                <a:solidFill>
                  <a:schemeClr val="tx1"/>
                </a:solidFill>
              </a:rPr>
              <a:t>It takes great teams to build great software. It thus is worth putting a lot of care into hiring the people.</a:t>
            </a:r>
          </a:p>
          <a:p>
            <a:pPr marL="0" indent="0">
              <a:buNone/>
            </a:pPr>
            <a:endParaRPr lang="en-US" altLang="zh-TW" sz="4200" dirty="0">
              <a:solidFill>
                <a:schemeClr val="tx1"/>
              </a:solidFill>
            </a:endParaRPr>
          </a:p>
          <a:p>
            <a:pPr marL="0" indent="0">
              <a:buNone/>
            </a:pPr>
            <a:endParaRPr lang="en-US" altLang="zh-TW" dirty="0">
              <a:solidFill>
                <a:schemeClr val="tx1"/>
              </a:solidFill>
            </a:endParaRPr>
          </a:p>
          <a:p>
            <a:pPr marL="0" indent="0">
              <a:buNone/>
            </a:pPr>
            <a:endParaRPr lang="en-US" altLang="zh-TW" dirty="0" smtClean="0">
              <a:solidFill>
                <a:schemeClr val="tx1"/>
              </a:solidFill>
            </a:endParaRPr>
          </a:p>
          <a:p>
            <a:pPr marL="0" indent="0">
              <a:buNone/>
            </a:pPr>
            <a:r>
              <a:rPr lang="en-US" altLang="zh-TW" sz="3300" dirty="0" smtClean="0">
                <a:solidFill>
                  <a:schemeClr val="tx1"/>
                </a:solidFill>
              </a:rPr>
              <a:t>[Steve </a:t>
            </a:r>
            <a:r>
              <a:rPr lang="en-US" altLang="zh-TW" sz="3300" dirty="0" err="1" smtClean="0">
                <a:solidFill>
                  <a:schemeClr val="tx1"/>
                </a:solidFill>
              </a:rPr>
              <a:t>Berczuk</a:t>
            </a:r>
            <a:r>
              <a:rPr lang="en-US" altLang="zh-TW" sz="3300" dirty="0" smtClean="0">
                <a:solidFill>
                  <a:schemeClr val="tx1"/>
                </a:solidFill>
              </a:rPr>
              <a:t>, “Hiring for Your Best Software Team Possible,” </a:t>
            </a:r>
            <a:r>
              <a:rPr lang="en-US" altLang="zh-TW" sz="3300" dirty="0" err="1" smtClean="0">
                <a:solidFill>
                  <a:schemeClr val="tx1"/>
                </a:solidFill>
              </a:rPr>
              <a:t>TechWell</a:t>
            </a:r>
            <a:r>
              <a:rPr lang="en-US" altLang="zh-TW" sz="3300" dirty="0" smtClean="0">
                <a:solidFill>
                  <a:schemeClr val="tx1"/>
                </a:solidFill>
              </a:rPr>
              <a:t> Insights website, Oct.4, 2016.] </a:t>
            </a:r>
            <a:endParaRPr lang="zh-TW" altLang="en-US" sz="3300" dirty="0">
              <a:solidFill>
                <a:schemeClr val="tx1"/>
              </a:solidFill>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團隊組織 </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39156577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buNone/>
            </a:pPr>
            <a:r>
              <a:rPr lang="zh-TW" altLang="en-US" dirty="0">
                <a:solidFill>
                  <a:schemeClr val="tx1"/>
                </a:solidFill>
                <a:latin typeface="標楷體" pitchFamily="65" charset="-120"/>
                <a:ea typeface="標楷體" pitchFamily="65" charset="-120"/>
              </a:rPr>
              <a:t>面談挑選員工絕不可</a:t>
            </a:r>
            <a:r>
              <a:rPr lang="zh-TW" altLang="en-US" dirty="0" smtClean="0">
                <a:solidFill>
                  <a:schemeClr val="tx1"/>
                </a:solidFill>
                <a:latin typeface="標楷體" pitchFamily="65" charset="-120"/>
                <a:ea typeface="標楷體" pitchFamily="65" charset="-120"/>
              </a:rPr>
              <a:t>忘記 </a:t>
            </a:r>
            <a:r>
              <a:rPr lang="en-US" altLang="zh-TW" dirty="0">
                <a:solidFill>
                  <a:schemeClr val="tx1"/>
                </a:solidFill>
                <a:latin typeface="標楷體" pitchFamily="65" charset="-120"/>
                <a:ea typeface="標楷體" pitchFamily="65" charset="-120"/>
              </a:rPr>
              <a:t>Chemistry</a:t>
            </a:r>
            <a:r>
              <a:rPr lang="zh-TW" altLang="en-US" dirty="0">
                <a:solidFill>
                  <a:schemeClr val="tx1"/>
                </a:solidFill>
                <a:latin typeface="標楷體" pitchFamily="65" charset="-120"/>
                <a:ea typeface="標楷體" pitchFamily="65" charset="-120"/>
              </a:rPr>
              <a:t> </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團隊互動</a:t>
            </a:r>
            <a:r>
              <a:rPr lang="zh-TW" altLang="en-US" dirty="0" smtClean="0">
                <a:solidFill>
                  <a:schemeClr val="tx1"/>
                </a:solidFill>
                <a:latin typeface="標楷體" pitchFamily="65" charset="-120"/>
                <a:ea typeface="標楷體" pitchFamily="65" charset="-120"/>
              </a:rPr>
              <a:t>產生的化學變化</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面談</a:t>
            </a:r>
            <a:r>
              <a:rPr lang="zh-TW" altLang="en-US" dirty="0">
                <a:solidFill>
                  <a:schemeClr val="tx1"/>
                </a:solidFill>
                <a:latin typeface="標楷體" pitchFamily="65" charset="-120"/>
                <a:ea typeface="標楷體" pitchFamily="65" charset="-120"/>
              </a:rPr>
              <a:t>時要他談他之前的專案 若他老是</a:t>
            </a:r>
            <a:r>
              <a:rPr lang="zh-TW" altLang="en-US" dirty="0" smtClean="0">
                <a:solidFill>
                  <a:schemeClr val="tx1"/>
                </a:solidFill>
                <a:latin typeface="標楷體" pitchFamily="65" charset="-120"/>
                <a:ea typeface="標楷體" pitchFamily="65" charset="-120"/>
              </a:rPr>
              <a:t>責怪其他隊友 不肯與人合作 </a:t>
            </a:r>
            <a:r>
              <a:rPr lang="zh-TW" altLang="en-US" dirty="0">
                <a:solidFill>
                  <a:schemeClr val="tx1"/>
                </a:solidFill>
                <a:latin typeface="標楷體" pitchFamily="65" charset="-120"/>
                <a:ea typeface="標楷體" pitchFamily="65" charset="-120"/>
              </a:rPr>
              <a:t>這表示互動不佳 這樣的團隊無法</a:t>
            </a:r>
            <a:r>
              <a:rPr lang="zh-TW" altLang="en-US" dirty="0" smtClean="0">
                <a:solidFill>
                  <a:schemeClr val="tx1"/>
                </a:solidFill>
                <a:latin typeface="標楷體" pitchFamily="65" charset="-120"/>
                <a:ea typeface="標楷體" pitchFamily="65" charset="-120"/>
              </a:rPr>
              <a:t>產生出創新而優質</a:t>
            </a:r>
            <a:r>
              <a:rPr lang="zh-TW" altLang="en-US" dirty="0">
                <a:solidFill>
                  <a:schemeClr val="tx1"/>
                </a:solidFill>
                <a:latin typeface="標楷體" pitchFamily="65" charset="-120"/>
                <a:ea typeface="標楷體" pitchFamily="65" charset="-120"/>
              </a:rPr>
              <a:t>的軟體</a:t>
            </a:r>
            <a:endParaRPr lang="en-US" altLang="zh-TW" dirty="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a:solidFill>
                  <a:schemeClr val="tx1"/>
                </a:solidFill>
                <a:latin typeface="標楷體" pitchFamily="65" charset="-120"/>
                <a:ea typeface="標楷體" pitchFamily="65" charset="-120"/>
              </a:rPr>
              <a:t>選人要考慮</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 </a:t>
            </a:r>
            <a:r>
              <a:rPr lang="en-US" altLang="zh-TW" dirty="0">
                <a:solidFill>
                  <a:schemeClr val="tx1"/>
                </a:solidFill>
                <a:latin typeface="標楷體" pitchFamily="65" charset="-120"/>
                <a:ea typeface="標楷體" pitchFamily="65" charset="-120"/>
              </a:rPr>
              <a:t>1)</a:t>
            </a:r>
            <a:r>
              <a:rPr lang="zh-TW" altLang="en-US" dirty="0">
                <a:solidFill>
                  <a:schemeClr val="tx1"/>
                </a:solidFill>
                <a:latin typeface="標楷體" pitchFamily="65" charset="-120"/>
                <a:ea typeface="標楷體" pitchFamily="65" charset="-120"/>
              </a:rPr>
              <a:t>品格 </a:t>
            </a:r>
            <a:r>
              <a:rPr lang="en-US" altLang="zh-TW" dirty="0">
                <a:solidFill>
                  <a:schemeClr val="tx1"/>
                </a:solidFill>
                <a:latin typeface="標楷體" pitchFamily="65" charset="-120"/>
                <a:ea typeface="標楷體" pitchFamily="65" charset="-120"/>
              </a:rPr>
              <a:t>2)</a:t>
            </a:r>
            <a:r>
              <a:rPr lang="zh-TW" altLang="en-US" dirty="0">
                <a:solidFill>
                  <a:schemeClr val="tx1"/>
                </a:solidFill>
                <a:latin typeface="標楷體" pitchFamily="65" charset="-120"/>
                <a:ea typeface="標楷體" pitchFamily="65" charset="-120"/>
              </a:rPr>
              <a:t>能力 </a:t>
            </a:r>
            <a:r>
              <a:rPr lang="en-US" altLang="zh-TW" dirty="0" smtClean="0">
                <a:solidFill>
                  <a:schemeClr val="tx1"/>
                </a:solidFill>
                <a:latin typeface="標楷體" pitchFamily="65" charset="-120"/>
                <a:ea typeface="標楷體" pitchFamily="65" charset="-120"/>
              </a:rPr>
              <a:t>3) Chemistry</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a:solidFill>
                <a:schemeClr val="tx1"/>
              </a:solidFill>
              <a:latin typeface="標楷體" pitchFamily="65" charset="-120"/>
              <a:ea typeface="標楷體" pitchFamily="65" charset="-120"/>
            </a:endParaRPr>
          </a:p>
          <a:p>
            <a:pPr marL="0" indent="0">
              <a:buNone/>
            </a:pPr>
            <a:r>
              <a:rPr lang="zh-TW" altLang="en-US" dirty="0">
                <a:solidFill>
                  <a:schemeClr val="tx1"/>
                </a:solidFill>
                <a:latin typeface="標楷體" pitchFamily="65" charset="-120"/>
                <a:ea typeface="標楷體" pitchFamily="65" charset="-120"/>
              </a:rPr>
              <a:t>能力當然重要 但能力可以訓練  而</a:t>
            </a:r>
            <a:r>
              <a:rPr lang="zh-TW" altLang="en-US" dirty="0" smtClean="0">
                <a:solidFill>
                  <a:schemeClr val="tx1"/>
                </a:solidFill>
                <a:latin typeface="標楷體" pitchFamily="65" charset="-120"/>
                <a:ea typeface="標楷體" pitchFamily="65" charset="-120"/>
              </a:rPr>
              <a:t>品格及 </a:t>
            </a:r>
            <a:r>
              <a:rPr lang="en-US" altLang="zh-TW" dirty="0">
                <a:solidFill>
                  <a:schemeClr val="tx1"/>
                </a:solidFill>
                <a:latin typeface="標楷體" pitchFamily="65" charset="-120"/>
                <a:ea typeface="標楷體" pitchFamily="65" charset="-120"/>
              </a:rPr>
              <a:t>Chemistry</a:t>
            </a:r>
            <a:r>
              <a:rPr lang="zh-TW" altLang="en-US" dirty="0">
                <a:solidFill>
                  <a:schemeClr val="tx1"/>
                </a:solidFill>
                <a:latin typeface="標楷體" pitchFamily="65" charset="-120"/>
                <a:ea typeface="標楷體" pitchFamily="65" charset="-120"/>
              </a:rPr>
              <a:t> 卻無法訓練</a:t>
            </a:r>
            <a:endParaRPr lang="en-US" altLang="zh-TW" dirty="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en-US" altLang="zh-TW" sz="1900" dirty="0" smtClean="0">
                <a:solidFill>
                  <a:schemeClr val="tx1"/>
                </a:solidFill>
                <a:latin typeface="標楷體" pitchFamily="65" charset="-120"/>
                <a:ea typeface="標楷體" pitchFamily="65" charset="-120"/>
              </a:rPr>
              <a:t>* Josiah </a:t>
            </a:r>
            <a:r>
              <a:rPr lang="en-US" altLang="zh-TW" sz="1900" dirty="0" err="1">
                <a:solidFill>
                  <a:schemeClr val="tx1"/>
                </a:solidFill>
                <a:latin typeface="標楷體" pitchFamily="65" charset="-120"/>
                <a:ea typeface="標楷體" pitchFamily="65" charset="-120"/>
              </a:rPr>
              <a:t>Renaudin</a:t>
            </a:r>
            <a:r>
              <a:rPr lang="en-US" altLang="zh-TW" sz="1900" dirty="0">
                <a:solidFill>
                  <a:schemeClr val="tx1"/>
                </a:solidFill>
                <a:latin typeface="標楷體" pitchFamily="65" charset="-120"/>
                <a:ea typeface="標楷體" pitchFamily="65" charset="-120"/>
              </a:rPr>
              <a:t>, “Why Chemistry and Character are often Afterthoughts when Building Software Teams”,</a:t>
            </a:r>
            <a:r>
              <a:rPr lang="en-US" altLang="zh-TW" sz="1900" dirty="0" err="1">
                <a:solidFill>
                  <a:schemeClr val="tx1"/>
                </a:solidFill>
                <a:latin typeface="標楷體" pitchFamily="65" charset="-120"/>
                <a:ea typeface="標楷體" pitchFamily="65" charset="-120"/>
              </a:rPr>
              <a:t>TechWell</a:t>
            </a:r>
            <a:r>
              <a:rPr lang="en-US" altLang="zh-TW" sz="1900" dirty="0">
                <a:solidFill>
                  <a:schemeClr val="tx1"/>
                </a:solidFill>
                <a:latin typeface="標楷體" pitchFamily="65" charset="-120"/>
                <a:ea typeface="標楷體" pitchFamily="65" charset="-120"/>
              </a:rPr>
              <a:t> Insights Newsletter, Nov. 23, 2016. </a:t>
            </a:r>
            <a:endParaRPr lang="zh-TW" altLang="en-US" sz="1900" dirty="0">
              <a:solidFill>
                <a:schemeClr val="tx1"/>
              </a:solidFill>
              <a:latin typeface="標楷體" pitchFamily="65" charset="-120"/>
              <a:ea typeface="標楷體" pitchFamily="65" charset="-120"/>
            </a:endParaRPr>
          </a:p>
          <a:p>
            <a:pPr marL="0" indent="0">
              <a:buNone/>
            </a:pPr>
            <a:endParaRPr lang="zh-TW" altLang="en-US" dirty="0"/>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團隊組織 </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142275874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1EADC03-4F68-45F9-8601-014CFD8FD2D6}" type="slidenum">
              <a:rPr lang="zh-TW" altLang="en-US" smtClean="0">
                <a:solidFill>
                  <a:schemeClr val="tx1"/>
                </a:solidFill>
              </a:rPr>
              <a:pPr>
                <a:defRPr/>
              </a:pPr>
              <a:t>188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團隊組織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802296"/>
            <a:ext cx="8534400" cy="3207026"/>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團隊合作的背後是</a:t>
            </a:r>
            <a:r>
              <a:rPr lang="zh-TW" altLang="en-US" b="1" dirty="0" smtClean="0">
                <a:solidFill>
                  <a:schemeClr val="tx1"/>
                </a:solidFill>
                <a:latin typeface="微軟正黑體" pitchFamily="34" charset="-120"/>
                <a:ea typeface="微軟正黑體" pitchFamily="34" charset="-120"/>
              </a:rPr>
              <a:t>信任</a:t>
            </a:r>
            <a:endParaRPr lang="en-US" altLang="zh-TW" b="1" dirty="0" smtClean="0">
              <a:solidFill>
                <a:schemeClr val="tx1"/>
              </a:solidFill>
              <a:latin typeface="微軟正黑體" pitchFamily="34" charset="-120"/>
              <a:ea typeface="微軟正黑體" pitchFamily="34" charset="-120"/>
            </a:endParaRPr>
          </a:p>
          <a:p>
            <a:pPr>
              <a:buFont typeface="Wingdings" pitchFamily="2" charset="2"/>
              <a:buNone/>
              <a:defRPr/>
            </a:pPr>
            <a:endParaRPr lang="en-US" altLang="zh-TW" b="1"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dirty="0" smtClean="0">
                <a:solidFill>
                  <a:schemeClr val="tx1"/>
                </a:solidFill>
                <a:latin typeface="+mj-ea"/>
                <a:ea typeface="+mj-ea"/>
              </a:rPr>
              <a:t>例子</a:t>
            </a:r>
            <a:r>
              <a:rPr lang="en-US" altLang="zh-TW" dirty="0" smtClean="0">
                <a:solidFill>
                  <a:schemeClr val="tx1"/>
                </a:solidFill>
                <a:latin typeface="+mj-ea"/>
                <a:ea typeface="+mj-ea"/>
              </a:rPr>
              <a:t>:</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中視超級星光大道中 有一新秀須在歌唱中一躍而後 後面則有舞群安全的接住他</a:t>
            </a:r>
            <a:r>
              <a:rPr lang="zh-TW" altLang="en-US" dirty="0" smtClean="0">
                <a:solidFill>
                  <a:schemeClr val="tx1"/>
                </a:solidFill>
              </a:rPr>
              <a:t>  </a:t>
            </a:r>
            <a:r>
              <a:rPr lang="zh-TW" altLang="en-US" dirty="0" smtClean="0">
                <a:solidFill>
                  <a:schemeClr val="tx1"/>
                </a:solidFill>
                <a:latin typeface="標楷體" pitchFamily="65" charset="-120"/>
                <a:ea typeface="標楷體" pitchFamily="65" charset="-120"/>
              </a:rPr>
              <a:t>但新秀看不到舞群 難免心生畏懼 這就合作不良影響歌唱表現了 若老手有信任感則不同了</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同樣的 軟體團隊須信任他人程式可依文件所述執行 而勇於呼叫使用之 團隊才能合作  </a:t>
            </a:r>
          </a:p>
        </p:txBody>
      </p:sp>
    </p:spTree>
    <p:extLst>
      <p:ext uri="{BB962C8B-B14F-4D97-AF65-F5344CB8AC3E}">
        <p14:creationId xmlns:p14="http://schemas.microsoft.com/office/powerpoint/2010/main" val="340487450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4495F69-D1A7-4035-B6F6-757C9335A0F7}" type="slidenum">
              <a:rPr lang="zh-TW" altLang="en-US" smtClean="0">
                <a:solidFill>
                  <a:schemeClr val="tx1"/>
                </a:solidFill>
              </a:rPr>
              <a:pPr>
                <a:defRPr/>
              </a:pPr>
              <a:t>189</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標楷體" pitchFamily="65" charset="-120"/>
                <a:ea typeface="標楷體" pitchFamily="65" charset="-120"/>
              </a:rPr>
              <a:t>5.</a:t>
            </a:r>
            <a:r>
              <a:rPr lang="zh-TW" altLang="en-US" dirty="0" smtClean="0">
                <a:solidFill>
                  <a:schemeClr val="tx1"/>
                </a:solidFill>
                <a:latin typeface="標楷體" pitchFamily="65" charset="-120"/>
                <a:ea typeface="標楷體" pitchFamily="65" charset="-120"/>
              </a:rPr>
              <a:t>專案經理怎麽不見了？</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537252"/>
            <a:ext cx="8534400" cy="2668988"/>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原有專案經理做</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工作分派、工時計算、預算規劃控制、進度報告，要做不少文件，何以不見了？ 原因是</a:t>
            </a:r>
            <a:r>
              <a:rPr lang="en-US" altLang="zh-TW" dirty="0" smtClean="0">
                <a:solidFill>
                  <a:schemeClr val="tx1"/>
                </a:solidFill>
                <a:latin typeface="標楷體" pitchFamily="65" charset="-120"/>
                <a:ea typeface="標楷體" pitchFamily="65" charset="-120"/>
              </a:rPr>
              <a:t>:</a:t>
            </a:r>
          </a:p>
          <a:p>
            <a:pPr>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各人主動協調，不需經理指揮 </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這超難</a:t>
            </a:r>
            <a:r>
              <a:rPr lang="en-US" altLang="zh-TW" dirty="0" smtClean="0">
                <a:solidFill>
                  <a:schemeClr val="tx1"/>
                </a:solidFill>
                <a:latin typeface="標楷體" pitchFamily="65" charset="-120"/>
                <a:ea typeface="標楷體" pitchFamily="65" charset="-120"/>
              </a:rPr>
              <a:t>!)</a:t>
            </a:r>
          </a:p>
          <a:p>
            <a:pPr>
              <a:defRPr/>
            </a:pPr>
            <a:r>
              <a:rPr lang="zh-TW" altLang="en-US" dirty="0" smtClean="0">
                <a:solidFill>
                  <a:schemeClr val="tx1"/>
                </a:solidFill>
                <a:latin typeface="標楷體" pitchFamily="65" charset="-120"/>
                <a:ea typeface="標楷體" pitchFamily="65" charset="-120"/>
              </a:rPr>
              <a:t>善用白板溝通，不需太多文件</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因駐點客户在現場，不必報告客户了</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152897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1125200" cy="3817938"/>
          </a:xfrm>
        </p:spPr>
        <p:txBody>
          <a:bodyPr>
            <a:normAutofit fontScale="25000" lnSpcReduction="20000"/>
          </a:bodyPr>
          <a:lstStyle/>
          <a:p>
            <a:pPr marL="0" indent="0">
              <a:buNone/>
            </a:pPr>
            <a:r>
              <a:rPr lang="zh-TW" altLang="en-US" sz="9600" dirty="0" smtClean="0">
                <a:latin typeface="標楷體" pitchFamily="65" charset="-120"/>
                <a:ea typeface="標楷體" pitchFamily="65" charset="-120"/>
              </a:rPr>
              <a:t>有些軟體公司瀰漫</a:t>
            </a:r>
            <a:r>
              <a:rPr lang="zh-TW" altLang="en-US" sz="9600" dirty="0" smtClean="0">
                <a:latin typeface="微軟正黑體" pitchFamily="34" charset="-120"/>
                <a:ea typeface="微軟正黑體" pitchFamily="34" charset="-120"/>
              </a:rPr>
              <a:t>有毒文化 </a:t>
            </a:r>
            <a:r>
              <a:rPr lang="zh-TW" altLang="en-US" sz="9600" dirty="0" smtClean="0">
                <a:latin typeface="標楷體" pitchFamily="65" charset="-120"/>
                <a:ea typeface="標楷體" pitchFamily="65" charset="-120"/>
              </a:rPr>
              <a:t>例如看到下列徵兆</a:t>
            </a:r>
            <a:r>
              <a:rPr lang="en-US" altLang="zh-TW" sz="9600" dirty="0" smtClean="0">
                <a:latin typeface="標楷體" pitchFamily="65" charset="-120"/>
                <a:ea typeface="標楷體" pitchFamily="65" charset="-120"/>
              </a:rPr>
              <a:t>*:</a:t>
            </a:r>
          </a:p>
          <a:p>
            <a:pPr marL="0" indent="0">
              <a:buNone/>
            </a:pPr>
            <a:r>
              <a:rPr lang="en-US" altLang="zh-TW" sz="9600" dirty="0" smtClean="0">
                <a:latin typeface="標楷體" pitchFamily="65" charset="-120"/>
                <a:ea typeface="標楷體" pitchFamily="65" charset="-120"/>
              </a:rPr>
              <a:t>1) </a:t>
            </a:r>
            <a:r>
              <a:rPr lang="zh-TW" altLang="en-US" sz="9600" b="1" dirty="0" smtClean="0">
                <a:latin typeface="標楷體" pitchFamily="65" charset="-120"/>
                <a:ea typeface="標楷體" pitchFamily="65" charset="-120"/>
              </a:rPr>
              <a:t>有錯都是別人的錯 </a:t>
            </a:r>
            <a:r>
              <a:rPr lang="zh-TW" altLang="en-US" sz="9600" dirty="0" smtClean="0">
                <a:latin typeface="標楷體" pitchFamily="65" charset="-120"/>
                <a:ea typeface="標楷體" pitchFamily="65" charset="-120"/>
              </a:rPr>
              <a:t>資訊部與客戶敵對 資訊部內各部門間也是敵對</a:t>
            </a:r>
            <a:endParaRPr lang="en-US" altLang="zh-TW" sz="9600" dirty="0" smtClean="0">
              <a:latin typeface="標楷體" pitchFamily="65" charset="-120"/>
              <a:ea typeface="標楷體" pitchFamily="65" charset="-120"/>
            </a:endParaRPr>
          </a:p>
          <a:p>
            <a:pPr marL="0" indent="0">
              <a:buNone/>
            </a:pPr>
            <a:r>
              <a:rPr lang="en-US" altLang="zh-TW" sz="9600" dirty="0" smtClean="0">
                <a:latin typeface="標楷體" pitchFamily="65" charset="-120"/>
                <a:ea typeface="標楷體" pitchFamily="65" charset="-120"/>
              </a:rPr>
              <a:t>2) </a:t>
            </a:r>
            <a:r>
              <a:rPr lang="zh-TW" altLang="en-US" sz="9600" b="1" dirty="0" smtClean="0">
                <a:latin typeface="標楷體" pitchFamily="65" charset="-120"/>
                <a:ea typeface="標楷體" pitchFamily="65" charset="-120"/>
              </a:rPr>
              <a:t>謠言滿天飛 </a:t>
            </a:r>
            <a:r>
              <a:rPr lang="zh-TW" altLang="en-US" sz="9600" dirty="0">
                <a:latin typeface="標楷體" pitchFamily="65" charset="-120"/>
                <a:ea typeface="標楷體" pitchFamily="65" charset="-120"/>
              </a:rPr>
              <a:t>謠傳</a:t>
            </a:r>
            <a:r>
              <a:rPr lang="zh-TW" altLang="en-US" sz="9600" dirty="0" smtClean="0">
                <a:latin typeface="標楷體" pitchFamily="65" charset="-120"/>
                <a:ea typeface="標楷體" pitchFamily="65" charset="-120"/>
              </a:rPr>
              <a:t>成為溝通常態 使員工分心 而無法專心工作</a:t>
            </a:r>
            <a:endParaRPr lang="en-US" altLang="zh-TW" sz="9600" dirty="0" smtClean="0">
              <a:latin typeface="標楷體" pitchFamily="65" charset="-120"/>
              <a:ea typeface="標楷體" pitchFamily="65" charset="-120"/>
            </a:endParaRPr>
          </a:p>
          <a:p>
            <a:pPr marL="0" indent="0">
              <a:buNone/>
            </a:pPr>
            <a:r>
              <a:rPr lang="en-US" altLang="zh-TW" sz="9600" dirty="0" smtClean="0">
                <a:latin typeface="標楷體" pitchFamily="65" charset="-120"/>
                <a:ea typeface="標楷體" pitchFamily="65" charset="-120"/>
              </a:rPr>
              <a:t>3) </a:t>
            </a:r>
            <a:r>
              <a:rPr lang="zh-TW" altLang="en-US" sz="9600" b="1" dirty="0" smtClean="0">
                <a:latin typeface="標楷體" pitchFamily="65" charset="-120"/>
                <a:ea typeface="標楷體" pitchFamily="65" charset="-120"/>
              </a:rPr>
              <a:t>留任表現不佳者 </a:t>
            </a:r>
            <a:r>
              <a:rPr lang="zh-TW" altLang="en-US" sz="9600" dirty="0" smtClean="0">
                <a:latin typeface="標楷體" pitchFamily="65" charset="-120"/>
                <a:ea typeface="標楷體" pitchFamily="65" charset="-120"/>
              </a:rPr>
              <a:t>常有面談優秀者 工作</a:t>
            </a:r>
            <a:r>
              <a:rPr lang="zh-TW" altLang="en-US" sz="9600" dirty="0">
                <a:latin typeface="標楷體" pitchFamily="65" charset="-120"/>
                <a:ea typeface="標楷體" pitchFamily="65" charset="-120"/>
              </a:rPr>
              <a:t>表現不</a:t>
            </a:r>
            <a:r>
              <a:rPr lang="zh-TW" altLang="en-US" sz="9600" dirty="0" smtClean="0">
                <a:latin typeface="標楷體" pitchFamily="65" charset="-120"/>
                <a:ea typeface="標楷體" pitchFamily="65" charset="-120"/>
              </a:rPr>
              <a:t>佳 卻因感情上或法律上因素 而 </a:t>
            </a:r>
            <a:endParaRPr lang="en-US" altLang="zh-TW" sz="9600" dirty="0" smtClean="0">
              <a:latin typeface="標楷體" pitchFamily="65" charset="-120"/>
              <a:ea typeface="標楷體" pitchFamily="65" charset="-120"/>
            </a:endParaRPr>
          </a:p>
          <a:p>
            <a:pPr marL="0" indent="0">
              <a:buNone/>
            </a:pPr>
            <a:r>
              <a:rPr lang="zh-TW" altLang="en-US" sz="9600" dirty="0">
                <a:latin typeface="標楷體" pitchFamily="65" charset="-120"/>
                <a:ea typeface="標楷體" pitchFamily="65" charset="-120"/>
              </a:rPr>
              <a:t> </a:t>
            </a:r>
            <a:r>
              <a:rPr lang="zh-TW" altLang="en-US" sz="9600" dirty="0" smtClean="0">
                <a:latin typeface="標楷體" pitchFamily="65" charset="-120"/>
                <a:ea typeface="標楷體" pitchFamily="65" charset="-120"/>
              </a:rPr>
              <a:t>                 予留任甚至升遷 使其同事及下屬受害</a:t>
            </a:r>
            <a:endParaRPr lang="en-US" altLang="zh-TW" sz="9600" dirty="0" smtClean="0">
              <a:latin typeface="標楷體" pitchFamily="65" charset="-120"/>
              <a:ea typeface="標楷體" pitchFamily="65" charset="-120"/>
            </a:endParaRPr>
          </a:p>
          <a:p>
            <a:pPr marL="0" indent="0">
              <a:buNone/>
            </a:pPr>
            <a:r>
              <a:rPr lang="en-US" altLang="zh-TW" sz="9600" dirty="0" smtClean="0">
                <a:latin typeface="標楷體" pitchFamily="65" charset="-120"/>
                <a:ea typeface="標楷體" pitchFamily="65" charset="-120"/>
              </a:rPr>
              <a:t>4) </a:t>
            </a:r>
            <a:r>
              <a:rPr lang="zh-TW" altLang="en-US" sz="9600" b="1" dirty="0" smtClean="0">
                <a:latin typeface="標楷體" pitchFamily="65" charset="-120"/>
                <a:ea typeface="標楷體" pitchFamily="65" charset="-120"/>
              </a:rPr>
              <a:t>有人把持資訊 </a:t>
            </a:r>
            <a:r>
              <a:rPr lang="zh-TW" altLang="en-US" sz="9600" dirty="0" smtClean="0">
                <a:latin typeface="標楷體" pitchFamily="65" charset="-120"/>
                <a:ea typeface="標楷體" pitchFamily="65" charset="-120"/>
              </a:rPr>
              <a:t>來展示其權力</a:t>
            </a:r>
            <a:endParaRPr lang="en-US" altLang="zh-TW" sz="9600" dirty="0" smtClean="0">
              <a:latin typeface="標楷體" pitchFamily="65" charset="-120"/>
              <a:ea typeface="標楷體" pitchFamily="65" charset="-120"/>
            </a:endParaRPr>
          </a:p>
          <a:p>
            <a:pPr marL="0" indent="0">
              <a:buNone/>
            </a:pPr>
            <a:r>
              <a:rPr lang="en-US" altLang="zh-TW" sz="9600" dirty="0" smtClean="0">
                <a:latin typeface="標楷體" pitchFamily="65" charset="-120"/>
                <a:ea typeface="標楷體" pitchFamily="65" charset="-120"/>
              </a:rPr>
              <a:t>5)</a:t>
            </a:r>
            <a:r>
              <a:rPr lang="zh-TW" altLang="en-US" sz="9600" dirty="0" smtClean="0">
                <a:latin typeface="標楷體" pitchFamily="65" charset="-120"/>
                <a:ea typeface="標楷體" pitchFamily="65" charset="-120"/>
              </a:rPr>
              <a:t> </a:t>
            </a:r>
            <a:r>
              <a:rPr lang="zh-TW" altLang="en-US" sz="9600" b="1" dirty="0" smtClean="0">
                <a:latin typeface="標楷體" pitchFamily="65" charset="-120"/>
                <a:ea typeface="標楷體" pitchFamily="65" charset="-120"/>
              </a:rPr>
              <a:t>有人只求數量達標 </a:t>
            </a:r>
            <a:r>
              <a:rPr lang="zh-TW" altLang="en-US" sz="9600" dirty="0" smtClean="0">
                <a:latin typeface="標楷體" pitchFamily="65" charset="-120"/>
                <a:ea typeface="標楷體" pitchFamily="65" charset="-120"/>
              </a:rPr>
              <a:t>而不擇手段達到</a:t>
            </a:r>
            <a:endParaRPr lang="en-US" altLang="zh-TW" sz="9600" dirty="0" smtClean="0">
              <a:latin typeface="標楷體" pitchFamily="65" charset="-120"/>
              <a:ea typeface="標楷體" pitchFamily="65" charset="-120"/>
            </a:endParaRPr>
          </a:p>
          <a:p>
            <a:pPr marL="0" indent="0">
              <a:buNone/>
            </a:pPr>
            <a:r>
              <a:rPr lang="en-US" altLang="zh-TW" sz="9600" dirty="0" smtClean="0">
                <a:latin typeface="標楷體" pitchFamily="65" charset="-120"/>
                <a:ea typeface="標楷體" pitchFamily="65" charset="-120"/>
              </a:rPr>
              <a:t>6) </a:t>
            </a:r>
            <a:r>
              <a:rPr lang="zh-TW" altLang="en-US" sz="9600" b="1" dirty="0" smtClean="0">
                <a:latin typeface="標楷體" pitchFamily="65" charset="-120"/>
                <a:ea typeface="標楷體" pitchFamily="65" charset="-120"/>
              </a:rPr>
              <a:t>績效要求 不清楚不一致 </a:t>
            </a:r>
            <a:r>
              <a:rPr lang="zh-TW" altLang="en-US" sz="9600" dirty="0" smtClean="0">
                <a:latin typeface="標楷體" pitchFamily="65" charset="-120"/>
                <a:ea typeface="標楷體" pitchFamily="65" charset="-120"/>
              </a:rPr>
              <a:t>使員工不知所措</a:t>
            </a:r>
            <a:endParaRPr lang="en-US" altLang="zh-TW" sz="9600" dirty="0" smtClean="0">
              <a:latin typeface="標楷體" pitchFamily="65" charset="-120"/>
              <a:ea typeface="標楷體" pitchFamily="65" charset="-120"/>
            </a:endParaRPr>
          </a:p>
          <a:p>
            <a:pPr marL="0" indent="0">
              <a:buNone/>
            </a:pPr>
            <a:endParaRPr lang="en-US" altLang="zh-TW" dirty="0">
              <a:latin typeface="標楷體" pitchFamily="65" charset="-120"/>
              <a:ea typeface="標楷體" pitchFamily="65" charset="-120"/>
            </a:endParaRPr>
          </a:p>
          <a:p>
            <a:pPr marL="0" indent="0">
              <a:buNone/>
            </a:pPr>
            <a:endParaRPr lang="en-US" altLang="zh-TW" dirty="0" smtClean="0">
              <a:latin typeface="標楷體" pitchFamily="65" charset="-120"/>
              <a:ea typeface="標楷體" pitchFamily="65" charset="-120"/>
            </a:endParaRPr>
          </a:p>
          <a:p>
            <a:pPr marL="0" indent="0">
              <a:buNone/>
            </a:pPr>
            <a:endParaRPr lang="en-US" altLang="zh-TW" dirty="0">
              <a:latin typeface="標楷體" pitchFamily="65" charset="-120"/>
              <a:ea typeface="標楷體" pitchFamily="65" charset="-120"/>
            </a:endParaRPr>
          </a:p>
          <a:p>
            <a:pPr marL="0" indent="0">
              <a:buNone/>
            </a:pPr>
            <a:endParaRPr lang="en-US" altLang="zh-TW" dirty="0" smtClean="0">
              <a:latin typeface="標楷體" pitchFamily="65" charset="-120"/>
              <a:ea typeface="標楷體" pitchFamily="65" charset="-120"/>
            </a:endParaRPr>
          </a:p>
          <a:p>
            <a:pPr marL="0" indent="0">
              <a:buNone/>
            </a:pPr>
            <a:endParaRPr lang="en-US" altLang="zh-TW" dirty="0">
              <a:latin typeface="標楷體" pitchFamily="65" charset="-120"/>
              <a:ea typeface="標楷體" pitchFamily="65" charset="-120"/>
            </a:endParaRPr>
          </a:p>
          <a:p>
            <a:pPr marL="0" indent="0">
              <a:buNone/>
            </a:pPr>
            <a:r>
              <a:rPr lang="en-US" altLang="zh-TW" sz="6400" dirty="0" smtClean="0">
                <a:latin typeface="標楷體" pitchFamily="65" charset="-120"/>
                <a:ea typeface="標楷體" pitchFamily="65" charset="-120"/>
              </a:rPr>
              <a:t>* N. </a:t>
            </a:r>
            <a:r>
              <a:rPr lang="en-US" altLang="zh-TW" sz="6400" dirty="0" err="1" smtClean="0">
                <a:latin typeface="標楷體" pitchFamily="65" charset="-120"/>
                <a:ea typeface="標楷體" pitchFamily="65" charset="-120"/>
              </a:rPr>
              <a:t>Karten</a:t>
            </a:r>
            <a:r>
              <a:rPr lang="en-US" altLang="zh-TW" sz="6400" dirty="0" smtClean="0">
                <a:latin typeface="標楷體" pitchFamily="65" charset="-120"/>
                <a:ea typeface="標楷體" pitchFamily="65" charset="-120"/>
              </a:rPr>
              <a:t>,”Signs You May Be Working in a Toxic Culture,” </a:t>
            </a:r>
            <a:r>
              <a:rPr lang="en-US" altLang="zh-TW" sz="6400" dirty="0" err="1" smtClean="0">
                <a:latin typeface="標楷體" pitchFamily="65" charset="-120"/>
                <a:ea typeface="標楷體" pitchFamily="65" charset="-120"/>
              </a:rPr>
              <a:t>TechWell</a:t>
            </a:r>
            <a:r>
              <a:rPr lang="en-US" altLang="zh-TW" sz="6400" dirty="0" smtClean="0">
                <a:latin typeface="標楷體" pitchFamily="65" charset="-120"/>
                <a:ea typeface="標楷體" pitchFamily="65" charset="-120"/>
              </a:rPr>
              <a:t> Insights Newsletter, Jan. 25, 2017.</a:t>
            </a:r>
            <a:endParaRPr lang="zh-TW" altLang="en-US" sz="6400"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軟體業 文化最重要 </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283719332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AC41D76-734E-4357-BB60-6552483D3081}" type="slidenum">
              <a:rPr lang="zh-TW" altLang="en-US" smtClean="0">
                <a:solidFill>
                  <a:schemeClr val="tx1"/>
                </a:solidFill>
              </a:rPr>
              <a:pPr>
                <a:defRPr/>
              </a:pPr>
              <a:t>190</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專案經理怎麽不見了？</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842051"/>
            <a:ext cx="8534400" cy="3591339"/>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傳統組織使用 </a:t>
            </a:r>
            <a:r>
              <a:rPr lang="en-US" altLang="zh-TW" dirty="0" smtClean="0">
                <a:solidFill>
                  <a:schemeClr val="tx1"/>
                </a:solidFill>
                <a:latin typeface="標楷體" pitchFamily="65" charset="-120"/>
                <a:ea typeface="標楷體" pitchFamily="65" charset="-120"/>
              </a:rPr>
              <a:t>command &amp; control </a:t>
            </a:r>
          </a:p>
          <a:p>
            <a:pPr>
              <a:buFont typeface="Wingdings" pitchFamily="2" charset="2"/>
              <a:buNone/>
              <a:defRPr/>
            </a:pPr>
            <a:r>
              <a:rPr lang="zh-TW" altLang="en-US" dirty="0" smtClean="0">
                <a:solidFill>
                  <a:schemeClr val="tx1"/>
                </a:solidFill>
                <a:latin typeface="標楷體" pitchFamily="65" charset="-120"/>
                <a:ea typeface="標楷體" pitchFamily="65" charset="-120"/>
              </a:rPr>
              <a:t>上級經理指揮 </a:t>
            </a:r>
            <a:r>
              <a:rPr lang="en-US" altLang="zh-TW" dirty="0" smtClean="0">
                <a:solidFill>
                  <a:schemeClr val="tx1"/>
                </a:solidFill>
                <a:latin typeface="標楷體" pitchFamily="65" charset="-120"/>
                <a:ea typeface="標楷體" pitchFamily="65" charset="-120"/>
              </a:rPr>
              <a:t>(command) </a:t>
            </a:r>
            <a:r>
              <a:rPr lang="zh-TW" altLang="en-US" dirty="0" smtClean="0">
                <a:solidFill>
                  <a:schemeClr val="tx1"/>
                </a:solidFill>
                <a:latin typeface="標楷體" pitchFamily="65" charset="-120"/>
                <a:ea typeface="標楷體" pitchFamily="65" charset="-120"/>
              </a:rPr>
              <a:t>下級 然後檢查下級有無依令執行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謂之 </a:t>
            </a:r>
            <a:r>
              <a:rPr lang="en-US" altLang="zh-TW" dirty="0" smtClean="0">
                <a:solidFill>
                  <a:schemeClr val="tx1"/>
                </a:solidFill>
                <a:latin typeface="標楷體" pitchFamily="65" charset="-120"/>
                <a:ea typeface="標楷體" pitchFamily="65" charset="-120"/>
              </a:rPr>
              <a:t>control)</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反之 </a:t>
            </a:r>
            <a:r>
              <a:rPr lang="en-US" altLang="zh-TW" dirty="0" smtClean="0">
                <a:solidFill>
                  <a:schemeClr val="tx1"/>
                </a:solidFill>
                <a:latin typeface="標楷體" pitchFamily="65" charset="-120"/>
                <a:ea typeface="標楷體" pitchFamily="65" charset="-120"/>
              </a:rPr>
              <a:t>Agile </a:t>
            </a:r>
            <a:r>
              <a:rPr lang="zh-TW" altLang="en-US" dirty="0" smtClean="0">
                <a:solidFill>
                  <a:schemeClr val="tx1"/>
                </a:solidFill>
                <a:latin typeface="標楷體" pitchFamily="65" charset="-120"/>
                <a:ea typeface="標楷體" pitchFamily="65" charset="-120"/>
              </a:rPr>
              <a:t>使用 </a:t>
            </a:r>
            <a:r>
              <a:rPr lang="en-US" altLang="zh-TW" dirty="0" smtClean="0">
                <a:solidFill>
                  <a:schemeClr val="tx1"/>
                </a:solidFill>
                <a:latin typeface="標楷體" pitchFamily="65" charset="-120"/>
                <a:ea typeface="標楷體" pitchFamily="65" charset="-120"/>
              </a:rPr>
              <a:t>self-organizing team </a:t>
            </a:r>
          </a:p>
          <a:p>
            <a:pPr>
              <a:buFont typeface="Wingdings" pitchFamily="2" charset="2"/>
              <a:buNone/>
              <a:defRPr/>
            </a:pPr>
            <a:r>
              <a:rPr lang="zh-TW" altLang="en-US" dirty="0" smtClean="0">
                <a:solidFill>
                  <a:schemeClr val="tx1"/>
                </a:solidFill>
                <a:latin typeface="標楷體" pitchFamily="65" charset="-120"/>
                <a:ea typeface="標楷體" pitchFamily="65" charset="-120"/>
              </a:rPr>
              <a:t>  自然形成的團隊 每人主動工作 彼此協調說服 自然就沒有經理了</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59141284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20000"/>
          </a:bodyPr>
          <a:lstStyle/>
          <a:p>
            <a:pPr marL="0" indent="0">
              <a:buNone/>
            </a:pPr>
            <a:r>
              <a:rPr lang="zh-TW" altLang="en-US" b="1" dirty="0" smtClean="0">
                <a:latin typeface="標楷體" pitchFamily="65" charset="-120"/>
                <a:ea typeface="標楷體" pitchFamily="65" charset="-120"/>
              </a:rPr>
              <a:t>各級經理的階級 </a:t>
            </a:r>
            <a:r>
              <a:rPr lang="en-US" altLang="zh-TW" b="1" dirty="0" smtClean="0">
                <a:latin typeface="標楷體" pitchFamily="65" charset="-120"/>
                <a:ea typeface="標楷體" pitchFamily="65" charset="-120"/>
              </a:rPr>
              <a:t>(hierarchy) </a:t>
            </a:r>
            <a:r>
              <a:rPr lang="zh-TW" altLang="en-US" b="1" dirty="0" smtClean="0">
                <a:latin typeface="標楷體" pitchFamily="65" charset="-120"/>
                <a:ea typeface="標楷體" pitchFamily="65" charset="-120"/>
              </a:rPr>
              <a:t>常造成官僚化 不利工作 但是 好的階級卻可提供組織架構 加速工作 所以 有人</a:t>
            </a:r>
            <a:r>
              <a:rPr lang="zh-TW" altLang="en-US" b="1" dirty="0">
                <a:latin typeface="標楷體" pitchFamily="65" charset="-120"/>
                <a:ea typeface="標楷體" pitchFamily="65" charset="-120"/>
              </a:rPr>
              <a:t>倡議</a:t>
            </a:r>
            <a:r>
              <a:rPr lang="zh-TW" altLang="en-US" b="1" dirty="0" smtClean="0">
                <a:latin typeface="標楷體" pitchFamily="65" charset="-120"/>
                <a:ea typeface="標楷體" pitchFamily="65" charset="-120"/>
              </a:rPr>
              <a:t>改良的階級如下</a:t>
            </a:r>
            <a:r>
              <a:rPr lang="en-US" altLang="zh-TW" b="1" dirty="0" smtClean="0">
                <a:latin typeface="標楷體" pitchFamily="65" charset="-120"/>
                <a:ea typeface="標楷體" pitchFamily="65" charset="-120"/>
              </a:rPr>
              <a:t>:</a:t>
            </a:r>
          </a:p>
          <a:p>
            <a:pPr marL="0" indent="0">
              <a:buNone/>
            </a:pPr>
            <a:endParaRPr lang="en-US" altLang="zh-TW" b="1" dirty="0" smtClean="0">
              <a:latin typeface="標楷體" pitchFamily="65" charset="-120"/>
              <a:ea typeface="標楷體" pitchFamily="65" charset="-120"/>
            </a:endParaRPr>
          </a:p>
          <a:p>
            <a:pPr marL="0" indent="0">
              <a:buNone/>
            </a:pPr>
            <a:r>
              <a:rPr lang="zh-TW" altLang="en-US" b="1" dirty="0" smtClean="0">
                <a:solidFill>
                  <a:srgbClr val="FF0000"/>
                </a:solidFill>
                <a:latin typeface="微軟正黑體" pitchFamily="34" charset="-120"/>
                <a:ea typeface="微軟正黑體" pitchFamily="34" charset="-120"/>
              </a:rPr>
              <a:t>傳統階級</a:t>
            </a:r>
            <a:r>
              <a:rPr lang="zh-TW" altLang="en-US" b="1" dirty="0" smtClean="0">
                <a:latin typeface="標楷體" pitchFamily="65" charset="-120"/>
                <a:ea typeface="標楷體" pitchFamily="65" charset="-120"/>
              </a:rPr>
              <a:t>是依職別的固定式階級</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相反的 </a:t>
            </a:r>
            <a:endParaRPr lang="en-US" altLang="zh-TW" b="1" dirty="0" smtClean="0">
              <a:latin typeface="標楷體" pitchFamily="65" charset="-120"/>
              <a:ea typeface="標楷體" pitchFamily="65" charset="-120"/>
            </a:endParaRPr>
          </a:p>
          <a:p>
            <a:pPr marL="0" indent="0">
              <a:buNone/>
            </a:pPr>
            <a:r>
              <a:rPr lang="zh-TW" altLang="en-US" b="1" dirty="0" smtClean="0">
                <a:solidFill>
                  <a:srgbClr val="FF0000"/>
                </a:solidFill>
                <a:latin typeface="微軟正黑體" pitchFamily="34" charset="-120"/>
                <a:ea typeface="微軟正黑體" pitchFamily="34" charset="-120"/>
              </a:rPr>
              <a:t>動態階級 </a:t>
            </a:r>
            <a:r>
              <a:rPr lang="en-US" altLang="zh-TW" b="1" dirty="0" smtClean="0">
                <a:latin typeface="標楷體" pitchFamily="65" charset="-120"/>
                <a:ea typeface="標楷體" pitchFamily="65" charset="-120"/>
              </a:rPr>
              <a:t>(dynamic hierarchy) </a:t>
            </a:r>
            <a:r>
              <a:rPr lang="zh-TW" altLang="en-US" b="1" dirty="0" smtClean="0">
                <a:latin typeface="標楷體" pitchFamily="65" charset="-120"/>
                <a:ea typeface="標楷體" pitchFamily="65" charset="-120"/>
              </a:rPr>
              <a:t>是依各人對某特定工作的知識及經驗 而動態決定 </a:t>
            </a:r>
            <a:endParaRPr lang="en-US" altLang="zh-TW" b="1" dirty="0" smtClean="0">
              <a:latin typeface="標楷體" pitchFamily="65" charset="-120"/>
              <a:ea typeface="標楷體" pitchFamily="65" charset="-120"/>
            </a:endParaRPr>
          </a:p>
          <a:p>
            <a:pPr marL="0" indent="0">
              <a:buNone/>
            </a:pP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動態階級認知到各人能力不同 不是每個人都能做所有的決定</a:t>
            </a:r>
            <a:r>
              <a:rPr lang="en-US" altLang="zh-TW" b="1" dirty="0">
                <a:latin typeface="標楷體" pitchFamily="65" charset="-120"/>
                <a:ea typeface="標楷體" pitchFamily="65" charset="-120"/>
              </a:rPr>
              <a:t> </a:t>
            </a:r>
            <a:r>
              <a:rPr lang="zh-TW" altLang="en-US" b="1" dirty="0" smtClean="0">
                <a:latin typeface="標楷體" pitchFamily="65" charset="-120"/>
                <a:ea typeface="標楷體" pitchFamily="65" charset="-120"/>
              </a:rPr>
              <a:t>且自發性組織 </a:t>
            </a:r>
            <a:r>
              <a:rPr lang="en-US" altLang="zh-TW" b="1" dirty="0" smtClean="0">
                <a:latin typeface="標楷體" pitchFamily="65" charset="-120"/>
                <a:ea typeface="標楷體" pitchFamily="65" charset="-120"/>
              </a:rPr>
              <a:t>(self-organization)</a:t>
            </a:r>
            <a:r>
              <a:rPr lang="zh-TW" altLang="en-US" b="1" dirty="0" smtClean="0">
                <a:latin typeface="標楷體" pitchFamily="65" charset="-120"/>
                <a:ea typeface="標楷體" pitchFamily="65" charset="-120"/>
              </a:rPr>
              <a:t>及自主性</a:t>
            </a:r>
            <a:r>
              <a:rPr lang="en-US" altLang="zh-TW" b="1" dirty="0" smtClean="0">
                <a:latin typeface="標楷體" pitchFamily="65" charset="-120"/>
                <a:ea typeface="標楷體" pitchFamily="65" charset="-120"/>
              </a:rPr>
              <a:t>(autonomy)</a:t>
            </a:r>
            <a:r>
              <a:rPr lang="zh-TW" altLang="en-US" b="1" dirty="0" smtClean="0">
                <a:latin typeface="標楷體" pitchFamily="65" charset="-120"/>
                <a:ea typeface="標楷體" pitchFamily="65" charset="-120"/>
              </a:rPr>
              <a:t>仍存在於此組織 </a:t>
            </a:r>
            <a:endParaRPr lang="en-US" altLang="zh-TW" b="1" dirty="0" smtClean="0">
              <a:latin typeface="標楷體" pitchFamily="65" charset="-120"/>
              <a:ea typeface="標楷體" pitchFamily="65" charset="-120"/>
            </a:endParaRPr>
          </a:p>
          <a:p>
            <a:pPr marL="0" indent="0">
              <a:buNone/>
            </a:pPr>
            <a:endParaRPr lang="en-US" altLang="zh-TW" dirty="0"/>
          </a:p>
          <a:p>
            <a:pPr marL="0" indent="0">
              <a:buNone/>
            </a:pPr>
            <a:r>
              <a:rPr lang="en-US" altLang="zh-TW" sz="1800" dirty="0" smtClean="0"/>
              <a:t>[Steve </a:t>
            </a:r>
            <a:r>
              <a:rPr lang="en-US" altLang="zh-TW" sz="1800" dirty="0" err="1" smtClean="0"/>
              <a:t>Berczuk</a:t>
            </a:r>
            <a:r>
              <a:rPr lang="en-US" altLang="zh-TW" sz="1800" dirty="0" smtClean="0"/>
              <a:t>, “Don’t abolish Hierarchies – Change Them,” </a:t>
            </a:r>
            <a:r>
              <a:rPr lang="en-US" altLang="zh-TW" sz="1800" dirty="0" err="1" smtClean="0"/>
              <a:t>TechWell</a:t>
            </a:r>
            <a:r>
              <a:rPr lang="en-US" altLang="zh-TW" sz="1800" dirty="0" smtClean="0"/>
              <a:t> Insights Newsletter, March 27, 2017.</a:t>
            </a:r>
            <a:endParaRPr lang="zh-TW" altLang="en-US" sz="1800" dirty="0"/>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專案經理怎麽不見了？</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78043093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E04F3CE-1807-4917-B767-2D0505D4F1AE}" type="slidenum">
              <a:rPr lang="zh-TW" altLang="en-US" smtClean="0">
                <a:solidFill>
                  <a:schemeClr val="tx1"/>
                </a:solidFill>
              </a:rPr>
              <a:pPr>
                <a:defRPr/>
              </a:pPr>
              <a:t>192</a:t>
            </a:fld>
            <a:endParaRPr lang="en-US" altLang="zh-TW">
              <a:solidFill>
                <a:schemeClr val="tx1"/>
              </a:solidFill>
            </a:endParaRPr>
          </a:p>
        </p:txBody>
      </p:sp>
      <p:sp>
        <p:nvSpPr>
          <p:cNvPr id="2" name="標題 1"/>
          <p:cNvSpPr>
            <a:spLocks noGrp="1"/>
          </p:cNvSpPr>
          <p:nvPr>
            <p:ph type="title"/>
          </p:nvPr>
        </p:nvSpPr>
        <p:spPr>
          <a:xfrm>
            <a:off x="609600" y="0"/>
            <a:ext cx="10972800" cy="1245704"/>
          </a:xfrm>
        </p:spPr>
        <p:txBody>
          <a:bodyPr/>
          <a:lstStyle/>
          <a:p>
            <a:pPr>
              <a:defRPr/>
            </a:pPr>
            <a:r>
              <a:rPr lang="en-US" altLang="zh-TW" dirty="0" smtClean="0">
                <a:solidFill>
                  <a:schemeClr val="tx1"/>
                </a:solidFill>
                <a:latin typeface="標楷體" pitchFamily="65" charset="-120"/>
                <a:ea typeface="標楷體" pitchFamily="65" charset="-120"/>
              </a:rPr>
              <a:t>6.</a:t>
            </a:r>
            <a:r>
              <a:rPr lang="zh-TW" altLang="en-US" dirty="0" smtClean="0">
                <a:solidFill>
                  <a:schemeClr val="tx1"/>
                </a:solidFill>
                <a:latin typeface="標楷體" pitchFamily="65" charset="-120"/>
                <a:ea typeface="標楷體" pitchFamily="65" charset="-120"/>
              </a:rPr>
              <a:t>駐點客戶的工作 </a:t>
            </a:r>
            <a:endParaRPr lang="zh-TW" altLang="en-US" dirty="0">
              <a:solidFill>
                <a:schemeClr val="tx1"/>
              </a:solidFill>
            </a:endParaRPr>
          </a:p>
        </p:txBody>
      </p:sp>
      <p:sp>
        <p:nvSpPr>
          <p:cNvPr id="3" name="內容版面配置區 2"/>
          <p:cNvSpPr>
            <a:spLocks noGrp="1"/>
          </p:cNvSpPr>
          <p:nvPr>
            <p:ph sz="quarter" idx="4294967295"/>
          </p:nvPr>
        </p:nvSpPr>
        <p:spPr>
          <a:xfrm>
            <a:off x="609600" y="1357313"/>
            <a:ext cx="10972800" cy="4773612"/>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有人以為這是涼缺，其實要做很多事</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1.寫使用情節 (Scenarios)</a:t>
            </a:r>
            <a:r>
              <a:rPr lang="zh-TW" altLang="en-US" dirty="0" smtClean="0">
                <a:solidFill>
                  <a:schemeClr val="tx1"/>
                </a:solidFill>
                <a:latin typeface="標楷體" pitchFamily="65" charset="-120"/>
                <a:ea typeface="標楷體" pitchFamily="65" charset="-120"/>
              </a:rPr>
              <a:t> 並</a:t>
            </a:r>
            <a:r>
              <a:rPr lang="en-US" altLang="zh-TW" dirty="0" err="1" smtClean="0">
                <a:solidFill>
                  <a:schemeClr val="tx1"/>
                </a:solidFill>
                <a:latin typeface="標楷體" pitchFamily="65" charset="-120"/>
                <a:ea typeface="標楷體" pitchFamily="65" charset="-120"/>
              </a:rPr>
              <a:t>與開發者確認使用畫面</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2.由使用情節寫驗收測試(</a:t>
            </a:r>
            <a:r>
              <a:rPr lang="zh-TW" altLang="en-US" dirty="0" smtClean="0">
                <a:solidFill>
                  <a:schemeClr val="tx1"/>
                </a:solidFill>
                <a:latin typeface="標楷體" pitchFamily="65" charset="-120"/>
                <a:ea typeface="標楷體" pitchFamily="65" charset="-120"/>
              </a:rPr>
              <a:t>需準備大量</a:t>
            </a:r>
            <a:r>
              <a:rPr lang="en-US" altLang="zh-TW" dirty="0" smtClean="0">
                <a:solidFill>
                  <a:schemeClr val="tx1"/>
                </a:solidFill>
                <a:latin typeface="標楷體" pitchFamily="65" charset="-120"/>
                <a:ea typeface="標楷體" pitchFamily="65" charset="-120"/>
              </a:rPr>
              <a:t>data)</a:t>
            </a:r>
          </a:p>
          <a:p>
            <a:pPr>
              <a:buFont typeface="Wingdings" pitchFamily="2" charset="2"/>
              <a:buNone/>
              <a:defRPr/>
            </a:pPr>
            <a:r>
              <a:rPr lang="en-US" altLang="zh-TW" dirty="0" smtClean="0">
                <a:solidFill>
                  <a:schemeClr val="tx1"/>
                </a:solidFill>
                <a:latin typeface="標楷體" pitchFamily="65" charset="-120"/>
                <a:ea typeface="標楷體" pitchFamily="65" charset="-120"/>
              </a:rPr>
              <a:t>3.當某功能完成(</a:t>
            </a:r>
            <a:r>
              <a:rPr lang="zh-TW" altLang="en-US" dirty="0" smtClean="0">
                <a:solidFill>
                  <a:schemeClr val="tx1"/>
                </a:solidFill>
                <a:latin typeface="標楷體" pitchFamily="65" charset="-120"/>
                <a:ea typeface="標楷體" pitchFamily="65" charset="-120"/>
              </a:rPr>
              <a:t>即其</a:t>
            </a:r>
            <a:r>
              <a:rPr lang="en-US" altLang="zh-TW" dirty="0" smtClean="0">
                <a:solidFill>
                  <a:schemeClr val="tx1"/>
                </a:solidFill>
                <a:latin typeface="標楷體" pitchFamily="65" charset="-120"/>
                <a:ea typeface="標楷體" pitchFamily="65" charset="-120"/>
              </a:rPr>
              <a:t>methods</a:t>
            </a:r>
            <a:r>
              <a:rPr lang="zh-TW" altLang="en-US" dirty="0" smtClean="0">
                <a:solidFill>
                  <a:schemeClr val="tx1"/>
                </a:solidFill>
                <a:latin typeface="標楷體" pitchFamily="65" charset="-120"/>
                <a:ea typeface="標楷體" pitchFamily="65" charset="-120"/>
              </a:rPr>
              <a:t>皆已整合</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即刻執行</a:t>
            </a:r>
            <a:r>
              <a:rPr lang="zh-TW" altLang="en-US" dirty="0" smtClean="0">
                <a:solidFill>
                  <a:schemeClr val="tx1"/>
                </a:solidFill>
                <a:latin typeface="標楷體" pitchFamily="65" charset="-120"/>
                <a:ea typeface="標楷體" pitchFamily="65" charset="-120"/>
              </a:rPr>
              <a:t>其</a:t>
            </a:r>
            <a:r>
              <a:rPr lang="en-US" altLang="zh-TW" dirty="0" err="1" smtClean="0">
                <a:solidFill>
                  <a:schemeClr val="tx1"/>
                </a:solidFill>
                <a:latin typeface="標楷體" pitchFamily="65" charset="-120"/>
                <a:ea typeface="標楷體" pitchFamily="65" charset="-120"/>
              </a:rPr>
              <a:t>驗收測試</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或督導</a:t>
            </a:r>
            <a:r>
              <a:rPr lang="zh-TW" altLang="en-US" dirty="0">
                <a:solidFill>
                  <a:schemeClr val="tx1"/>
                </a:solidFill>
                <a:latin typeface="標楷體" pitchFamily="65" charset="-120"/>
                <a:ea typeface="標楷體" pitchFamily="65" charset="-120"/>
              </a:rPr>
              <a:t>實習</a:t>
            </a:r>
            <a:r>
              <a:rPr lang="zh-TW" altLang="en-US" dirty="0" smtClean="0">
                <a:solidFill>
                  <a:schemeClr val="tx1"/>
                </a:solidFill>
                <a:latin typeface="標楷體" pitchFamily="65" charset="-120"/>
                <a:ea typeface="標楷體" pitchFamily="65" charset="-120"/>
              </a:rPr>
              <a:t>生去</a:t>
            </a:r>
            <a:r>
              <a:rPr lang="en-US" altLang="zh-TW" dirty="0" err="1" smtClean="0">
                <a:solidFill>
                  <a:schemeClr val="tx1"/>
                </a:solidFill>
                <a:latin typeface="標楷體" pitchFamily="65" charset="-120"/>
                <a:ea typeface="標楷體" pitchFamily="65" charset="-120"/>
              </a:rPr>
              <a:t>執行</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b="1" dirty="0" smtClean="0">
                <a:solidFill>
                  <a:schemeClr val="tx1"/>
                </a:solidFill>
                <a:latin typeface="標楷體" pitchFamily="65" charset="-120"/>
                <a:ea typeface="標楷體" pitchFamily="65" charset="-120"/>
              </a:rPr>
              <a:t>4.</a:t>
            </a:r>
            <a:r>
              <a:rPr lang="zh-TW" altLang="en-US" dirty="0" smtClean="0">
                <a:solidFill>
                  <a:schemeClr val="tx1"/>
                </a:solidFill>
                <a:latin typeface="標楷體" pitchFamily="65" charset="-120"/>
                <a:ea typeface="標楷體" pitchFamily="65" charset="-120"/>
              </a:rPr>
              <a:t>歸納</a:t>
            </a:r>
            <a:r>
              <a:rPr lang="en-US" altLang="zh-TW" dirty="0" err="1" smtClean="0">
                <a:solidFill>
                  <a:schemeClr val="tx1"/>
                </a:solidFill>
                <a:latin typeface="標楷體" pitchFamily="65" charset="-120"/>
                <a:ea typeface="標楷體" pitchFamily="65" charset="-120"/>
              </a:rPr>
              <a:t>驗收測試</a:t>
            </a:r>
            <a:r>
              <a:rPr lang="zh-TW" altLang="en-US" dirty="0" smtClean="0">
                <a:solidFill>
                  <a:schemeClr val="tx1"/>
                </a:solidFill>
                <a:latin typeface="標楷體" pitchFamily="65" charset="-120"/>
                <a:ea typeface="標楷體" pitchFamily="65" charset="-120"/>
              </a:rPr>
              <a:t> 整理出使用手冊</a:t>
            </a:r>
            <a:endParaRPr lang="en-US" altLang="zh-TW" b="1" dirty="0" smtClean="0">
              <a:solidFill>
                <a:schemeClr val="tx1"/>
              </a:solidFill>
              <a:latin typeface="微軟正黑體" pitchFamily="34" charset="-120"/>
              <a:ea typeface="微軟正黑體" pitchFamily="34" charset="-120"/>
            </a:endParaRPr>
          </a:p>
          <a:p>
            <a:pPr>
              <a:buFont typeface="Wingdings" pitchFamily="2" charset="2"/>
              <a:buNone/>
              <a:defRPr/>
            </a:pPr>
            <a:endParaRPr lang="en-US" altLang="zh-TW" b="1"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例子</a:t>
            </a:r>
            <a:r>
              <a:rPr lang="en-US" altLang="zh-TW" b="1" dirty="0" smtClean="0">
                <a:solidFill>
                  <a:schemeClr val="tx1"/>
                </a:solidFill>
                <a:latin typeface="微軟正黑體" pitchFamily="34" charset="-120"/>
                <a:ea typeface="微軟正黑體" pitchFamily="34" charset="-120"/>
              </a:rPr>
              <a:t>:</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若</a:t>
            </a:r>
            <a:r>
              <a:rPr lang="en-US" altLang="zh-TW" dirty="0" err="1" smtClean="0">
                <a:solidFill>
                  <a:schemeClr val="tx1"/>
                </a:solidFill>
                <a:latin typeface="標楷體" pitchFamily="65" charset="-120"/>
                <a:ea typeface="標楷體" pitchFamily="65" charset="-120"/>
              </a:rPr>
              <a:t>某功能</a:t>
            </a:r>
            <a:r>
              <a:rPr lang="zh-TW" altLang="en-US" dirty="0" smtClean="0">
                <a:solidFill>
                  <a:schemeClr val="tx1"/>
                </a:solidFill>
                <a:latin typeface="標楷體" pitchFamily="65" charset="-120"/>
                <a:ea typeface="標楷體" pitchFamily="65" charset="-120"/>
              </a:rPr>
              <a:t>有五個</a:t>
            </a:r>
            <a:r>
              <a:rPr lang="en-US" altLang="zh-TW" dirty="0" err="1" smtClean="0">
                <a:solidFill>
                  <a:schemeClr val="tx1"/>
                </a:solidFill>
                <a:latin typeface="標楷體" pitchFamily="65" charset="-120"/>
                <a:ea typeface="標楷體" pitchFamily="65" charset="-120"/>
              </a:rPr>
              <a:t>使用畫面</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每</a:t>
            </a:r>
            <a:r>
              <a:rPr lang="en-US" altLang="zh-TW" dirty="0" err="1" smtClean="0">
                <a:solidFill>
                  <a:schemeClr val="tx1"/>
                </a:solidFill>
                <a:latin typeface="標楷體" pitchFamily="65" charset="-120"/>
                <a:ea typeface="標楷體" pitchFamily="65" charset="-120"/>
              </a:rPr>
              <a:t>畫面</a:t>
            </a:r>
            <a:r>
              <a:rPr lang="zh-TW" altLang="en-US" dirty="0" smtClean="0">
                <a:solidFill>
                  <a:schemeClr val="tx1"/>
                </a:solidFill>
                <a:latin typeface="標楷體" pitchFamily="65" charset="-120"/>
                <a:ea typeface="標楷體" pitchFamily="65" charset="-120"/>
              </a:rPr>
              <a:t>有三狀況</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則最多有 </a:t>
            </a:r>
            <a:r>
              <a:rPr lang="en-US" altLang="zh-TW" dirty="0" smtClean="0">
                <a:solidFill>
                  <a:schemeClr val="tx1"/>
                </a:solidFill>
                <a:latin typeface="標楷體" pitchFamily="65" charset="-120"/>
                <a:ea typeface="標楷體" pitchFamily="65" charset="-120"/>
              </a:rPr>
              <a:t>3的5次方243個驗收測試</a:t>
            </a:r>
            <a:endParaRPr lang="zh-TW" altLang="en-US" dirty="0">
              <a:solidFill>
                <a:schemeClr val="tx1"/>
              </a:solidFill>
            </a:endParaRPr>
          </a:p>
        </p:txBody>
      </p:sp>
    </p:spTree>
    <p:extLst>
      <p:ext uri="{BB962C8B-B14F-4D97-AF65-F5344CB8AC3E}">
        <p14:creationId xmlns:p14="http://schemas.microsoft.com/office/powerpoint/2010/main" val="52935753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7D0F06E-B8AB-475D-9E6C-4325BA03A75D}" type="slidenum">
              <a:rPr lang="zh-TW" altLang="en-US" smtClean="0">
                <a:solidFill>
                  <a:schemeClr val="tx1"/>
                </a:solidFill>
              </a:rPr>
              <a:pPr>
                <a:defRPr/>
              </a:pPr>
              <a:t>193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駐點客戶何以要一直駐點</a:t>
            </a:r>
            <a:endParaRPr lang="zh-TW" altLang="en-US" dirty="0">
              <a:solidFill>
                <a:schemeClr val="tx1"/>
              </a:solidFill>
            </a:endParaRPr>
          </a:p>
        </p:txBody>
      </p:sp>
      <p:sp>
        <p:nvSpPr>
          <p:cNvPr id="3" name="內容版面配置區 2"/>
          <p:cNvSpPr>
            <a:spLocks noGrp="1"/>
          </p:cNvSpPr>
          <p:nvPr>
            <p:ph sz="quarter" idx="4294967295"/>
          </p:nvPr>
        </p:nvSpPr>
        <p:spPr>
          <a:xfrm>
            <a:off x="1524000" y="1590260"/>
            <a:ext cx="8534400" cy="3392557"/>
          </a:xfrm>
          <a:prstGeom prst="rect">
            <a:avLst/>
          </a:prstGeom>
        </p:spPr>
        <p:txBody>
          <a:bodyPr>
            <a:normAutofit/>
          </a:bodyPr>
          <a:lstStyle/>
          <a:p>
            <a:pPr>
              <a:defRPr/>
            </a:pPr>
            <a:r>
              <a:rPr lang="zh-TW" altLang="en-US" dirty="0" smtClean="0">
                <a:solidFill>
                  <a:schemeClr val="tx1"/>
                </a:solidFill>
                <a:latin typeface="標楷體" pitchFamily="65" charset="-120"/>
                <a:ea typeface="標楷體" pitchFamily="65" charset="-120"/>
              </a:rPr>
              <a:t>駐點客戶的工作都與需求有關 在驗收測試文件做好之後 需求已確定 何以還要駐點</a:t>
            </a:r>
            <a:r>
              <a:rPr lang="en-US" altLang="zh-TW" dirty="0" smtClean="0">
                <a:solidFill>
                  <a:schemeClr val="tx1"/>
                </a:solidFill>
                <a:latin typeface="標楷體" pitchFamily="65" charset="-120"/>
                <a:ea typeface="標楷體" pitchFamily="65" charset="-120"/>
              </a:rPr>
              <a:t>?</a:t>
            </a:r>
          </a:p>
          <a:p>
            <a:pPr>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陳教授答 </a:t>
            </a:r>
            <a:r>
              <a:rPr lang="zh-TW" altLang="en-US" dirty="0" smtClean="0">
                <a:solidFill>
                  <a:schemeClr val="tx1"/>
                </a:solidFill>
                <a:latin typeface="微軟正黑體" pitchFamily="34" charset="-120"/>
                <a:ea typeface="微軟正黑體" pitchFamily="34" charset="-120"/>
              </a:rPr>
              <a:t>需求是不斷變動的 </a:t>
            </a:r>
            <a:endParaRPr lang="en-US" altLang="zh-TW"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客戶公司隨時要變更某些畫面互動的情形或者軟體公司因技術因素想變更某畫面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這些都需駐點客戶一直駐點與程式師面對面溝通來快速解決 解決後他還要更新文件</a:t>
            </a:r>
            <a:endParaRPr lang="zh-TW" altLang="en-US" dirty="0">
              <a:solidFill>
                <a:schemeClr val="tx1"/>
              </a:solidFill>
            </a:endParaRPr>
          </a:p>
        </p:txBody>
      </p:sp>
    </p:spTree>
    <p:extLst>
      <p:ext uri="{BB962C8B-B14F-4D97-AF65-F5344CB8AC3E}">
        <p14:creationId xmlns:p14="http://schemas.microsoft.com/office/powerpoint/2010/main" val="146188849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B57D51C-B17F-4FC9-9653-CBDC69317036}" type="slidenum">
              <a:rPr lang="zh-TW" altLang="en-US" smtClean="0"/>
              <a:pPr>
                <a:defRPr/>
              </a:pPr>
              <a:t>194</a:t>
            </a:fld>
            <a:endParaRPr lang="en-US" altLang="zh-TW"/>
          </a:p>
        </p:txBody>
      </p:sp>
      <p:sp>
        <p:nvSpPr>
          <p:cNvPr id="249858" name="Rectangle 2"/>
          <p:cNvSpPr>
            <a:spLocks noGrp="1" noChangeArrowheads="1"/>
          </p:cNvSpPr>
          <p:nvPr>
            <p:ph type="title"/>
          </p:nvPr>
        </p:nvSpPr>
        <p:spPr>
          <a:xfrm>
            <a:off x="609600" y="-1"/>
            <a:ext cx="10972800" cy="2385391"/>
          </a:xfrm>
        </p:spPr>
        <p:txBody>
          <a:bodyPr/>
          <a:lstStyle/>
          <a:p>
            <a:pPr>
              <a:defRPr/>
            </a:pPr>
            <a:r>
              <a:rPr lang="zh-TW" altLang="en-US" sz="4000" dirty="0" smtClean="0">
                <a:solidFill>
                  <a:schemeClr val="tx1"/>
                </a:solidFill>
                <a:latin typeface="標楷體" pitchFamily="65" charset="-120"/>
                <a:ea typeface="標楷體" pitchFamily="65" charset="-120"/>
              </a:rPr>
              <a:t/>
            </a:r>
            <a:br>
              <a:rPr lang="zh-TW" altLang="en-US" sz="4000" dirty="0" smtClean="0">
                <a:solidFill>
                  <a:schemeClr val="tx1"/>
                </a:solidFill>
                <a:latin typeface="標楷體" pitchFamily="65" charset="-120"/>
                <a:ea typeface="標楷體" pitchFamily="65" charset="-120"/>
              </a:rPr>
            </a:br>
            <a:r>
              <a:rPr lang="zh-TW" altLang="en-US" sz="4000" dirty="0" smtClean="0">
                <a:solidFill>
                  <a:schemeClr val="tx1"/>
                </a:solidFill>
                <a:latin typeface="標楷體" pitchFamily="65" charset="-120"/>
                <a:ea typeface="標楷體" pitchFamily="65" charset="-120"/>
              </a:rPr>
              <a:t>駐點客戶 </a:t>
            </a:r>
            <a:r>
              <a:rPr lang="en-US" altLang="zh-TW" sz="4000" dirty="0" smtClean="0">
                <a:solidFill>
                  <a:schemeClr val="tx1"/>
                </a:solidFill>
                <a:latin typeface="標楷體" pitchFamily="65" charset="-120"/>
                <a:ea typeface="標楷體" pitchFamily="65" charset="-120"/>
              </a:rPr>
              <a:t>(On-site customer)</a:t>
            </a:r>
            <a:br>
              <a:rPr lang="en-US" altLang="zh-TW" sz="4000" dirty="0" smtClean="0">
                <a:solidFill>
                  <a:schemeClr val="tx1"/>
                </a:solidFill>
                <a:latin typeface="標楷體" pitchFamily="65" charset="-120"/>
                <a:ea typeface="標楷體" pitchFamily="65" charset="-120"/>
              </a:rPr>
            </a:br>
            <a:endParaRPr lang="zh-TW" altLang="en-US" sz="4000" dirty="0" smtClean="0">
              <a:solidFill>
                <a:schemeClr val="tx1"/>
              </a:solidFill>
              <a:latin typeface="標楷體" pitchFamily="65" charset="-120"/>
              <a:ea typeface="標楷體" pitchFamily="65" charset="-120"/>
            </a:endParaRPr>
          </a:p>
        </p:txBody>
      </p:sp>
      <p:sp>
        <p:nvSpPr>
          <p:cNvPr id="249859" name="Rectangle 3"/>
          <p:cNvSpPr>
            <a:spLocks noGrp="1" noChangeArrowheads="1"/>
          </p:cNvSpPr>
          <p:nvPr>
            <p:ph sz="quarter" idx="4294967295"/>
          </p:nvPr>
        </p:nvSpPr>
        <p:spPr>
          <a:xfrm>
            <a:off x="609600" y="1143001"/>
            <a:ext cx="10972800" cy="4987925"/>
          </a:xfrm>
          <a:prstGeom prst="rect">
            <a:avLst/>
          </a:prstGeom>
        </p:spPr>
        <p:txBody>
          <a:bodyPr/>
          <a:lstStyle/>
          <a:p>
            <a:pPr algn="r" eaLnBrk="1" hangingPunct="1">
              <a:lnSpc>
                <a:spcPct val="90000"/>
              </a:lnSpc>
              <a:buFont typeface="Wingdings" pitchFamily="2" charset="2"/>
              <a:buNone/>
              <a:defRPr/>
            </a:pPr>
            <a:endParaRPr lang="en-US" altLang="zh-TW" sz="2800" dirty="0" smtClean="0">
              <a:latin typeface="標楷體" pitchFamily="65" charset="-120"/>
              <a:ea typeface="標楷體" pitchFamily="65" charset="-120"/>
            </a:endParaRPr>
          </a:p>
          <a:p>
            <a:pPr eaLnBrk="1" hangingPunct="1">
              <a:lnSpc>
                <a:spcPct val="90000"/>
              </a:lnSpc>
              <a:buFont typeface="Wingdings" pitchFamily="2" charset="2"/>
              <a:buNone/>
              <a:defRPr/>
            </a:pPr>
            <a:r>
              <a:rPr lang="en-US" altLang="zh-TW" sz="2800" dirty="0" err="1" smtClean="0">
                <a:solidFill>
                  <a:schemeClr val="tx1"/>
                </a:solidFill>
                <a:latin typeface="標楷體" pitchFamily="65" charset="-120"/>
                <a:ea typeface="標楷體" pitchFamily="65" charset="-120"/>
              </a:rPr>
              <a:t>駐點客户長期派駐團隊</a:t>
            </a:r>
            <a:r>
              <a:rPr lang="en-US" altLang="zh-TW" sz="2800" dirty="0" smtClean="0">
                <a:solidFill>
                  <a:schemeClr val="tx1"/>
                </a:solidFill>
                <a:latin typeface="標楷體" pitchFamily="65" charset="-120"/>
                <a:ea typeface="標楷體" pitchFamily="65" charset="-120"/>
              </a:rPr>
              <a:t>。它</a:t>
            </a:r>
            <a:r>
              <a:rPr lang="zh-TW" altLang="en-US" sz="2800" dirty="0" smtClean="0">
                <a:solidFill>
                  <a:schemeClr val="tx1"/>
                </a:solidFill>
                <a:latin typeface="標楷體" pitchFamily="65" charset="-120"/>
                <a:ea typeface="標楷體" pitchFamily="65" charset="-120"/>
              </a:rPr>
              <a:t>顛覆傳統問號很多</a:t>
            </a:r>
            <a:r>
              <a:rPr lang="en-US" altLang="zh-TW"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使用者怎願到現場幫我們開發</a:t>
            </a:r>
            <a:r>
              <a:rPr lang="en-US" altLang="zh-TW"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使用者程度很低，怎懂電腦，如何一起工作</a:t>
            </a:r>
            <a:r>
              <a:rPr lang="en-US" altLang="zh-TW"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a:t>
            </a:r>
            <a:endParaRPr lang="en-US" altLang="zh-TW"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但開發者直接面對使用者時，</a:t>
            </a:r>
            <a:r>
              <a:rPr lang="zh-TW" altLang="en-US" sz="2800" b="1" dirty="0" smtClean="0">
                <a:solidFill>
                  <a:schemeClr val="tx1"/>
                </a:solidFill>
                <a:latin typeface="新細明體" pitchFamily="18" charset="-120"/>
              </a:rPr>
              <a:t>需求瓶頸 </a:t>
            </a:r>
            <a:r>
              <a:rPr lang="zh-TW" altLang="en-US" sz="2800" dirty="0" smtClean="0">
                <a:solidFill>
                  <a:schemeClr val="tx1"/>
                </a:solidFill>
                <a:latin typeface="標楷體" pitchFamily="65" charset="-120"/>
                <a:ea typeface="標楷體" pitchFamily="65" charset="-120"/>
              </a:rPr>
              <a:t>消除了！</a:t>
            </a:r>
          </a:p>
          <a:p>
            <a:pPr eaLnBrk="1" hangingPunct="1">
              <a:lnSpc>
                <a:spcPct val="90000"/>
              </a:lnSpc>
              <a:buFont typeface="Wingdings" pitchFamily="2" charset="2"/>
              <a:buNone/>
              <a:defRPr/>
            </a:pPr>
            <a:r>
              <a:rPr lang="zh-TW" altLang="en-US" dirty="0" smtClean="0">
                <a:solidFill>
                  <a:srgbClr val="FF0000"/>
                </a:solidFill>
                <a:latin typeface="新細明體" pitchFamily="18" charset="-120"/>
              </a:rPr>
              <a:t>      他只要懂需求，不用懂電腦 </a:t>
            </a:r>
            <a:r>
              <a:rPr lang="en-US" altLang="zh-TW" dirty="0" smtClean="0">
                <a:solidFill>
                  <a:srgbClr val="FF0000"/>
                </a:solidFill>
                <a:latin typeface="新細明體" pitchFamily="18" charset="-120"/>
              </a:rPr>
              <a:t> </a:t>
            </a:r>
          </a:p>
          <a:p>
            <a:pPr eaLnBrk="1" hangingPunct="1">
              <a:lnSpc>
                <a:spcPct val="90000"/>
              </a:lnSpc>
              <a:buFont typeface="Wingdings" pitchFamily="2" charset="2"/>
              <a:buNone/>
              <a:defRPr/>
            </a:pPr>
            <a:r>
              <a:rPr lang="zh-TW" altLang="en-US" dirty="0" smtClean="0">
                <a:solidFill>
                  <a:schemeClr val="tx1"/>
                </a:solidFill>
                <a:latin typeface="新細明體" pitchFamily="18" charset="-120"/>
              </a:rPr>
              <a:t>開發時</a:t>
            </a:r>
            <a:r>
              <a:rPr lang="zh-TW" altLang="en-US"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駐點客戶整天與開發者在一起，可確保</a:t>
            </a:r>
            <a:r>
              <a:rPr lang="zh-TW" altLang="en-US" sz="2800" dirty="0" smtClean="0">
                <a:solidFill>
                  <a:schemeClr val="tx1"/>
                </a:solidFill>
                <a:latin typeface="新細明體" pitchFamily="18" charset="-120"/>
              </a:rPr>
              <a:t>需求</a:t>
            </a:r>
            <a:r>
              <a:rPr lang="zh-TW" altLang="en-US" sz="2800" dirty="0" smtClean="0">
                <a:solidFill>
                  <a:schemeClr val="tx1"/>
                </a:solidFill>
                <a:latin typeface="標楷體" pitchFamily="65" charset="-120"/>
                <a:ea typeface="標楷體" pitchFamily="65" charset="-120"/>
              </a:rPr>
              <a:t>精準落實於</a:t>
            </a:r>
            <a:r>
              <a:rPr lang="zh-TW" altLang="en-US" sz="2800" dirty="0" smtClean="0">
                <a:solidFill>
                  <a:schemeClr val="tx1"/>
                </a:solidFill>
                <a:latin typeface="新細明體" pitchFamily="18" charset="-120"/>
              </a:rPr>
              <a:t>程式</a:t>
            </a:r>
            <a:r>
              <a:rPr lang="zh-TW" altLang="en-US" sz="2800" dirty="0" smtClean="0">
                <a:solidFill>
                  <a:schemeClr val="tx1"/>
                </a:solidFill>
                <a:latin typeface="標楷體" pitchFamily="65" charset="-120"/>
                <a:ea typeface="標楷體" pitchFamily="65" charset="-120"/>
              </a:rPr>
              <a:t>中</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尤其是氣氛，美感，情調等美學價值</a:t>
            </a:r>
            <a:endParaRPr lang="en-US" altLang="zh-TW" sz="28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18620893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20000"/>
          </a:bodyPr>
          <a:lstStyle/>
          <a:p>
            <a:pPr marL="0" indent="0">
              <a:buNone/>
            </a:pPr>
            <a:r>
              <a:rPr lang="zh-TW" altLang="en-US" dirty="0">
                <a:solidFill>
                  <a:schemeClr val="tx1"/>
                </a:solidFill>
                <a:latin typeface="標楷體" pitchFamily="65" charset="-120"/>
                <a:ea typeface="標楷體" pitchFamily="65" charset="-120"/>
              </a:rPr>
              <a:t>探索式</a:t>
            </a:r>
            <a:r>
              <a:rPr lang="zh-TW" altLang="en-US" dirty="0" smtClean="0">
                <a:solidFill>
                  <a:schemeClr val="tx1"/>
                </a:solidFill>
                <a:latin typeface="標楷體" pitchFamily="65" charset="-120"/>
                <a:ea typeface="標楷體" pitchFamily="65" charset="-120"/>
              </a:rPr>
              <a:t>測試 </a:t>
            </a:r>
            <a:r>
              <a:rPr lang="en-US" altLang="zh-TW" dirty="0" smtClean="0">
                <a:solidFill>
                  <a:schemeClr val="tx1"/>
                </a:solidFill>
                <a:latin typeface="標楷體" pitchFamily="65" charset="-120"/>
                <a:ea typeface="標楷體" pitchFamily="65" charset="-120"/>
              </a:rPr>
              <a:t>(exploratory testing) </a:t>
            </a:r>
            <a:r>
              <a:rPr lang="zh-TW" altLang="en-US" dirty="0" smtClean="0">
                <a:solidFill>
                  <a:schemeClr val="tx1"/>
                </a:solidFill>
                <a:latin typeface="標楷體" pitchFamily="65" charset="-120"/>
                <a:ea typeface="標楷體" pitchFamily="65" charset="-120"/>
              </a:rPr>
              <a:t>指的是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無完整規畫的測試 用</a:t>
            </a:r>
            <a:r>
              <a:rPr lang="zh-TW" altLang="en-US" dirty="0" smtClean="0">
                <a:solidFill>
                  <a:schemeClr val="tx1"/>
                </a:solidFill>
                <a:latin typeface="微軟正黑體" pitchFamily="34" charset="-120"/>
                <a:ea typeface="微軟正黑體" pitchFamily="34" charset="-120"/>
              </a:rPr>
              <a:t>使用者體驗 </a:t>
            </a:r>
            <a:r>
              <a:rPr lang="zh-TW" altLang="en-US" dirty="0" smtClean="0">
                <a:solidFill>
                  <a:schemeClr val="tx1"/>
                </a:solidFill>
                <a:latin typeface="標楷體" pitchFamily="65" charset="-120"/>
                <a:ea typeface="標楷體" pitchFamily="65" charset="-120"/>
              </a:rPr>
              <a:t>去測試 深入探索產品功能 有三個使用原因</a:t>
            </a:r>
            <a:r>
              <a:rPr lang="en-US" altLang="zh-TW" dirty="0" smtClean="0">
                <a:solidFill>
                  <a:schemeClr val="tx1"/>
                </a:solidFill>
                <a:latin typeface="標楷體" pitchFamily="65" charset="-120"/>
                <a:ea typeface="標楷體" pitchFamily="65" charset="-120"/>
              </a:rPr>
              <a:t>*:</a:t>
            </a: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它比 </a:t>
            </a:r>
            <a:r>
              <a:rPr lang="en-US" altLang="zh-TW" dirty="0" smtClean="0">
                <a:solidFill>
                  <a:schemeClr val="tx1"/>
                </a:solidFill>
                <a:latin typeface="標楷體" pitchFamily="65" charset="-120"/>
                <a:ea typeface="標楷體" pitchFamily="65" charset="-120"/>
              </a:rPr>
              <a:t>unit testing, acceptance testing </a:t>
            </a:r>
            <a:r>
              <a:rPr lang="zh-TW" altLang="en-US" dirty="0" smtClean="0">
                <a:solidFill>
                  <a:schemeClr val="tx1"/>
                </a:solidFill>
                <a:latin typeface="標楷體" pitchFamily="65" charset="-120"/>
                <a:ea typeface="標楷體" pitchFamily="65" charset="-120"/>
              </a:rPr>
              <a:t>更加深入 更能挖掘缺陷</a:t>
            </a:r>
            <a:endParaRPr lang="en-US" altLang="zh-TW" dirty="0" smtClean="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探索</a:t>
            </a:r>
            <a:r>
              <a:rPr lang="zh-TW" altLang="en-US" dirty="0">
                <a:solidFill>
                  <a:schemeClr val="tx1"/>
                </a:solidFill>
                <a:latin typeface="標楷體" pitchFamily="65" charset="-120"/>
                <a:ea typeface="標楷體" pitchFamily="65" charset="-120"/>
              </a:rPr>
              <a:t>式</a:t>
            </a:r>
            <a:r>
              <a:rPr lang="zh-TW" altLang="en-US" dirty="0" smtClean="0">
                <a:solidFill>
                  <a:schemeClr val="tx1"/>
                </a:solidFill>
                <a:latin typeface="標楷體" pitchFamily="65" charset="-120"/>
                <a:ea typeface="標楷體" pitchFamily="65" charset="-120"/>
              </a:rPr>
              <a:t>測試因無寫定腳本 </a:t>
            </a:r>
            <a:r>
              <a:rPr lang="en-US" altLang="zh-TW" dirty="0" smtClean="0">
                <a:solidFill>
                  <a:schemeClr val="tx1"/>
                </a:solidFill>
                <a:latin typeface="標楷體" pitchFamily="65" charset="-120"/>
                <a:ea typeface="標楷體" pitchFamily="65" charset="-120"/>
              </a:rPr>
              <a:t>(non-specification-based testing) </a:t>
            </a:r>
            <a:r>
              <a:rPr lang="zh-TW" altLang="en-US" dirty="0" smtClean="0">
                <a:solidFill>
                  <a:schemeClr val="tx1"/>
                </a:solidFill>
                <a:latin typeface="標楷體" pitchFamily="65" charset="-120"/>
                <a:ea typeface="標楷體" pitchFamily="65" charset="-120"/>
              </a:rPr>
              <a:t>參與者</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駐點客戶及開發者</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勢必進行更綿密的溝通 這有助於軟體品質的提升</a:t>
            </a:r>
            <a:endParaRPr lang="en-US" altLang="zh-TW" dirty="0" smtClean="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當變動太快 而未建立</a:t>
            </a:r>
            <a:r>
              <a:rPr lang="en-US" altLang="zh-TW" dirty="0">
                <a:solidFill>
                  <a:schemeClr val="tx1"/>
                </a:solidFill>
                <a:latin typeface="標楷體" pitchFamily="65" charset="-120"/>
                <a:ea typeface="標楷體" pitchFamily="65" charset="-120"/>
              </a:rPr>
              <a:t>unit testing, acceptance </a:t>
            </a:r>
            <a:r>
              <a:rPr lang="en-US" altLang="zh-TW" dirty="0" smtClean="0">
                <a:solidFill>
                  <a:schemeClr val="tx1"/>
                </a:solidFill>
                <a:latin typeface="標楷體" pitchFamily="65" charset="-120"/>
                <a:ea typeface="標楷體" pitchFamily="65" charset="-120"/>
              </a:rPr>
              <a:t>testing</a:t>
            </a:r>
            <a:r>
              <a:rPr lang="zh-TW" altLang="en-US" dirty="0" smtClean="0">
                <a:solidFill>
                  <a:schemeClr val="tx1"/>
                </a:solidFill>
                <a:latin typeface="標楷體" pitchFamily="65" charset="-120"/>
                <a:ea typeface="標楷體" pitchFamily="65" charset="-120"/>
              </a:rPr>
              <a:t>時 它提供 </a:t>
            </a:r>
            <a:r>
              <a:rPr lang="en-US" altLang="zh-TW" dirty="0" smtClean="0">
                <a:solidFill>
                  <a:schemeClr val="tx1"/>
                </a:solidFill>
                <a:latin typeface="標楷體" pitchFamily="65" charset="-120"/>
                <a:ea typeface="標楷體" pitchFamily="65" charset="-120"/>
              </a:rPr>
              <a:t>quick sanity check</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en-US" altLang="zh-TW" sz="1800" dirty="0" smtClean="0">
                <a:solidFill>
                  <a:schemeClr val="tx1"/>
                </a:solidFill>
              </a:rPr>
              <a:t>* Ingo Philipp, “3 reasons exploratory testing is great for agile teams”, </a:t>
            </a:r>
            <a:r>
              <a:rPr lang="en-US" altLang="zh-TW" sz="1800" dirty="0" err="1" smtClean="0">
                <a:solidFill>
                  <a:schemeClr val="tx1"/>
                </a:solidFill>
              </a:rPr>
              <a:t>TechWell</a:t>
            </a:r>
            <a:r>
              <a:rPr lang="en-US" altLang="zh-TW" sz="1800" dirty="0" smtClean="0">
                <a:solidFill>
                  <a:schemeClr val="tx1"/>
                </a:solidFill>
              </a:rPr>
              <a:t> Insights Newsletter, Mar. 20, 2017.</a:t>
            </a:r>
            <a:endParaRPr lang="zh-TW" altLang="en-US" sz="1800" dirty="0">
              <a:solidFill>
                <a:schemeClr val="tx1"/>
              </a:solidFill>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駐點客戶可做 </a:t>
            </a:r>
            <a:r>
              <a:rPr lang="zh-TW" altLang="en-US" dirty="0" smtClean="0">
                <a:solidFill>
                  <a:schemeClr val="tx1"/>
                </a:solidFill>
                <a:latin typeface="微軟正黑體" pitchFamily="34" charset="-120"/>
                <a:ea typeface="微軟正黑體" pitchFamily="34" charset="-120"/>
              </a:rPr>
              <a:t>探索式測試</a:t>
            </a:r>
            <a:endParaRPr lang="zh-TW" altLang="en-US" dirty="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81151442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993513C-EF8B-42E5-ADA8-9C481F32D774}" type="slidenum">
              <a:rPr lang="zh-TW" altLang="en-US" smtClean="0">
                <a:solidFill>
                  <a:schemeClr val="tx1"/>
                </a:solidFill>
              </a:rPr>
              <a:pPr>
                <a:defRPr/>
              </a:pPr>
              <a:t>196</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一般型軟體的駐點客戶 </a:t>
            </a:r>
            <a:endParaRPr lang="zh-TW" altLang="en-US" dirty="0">
              <a:solidFill>
                <a:schemeClr val="tx1"/>
              </a:solidFill>
            </a:endParaRPr>
          </a:p>
        </p:txBody>
      </p:sp>
      <p:sp>
        <p:nvSpPr>
          <p:cNvPr id="3" name="內容版面配置區 2"/>
          <p:cNvSpPr>
            <a:spLocks noGrp="1"/>
          </p:cNvSpPr>
          <p:nvPr>
            <p:ph sz="quarter" idx="4294967295"/>
          </p:nvPr>
        </p:nvSpPr>
        <p:spPr>
          <a:xfrm>
            <a:off x="1524000" y="1802296"/>
            <a:ext cx="8534400" cy="3392556"/>
          </a:xfrm>
          <a:prstGeom prst="rect">
            <a:avLst/>
          </a:prstGeom>
        </p:spPr>
        <p:txBody>
          <a:bodyPr>
            <a:normAutofit/>
          </a:bodyPr>
          <a:lstStyle/>
          <a:p>
            <a:pPr>
              <a:defRPr/>
            </a:pPr>
            <a:r>
              <a:rPr lang="zh-TW" altLang="en-US" dirty="0" smtClean="0">
                <a:solidFill>
                  <a:schemeClr val="tx1"/>
                </a:solidFill>
                <a:latin typeface="標楷體" pitchFamily="65" charset="-120"/>
                <a:ea typeface="標楷體" pitchFamily="65" charset="-120"/>
              </a:rPr>
              <a:t>軟體有客製型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如某公司銷售系統</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或</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一般型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如 </a:t>
            </a:r>
            <a:r>
              <a:rPr lang="en-US" altLang="zh-TW" dirty="0" smtClean="0">
                <a:solidFill>
                  <a:schemeClr val="tx1"/>
                </a:solidFill>
                <a:latin typeface="標楷體" pitchFamily="65" charset="-120"/>
                <a:ea typeface="標楷體" pitchFamily="65" charset="-120"/>
              </a:rPr>
              <a:t>Microsoft WORD)</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defRPr/>
            </a:pPr>
            <a:r>
              <a:rPr lang="zh-TW" altLang="en-US" dirty="0" smtClean="0">
                <a:solidFill>
                  <a:schemeClr val="tx1"/>
                </a:solidFill>
                <a:latin typeface="標楷體" pitchFamily="65" charset="-120"/>
                <a:ea typeface="標楷體" pitchFamily="65" charset="-120"/>
              </a:rPr>
              <a:t>前者</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客戶要派出駐點客戶</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後者</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要指定市場調查者擔任駐點客戶</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總之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駐點客戶要負責需求之釐清</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22489312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42D3675-FFB6-4ADD-99F8-F32958CF3B36}" type="slidenum">
              <a:rPr lang="zh-TW" altLang="en-US" smtClean="0">
                <a:solidFill>
                  <a:schemeClr val="tx1"/>
                </a:solidFill>
              </a:rPr>
              <a:pPr>
                <a:defRPr/>
              </a:pPr>
              <a:t>197</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駐點客戶代表多元使用者</a:t>
            </a:r>
            <a:endParaRPr lang="zh-TW" altLang="en-US" dirty="0">
              <a:solidFill>
                <a:schemeClr val="tx1"/>
              </a:solidFill>
            </a:endParaRPr>
          </a:p>
        </p:txBody>
      </p:sp>
      <p:sp>
        <p:nvSpPr>
          <p:cNvPr id="3" name="內容版面配置區 2"/>
          <p:cNvSpPr>
            <a:spLocks noGrp="1"/>
          </p:cNvSpPr>
          <p:nvPr>
            <p:ph sz="quarter" idx="4294967295"/>
          </p:nvPr>
        </p:nvSpPr>
        <p:spPr>
          <a:xfrm>
            <a:off x="1524000" y="1895060"/>
            <a:ext cx="8534400" cy="3339549"/>
          </a:xfrm>
          <a:prstGeom prst="rect">
            <a:avLst/>
          </a:prstGeom>
        </p:spPr>
        <p:txBody>
          <a:bodyPr>
            <a:normAutofit/>
          </a:bodyPr>
          <a:lstStyle/>
          <a:p>
            <a:pPr>
              <a:defRPr/>
            </a:pPr>
            <a:r>
              <a:rPr lang="zh-TW" altLang="en-US" dirty="0" smtClean="0">
                <a:solidFill>
                  <a:schemeClr val="tx1"/>
                </a:solidFill>
                <a:latin typeface="標楷體" pitchFamily="65" charset="-120"/>
                <a:ea typeface="標楷體" pitchFamily="65" charset="-120"/>
              </a:rPr>
              <a:t>駐</a:t>
            </a:r>
            <a:r>
              <a:rPr lang="zh-TW" altLang="en-US" dirty="0">
                <a:solidFill>
                  <a:schemeClr val="tx1"/>
                </a:solidFill>
                <a:latin typeface="標楷體" pitchFamily="65" charset="-120"/>
                <a:ea typeface="標楷體" pitchFamily="65" charset="-120"/>
              </a:rPr>
              <a:t>點</a:t>
            </a:r>
            <a:r>
              <a:rPr lang="zh-TW" altLang="en-US" dirty="0" smtClean="0">
                <a:solidFill>
                  <a:schemeClr val="tx1"/>
                </a:solidFill>
                <a:latin typeface="標楷體" pitchFamily="65" charset="-120"/>
                <a:ea typeface="標楷體" pitchFamily="65" charset="-120"/>
              </a:rPr>
              <a:t>客戶必須反映不同使用者的不同使用習慣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例如</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手機操作常未考慮中老年人</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手指遲緩    按不到小小的按鈕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近視老花眼  看不清小小的顯示</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更常見軟體使用手冊寫的像程式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很難閱讀</a:t>
            </a:r>
            <a:endParaRPr lang="zh-TW" altLang="en-US" dirty="0">
              <a:solidFill>
                <a:schemeClr val="tx1"/>
              </a:solidFill>
            </a:endParaRPr>
          </a:p>
        </p:txBody>
      </p:sp>
    </p:spTree>
    <p:extLst>
      <p:ext uri="{BB962C8B-B14F-4D97-AF65-F5344CB8AC3E}">
        <p14:creationId xmlns:p14="http://schemas.microsoft.com/office/powerpoint/2010/main" val="131310063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2B20A76-1C35-47BD-B2B7-965F339ECE4C}" type="slidenum">
              <a:rPr lang="zh-TW" altLang="en-US" smtClean="0">
                <a:solidFill>
                  <a:schemeClr val="tx1"/>
                </a:solidFill>
              </a:rPr>
              <a:pPr>
                <a:defRPr/>
              </a:pPr>
              <a:t>198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駐點客戶省錢又有效</a:t>
            </a:r>
            <a:endParaRPr lang="zh-TW" altLang="en-US" dirty="0">
              <a:solidFill>
                <a:schemeClr val="tx1"/>
              </a:solidFill>
            </a:endParaRPr>
          </a:p>
        </p:txBody>
      </p:sp>
      <p:sp>
        <p:nvSpPr>
          <p:cNvPr id="3" name="內容版面配置區 2"/>
          <p:cNvSpPr>
            <a:spLocks noGrp="1"/>
          </p:cNvSpPr>
          <p:nvPr>
            <p:ph sz="quarter" idx="4294967295"/>
          </p:nvPr>
        </p:nvSpPr>
        <p:spPr>
          <a:xfrm>
            <a:off x="1524000" y="1656522"/>
            <a:ext cx="8534400" cy="3644348"/>
          </a:xfrm>
          <a:prstGeom prst="rect">
            <a:avLst/>
          </a:prstGeom>
        </p:spPr>
        <p:txBody>
          <a:bodyPr>
            <a:normAutofit fontScale="92500" lnSpcReduction="20000"/>
          </a:bodyPr>
          <a:lstStyle/>
          <a:p>
            <a:pPr>
              <a:buFont typeface="Wingdings" pitchFamily="2" charset="2"/>
              <a:buNone/>
              <a:defRPr/>
            </a:pPr>
            <a:r>
              <a:rPr lang="zh-TW" altLang="en-US" sz="2800" dirty="0" smtClean="0">
                <a:solidFill>
                  <a:schemeClr val="tx1"/>
                </a:solidFill>
                <a:latin typeface="標楷體" pitchFamily="65" charset="-120"/>
                <a:ea typeface="標楷體" pitchFamily="65" charset="-120"/>
              </a:rPr>
              <a:t>有電信業界人士指出</a:t>
            </a:r>
            <a:r>
              <a:rPr lang="en-US" altLang="zh-TW" sz="28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駐點客戶之薪資經費</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應正式編入計畫預算  </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因為這經費比程式師開發需求文件的經費少</a:t>
            </a:r>
            <a:r>
              <a:rPr lang="en-US" altLang="zh-TW" sz="28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800" dirty="0" smtClean="0">
                <a:solidFill>
                  <a:schemeClr val="tx1"/>
                </a:solidFill>
                <a:latin typeface="標楷體" pitchFamily="65" charset="-120"/>
                <a:ea typeface="標楷體" pitchFamily="65" charset="-120"/>
              </a:rPr>
              <a:t>而且有效多了</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微軟正黑體" pitchFamily="34" charset="-120"/>
                <a:ea typeface="微軟正黑體" pitchFamily="34" charset="-120"/>
              </a:rPr>
              <a:t>例子</a:t>
            </a:r>
            <a:r>
              <a:rPr lang="en-US" altLang="zh-TW" sz="2800" dirty="0" smtClean="0">
                <a:solidFill>
                  <a:schemeClr val="tx1"/>
                </a:solidFill>
                <a:latin typeface="微軟正黑體" pitchFamily="34" charset="-120"/>
                <a:ea typeface="微軟正黑體" pitchFamily="34" charset="-120"/>
              </a:rPr>
              <a:t>: </a:t>
            </a:r>
            <a:r>
              <a:rPr lang="zh-TW" altLang="en-US" sz="2800" dirty="0" smtClean="0">
                <a:solidFill>
                  <a:schemeClr val="tx1"/>
                </a:solidFill>
                <a:latin typeface="微軟正黑體" pitchFamily="34" charset="-120"/>
                <a:ea typeface="微軟正黑體" pitchFamily="34" charset="-120"/>
              </a:rPr>
              <a:t>中研院生醫組聘駐點客戶</a:t>
            </a:r>
            <a:r>
              <a:rPr lang="en-US" altLang="zh-TW" sz="2800" dirty="0" smtClean="0">
                <a:solidFill>
                  <a:schemeClr val="tx1"/>
                </a:solidFill>
                <a:latin typeface="微軟正黑體" pitchFamily="34" charset="-120"/>
                <a:ea typeface="微軟正黑體" pitchFamily="34" charset="-120"/>
              </a:rPr>
              <a:t>(</a:t>
            </a:r>
            <a:r>
              <a:rPr lang="zh-TW" altLang="en-US" sz="2800" dirty="0" smtClean="0">
                <a:solidFill>
                  <a:schemeClr val="tx1"/>
                </a:solidFill>
                <a:latin typeface="微軟正黑體" pitchFamily="34" charset="-120"/>
                <a:ea typeface="微軟正黑體" pitchFamily="34" charset="-120"/>
              </a:rPr>
              <a:t>薪資三萬多</a:t>
            </a:r>
            <a:r>
              <a:rPr lang="en-US" altLang="zh-TW" sz="2800" dirty="0" smtClean="0">
                <a:solidFill>
                  <a:schemeClr val="tx1"/>
                </a:solidFill>
                <a:latin typeface="微軟正黑體" pitchFamily="34" charset="-120"/>
                <a:ea typeface="微軟正黑體" pitchFamily="34" charset="-120"/>
              </a:rPr>
              <a:t>)</a:t>
            </a:r>
            <a:r>
              <a:rPr lang="zh-TW" altLang="en-US" sz="2800" dirty="0" smtClean="0">
                <a:solidFill>
                  <a:schemeClr val="tx1"/>
                </a:solidFill>
                <a:latin typeface="微軟正黑體" pitchFamily="34" charset="-120"/>
                <a:ea typeface="微軟正黑體" pitchFamily="34" charset="-120"/>
              </a:rPr>
              <a:t> 遠勝於聘程式師寫需求文件</a:t>
            </a:r>
            <a:r>
              <a:rPr lang="en-US" altLang="zh-TW" sz="2800" dirty="0" smtClean="0">
                <a:solidFill>
                  <a:schemeClr val="tx1"/>
                </a:solidFill>
                <a:latin typeface="微軟正黑體" pitchFamily="34" charset="-120"/>
                <a:ea typeface="微軟正黑體" pitchFamily="34" charset="-120"/>
              </a:rPr>
              <a:t>(</a:t>
            </a:r>
            <a:r>
              <a:rPr lang="zh-TW" altLang="en-US" sz="2800" dirty="0" smtClean="0">
                <a:solidFill>
                  <a:schemeClr val="tx1"/>
                </a:solidFill>
                <a:latin typeface="微軟正黑體" pitchFamily="34" charset="-120"/>
                <a:ea typeface="微軟正黑體" pitchFamily="34" charset="-120"/>
              </a:rPr>
              <a:t>薪資五萬多</a:t>
            </a:r>
            <a:r>
              <a:rPr lang="en-US" altLang="zh-TW" sz="2800" dirty="0" smtClean="0">
                <a:solidFill>
                  <a:schemeClr val="tx1"/>
                </a:solidFill>
                <a:latin typeface="微軟正黑體" pitchFamily="34" charset="-120"/>
                <a:ea typeface="微軟正黑體" pitchFamily="34" charset="-120"/>
              </a:rPr>
              <a:t>) </a:t>
            </a:r>
            <a:r>
              <a:rPr lang="zh-TW" altLang="en-US" sz="2800" dirty="0" smtClean="0">
                <a:solidFill>
                  <a:schemeClr val="tx1"/>
                </a:solidFill>
                <a:latin typeface="微軟正黑體" pitchFamily="34" charset="-120"/>
                <a:ea typeface="微軟正黑體" pitchFamily="34" charset="-120"/>
              </a:rPr>
              <a:t>而更有效</a:t>
            </a:r>
            <a:r>
              <a:rPr lang="en-US" altLang="zh-TW" sz="2800" dirty="0" smtClean="0">
                <a:solidFill>
                  <a:schemeClr val="tx1"/>
                </a:solidFill>
                <a:latin typeface="微軟正黑體" pitchFamily="34" charset="-120"/>
                <a:ea typeface="微軟正黑體" pitchFamily="34" charset="-120"/>
              </a:rPr>
              <a:t>!</a:t>
            </a:r>
          </a:p>
          <a:p>
            <a:pPr>
              <a:buFont typeface="Wingdings" pitchFamily="2" charset="2"/>
              <a:buNone/>
              <a:defRPr/>
            </a:pPr>
            <a:r>
              <a:rPr lang="zh-TW" altLang="en-US" sz="2800" dirty="0" smtClean="0">
                <a:solidFill>
                  <a:schemeClr val="tx1"/>
                </a:solidFill>
                <a:latin typeface="微軟正黑體" pitchFamily="34" charset="-120"/>
                <a:ea typeface="微軟正黑體" pitchFamily="34" charset="-120"/>
              </a:rPr>
              <a:t>例子</a:t>
            </a:r>
            <a:r>
              <a:rPr lang="en-US" altLang="zh-TW" sz="2800" dirty="0" smtClean="0">
                <a:solidFill>
                  <a:schemeClr val="tx1"/>
                </a:solidFill>
                <a:latin typeface="微軟正黑體" pitchFamily="34" charset="-120"/>
                <a:ea typeface="微軟正黑體" pitchFamily="34" charset="-120"/>
              </a:rPr>
              <a:t>: </a:t>
            </a:r>
            <a:r>
              <a:rPr lang="zh-TW" altLang="en-US" sz="2800" dirty="0" smtClean="0">
                <a:solidFill>
                  <a:schemeClr val="tx1"/>
                </a:solidFill>
                <a:latin typeface="微軟正黑體" pitchFamily="34" charset="-120"/>
                <a:ea typeface="微軟正黑體" pitchFamily="34" charset="-120"/>
              </a:rPr>
              <a:t>某軟體公司七十人 其中三分之一駐點到客戶公司   這樣反向駐點也是可以的</a:t>
            </a:r>
            <a:endParaRPr lang="zh-TW" altLang="en-US" sz="2800" dirty="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80669420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337733"/>
            <a:ext cx="10972800" cy="3928005"/>
          </a:xfrm>
        </p:spPr>
        <p:txBody>
          <a:bodyPr>
            <a:normAutofit fontScale="77500" lnSpcReduction="20000"/>
          </a:bodyPr>
          <a:lstStyle/>
          <a:p>
            <a:pPr marL="0" indent="0">
              <a:buNone/>
            </a:pPr>
            <a:r>
              <a:rPr lang="zh-TW" altLang="en-US" dirty="0" smtClean="0">
                <a:latin typeface="標楷體" pitchFamily="65" charset="-120"/>
                <a:ea typeface="標楷體" pitchFamily="65" charset="-120"/>
              </a:rPr>
              <a:t>    某</a:t>
            </a:r>
            <a:r>
              <a:rPr lang="zh-TW" altLang="en-US" dirty="0">
                <a:latin typeface="標楷體" pitchFamily="65" charset="-120"/>
                <a:ea typeface="標楷體" pitchFamily="65" charset="-120"/>
              </a:rPr>
              <a:t>軟體</a:t>
            </a:r>
            <a:r>
              <a:rPr lang="zh-TW" altLang="en-US" dirty="0" smtClean="0">
                <a:latin typeface="標楷體" pitchFamily="65" charset="-120"/>
                <a:ea typeface="標楷體" pitchFamily="65" charset="-120"/>
              </a:rPr>
              <a:t>公司承接</a:t>
            </a:r>
            <a:r>
              <a:rPr lang="en-US" altLang="zh-TW" dirty="0" smtClean="0">
                <a:latin typeface="標楷體" pitchFamily="65" charset="-120"/>
                <a:ea typeface="標楷體" pitchFamily="65" charset="-120"/>
              </a:rPr>
              <a:t>50</a:t>
            </a:r>
            <a:r>
              <a:rPr lang="zh-TW" altLang="en-US" dirty="0" smtClean="0">
                <a:latin typeface="標楷體" pitchFamily="65" charset="-120"/>
                <a:ea typeface="標楷體" pitchFamily="65" charset="-120"/>
              </a:rPr>
              <a:t>萬美元專案 以</a:t>
            </a:r>
            <a:r>
              <a:rPr lang="en-US" altLang="zh-TW" dirty="0" smtClean="0">
                <a:latin typeface="標楷體" pitchFamily="65" charset="-120"/>
                <a:ea typeface="標楷體" pitchFamily="65" charset="-120"/>
              </a:rPr>
              <a:t>SCRUM</a:t>
            </a:r>
            <a:r>
              <a:rPr lang="zh-TW" altLang="en-US" dirty="0" smtClean="0">
                <a:latin typeface="標楷體" pitchFamily="65" charset="-120"/>
                <a:ea typeface="標楷體" pitchFamily="65" charset="-120"/>
              </a:rPr>
              <a:t>做某工廠的軟體系統 公司有十年經驗 </a:t>
            </a:r>
            <a:r>
              <a:rPr lang="zh-TW" altLang="en-US" dirty="0">
                <a:latin typeface="標楷體" pitchFamily="65" charset="-120"/>
                <a:ea typeface="標楷體" pitchFamily="65" charset="-120"/>
              </a:rPr>
              <a:t>工廠老闆</a:t>
            </a:r>
            <a:r>
              <a:rPr lang="en-US" altLang="zh-TW" dirty="0">
                <a:latin typeface="標楷體" pitchFamily="65" charset="-120"/>
                <a:ea typeface="標楷體" pitchFamily="65" charset="-120"/>
              </a:rPr>
              <a:t>Ron</a:t>
            </a:r>
            <a:r>
              <a:rPr lang="zh-TW" altLang="en-US" dirty="0" smtClean="0">
                <a:latin typeface="標楷體" pitchFamily="65" charset="-120"/>
                <a:ea typeface="標楷體" pitchFamily="65" charset="-120"/>
              </a:rPr>
              <a:t>聘副總</a:t>
            </a:r>
            <a:r>
              <a:rPr lang="en-US" altLang="zh-TW" dirty="0" smtClean="0">
                <a:latin typeface="標楷體" pitchFamily="65" charset="-120"/>
                <a:ea typeface="標楷體" pitchFamily="65" charset="-120"/>
              </a:rPr>
              <a:t>Ken </a:t>
            </a:r>
            <a:r>
              <a:rPr lang="zh-TW" altLang="en-US" dirty="0" smtClean="0">
                <a:latin typeface="標楷體" pitchFamily="65" charset="-120"/>
                <a:ea typeface="標楷體" pitchFamily="65" charset="-120"/>
              </a:rPr>
              <a:t>擔任 </a:t>
            </a:r>
            <a:r>
              <a:rPr lang="zh-TW" altLang="en-US" dirty="0" smtClean="0">
                <a:solidFill>
                  <a:schemeClr val="tx1"/>
                </a:solidFill>
                <a:latin typeface="標楷體" pitchFamily="65" charset="-120"/>
                <a:ea typeface="標楷體" pitchFamily="65" charset="-120"/>
              </a:rPr>
              <a:t>駐</a:t>
            </a:r>
            <a:r>
              <a:rPr lang="zh-TW" altLang="en-US" dirty="0">
                <a:solidFill>
                  <a:schemeClr val="tx1"/>
                </a:solidFill>
                <a:latin typeface="標楷體" pitchFamily="65" charset="-120"/>
                <a:ea typeface="標楷體" pitchFamily="65" charset="-120"/>
              </a:rPr>
              <a:t>點</a:t>
            </a:r>
            <a:r>
              <a:rPr lang="zh-TW" altLang="en-US" dirty="0" smtClean="0">
                <a:solidFill>
                  <a:schemeClr val="tx1"/>
                </a:solidFill>
                <a:latin typeface="標楷體" pitchFamily="65" charset="-120"/>
                <a:ea typeface="標楷體" pitchFamily="65" charset="-120"/>
              </a:rPr>
              <a:t>客戶</a:t>
            </a:r>
            <a:r>
              <a:rPr lang="en-US" altLang="zh-TW" dirty="0" smtClean="0">
                <a:latin typeface="標楷體" pitchFamily="65" charset="-120"/>
                <a:ea typeface="標楷體" pitchFamily="65" charset="-120"/>
              </a:rPr>
              <a:t> </a:t>
            </a:r>
          </a:p>
          <a:p>
            <a:pPr marL="0" indent="0">
              <a:buNone/>
            </a:pPr>
            <a:r>
              <a:rPr lang="zh-TW" altLang="en-US" dirty="0" smtClean="0">
                <a:latin typeface="標楷體" pitchFamily="65" charset="-120"/>
                <a:ea typeface="標楷體" pitchFamily="65" charset="-120"/>
              </a:rPr>
              <a:t>    洽談合約時 工廠老闆 </a:t>
            </a:r>
            <a:r>
              <a:rPr lang="en-US" altLang="zh-TW" dirty="0" smtClean="0">
                <a:latin typeface="標楷體" pitchFamily="65" charset="-120"/>
                <a:ea typeface="標楷體" pitchFamily="65" charset="-120"/>
              </a:rPr>
              <a:t>Ron </a:t>
            </a:r>
            <a:r>
              <a:rPr lang="zh-TW" altLang="en-US" dirty="0" smtClean="0">
                <a:latin typeface="標楷體" pitchFamily="65" charset="-120"/>
                <a:ea typeface="標楷體" pitchFamily="65" charset="-120"/>
              </a:rPr>
              <a:t>堅持要列出功能清單 </a:t>
            </a:r>
            <a:r>
              <a:rPr lang="en-US" altLang="zh-TW" dirty="0" smtClean="0">
                <a:latin typeface="標楷體" pitchFamily="65" charset="-120"/>
                <a:ea typeface="標楷體" pitchFamily="65" charset="-120"/>
              </a:rPr>
              <a:t>Ken </a:t>
            </a:r>
            <a:r>
              <a:rPr lang="zh-TW" altLang="en-US" dirty="0" smtClean="0">
                <a:latin typeface="標楷體" pitchFamily="65" charset="-120"/>
                <a:ea typeface="標楷體" pitchFamily="65" charset="-120"/>
              </a:rPr>
              <a:t>有告訴 </a:t>
            </a:r>
            <a:r>
              <a:rPr lang="en-US" altLang="zh-TW" dirty="0" smtClean="0">
                <a:latin typeface="標楷體" pitchFamily="65" charset="-120"/>
                <a:ea typeface="標楷體" pitchFamily="65" charset="-120"/>
              </a:rPr>
              <a:t>Ron </a:t>
            </a:r>
            <a:r>
              <a:rPr lang="zh-TW" altLang="en-US" dirty="0" smtClean="0">
                <a:latin typeface="標楷體" pitchFamily="65" charset="-120"/>
                <a:ea typeface="標楷體" pitchFamily="65" charset="-120"/>
              </a:rPr>
              <a:t>用敏捷方法會不斷變動</a:t>
            </a:r>
            <a:r>
              <a:rPr lang="zh-TW" altLang="en-US" dirty="0">
                <a:latin typeface="標楷體" pitchFamily="65" charset="-120"/>
                <a:ea typeface="標楷體" pitchFamily="65" charset="-120"/>
              </a:rPr>
              <a:t>功能清單 </a:t>
            </a:r>
            <a:r>
              <a:rPr lang="zh-TW" altLang="en-US" dirty="0" smtClean="0">
                <a:latin typeface="標楷體" pitchFamily="65" charset="-120"/>
                <a:ea typeface="標楷體" pitchFamily="65" charset="-120"/>
              </a:rPr>
              <a:t>但 </a:t>
            </a:r>
            <a:r>
              <a:rPr lang="en-US" altLang="zh-TW" dirty="0" smtClean="0">
                <a:latin typeface="標楷體" pitchFamily="65" charset="-120"/>
                <a:ea typeface="標楷體" pitchFamily="65" charset="-120"/>
              </a:rPr>
              <a:t>Ron</a:t>
            </a:r>
            <a:r>
              <a:rPr lang="zh-TW" altLang="en-US" dirty="0" smtClean="0">
                <a:latin typeface="標楷體" pitchFamily="65" charset="-120"/>
                <a:ea typeface="標楷體" pitchFamily="65" charset="-120"/>
              </a:rPr>
              <a:t>不在意 僅回答</a:t>
            </a:r>
            <a:r>
              <a:rPr lang="en-US" altLang="zh-TW" dirty="0" smtClean="0">
                <a:latin typeface="標楷體" pitchFamily="65" charset="-120"/>
                <a:ea typeface="標楷體" pitchFamily="65" charset="-120"/>
              </a:rPr>
              <a:t>:“Do it any way you want, but get it done”</a:t>
            </a:r>
          </a:p>
          <a:p>
            <a:pPr marL="0" indent="0">
              <a:buNone/>
            </a:pP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pPr marL="0" indent="0">
              <a:buNone/>
            </a:pPr>
            <a:r>
              <a:rPr lang="zh-TW" altLang="en-US" dirty="0">
                <a:latin typeface="標楷體" pitchFamily="65" charset="-120"/>
                <a:ea typeface="標楷體" pitchFamily="65" charset="-120"/>
              </a:rPr>
              <a:t> </a:t>
            </a:r>
            <a:r>
              <a:rPr lang="zh-TW" altLang="en-US" dirty="0" smtClean="0">
                <a:latin typeface="標楷體" pitchFamily="65" charset="-120"/>
                <a:ea typeface="標楷體" pitchFamily="65" charset="-120"/>
              </a:rPr>
              <a:t>   專案以 </a:t>
            </a:r>
            <a:r>
              <a:rPr lang="en-US" altLang="zh-TW" dirty="0" smtClean="0">
                <a:latin typeface="標楷體" pitchFamily="65" charset="-120"/>
                <a:ea typeface="標楷體" pitchFamily="65" charset="-120"/>
              </a:rPr>
              <a:t>12 developers </a:t>
            </a:r>
            <a:r>
              <a:rPr lang="zh-TW" altLang="en-US" dirty="0" smtClean="0">
                <a:latin typeface="標楷體" pitchFamily="65" charset="-120"/>
                <a:ea typeface="標楷體" pitchFamily="65" charset="-120"/>
              </a:rPr>
              <a:t>進行 </a:t>
            </a:r>
            <a:r>
              <a:rPr lang="en-US" altLang="zh-TW" dirty="0" smtClean="0">
                <a:latin typeface="標楷體" pitchFamily="65" charset="-120"/>
                <a:ea typeface="標楷體" pitchFamily="65" charset="-120"/>
              </a:rPr>
              <a:t>16 one-week iterations </a:t>
            </a:r>
          </a:p>
          <a:p>
            <a:pPr marL="0" indent="0">
              <a:buNone/>
            </a:pPr>
            <a:r>
              <a:rPr lang="zh-TW" altLang="en-US" dirty="0" smtClean="0">
                <a:latin typeface="標楷體" pitchFamily="65" charset="-120"/>
                <a:ea typeface="標楷體" pitchFamily="65" charset="-120"/>
              </a:rPr>
              <a:t>    </a:t>
            </a:r>
            <a:r>
              <a:rPr lang="en-US" altLang="zh-TW" dirty="0" smtClean="0">
                <a:latin typeface="標楷體" pitchFamily="65" charset="-120"/>
                <a:ea typeface="標楷體" pitchFamily="65" charset="-120"/>
              </a:rPr>
              <a:t>Ken </a:t>
            </a:r>
            <a:r>
              <a:rPr lang="zh-TW" altLang="en-US" dirty="0" smtClean="0">
                <a:latin typeface="標楷體" pitchFamily="65" charset="-120"/>
                <a:ea typeface="標楷體" pitchFamily="65" charset="-120"/>
              </a:rPr>
              <a:t>每二周來一</a:t>
            </a:r>
            <a:r>
              <a:rPr lang="zh-TW" altLang="en-US" dirty="0">
                <a:latin typeface="標楷體" pitchFamily="65" charset="-120"/>
                <a:ea typeface="標楷體" pitchFamily="65" charset="-120"/>
              </a:rPr>
              <a:t>次軟體</a:t>
            </a:r>
            <a:r>
              <a:rPr lang="zh-TW" altLang="en-US" dirty="0" smtClean="0">
                <a:latin typeface="標楷體" pitchFamily="65" charset="-120"/>
                <a:ea typeface="標楷體" pitchFamily="65" charset="-120"/>
              </a:rPr>
              <a:t>公司 修訂及排序</a:t>
            </a:r>
            <a:r>
              <a:rPr lang="zh-TW" altLang="en-US" dirty="0">
                <a:latin typeface="標楷體" pitchFamily="65" charset="-120"/>
                <a:ea typeface="標楷體" pitchFamily="65" charset="-120"/>
              </a:rPr>
              <a:t>功能</a:t>
            </a:r>
            <a:r>
              <a:rPr lang="zh-TW" altLang="en-US" dirty="0" smtClean="0">
                <a:latin typeface="標楷體" pitchFamily="65" charset="-120"/>
                <a:ea typeface="標楷體" pitchFamily="65" charset="-120"/>
              </a:rPr>
              <a:t>清單 </a:t>
            </a:r>
            <a:endParaRPr lang="en-US" altLang="zh-TW" dirty="0" smtClean="0">
              <a:latin typeface="標楷體" pitchFamily="65" charset="-120"/>
              <a:ea typeface="標楷體" pitchFamily="65" charset="-120"/>
            </a:endParaRPr>
          </a:p>
          <a:p>
            <a:pPr marL="0" indent="0">
              <a:buNone/>
            </a:pPr>
            <a:endParaRPr lang="en-US" altLang="zh-TW" dirty="0" smtClean="0">
              <a:latin typeface="標楷體" pitchFamily="65" charset="-120"/>
              <a:ea typeface="標楷體" pitchFamily="65" charset="-120"/>
            </a:endParaRPr>
          </a:p>
          <a:p>
            <a:pPr marL="0" indent="0">
              <a:buNone/>
            </a:pPr>
            <a:r>
              <a:rPr lang="zh-TW" altLang="en-US" dirty="0">
                <a:latin typeface="標楷體" pitchFamily="65" charset="-120"/>
                <a:ea typeface="標楷體" pitchFamily="65" charset="-120"/>
              </a:rPr>
              <a:t> </a:t>
            </a:r>
            <a:r>
              <a:rPr lang="zh-TW" altLang="en-US" dirty="0" smtClean="0">
                <a:latin typeface="標楷體" pitchFamily="65" charset="-120"/>
                <a:ea typeface="標楷體" pitchFamily="65" charset="-120"/>
              </a:rPr>
              <a:t>   前</a:t>
            </a:r>
            <a:r>
              <a:rPr lang="en-US" altLang="zh-TW" dirty="0" smtClean="0">
                <a:latin typeface="標楷體" pitchFamily="65" charset="-120"/>
                <a:ea typeface="標楷體" pitchFamily="65" charset="-120"/>
              </a:rPr>
              <a:t>15</a:t>
            </a:r>
            <a:r>
              <a:rPr lang="zh-TW" altLang="en-US" dirty="0" smtClean="0">
                <a:latin typeface="標楷體" pitchFamily="65" charset="-120"/>
                <a:ea typeface="標楷體" pitchFamily="65" charset="-120"/>
              </a:rPr>
              <a:t>周每次交貨後 付款都順利 但 到第</a:t>
            </a:r>
            <a:r>
              <a:rPr lang="en-US" altLang="zh-TW" dirty="0" smtClean="0">
                <a:latin typeface="標楷體" pitchFamily="65" charset="-120"/>
                <a:ea typeface="標楷體" pitchFamily="65" charset="-120"/>
              </a:rPr>
              <a:t>16</a:t>
            </a:r>
            <a:r>
              <a:rPr lang="zh-TW" altLang="en-US" dirty="0" smtClean="0">
                <a:latin typeface="標楷體" pitchFamily="65" charset="-120"/>
                <a:ea typeface="標楷體" pitchFamily="65" charset="-120"/>
              </a:rPr>
              <a:t>周 </a:t>
            </a:r>
            <a:r>
              <a:rPr lang="en-US" altLang="zh-TW" dirty="0" smtClean="0">
                <a:latin typeface="標楷體" pitchFamily="65" charset="-120"/>
                <a:ea typeface="標楷體" pitchFamily="65" charset="-120"/>
              </a:rPr>
              <a:t>Ron</a:t>
            </a:r>
            <a:r>
              <a:rPr lang="zh-TW" altLang="en-US" dirty="0" smtClean="0">
                <a:latin typeface="標楷體" pitchFamily="65" charset="-120"/>
                <a:ea typeface="標楷體" pitchFamily="65" charset="-120"/>
              </a:rPr>
              <a:t>召開會議 說原合約內的功能清單須全部完成 後來 </a:t>
            </a:r>
            <a:r>
              <a:rPr lang="en-US" altLang="zh-TW" dirty="0" smtClean="0">
                <a:latin typeface="標楷體" pitchFamily="65" charset="-120"/>
                <a:ea typeface="標楷體" pitchFamily="65" charset="-120"/>
              </a:rPr>
              <a:t>Ken</a:t>
            </a:r>
            <a:r>
              <a:rPr lang="zh-TW" altLang="en-US" dirty="0" smtClean="0">
                <a:latin typeface="標楷體" pitchFamily="65" charset="-120"/>
                <a:ea typeface="標楷體" pitchFamily="65" charset="-120"/>
              </a:rPr>
              <a:t> 被 </a:t>
            </a:r>
            <a:r>
              <a:rPr lang="en-US" altLang="zh-TW" dirty="0" smtClean="0">
                <a:latin typeface="標楷體" pitchFamily="65" charset="-120"/>
                <a:ea typeface="標楷體" pitchFamily="65" charset="-120"/>
              </a:rPr>
              <a:t>Ron</a:t>
            </a:r>
            <a:r>
              <a:rPr lang="zh-TW" altLang="en-US" dirty="0" smtClean="0">
                <a:latin typeface="標楷體" pitchFamily="65" charset="-120"/>
                <a:ea typeface="標楷體" pitchFamily="65" charset="-120"/>
              </a:rPr>
              <a:t> 開除 且 </a:t>
            </a:r>
            <a:r>
              <a:rPr lang="en-US" altLang="zh-TW" dirty="0" smtClean="0">
                <a:latin typeface="標楷體" pitchFamily="65" charset="-120"/>
                <a:ea typeface="標楷體" pitchFamily="65" charset="-120"/>
              </a:rPr>
              <a:t>Ron</a:t>
            </a:r>
            <a:r>
              <a:rPr lang="zh-TW" altLang="en-US" dirty="0" smtClean="0">
                <a:latin typeface="標楷體" pitchFamily="65" charset="-120"/>
                <a:ea typeface="標楷體" pitchFamily="65" charset="-120"/>
              </a:rPr>
              <a:t> 對軟體公司提出訴訟 最後雙方和解</a:t>
            </a:r>
            <a:endParaRPr lang="en-US" altLang="zh-TW" dirty="0" smtClean="0">
              <a:latin typeface="標楷體" pitchFamily="65" charset="-120"/>
              <a:ea typeface="標楷體" pitchFamily="65" charset="-120"/>
            </a:endParaRPr>
          </a:p>
          <a:p>
            <a:pPr marL="0" indent="0">
              <a:buNone/>
            </a:pP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pPr marL="0" indent="0">
              <a:buNone/>
            </a:pPr>
            <a:r>
              <a:rPr lang="zh-TW" altLang="en-US" dirty="0" smtClean="0">
                <a:latin typeface="標楷體" pitchFamily="65" charset="-120"/>
                <a:ea typeface="標楷體" pitchFamily="65" charset="-120"/>
              </a:rPr>
              <a:t>    教訓是</a:t>
            </a:r>
            <a:r>
              <a:rPr lang="en-US" altLang="zh-TW" dirty="0" smtClean="0">
                <a:latin typeface="標楷體" pitchFamily="65" charset="-120"/>
                <a:ea typeface="標楷體" pitchFamily="65" charset="-120"/>
              </a:rPr>
              <a:t>: </a:t>
            </a:r>
            <a:r>
              <a:rPr lang="zh-TW" altLang="en-US" dirty="0" smtClean="0">
                <a:solidFill>
                  <a:schemeClr val="tx1"/>
                </a:solidFill>
                <a:latin typeface="微軟正黑體" pitchFamily="34" charset="-120"/>
                <a:ea typeface="微軟正黑體" pitchFamily="34" charset="-120"/>
              </a:rPr>
              <a:t>駐</a:t>
            </a:r>
            <a:r>
              <a:rPr lang="zh-TW" altLang="en-US" dirty="0">
                <a:solidFill>
                  <a:schemeClr val="tx1"/>
                </a:solidFill>
                <a:latin typeface="微軟正黑體" pitchFamily="34" charset="-120"/>
                <a:ea typeface="微軟正黑體" pitchFamily="34" charset="-120"/>
              </a:rPr>
              <a:t>點</a:t>
            </a:r>
            <a:r>
              <a:rPr lang="zh-TW" altLang="en-US" dirty="0" smtClean="0">
                <a:solidFill>
                  <a:schemeClr val="tx1"/>
                </a:solidFill>
                <a:latin typeface="微軟正黑體" pitchFamily="34" charset="-120"/>
                <a:ea typeface="微軟正黑體" pitchFamily="34" charset="-120"/>
              </a:rPr>
              <a:t>客戶</a:t>
            </a:r>
            <a:r>
              <a:rPr lang="en-US" altLang="zh-TW" dirty="0" smtClean="0">
                <a:solidFill>
                  <a:schemeClr val="tx1"/>
                </a:solidFill>
                <a:latin typeface="微軟正黑體" pitchFamily="34" charset="-120"/>
                <a:ea typeface="微軟正黑體" pitchFamily="34" charset="-120"/>
              </a:rPr>
              <a:t>(Ken)</a:t>
            </a:r>
            <a:r>
              <a:rPr lang="zh-TW" altLang="en-US" dirty="0" smtClean="0">
                <a:solidFill>
                  <a:schemeClr val="tx1"/>
                </a:solidFill>
                <a:latin typeface="微軟正黑體" pitchFamily="34" charset="-120"/>
                <a:ea typeface="微軟正黑體" pitchFamily="34" charset="-120"/>
              </a:rPr>
              <a:t>要</a:t>
            </a:r>
            <a:r>
              <a:rPr lang="zh-TW" altLang="en-US" dirty="0">
                <a:solidFill>
                  <a:schemeClr val="tx1"/>
                </a:solidFill>
                <a:latin typeface="微軟正黑體" pitchFamily="34" charset="-120"/>
                <a:ea typeface="微軟正黑體" pitchFamily="34" charset="-120"/>
              </a:rPr>
              <a:t>有權決定</a:t>
            </a:r>
            <a:r>
              <a:rPr lang="zh-TW" altLang="en-US" dirty="0" smtClean="0">
                <a:solidFill>
                  <a:schemeClr val="tx1"/>
                </a:solidFill>
                <a:latin typeface="微軟正黑體" pitchFamily="34" charset="-120"/>
                <a:ea typeface="微軟正黑體" pitchFamily="34" charset="-120"/>
              </a:rPr>
              <a:t>需求</a:t>
            </a:r>
            <a:r>
              <a:rPr lang="en-US" altLang="zh-TW" dirty="0" smtClean="0">
                <a:solidFill>
                  <a:schemeClr val="tx1"/>
                </a:solidFill>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功能清單</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 而非老闆 </a:t>
            </a:r>
            <a:r>
              <a:rPr lang="en-US" altLang="zh-TW" dirty="0" smtClean="0">
                <a:latin typeface="微軟正黑體" pitchFamily="34" charset="-120"/>
                <a:ea typeface="微軟正黑體" pitchFamily="34" charset="-120"/>
              </a:rPr>
              <a:t>Ron  (Ron</a:t>
            </a:r>
            <a:r>
              <a:rPr lang="zh-TW" altLang="en-US" dirty="0" smtClean="0">
                <a:latin typeface="微軟正黑體" pitchFamily="34" charset="-120"/>
                <a:ea typeface="微軟正黑體" pitchFamily="34" charset="-120"/>
              </a:rPr>
              <a:t>最後跳出來翻案</a:t>
            </a:r>
            <a:r>
              <a:rPr lang="en-US" altLang="zh-TW" dirty="0" smtClean="0">
                <a:latin typeface="微軟正黑體" pitchFamily="34" charset="-120"/>
                <a:ea typeface="微軟正黑體" pitchFamily="34" charset="-120"/>
              </a:rPr>
              <a:t>)</a:t>
            </a:r>
            <a:r>
              <a:rPr lang="zh-TW" altLang="en-US" dirty="0" smtClean="0">
                <a:latin typeface="微軟正黑體" pitchFamily="34" charset="-120"/>
                <a:ea typeface="微軟正黑體" pitchFamily="34" charset="-120"/>
              </a:rPr>
              <a:t> </a:t>
            </a:r>
            <a:endParaRPr lang="en-US" altLang="zh-TW" dirty="0" smtClean="0">
              <a:solidFill>
                <a:schemeClr val="tx1"/>
              </a:solidFill>
              <a:latin typeface="微軟正黑體" pitchFamily="34" charset="-120"/>
              <a:ea typeface="微軟正黑體" pitchFamily="34" charset="-120"/>
            </a:endParaRPr>
          </a:p>
          <a:p>
            <a:pPr marL="0" indent="0">
              <a:buNone/>
            </a:pPr>
            <a:endParaRPr lang="en-US" altLang="zh-TW" sz="1600" dirty="0">
              <a:solidFill>
                <a:schemeClr val="tx1"/>
              </a:solidFill>
              <a:latin typeface="標楷體" pitchFamily="65" charset="-120"/>
              <a:ea typeface="標楷體" pitchFamily="65" charset="-120"/>
            </a:endParaRPr>
          </a:p>
          <a:p>
            <a:pPr marL="0" indent="0">
              <a:buNone/>
            </a:pPr>
            <a:r>
              <a:rPr lang="en-US" altLang="zh-TW" sz="1600" dirty="0" smtClean="0">
                <a:solidFill>
                  <a:schemeClr val="tx1"/>
                </a:solidFill>
                <a:latin typeface="標楷體" pitchFamily="65" charset="-120"/>
                <a:ea typeface="標楷體" pitchFamily="65" charset="-120"/>
              </a:rPr>
              <a:t>M. </a:t>
            </a:r>
            <a:r>
              <a:rPr lang="en-US" altLang="zh-TW" sz="1600" dirty="0" err="1" smtClean="0">
                <a:solidFill>
                  <a:schemeClr val="tx1"/>
                </a:solidFill>
                <a:latin typeface="標楷體" pitchFamily="65" charset="-120"/>
                <a:ea typeface="標楷體" pitchFamily="65" charset="-120"/>
              </a:rPr>
              <a:t>Blankenship,”Who</a:t>
            </a:r>
            <a:r>
              <a:rPr lang="en-US" altLang="zh-TW" sz="1600" dirty="0" smtClean="0">
                <a:solidFill>
                  <a:schemeClr val="tx1"/>
                </a:solidFill>
                <a:latin typeface="標楷體" pitchFamily="65" charset="-120"/>
                <a:ea typeface="標楷體" pitchFamily="65" charset="-120"/>
              </a:rPr>
              <a:t> is the Real Product Owner?” Dec. 16, 2015, web site “</a:t>
            </a:r>
            <a:r>
              <a:rPr lang="en-US" altLang="zh-TW" sz="1600" dirty="0" err="1" smtClean="0">
                <a:solidFill>
                  <a:schemeClr val="tx1"/>
                </a:solidFill>
                <a:latin typeface="標楷體" pitchFamily="65" charset="-120"/>
                <a:ea typeface="標楷體" pitchFamily="65" charset="-120"/>
              </a:rPr>
              <a:t>AgileConnection</a:t>
            </a:r>
            <a:r>
              <a:rPr lang="en-US" altLang="zh-TW" sz="1600" dirty="0" smtClean="0">
                <a:solidFill>
                  <a:schemeClr val="tx1"/>
                </a:solidFill>
                <a:latin typeface="標楷體" pitchFamily="65" charset="-120"/>
                <a:ea typeface="標楷體" pitchFamily="65" charset="-120"/>
              </a:rPr>
              <a:t>”.</a:t>
            </a:r>
            <a:endParaRPr lang="en-US" altLang="zh-TW" sz="1600" dirty="0" smtClean="0">
              <a:latin typeface="標楷體" pitchFamily="65" charset="-120"/>
              <a:ea typeface="標楷體" pitchFamily="65" charset="-120"/>
            </a:endParaRPr>
          </a:p>
        </p:txBody>
      </p:sp>
      <p:sp>
        <p:nvSpPr>
          <p:cNvPr id="3" name="標題 2"/>
          <p:cNvSpPr>
            <a:spLocks noGrp="1"/>
          </p:cNvSpPr>
          <p:nvPr>
            <p:ph type="title"/>
          </p:nvPr>
        </p:nvSpPr>
        <p:spPr>
          <a:xfrm>
            <a:off x="609600" y="0"/>
            <a:ext cx="10972800" cy="1380067"/>
          </a:xfrm>
        </p:spPr>
        <p:txBody>
          <a:bodyPr/>
          <a:lstStyle/>
          <a:p>
            <a:r>
              <a:rPr lang="zh-TW" altLang="en-US" dirty="0" smtClean="0">
                <a:solidFill>
                  <a:schemeClr val="tx1"/>
                </a:solidFill>
                <a:latin typeface="標楷體" pitchFamily="65" charset="-120"/>
                <a:ea typeface="標楷體" pitchFamily="65" charset="-120"/>
              </a:rPr>
              <a:t>駐</a:t>
            </a:r>
            <a:r>
              <a:rPr lang="zh-TW" altLang="en-US" dirty="0">
                <a:solidFill>
                  <a:schemeClr val="tx1"/>
                </a:solidFill>
                <a:latin typeface="標楷體" pitchFamily="65" charset="-120"/>
                <a:ea typeface="標楷體" pitchFamily="65" charset="-120"/>
              </a:rPr>
              <a:t>點</a:t>
            </a:r>
            <a:r>
              <a:rPr lang="zh-TW" altLang="en-US" dirty="0" smtClean="0">
                <a:solidFill>
                  <a:schemeClr val="tx1"/>
                </a:solidFill>
                <a:latin typeface="標楷體" pitchFamily="65" charset="-120"/>
                <a:ea typeface="標楷體" pitchFamily="65" charset="-120"/>
              </a:rPr>
              <a:t>客戶要有權決定需求</a:t>
            </a:r>
            <a:endParaRPr lang="zh-TW" altLang="en-US" dirty="0"/>
          </a:p>
        </p:txBody>
      </p:sp>
    </p:spTree>
    <p:extLst>
      <p:ext uri="{BB962C8B-B14F-4D97-AF65-F5344CB8AC3E}">
        <p14:creationId xmlns:p14="http://schemas.microsoft.com/office/powerpoint/2010/main" val="3240745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0"/>
            <a:ext cx="10972800" cy="1232452"/>
          </a:xfrm>
        </p:spPr>
        <p:txBody>
          <a:bodyPr/>
          <a:lstStyle/>
          <a:p>
            <a:r>
              <a:rPr lang="zh-TW" altLang="en-US" dirty="0" smtClean="0">
                <a:solidFill>
                  <a:schemeClr val="tx1">
                    <a:lumMod val="95000"/>
                    <a:lumOff val="5000"/>
                  </a:schemeClr>
                </a:solidFill>
                <a:latin typeface="標楷體" pitchFamily="65" charset="-120"/>
                <a:ea typeface="標楷體" pitchFamily="65" charset="-120"/>
              </a:rPr>
              <a:t>課程緣由</a:t>
            </a:r>
            <a:endParaRPr lang="zh-TW" altLang="en-US" dirty="0">
              <a:solidFill>
                <a:schemeClr val="tx1">
                  <a:lumMod val="95000"/>
                  <a:lumOff val="5000"/>
                </a:schemeClr>
              </a:solidFill>
              <a:latin typeface="標楷體" pitchFamily="65" charset="-120"/>
              <a:ea typeface="標楷體" pitchFamily="65" charset="-120"/>
            </a:endParaRPr>
          </a:p>
        </p:txBody>
      </p:sp>
      <p:sp>
        <p:nvSpPr>
          <p:cNvPr id="3" name="內容版面配置區 2"/>
          <p:cNvSpPr>
            <a:spLocks noGrp="1"/>
          </p:cNvSpPr>
          <p:nvPr>
            <p:ph idx="1"/>
          </p:nvPr>
        </p:nvSpPr>
        <p:spPr>
          <a:xfrm>
            <a:off x="609600" y="1340768"/>
            <a:ext cx="10972800" cy="4790157"/>
          </a:xfrm>
        </p:spPr>
        <p:txBody>
          <a:bodyPr>
            <a:normAutofit fontScale="92500"/>
          </a:bodyPr>
          <a:lstStyle/>
          <a:p>
            <a:pPr>
              <a:buNone/>
            </a:pPr>
            <a:r>
              <a:rPr lang="zh-TW" altLang="en-US" sz="2800" dirty="0" smtClean="0">
                <a:solidFill>
                  <a:schemeClr val="tx1">
                    <a:lumMod val="95000"/>
                    <a:lumOff val="5000"/>
                  </a:schemeClr>
                </a:solidFill>
                <a:latin typeface="標楷體" pitchFamily="65" charset="-120"/>
                <a:ea typeface="標楷體" pitchFamily="65" charset="-120"/>
              </a:rPr>
              <a:t>觀念未更新</a:t>
            </a:r>
            <a:r>
              <a:rPr lang="zh-TW" altLang="en-US" sz="2800" dirty="0" smtClean="0">
                <a:solidFill>
                  <a:schemeClr val="tx1">
                    <a:lumMod val="95000"/>
                    <a:lumOff val="5000"/>
                  </a:schemeClr>
                </a:solidFill>
                <a:latin typeface="標楷體"/>
                <a:ea typeface="標楷體"/>
              </a:rPr>
              <a:t>，</a:t>
            </a:r>
            <a:r>
              <a:rPr lang="zh-TW" altLang="en-US" sz="2800" dirty="0" smtClean="0">
                <a:solidFill>
                  <a:schemeClr val="tx1">
                    <a:lumMod val="95000"/>
                    <a:lumOff val="5000"/>
                  </a:schemeClr>
                </a:solidFill>
                <a:latin typeface="標楷體" pitchFamily="65" charset="-120"/>
                <a:ea typeface="標楷體" pitchFamily="65" charset="-120"/>
              </a:rPr>
              <a:t>使台灣產業</a:t>
            </a:r>
            <a:r>
              <a:rPr lang="en-US" altLang="zh-TW" sz="2800" dirty="0" smtClean="0">
                <a:solidFill>
                  <a:schemeClr val="tx1">
                    <a:lumMod val="95000"/>
                    <a:lumOff val="5000"/>
                  </a:schemeClr>
                </a:solidFill>
                <a:latin typeface="標楷體" pitchFamily="65" charset="-120"/>
                <a:ea typeface="標楷體" pitchFamily="65" charset="-120"/>
              </a:rPr>
              <a:t>(</a:t>
            </a:r>
            <a:r>
              <a:rPr lang="zh-TW" altLang="en-US" sz="2800" dirty="0" smtClean="0">
                <a:solidFill>
                  <a:schemeClr val="tx1">
                    <a:lumMod val="95000"/>
                    <a:lumOff val="5000"/>
                  </a:schemeClr>
                </a:solidFill>
                <a:latin typeface="標楷體" pitchFamily="65" charset="-120"/>
                <a:ea typeface="標楷體" pitchFamily="65" charset="-120"/>
              </a:rPr>
              <a:t>含</a:t>
            </a:r>
            <a:r>
              <a:rPr lang="zh-TW" altLang="en-US" sz="2800" b="1" dirty="0" smtClean="0">
                <a:latin typeface="標楷體" pitchFamily="65" charset="-120"/>
                <a:ea typeface="標楷體" pitchFamily="65" charset="-120"/>
              </a:rPr>
              <a:t>軟體業</a:t>
            </a:r>
            <a:r>
              <a:rPr lang="en-US" altLang="zh-TW" sz="2800" b="1" dirty="0" smtClean="0">
                <a:latin typeface="標楷體" pitchFamily="65" charset="-120"/>
                <a:ea typeface="標楷體" pitchFamily="65" charset="-120"/>
              </a:rPr>
              <a:t>)</a:t>
            </a:r>
            <a:r>
              <a:rPr lang="zh-TW" altLang="en-US" sz="2800" dirty="0" smtClean="0">
                <a:solidFill>
                  <a:schemeClr val="tx1">
                    <a:lumMod val="95000"/>
                    <a:lumOff val="5000"/>
                  </a:schemeClr>
                </a:solidFill>
                <a:latin typeface="標楷體" pitchFamily="65" charset="-120"/>
                <a:ea typeface="標楷體" pitchFamily="65" charset="-120"/>
              </a:rPr>
              <a:t>無力升級</a:t>
            </a:r>
            <a:r>
              <a:rPr lang="zh-TW" altLang="en-US" sz="2800" dirty="0" smtClean="0">
                <a:solidFill>
                  <a:schemeClr val="tx1">
                    <a:lumMod val="95000"/>
                    <a:lumOff val="5000"/>
                  </a:schemeClr>
                </a:solidFill>
                <a:latin typeface="標楷體"/>
                <a:ea typeface="標楷體"/>
              </a:rPr>
              <a:t>，</a:t>
            </a:r>
            <a:r>
              <a:rPr lang="zh-TW" altLang="en-US" sz="2800" dirty="0" smtClean="0">
                <a:solidFill>
                  <a:schemeClr val="tx1">
                    <a:lumMod val="95000"/>
                    <a:lumOff val="5000"/>
                  </a:schemeClr>
                </a:solidFill>
                <a:latin typeface="標楷體" pitchFamily="65" charset="-120"/>
                <a:ea typeface="標楷體" pitchFamily="65" charset="-120"/>
              </a:rPr>
              <a:t>而使員工</a:t>
            </a:r>
            <a:r>
              <a:rPr lang="zh-TW" altLang="en-US" sz="2800" dirty="0">
                <a:solidFill>
                  <a:schemeClr val="tx1">
                    <a:lumMod val="95000"/>
                    <a:lumOff val="5000"/>
                  </a:schemeClr>
                </a:solidFill>
                <a:latin typeface="標楷體" pitchFamily="65" charset="-120"/>
                <a:ea typeface="標楷體" pitchFamily="65" charset="-120"/>
              </a:rPr>
              <a:t>薪資低 </a:t>
            </a:r>
            <a:endParaRPr lang="en-US" altLang="zh-TW" sz="2800" dirty="0">
              <a:solidFill>
                <a:schemeClr val="tx1">
                  <a:lumMod val="95000"/>
                  <a:lumOff val="5000"/>
                </a:schemeClr>
              </a:solidFill>
              <a:latin typeface="標楷體" pitchFamily="65" charset="-120"/>
              <a:ea typeface="標楷體" pitchFamily="65" charset="-120"/>
            </a:endParaRPr>
          </a:p>
          <a:p>
            <a:pPr>
              <a:buNone/>
            </a:pPr>
            <a:r>
              <a:rPr lang="zh-TW" altLang="en-US" sz="2800" dirty="0" smtClean="0">
                <a:solidFill>
                  <a:schemeClr val="tx1">
                    <a:lumMod val="95000"/>
                    <a:lumOff val="5000"/>
                  </a:schemeClr>
                </a:solidFill>
                <a:latin typeface="標楷體" pitchFamily="65" charset="-120"/>
                <a:ea typeface="標楷體" pitchFamily="65" charset="-120"/>
              </a:rPr>
              <a:t>所以</a:t>
            </a:r>
            <a:r>
              <a:rPr lang="zh-TW" altLang="en-US" sz="2800" dirty="0">
                <a:solidFill>
                  <a:schemeClr val="tx1">
                    <a:lumMod val="95000"/>
                    <a:lumOff val="5000"/>
                  </a:schemeClr>
                </a:solidFill>
                <a:latin typeface="標楷體"/>
                <a:ea typeface="標楷體"/>
              </a:rPr>
              <a:t>，</a:t>
            </a:r>
            <a:r>
              <a:rPr lang="zh-TW" altLang="en-US" sz="2800" dirty="0" smtClean="0">
                <a:solidFill>
                  <a:schemeClr val="tx1">
                    <a:lumMod val="95000"/>
                    <a:lumOff val="5000"/>
                  </a:schemeClr>
                </a:solidFill>
                <a:latin typeface="微軟正黑體" pitchFamily="34" charset="-120"/>
                <a:ea typeface="微軟正黑體" pitchFamily="34" charset="-120"/>
              </a:rPr>
              <a:t>軟體業要從</a:t>
            </a:r>
            <a:r>
              <a:rPr lang="zh-TW" altLang="en-US" sz="2800" dirty="0">
                <a:solidFill>
                  <a:schemeClr val="tx1">
                    <a:lumMod val="95000"/>
                    <a:lumOff val="5000"/>
                  </a:schemeClr>
                </a:solidFill>
                <a:latin typeface="微軟正黑體" pitchFamily="34" charset="-120"/>
                <a:ea typeface="微軟正黑體" pitchFamily="34" charset="-120"/>
              </a:rPr>
              <a:t>教育</a:t>
            </a:r>
            <a:r>
              <a:rPr lang="zh-TW" altLang="en-US" sz="2800" dirty="0" smtClean="0">
                <a:solidFill>
                  <a:schemeClr val="tx1">
                    <a:lumMod val="95000"/>
                    <a:lumOff val="5000"/>
                  </a:schemeClr>
                </a:solidFill>
                <a:latin typeface="微軟正黑體" pitchFamily="34" charset="-120"/>
                <a:ea typeface="微軟正黑體" pitchFamily="34" charset="-120"/>
              </a:rPr>
              <a:t>入手</a:t>
            </a:r>
            <a:r>
              <a:rPr lang="zh-TW" altLang="en-US" sz="2800" dirty="0">
                <a:solidFill>
                  <a:schemeClr val="tx1">
                    <a:lumMod val="95000"/>
                    <a:lumOff val="5000"/>
                  </a:schemeClr>
                </a:solidFill>
                <a:latin typeface="標楷體"/>
                <a:ea typeface="標楷體"/>
              </a:rPr>
              <a:t>，</a:t>
            </a:r>
            <a:r>
              <a:rPr lang="zh-TW" altLang="en-US" sz="2800" dirty="0" smtClean="0">
                <a:solidFill>
                  <a:schemeClr val="tx1">
                    <a:lumMod val="95000"/>
                    <a:lumOff val="5000"/>
                  </a:schemeClr>
                </a:solidFill>
                <a:latin typeface="微軟正黑體" pitchFamily="34" charset="-120"/>
                <a:ea typeface="微軟正黑體" pitchFamily="34" charset="-120"/>
              </a:rPr>
              <a:t>推動新觀念</a:t>
            </a:r>
            <a:r>
              <a:rPr lang="en-US" altLang="zh-TW" sz="2800" dirty="0" smtClean="0">
                <a:solidFill>
                  <a:schemeClr val="tx1">
                    <a:lumMod val="95000"/>
                    <a:lumOff val="5000"/>
                  </a:schemeClr>
                </a:solidFill>
                <a:latin typeface="微軟正黑體" pitchFamily="34" charset="-120"/>
                <a:ea typeface="微軟正黑體" pitchFamily="34" charset="-120"/>
              </a:rPr>
              <a:t>:</a:t>
            </a:r>
            <a:r>
              <a:rPr lang="zh-TW" altLang="en-US" sz="2800" dirty="0" smtClean="0">
                <a:solidFill>
                  <a:schemeClr val="tx1">
                    <a:lumMod val="95000"/>
                    <a:lumOff val="5000"/>
                  </a:schemeClr>
                </a:solidFill>
                <a:latin typeface="微軟正黑體" pitchFamily="34" charset="-120"/>
                <a:ea typeface="微軟正黑體" pitchFamily="34" charset="-120"/>
              </a:rPr>
              <a:t>  </a:t>
            </a:r>
            <a:r>
              <a:rPr lang="zh-TW" altLang="en-US" sz="4400" b="1" dirty="0" smtClean="0">
                <a:solidFill>
                  <a:schemeClr val="tx1">
                    <a:lumMod val="95000"/>
                    <a:lumOff val="5000"/>
                  </a:schemeClr>
                </a:solidFill>
                <a:latin typeface="微軟正黑體" pitchFamily="34" charset="-120"/>
                <a:ea typeface="微軟正黑體" pitchFamily="34" charset="-120"/>
              </a:rPr>
              <a:t>敏捷方法</a:t>
            </a:r>
            <a:r>
              <a:rPr lang="en-US" altLang="zh-TW" sz="4400" b="1" dirty="0">
                <a:solidFill>
                  <a:schemeClr val="tx1">
                    <a:lumMod val="95000"/>
                    <a:lumOff val="5000"/>
                  </a:schemeClr>
                </a:solidFill>
                <a:latin typeface="微軟正黑體" pitchFamily="34" charset="-120"/>
                <a:ea typeface="微軟正黑體" pitchFamily="34" charset="-120"/>
              </a:rPr>
              <a:t> </a:t>
            </a:r>
            <a:endParaRPr lang="en-US" altLang="zh-TW" sz="2800" dirty="0" smtClean="0">
              <a:solidFill>
                <a:schemeClr val="tx1">
                  <a:lumMod val="95000"/>
                  <a:lumOff val="5000"/>
                </a:schemeClr>
              </a:solidFill>
              <a:effectLst/>
              <a:latin typeface="微軟正黑體" pitchFamily="34" charset="-120"/>
              <a:ea typeface="微軟正黑體" pitchFamily="34" charset="-120"/>
            </a:endParaRPr>
          </a:p>
          <a:p>
            <a:pPr>
              <a:buNone/>
            </a:pPr>
            <a:endParaRPr lang="en-US" altLang="zh-TW" sz="2800" dirty="0" smtClean="0">
              <a:solidFill>
                <a:schemeClr val="tx1">
                  <a:lumMod val="95000"/>
                  <a:lumOff val="5000"/>
                </a:schemeClr>
              </a:solidFill>
              <a:effectLst/>
              <a:latin typeface="微軟正黑體" pitchFamily="34" charset="-120"/>
              <a:ea typeface="微軟正黑體" pitchFamily="34" charset="-120"/>
            </a:endParaRPr>
          </a:p>
          <a:p>
            <a:pPr>
              <a:buNone/>
            </a:pPr>
            <a:r>
              <a:rPr lang="zh-TW" altLang="en-US" sz="2800" dirty="0">
                <a:solidFill>
                  <a:schemeClr val="tx1">
                    <a:lumMod val="95000"/>
                    <a:lumOff val="5000"/>
                  </a:schemeClr>
                </a:solidFill>
                <a:latin typeface="標楷體" pitchFamily="65" charset="-120"/>
                <a:ea typeface="標楷體" pitchFamily="65" charset="-120"/>
              </a:rPr>
              <a:t>台灣</a:t>
            </a:r>
            <a:r>
              <a:rPr lang="zh-TW" altLang="en-US" sz="2800" b="1" dirty="0" smtClean="0">
                <a:latin typeface="標楷體" pitchFamily="65" charset="-120"/>
                <a:ea typeface="標楷體" pitchFamily="65" charset="-120"/>
              </a:rPr>
              <a:t>的軟體團隊</a:t>
            </a:r>
            <a:r>
              <a:rPr lang="zh-TW" altLang="en-US" sz="2800" dirty="0">
                <a:solidFill>
                  <a:schemeClr val="tx1">
                    <a:lumMod val="95000"/>
                    <a:lumOff val="5000"/>
                  </a:schemeClr>
                </a:solidFill>
                <a:latin typeface="標楷體"/>
                <a:ea typeface="標楷體"/>
              </a:rPr>
              <a:t>，</a:t>
            </a:r>
            <a:r>
              <a:rPr lang="zh-TW" altLang="en-US" sz="2800" b="1" dirty="0" smtClean="0">
                <a:latin typeface="標楷體" pitchFamily="65" charset="-120"/>
                <a:ea typeface="標楷體" pitchFamily="65" charset="-120"/>
              </a:rPr>
              <a:t>失敗者頗眾</a:t>
            </a:r>
            <a:r>
              <a:rPr lang="zh-TW" altLang="en-US" sz="2800" dirty="0">
                <a:solidFill>
                  <a:schemeClr val="tx1">
                    <a:lumMod val="95000"/>
                    <a:lumOff val="5000"/>
                  </a:schemeClr>
                </a:solidFill>
                <a:latin typeface="標楷體"/>
                <a:ea typeface="標楷體"/>
              </a:rPr>
              <a:t>，</a:t>
            </a:r>
            <a:r>
              <a:rPr lang="zh-TW" altLang="en-US" sz="2800" b="1" dirty="0" smtClean="0">
                <a:latin typeface="標楷體" pitchFamily="65" charset="-120"/>
                <a:ea typeface="標楷體" pitchFamily="65" charset="-120"/>
              </a:rPr>
              <a:t>如何</a:t>
            </a:r>
            <a:r>
              <a:rPr lang="zh-TW" altLang="en-US" sz="2800" b="1" dirty="0">
                <a:latin typeface="標楷體" pitchFamily="65" charset="-120"/>
                <a:ea typeface="標楷體" pitchFamily="65" charset="-120"/>
              </a:rPr>
              <a:t>使它成功</a:t>
            </a:r>
            <a:r>
              <a:rPr lang="zh-TW" altLang="en-US" sz="2800" b="1" dirty="0" smtClean="0">
                <a:latin typeface="標楷體" pitchFamily="65" charset="-120"/>
                <a:ea typeface="標楷體" pitchFamily="65" charset="-120"/>
              </a:rPr>
              <a:t>？</a:t>
            </a:r>
            <a:endParaRPr lang="en-US" altLang="zh-TW" sz="2800" b="1" dirty="0" smtClean="0">
              <a:latin typeface="標楷體" pitchFamily="65" charset="-120"/>
              <a:ea typeface="標楷體" pitchFamily="65" charset="-120"/>
            </a:endParaRPr>
          </a:p>
          <a:p>
            <a:pPr>
              <a:buNone/>
            </a:pPr>
            <a:endParaRPr lang="en-US" altLang="zh-TW" sz="2800" b="1" dirty="0" smtClean="0">
              <a:solidFill>
                <a:schemeClr val="tx1">
                  <a:lumMod val="95000"/>
                  <a:lumOff val="5000"/>
                </a:schemeClr>
              </a:solidFill>
              <a:latin typeface="微軟正黑體" pitchFamily="34" charset="-120"/>
              <a:ea typeface="微軟正黑體" pitchFamily="34" charset="-120"/>
            </a:endParaRPr>
          </a:p>
          <a:p>
            <a:pPr>
              <a:buNone/>
            </a:pPr>
            <a:r>
              <a:rPr lang="zh-TW" altLang="en-US" sz="2800" b="1" dirty="0" smtClean="0">
                <a:solidFill>
                  <a:schemeClr val="tx1">
                    <a:lumMod val="95000"/>
                    <a:lumOff val="5000"/>
                  </a:schemeClr>
                </a:solidFill>
                <a:latin typeface="微軟正黑體" pitchFamily="34" charset="-120"/>
                <a:ea typeface="微軟正黑體" pitchFamily="34" charset="-120"/>
              </a:rPr>
              <a:t>敏捷方法 </a:t>
            </a:r>
            <a:r>
              <a:rPr lang="zh-TW" altLang="en-US" sz="2800" b="1" dirty="0" smtClean="0">
                <a:latin typeface="標楷體" pitchFamily="65" charset="-120"/>
                <a:ea typeface="標楷體" pitchFamily="65" charset="-120"/>
              </a:rPr>
              <a:t>探討</a:t>
            </a:r>
            <a:r>
              <a:rPr lang="zh-TW" altLang="en-US" sz="2800" b="1" dirty="0" smtClean="0">
                <a:latin typeface="標楷體" pitchFamily="65" charset="-120"/>
                <a:ea typeface="標楷體" pitchFamily="65" charset="-120"/>
              </a:rPr>
              <a:t>軟體開發這行業的本質</a:t>
            </a:r>
            <a:r>
              <a:rPr lang="zh-TW" altLang="en-US" sz="2800" dirty="0">
                <a:solidFill>
                  <a:schemeClr val="tx1">
                    <a:lumMod val="95000"/>
                    <a:lumOff val="5000"/>
                  </a:schemeClr>
                </a:solidFill>
                <a:latin typeface="標楷體"/>
                <a:ea typeface="標楷體"/>
              </a:rPr>
              <a:t>，</a:t>
            </a:r>
            <a:r>
              <a:rPr lang="zh-TW" altLang="en-US" sz="2800" b="1" dirty="0" smtClean="0">
                <a:latin typeface="標楷體" pitchFamily="65" charset="-120"/>
                <a:ea typeface="標楷體" pitchFamily="65" charset="-120"/>
              </a:rPr>
              <a:t>建立團隊</a:t>
            </a:r>
            <a:r>
              <a:rPr lang="zh-TW" altLang="en-US" sz="2800" b="1" dirty="0" smtClean="0">
                <a:latin typeface="微軟正黑體" pitchFamily="34" charset="-120"/>
                <a:ea typeface="微軟正黑體" pitchFamily="34" charset="-120"/>
              </a:rPr>
              <a:t>面對面溝通</a:t>
            </a:r>
            <a:r>
              <a:rPr lang="zh-TW" altLang="en-US" sz="2800" b="1" dirty="0" smtClean="0">
                <a:latin typeface="標楷體" pitchFamily="65" charset="-120"/>
                <a:ea typeface="標楷體" pitchFamily="65" charset="-120"/>
              </a:rPr>
              <a:t>的文化</a:t>
            </a:r>
            <a:r>
              <a:rPr lang="zh-TW" altLang="en-US" sz="2800" dirty="0">
                <a:solidFill>
                  <a:schemeClr val="tx1">
                    <a:lumMod val="95000"/>
                    <a:lumOff val="5000"/>
                  </a:schemeClr>
                </a:solidFill>
                <a:latin typeface="標楷體"/>
                <a:ea typeface="標楷體"/>
              </a:rPr>
              <a:t>，</a:t>
            </a:r>
            <a:r>
              <a:rPr lang="zh-TW" altLang="en-US" sz="2800" b="1" dirty="0" smtClean="0">
                <a:latin typeface="標楷體" pitchFamily="65" charset="-120"/>
                <a:ea typeface="標楷體" pitchFamily="65" charset="-120"/>
              </a:rPr>
              <a:t> </a:t>
            </a:r>
            <a:endParaRPr lang="en-US" altLang="zh-TW" sz="2800" b="1" dirty="0" smtClean="0">
              <a:latin typeface="標楷體" pitchFamily="65" charset="-120"/>
              <a:ea typeface="標楷體" pitchFamily="65" charset="-120"/>
            </a:endParaRPr>
          </a:p>
          <a:p>
            <a:pPr>
              <a:buNone/>
            </a:pPr>
            <a:r>
              <a:rPr lang="zh-TW" altLang="en-US" sz="2800" b="1" dirty="0">
                <a:latin typeface="標楷體" pitchFamily="65" charset="-120"/>
                <a:ea typeface="標楷體" pitchFamily="65" charset="-120"/>
              </a:rPr>
              <a:t> </a:t>
            </a:r>
            <a:r>
              <a:rPr lang="zh-TW" altLang="en-US" sz="2800" b="1" dirty="0" smtClean="0">
                <a:latin typeface="標楷體" pitchFamily="65" charset="-120"/>
                <a:ea typeface="標楷體" pitchFamily="65" charset="-120"/>
              </a:rPr>
              <a:t> </a:t>
            </a:r>
            <a:r>
              <a:rPr lang="zh-TW" altLang="en-US" sz="2800" b="1" dirty="0">
                <a:latin typeface="標楷體" pitchFamily="65" charset="-120"/>
                <a:ea typeface="標楷體" pitchFamily="65" charset="-120"/>
              </a:rPr>
              <a:t>使</a:t>
            </a:r>
            <a:r>
              <a:rPr lang="zh-TW" altLang="en-US" sz="2800" b="1">
                <a:latin typeface="標楷體" pitchFamily="65" charset="-120"/>
                <a:ea typeface="標楷體" pitchFamily="65" charset="-120"/>
              </a:rPr>
              <a:t>團隊</a:t>
            </a:r>
            <a:r>
              <a:rPr lang="zh-TW" altLang="en-US" sz="2800" b="1" smtClean="0">
                <a:latin typeface="標楷體" pitchFamily="65" charset="-120"/>
                <a:ea typeface="標楷體" pitchFamily="65" charset="-120"/>
              </a:rPr>
              <a:t>在內外鉅变的環境中</a:t>
            </a:r>
            <a:r>
              <a:rPr lang="zh-TW" altLang="en-US" sz="2800" dirty="0">
                <a:solidFill>
                  <a:schemeClr val="tx1">
                    <a:lumMod val="95000"/>
                    <a:lumOff val="5000"/>
                  </a:schemeClr>
                </a:solidFill>
                <a:latin typeface="標楷體"/>
                <a:ea typeface="標楷體"/>
              </a:rPr>
              <a:t>，</a:t>
            </a:r>
            <a:r>
              <a:rPr lang="zh-TW" altLang="en-US" sz="2800" b="1" dirty="0" smtClean="0">
                <a:latin typeface="標楷體" pitchFamily="65" charset="-120"/>
                <a:ea typeface="標楷體" pitchFamily="65" charset="-120"/>
              </a:rPr>
              <a:t>能夠不断</a:t>
            </a:r>
            <a:r>
              <a:rPr lang="zh-TW" altLang="en-US" sz="2800" b="1" dirty="0" smtClean="0">
                <a:latin typeface="微軟正黑體" pitchFamily="34" charset="-120"/>
                <a:ea typeface="微軟正黑體" pitchFamily="34" charset="-120"/>
              </a:rPr>
              <a:t>學習及創新</a:t>
            </a:r>
            <a:r>
              <a:rPr lang="zh-TW" altLang="en-US" sz="2800" dirty="0" smtClean="0">
                <a:solidFill>
                  <a:schemeClr val="tx1">
                    <a:lumMod val="95000"/>
                    <a:lumOff val="5000"/>
                  </a:schemeClr>
                </a:solidFill>
                <a:latin typeface="標楷體"/>
                <a:ea typeface="標楷體"/>
              </a:rPr>
              <a:t>，</a:t>
            </a:r>
            <a:r>
              <a:rPr lang="zh-TW" altLang="en-US" sz="2800" b="1" dirty="0" smtClean="0">
                <a:latin typeface="標楷體" pitchFamily="65" charset="-120"/>
                <a:ea typeface="標楷體" pitchFamily="65" charset="-120"/>
              </a:rPr>
              <a:t>推出高品質產品；  </a:t>
            </a:r>
            <a:endParaRPr lang="en-US" altLang="zh-TW" sz="2800" b="1" dirty="0" smtClean="0">
              <a:latin typeface="標楷體" pitchFamily="65" charset="-120"/>
              <a:ea typeface="標楷體" pitchFamily="65" charset="-120"/>
            </a:endParaRPr>
          </a:p>
          <a:p>
            <a:pPr>
              <a:buNone/>
            </a:pPr>
            <a:r>
              <a:rPr lang="zh-TW" altLang="en-US" sz="2800" b="1" dirty="0">
                <a:latin typeface="標楷體" pitchFamily="65" charset="-120"/>
                <a:ea typeface="標楷體" pitchFamily="65" charset="-120"/>
              </a:rPr>
              <a:t> </a:t>
            </a:r>
            <a:r>
              <a:rPr lang="zh-TW" altLang="en-US" sz="2800" b="1" dirty="0" smtClean="0">
                <a:latin typeface="標楷體" pitchFamily="65" charset="-120"/>
                <a:ea typeface="標楷體" pitchFamily="65" charset="-120"/>
              </a:rPr>
              <a:t> 進而</a:t>
            </a:r>
            <a:r>
              <a:rPr lang="zh-TW" altLang="en-US" sz="2800" dirty="0">
                <a:solidFill>
                  <a:schemeClr val="tx1">
                    <a:lumMod val="95000"/>
                    <a:lumOff val="5000"/>
                  </a:schemeClr>
                </a:solidFill>
                <a:latin typeface="標楷體"/>
                <a:ea typeface="標楷體"/>
              </a:rPr>
              <a:t>，</a:t>
            </a:r>
            <a:r>
              <a:rPr lang="zh-TW" altLang="en-US" sz="2800" b="1" dirty="0" smtClean="0">
                <a:latin typeface="標楷體" pitchFamily="65" charset="-120"/>
                <a:ea typeface="標楷體" pitchFamily="65" charset="-120"/>
              </a:rPr>
              <a:t>使得台灣的軟體業能夠升級</a:t>
            </a:r>
            <a:r>
              <a:rPr lang="zh-TW" altLang="en-US" sz="2800" dirty="0">
                <a:solidFill>
                  <a:schemeClr val="tx1">
                    <a:lumMod val="95000"/>
                    <a:lumOff val="5000"/>
                  </a:schemeClr>
                </a:solidFill>
                <a:latin typeface="標楷體"/>
                <a:ea typeface="標楷體"/>
              </a:rPr>
              <a:t>，</a:t>
            </a:r>
            <a:r>
              <a:rPr lang="zh-TW" altLang="en-US" sz="2800" b="1" dirty="0" smtClean="0">
                <a:latin typeface="標楷體" pitchFamily="65" charset="-120"/>
                <a:ea typeface="標楷體" pitchFamily="65" charset="-120"/>
              </a:rPr>
              <a:t>而達成功</a:t>
            </a:r>
            <a:r>
              <a:rPr lang="en-US" altLang="zh-TW" sz="2800" b="1" dirty="0" smtClean="0">
                <a:latin typeface="標楷體" pitchFamily="65" charset="-120"/>
                <a:ea typeface="標楷體" pitchFamily="65" charset="-120"/>
              </a:rPr>
              <a:t>!</a:t>
            </a:r>
            <a:endParaRPr lang="zh-TW" altLang="en-US" sz="2800" b="1" dirty="0">
              <a:latin typeface="標楷體" pitchFamily="65" charset="-120"/>
              <a:ea typeface="標楷體" pitchFamily="65" charset="-120"/>
            </a:endParaRPr>
          </a:p>
          <a:p>
            <a:pPr>
              <a:buNone/>
            </a:pPr>
            <a:r>
              <a:rPr lang="en-US" altLang="zh-TW" sz="2800" dirty="0" smtClean="0">
                <a:solidFill>
                  <a:schemeClr val="tx1">
                    <a:lumMod val="95000"/>
                    <a:lumOff val="5000"/>
                  </a:schemeClr>
                </a:solidFill>
                <a:effectLst/>
                <a:latin typeface="微軟正黑體" pitchFamily="34" charset="-120"/>
                <a:ea typeface="微軟正黑體" pitchFamily="34" charset="-120"/>
              </a:rPr>
              <a:t> </a:t>
            </a:r>
            <a:endParaRPr lang="en-US" altLang="zh-TW" dirty="0" smtClean="0">
              <a:effectLst/>
              <a:latin typeface="微軟正黑體" pitchFamily="34" charset="-120"/>
              <a:ea typeface="微軟正黑體" pitchFamily="34" charset="-120"/>
            </a:endParaRPr>
          </a:p>
          <a:p>
            <a:pPr>
              <a:buNone/>
            </a:pPr>
            <a:endParaRPr lang="zh-TW" altLang="en-US" dirty="0"/>
          </a:p>
        </p:txBody>
      </p:sp>
      <p:sp>
        <p:nvSpPr>
          <p:cNvPr id="4" name="投影片編號版面配置區 3"/>
          <p:cNvSpPr>
            <a:spLocks noGrp="1"/>
          </p:cNvSpPr>
          <p:nvPr>
            <p:ph type="sldNum" sz="quarter" idx="12"/>
          </p:nvPr>
        </p:nvSpPr>
        <p:spPr/>
        <p:txBody>
          <a:bodyPr/>
          <a:lstStyle/>
          <a:p>
            <a:pPr>
              <a:defRPr/>
            </a:pPr>
            <a:fld id="{7590C4A5-8CA1-4229-8A4A-58E9D47D9CF2}" type="slidenum">
              <a:rPr lang="zh-TW" altLang="en-US" smtClean="0"/>
              <a:pPr>
                <a:defRPr/>
              </a:pPr>
              <a:t>2</a:t>
            </a:fld>
            <a:endParaRPr lang="en-US" altLang="zh-TW"/>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549399"/>
            <a:ext cx="10972800" cy="4351867"/>
          </a:xfrm>
        </p:spPr>
        <p:txBody>
          <a:bodyPr>
            <a:normAutofit fontScale="70000" lnSpcReduction="20000"/>
          </a:bodyPr>
          <a:lstStyle/>
          <a:p>
            <a:pPr marL="0" indent="0">
              <a:buNone/>
            </a:pPr>
            <a:r>
              <a:rPr lang="en-US" altLang="zh-TW" b="1" dirty="0" smtClean="0">
                <a:latin typeface="標楷體" pitchFamily="65" charset="-120"/>
                <a:ea typeface="標楷體" pitchFamily="65" charset="-120"/>
              </a:rPr>
              <a:t>Soft skills </a:t>
            </a:r>
            <a:r>
              <a:rPr lang="zh-TW" altLang="en-US" b="1" dirty="0" smtClean="0">
                <a:latin typeface="標楷體" pitchFamily="65" charset="-120"/>
                <a:ea typeface="標楷體" pitchFamily="65" charset="-120"/>
              </a:rPr>
              <a:t>指的是與同事有效互動的</a:t>
            </a:r>
            <a:r>
              <a:rPr lang="zh-TW" altLang="en-US" b="1" smtClean="0">
                <a:latin typeface="標楷體" pitchFamily="65" charset="-120"/>
                <a:ea typeface="標楷體" pitchFamily="65" charset="-120"/>
              </a:rPr>
              <a:t>能力 這</a:t>
            </a:r>
            <a:r>
              <a:rPr lang="zh-TW" altLang="en-US" b="1" dirty="0" smtClean="0">
                <a:latin typeface="標楷體" pitchFamily="65" charset="-120"/>
                <a:ea typeface="標楷體" pitchFamily="65" charset="-120"/>
              </a:rPr>
              <a:t>是敏捷方法的核心 它包括</a:t>
            </a:r>
            <a:r>
              <a:rPr lang="en-US" altLang="zh-TW" b="1" dirty="0" smtClean="0">
                <a:latin typeface="標楷體" pitchFamily="65" charset="-120"/>
                <a:ea typeface="標楷體" pitchFamily="65" charset="-120"/>
              </a:rPr>
              <a:t>:</a:t>
            </a:r>
          </a:p>
          <a:p>
            <a:pPr marL="0" indent="0">
              <a:buNone/>
            </a:pPr>
            <a:r>
              <a:rPr lang="en-US" altLang="zh-TW" b="1" dirty="0" smtClean="0">
                <a:latin typeface="標楷體" pitchFamily="65" charset="-120"/>
                <a:ea typeface="標楷體" pitchFamily="65" charset="-120"/>
              </a:rPr>
              <a:t>1) </a:t>
            </a:r>
            <a:r>
              <a:rPr lang="zh-TW" altLang="en-US" b="1" dirty="0" smtClean="0">
                <a:latin typeface="標楷體" pitchFamily="65" charset="-120"/>
                <a:ea typeface="標楷體" pitchFamily="65" charset="-120"/>
              </a:rPr>
              <a:t>促使團隊成員交談 </a:t>
            </a:r>
            <a:r>
              <a:rPr lang="en-US" altLang="zh-TW" b="1" dirty="0" smtClean="0">
                <a:latin typeface="標楷體" pitchFamily="65" charset="-120"/>
                <a:ea typeface="標楷體" pitchFamily="65" charset="-120"/>
              </a:rPr>
              <a:t>(facilitate group conversations)</a:t>
            </a:r>
            <a:r>
              <a:rPr lang="zh-TW" altLang="en-US" b="1" dirty="0" smtClean="0">
                <a:latin typeface="標楷體" pitchFamily="65" charset="-120"/>
                <a:ea typeface="標楷體" pitchFamily="65" charset="-120"/>
              </a:rPr>
              <a:t> </a:t>
            </a:r>
            <a:endParaRPr lang="en-US" altLang="zh-TW" b="1" dirty="0" smtClean="0">
              <a:latin typeface="標楷體" pitchFamily="65" charset="-120"/>
              <a:ea typeface="標楷體" pitchFamily="65" charset="-120"/>
            </a:endParaRPr>
          </a:p>
          <a:p>
            <a:pPr marL="0" indent="0">
              <a:buNone/>
            </a:pPr>
            <a:r>
              <a:rPr lang="en-US" altLang="zh-TW" b="1" dirty="0" smtClean="0">
                <a:latin typeface="標楷體" pitchFamily="65" charset="-120"/>
                <a:ea typeface="標楷體" pitchFamily="65" charset="-120"/>
              </a:rPr>
              <a:t>2) </a:t>
            </a:r>
            <a:r>
              <a:rPr lang="zh-TW" altLang="en-US" b="1" dirty="0" smtClean="0">
                <a:latin typeface="標楷體" pitchFamily="65" charset="-120"/>
                <a:ea typeface="標楷體" pitchFamily="65" charset="-120"/>
              </a:rPr>
              <a:t>團隊一對一的溝通回饋 </a:t>
            </a:r>
            <a:r>
              <a:rPr lang="en-US" altLang="zh-TW" b="1" dirty="0" smtClean="0">
                <a:latin typeface="標楷體" pitchFamily="65" charset="-120"/>
                <a:ea typeface="標楷體" pitchFamily="65" charset="-120"/>
              </a:rPr>
              <a:t>(provide one-to-one feedback to team members)</a:t>
            </a:r>
          </a:p>
          <a:p>
            <a:pPr marL="0" indent="0">
              <a:buNone/>
            </a:pPr>
            <a:r>
              <a:rPr lang="en-US" altLang="zh-TW" b="1" dirty="0" smtClean="0">
                <a:latin typeface="標楷體" pitchFamily="65" charset="-120"/>
                <a:ea typeface="標楷體" pitchFamily="65" charset="-120"/>
              </a:rPr>
              <a:t>3) </a:t>
            </a:r>
            <a:r>
              <a:rPr lang="zh-TW" altLang="en-US" b="1" dirty="0" smtClean="0">
                <a:latin typeface="標楷體" pitchFamily="65" charset="-120"/>
                <a:ea typeface="標楷體" pitchFamily="65" charset="-120"/>
              </a:rPr>
              <a:t>爭執釐清 </a:t>
            </a:r>
            <a:r>
              <a:rPr lang="en-US" altLang="zh-TW" b="1" dirty="0" smtClean="0">
                <a:latin typeface="標楷體" pitchFamily="65" charset="-120"/>
                <a:ea typeface="標楷體" pitchFamily="65" charset="-120"/>
              </a:rPr>
              <a:t>(conflict navigation)</a:t>
            </a:r>
          </a:p>
          <a:p>
            <a:pPr marL="0" indent="0">
              <a:buNone/>
            </a:pPr>
            <a:r>
              <a:rPr lang="en-US" altLang="zh-TW" b="1" dirty="0" smtClean="0">
                <a:latin typeface="標楷體" pitchFamily="65" charset="-120"/>
                <a:ea typeface="標楷體" pitchFamily="65" charset="-120"/>
              </a:rPr>
              <a:t>4) </a:t>
            </a:r>
            <a:r>
              <a:rPr lang="zh-TW" altLang="en-US" b="1" dirty="0" smtClean="0">
                <a:latin typeface="標楷體" pitchFamily="65" charset="-120"/>
                <a:ea typeface="標楷體" pitchFamily="65" charset="-120"/>
              </a:rPr>
              <a:t>談判  </a:t>
            </a:r>
            <a:r>
              <a:rPr lang="en-US" altLang="zh-TW" b="1" dirty="0" smtClean="0">
                <a:latin typeface="標楷體" pitchFamily="65" charset="-120"/>
                <a:ea typeface="標楷體" pitchFamily="65" charset="-120"/>
              </a:rPr>
              <a:t>(negotiation)</a:t>
            </a:r>
          </a:p>
          <a:p>
            <a:pPr marL="0" indent="0">
              <a:buNone/>
            </a:pPr>
            <a:r>
              <a:rPr lang="en-US" altLang="zh-TW" b="1" dirty="0" smtClean="0">
                <a:latin typeface="標楷體" pitchFamily="65" charset="-120"/>
                <a:ea typeface="標楷體" pitchFamily="65" charset="-120"/>
              </a:rPr>
              <a:t>5) </a:t>
            </a:r>
            <a:r>
              <a:rPr lang="zh-TW" altLang="en-US" b="1" dirty="0" smtClean="0">
                <a:latin typeface="標楷體" pitchFamily="65" charset="-120"/>
                <a:ea typeface="標楷體" pitchFamily="65" charset="-120"/>
              </a:rPr>
              <a:t>表達能力 </a:t>
            </a:r>
            <a:r>
              <a:rPr lang="en-US" altLang="zh-TW" b="1" dirty="0" smtClean="0">
                <a:latin typeface="標楷體" pitchFamily="65" charset="-120"/>
                <a:ea typeface="標楷體" pitchFamily="65" charset="-120"/>
              </a:rPr>
              <a:t>(presentation skill)</a:t>
            </a:r>
          </a:p>
          <a:p>
            <a:pPr marL="0" indent="0">
              <a:buNone/>
            </a:pP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一般學校的教育 都沒有教這些能力 </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這些 </a:t>
            </a:r>
            <a:r>
              <a:rPr lang="en-US" altLang="zh-TW" b="1" dirty="0" smtClean="0">
                <a:latin typeface="標楷體" pitchFamily="65" charset="-120"/>
                <a:ea typeface="標楷體" pitchFamily="65" charset="-120"/>
              </a:rPr>
              <a:t>Soft skills</a:t>
            </a:r>
            <a:r>
              <a:rPr lang="zh-TW" altLang="en-US" b="1" dirty="0" smtClean="0">
                <a:latin typeface="標楷體" pitchFamily="65" charset="-120"/>
                <a:ea typeface="標楷體" pitchFamily="65" charset="-120"/>
              </a:rPr>
              <a:t> 可以藉合作方式來練習  例如組織三至四人的讀書會 讀本新書 每週或隔週聚會一次</a:t>
            </a:r>
            <a:endParaRPr lang="en-US" altLang="zh-TW" b="1" dirty="0" smtClean="0">
              <a:latin typeface="標楷體" pitchFamily="65" charset="-120"/>
              <a:ea typeface="標楷體" pitchFamily="65" charset="-120"/>
            </a:endParaRPr>
          </a:p>
          <a:p>
            <a:pPr marL="0" indent="0">
              <a:buNone/>
            </a:pPr>
            <a:endParaRPr lang="en-US" altLang="zh-TW" b="1" dirty="0">
              <a:latin typeface="標楷體" pitchFamily="65" charset="-120"/>
              <a:ea typeface="標楷體" pitchFamily="65" charset="-120"/>
            </a:endParaRPr>
          </a:p>
          <a:p>
            <a:pPr marL="0" indent="0">
              <a:buNone/>
            </a:pPr>
            <a:r>
              <a:rPr lang="en-US" altLang="zh-TW" b="1" dirty="0" smtClean="0">
                <a:latin typeface="標楷體" pitchFamily="65" charset="-120"/>
                <a:ea typeface="標楷體" pitchFamily="65" charset="-120"/>
              </a:rPr>
              <a:t>Soft skills </a:t>
            </a:r>
            <a:r>
              <a:rPr lang="zh-TW" altLang="en-US" b="1" dirty="0" smtClean="0">
                <a:latin typeface="標楷體" pitchFamily="65" charset="-120"/>
                <a:ea typeface="標楷體" pitchFamily="65" charset="-120"/>
              </a:rPr>
              <a:t>可充分溝通 建立團隊內彼此的信任感 </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要達到真正的敏捷 這是必要的</a:t>
            </a:r>
            <a:endParaRPr lang="en-US" altLang="zh-TW" b="1" dirty="0" smtClean="0">
              <a:latin typeface="標楷體" pitchFamily="65" charset="-120"/>
              <a:ea typeface="標楷體" pitchFamily="65" charset="-120"/>
            </a:endParaRPr>
          </a:p>
          <a:p>
            <a:pPr marL="0" indent="0">
              <a:buNone/>
            </a:pPr>
            <a:endParaRPr lang="en-US" altLang="zh-TW" b="1" dirty="0"/>
          </a:p>
          <a:p>
            <a:pPr marL="0" indent="0">
              <a:buNone/>
            </a:pPr>
            <a:endParaRPr lang="en-US" altLang="zh-TW" b="1" dirty="0" smtClean="0"/>
          </a:p>
          <a:p>
            <a:pPr marL="0" indent="0">
              <a:buNone/>
            </a:pPr>
            <a:r>
              <a:rPr lang="en-US" altLang="zh-TW" sz="1800" dirty="0" smtClean="0"/>
              <a:t>M</a:t>
            </a:r>
            <a:r>
              <a:rPr lang="zh-TW" altLang="en-US" sz="1800" dirty="0" smtClean="0"/>
              <a:t> </a:t>
            </a:r>
            <a:r>
              <a:rPr lang="en-US" altLang="zh-TW" sz="1800" dirty="0" err="1" smtClean="0"/>
              <a:t>Kilby</a:t>
            </a:r>
            <a:r>
              <a:rPr lang="en-US" altLang="zh-TW" sz="1800" dirty="0" smtClean="0"/>
              <a:t>, “Practice Soft Skills through Collaboration to become Truly Agile,” </a:t>
            </a:r>
            <a:r>
              <a:rPr lang="en-US" altLang="zh-TW" sz="1800" dirty="0" err="1" smtClean="0"/>
              <a:t>AgileConnection</a:t>
            </a:r>
            <a:r>
              <a:rPr lang="en-US" altLang="zh-TW" sz="1800" dirty="0" smtClean="0"/>
              <a:t>, Feb. 22, 2017.</a:t>
            </a:r>
            <a:endParaRPr lang="zh-TW" altLang="en-US" sz="1800" dirty="0"/>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軟體業 文化最重要 </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365029349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D4D0520-AFFF-4D64-87B2-C2C141AD3ADC}" type="slidenum">
              <a:rPr lang="zh-TW" altLang="en-US" smtClean="0"/>
              <a:pPr>
                <a:defRPr/>
              </a:pPr>
              <a:t>200</a:t>
            </a:fld>
            <a:endParaRPr lang="en-US" altLang="zh-TW"/>
          </a:p>
        </p:txBody>
      </p:sp>
      <p:sp>
        <p:nvSpPr>
          <p:cNvPr id="2" name="標題 1"/>
          <p:cNvSpPr>
            <a:spLocks noGrp="1"/>
          </p:cNvSpPr>
          <p:nvPr>
            <p:ph type="title"/>
          </p:nvPr>
        </p:nvSpPr>
        <p:spPr/>
        <p:txBody>
          <a:bodyPr/>
          <a:lstStyle/>
          <a:p>
            <a:pPr>
              <a:defRPr/>
            </a:pPr>
            <a:r>
              <a:rPr lang="en-US" altLang="zh-TW" dirty="0" smtClean="0">
                <a:solidFill>
                  <a:schemeClr val="tx1"/>
                </a:solidFill>
                <a:latin typeface="標楷體" pitchFamily="65" charset="-120"/>
                <a:ea typeface="標楷體" pitchFamily="65" charset="-120"/>
              </a:rPr>
              <a:t>7.</a:t>
            </a:r>
            <a:r>
              <a:rPr lang="zh-TW" altLang="en-US" dirty="0" smtClean="0">
                <a:solidFill>
                  <a:schemeClr val="tx1"/>
                </a:solidFill>
                <a:latin typeface="標楷體" pitchFamily="65" charset="-120"/>
                <a:ea typeface="標楷體" pitchFamily="65" charset="-120"/>
              </a:rPr>
              <a:t>守破離</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習武之極致</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762538"/>
            <a:ext cx="8534400" cy="3684105"/>
          </a:xfrm>
          <a:prstGeom prst="rect">
            <a:avLst/>
          </a:prstGeom>
        </p:spPr>
        <p:txBody>
          <a:bodyPr>
            <a:normAutofit/>
          </a:bodyPr>
          <a:lstStyle/>
          <a:p>
            <a:pPr>
              <a:buFont typeface="Wingdings" pitchFamily="2" charset="2"/>
              <a:buNone/>
              <a:defRPr/>
            </a:pPr>
            <a:r>
              <a:rPr lang="zh-TW" altLang="en-US" dirty="0" smtClean="0"/>
              <a:t>  </a:t>
            </a:r>
            <a:r>
              <a:rPr lang="zh-TW" altLang="en-US" dirty="0" smtClean="0">
                <a:solidFill>
                  <a:schemeClr val="tx1"/>
                </a:solidFill>
                <a:latin typeface="標楷體" pitchFamily="65" charset="-120"/>
                <a:ea typeface="標楷體" pitchFamily="65" charset="-120"/>
              </a:rPr>
              <a:t>習武者一開始要遵</a:t>
            </a:r>
            <a:r>
              <a:rPr lang="zh-TW" altLang="en-US" dirty="0" smtClean="0">
                <a:solidFill>
                  <a:srgbClr val="FF0000"/>
                </a:solidFill>
                <a:latin typeface="標楷體" pitchFamily="65" charset="-120"/>
                <a:ea typeface="標楷體" pitchFamily="65" charset="-120"/>
              </a:rPr>
              <a:t>守</a:t>
            </a:r>
            <a:r>
              <a:rPr lang="zh-TW" altLang="en-US" dirty="0" smtClean="0">
                <a:solidFill>
                  <a:schemeClr val="tx1"/>
                </a:solidFill>
                <a:latin typeface="標楷體" pitchFamily="65" charset="-120"/>
                <a:ea typeface="標楷體" pitchFamily="65" charset="-120"/>
              </a:rPr>
              <a:t>規則方法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有武功後可打</a:t>
            </a:r>
            <a:r>
              <a:rPr lang="zh-TW" altLang="en-US" dirty="0" smtClean="0">
                <a:solidFill>
                  <a:srgbClr val="FF0000"/>
                </a:solidFill>
                <a:latin typeface="標楷體" pitchFamily="65" charset="-120"/>
                <a:ea typeface="標楷體" pitchFamily="65" charset="-120"/>
              </a:rPr>
              <a:t>破</a:t>
            </a:r>
            <a:r>
              <a:rPr lang="zh-TW" altLang="en-US" dirty="0" smtClean="0">
                <a:solidFill>
                  <a:schemeClr val="tx1"/>
                </a:solidFill>
                <a:latin typeface="標楷體" pitchFamily="65" charset="-120"/>
                <a:ea typeface="標楷體" pitchFamily="65" charset="-120"/>
              </a:rPr>
              <a:t>規則因時制宜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到大師級後可脫</a:t>
            </a:r>
            <a:r>
              <a:rPr lang="zh-TW" altLang="en-US" dirty="0" smtClean="0">
                <a:solidFill>
                  <a:srgbClr val="FF0000"/>
                </a:solidFill>
                <a:latin typeface="標楷體" pitchFamily="65" charset="-120"/>
                <a:ea typeface="標楷體" pitchFamily="65" charset="-120"/>
              </a:rPr>
              <a:t>離</a:t>
            </a:r>
            <a:r>
              <a:rPr lang="zh-TW" altLang="en-US" dirty="0" smtClean="0">
                <a:solidFill>
                  <a:schemeClr val="tx1"/>
                </a:solidFill>
                <a:latin typeface="標楷體" pitchFamily="65" charset="-120"/>
                <a:ea typeface="標楷體" pitchFamily="65" charset="-120"/>
              </a:rPr>
              <a:t>規則自由揮灑</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這是日本武道的</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latin typeface="標楷體" pitchFamily="65" charset="-120"/>
                <a:ea typeface="標楷體" pitchFamily="65" charset="-120"/>
              </a:rPr>
              <a:t>         </a:t>
            </a:r>
            <a:r>
              <a:rPr lang="zh-TW" altLang="en-US" dirty="0" smtClean="0">
                <a:solidFill>
                  <a:srgbClr val="FF0000"/>
                </a:solidFill>
                <a:latin typeface="標楷體" pitchFamily="65" charset="-120"/>
                <a:ea typeface="標楷體" pitchFamily="65" charset="-120"/>
              </a:rPr>
              <a:t>守破離</a:t>
            </a:r>
            <a:r>
              <a:rPr lang="zh-TW" altLang="en-US" dirty="0" smtClean="0">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Shu</a:t>
            </a:r>
            <a:r>
              <a:rPr lang="en-US" altLang="zh-TW" dirty="0" smtClean="0">
                <a:solidFill>
                  <a:schemeClr val="tx1"/>
                </a:solidFill>
                <a:latin typeface="標楷體" pitchFamily="65" charset="-120"/>
                <a:ea typeface="標楷體" pitchFamily="65" charset="-120"/>
              </a:rPr>
              <a:t> Ha </a:t>
            </a:r>
            <a:r>
              <a:rPr lang="en-US" altLang="zh-TW" dirty="0" err="1" smtClean="0">
                <a:solidFill>
                  <a:schemeClr val="tx1"/>
                </a:solidFill>
                <a:latin typeface="標楷體" pitchFamily="65" charset="-120"/>
                <a:ea typeface="標楷體" pitchFamily="65" charset="-120"/>
              </a:rPr>
              <a:t>Ri</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solidFill>
                  <a:schemeClr val="tx1"/>
                </a:solidFill>
                <a:latin typeface="標楷體" pitchFamily="65" charset="-120"/>
                <a:ea typeface="標楷體" pitchFamily="65" charset="-120"/>
              </a:rPr>
              <a:t>它描述學藝三階段</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軟體工藝的學習亦不例外</a:t>
            </a:r>
            <a:r>
              <a:rPr lang="en-US" altLang="zh-TW" dirty="0" smtClean="0">
                <a:solidFill>
                  <a:schemeClr val="tx1"/>
                </a:solidFill>
                <a:latin typeface="標楷體" pitchFamily="65" charset="-120"/>
                <a:ea typeface="標楷體" pitchFamily="65" charset="-120"/>
              </a:rPr>
              <a:t> Alistair Cockburn </a:t>
            </a:r>
            <a:r>
              <a:rPr lang="zh-TW" altLang="en-US" dirty="0" smtClean="0">
                <a:solidFill>
                  <a:schemeClr val="tx1"/>
                </a:solidFill>
                <a:latin typeface="標楷體" pitchFamily="65" charset="-120"/>
                <a:ea typeface="標楷體" pitchFamily="65" charset="-120"/>
              </a:rPr>
              <a:t>提此</a:t>
            </a:r>
            <a:r>
              <a:rPr lang="en-US" altLang="zh-TW" dirty="0" smtClean="0">
                <a:solidFill>
                  <a:schemeClr val="tx1"/>
                </a:solidFill>
                <a:latin typeface="標楷體" pitchFamily="65" charset="-120"/>
                <a:ea typeface="標楷體" pitchFamily="65" charset="-120"/>
              </a:rPr>
              <a:t>; Agile 2010 </a:t>
            </a:r>
            <a:r>
              <a:rPr lang="zh-TW" altLang="en-US" dirty="0" smtClean="0">
                <a:solidFill>
                  <a:schemeClr val="tx1"/>
                </a:solidFill>
                <a:latin typeface="標楷體" pitchFamily="65" charset="-120"/>
                <a:ea typeface="標楷體" pitchFamily="65" charset="-120"/>
              </a:rPr>
              <a:t>以此為主題</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依此才能心平氣和從容自若</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有專注力及決心</a:t>
            </a:r>
            <a:r>
              <a:rPr lang="en-US" altLang="zh-TW" dirty="0" smtClean="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03597165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0EFF644-681E-42BB-A6D3-47DE0DE044E3}" type="slidenum">
              <a:rPr lang="zh-TW" altLang="en-US" smtClean="0">
                <a:solidFill>
                  <a:schemeClr val="tx1"/>
                </a:solidFill>
              </a:rPr>
              <a:pPr>
                <a:defRPr/>
              </a:pPr>
              <a:t>201</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如何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實也</a:t>
            </a:r>
            <a:endParaRPr lang="zh-TW" altLang="en-US" dirty="0">
              <a:solidFill>
                <a:schemeClr val="tx1"/>
              </a:solidFill>
            </a:endParaRPr>
          </a:p>
        </p:txBody>
      </p:sp>
      <p:sp>
        <p:nvSpPr>
          <p:cNvPr id="3" name="內容版面配置區 2"/>
          <p:cNvSpPr>
            <a:spLocks noGrp="1"/>
          </p:cNvSpPr>
          <p:nvPr>
            <p:ph sz="quarter" idx="4294967295"/>
          </p:nvPr>
        </p:nvSpPr>
        <p:spPr>
          <a:xfrm>
            <a:off x="1524000" y="1961322"/>
            <a:ext cx="8534400" cy="3220278"/>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陳教授認為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是第一步 就是要</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實</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心態務實 對事踏實 對人誠實 就對了</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很多人思慮處事 虛而不實 則有漏洞 即</a:t>
            </a:r>
            <a:r>
              <a:rPr lang="en-US" altLang="zh-TW" dirty="0" smtClean="0">
                <a:solidFill>
                  <a:schemeClr val="tx1"/>
                </a:solidFill>
                <a:latin typeface="標楷體" pitchFamily="65" charset="-120"/>
                <a:ea typeface="標楷體" pitchFamily="65" charset="-120"/>
              </a:rPr>
              <a:t>Bugs</a:t>
            </a:r>
          </a:p>
          <a:p>
            <a:pPr>
              <a:buFont typeface="Wingdings" pitchFamily="2" charset="2"/>
              <a:buNone/>
              <a:defRPr/>
            </a:pPr>
            <a:endParaRPr lang="en-US" altLang="zh-TW" dirty="0" smtClean="0">
              <a:solidFill>
                <a:schemeClr val="tx1"/>
              </a:solidFill>
            </a:endParaRPr>
          </a:p>
          <a:p>
            <a:pPr>
              <a:buFont typeface="Wingdings" pitchFamily="2" charset="2"/>
              <a:buNone/>
              <a:defRPr/>
            </a:pPr>
            <a:r>
              <a:rPr lang="zh-TW" altLang="en-US" dirty="0" smtClean="0">
                <a:solidFill>
                  <a:schemeClr val="tx1"/>
                </a:solidFill>
                <a:latin typeface="微軟正黑體" pitchFamily="34" charset="-120"/>
                <a:ea typeface="微軟正黑體" pitchFamily="34" charset="-120"/>
              </a:rPr>
              <a:t>例子</a:t>
            </a:r>
            <a:r>
              <a:rPr lang="en-US" altLang="zh-TW" dirty="0" smtClean="0">
                <a:solidFill>
                  <a:schemeClr val="tx1"/>
                </a:solidFill>
                <a:latin typeface="微軟正黑體" pitchFamily="34" charset="-120"/>
                <a:ea typeface="微軟正黑體" pitchFamily="34" charset="-120"/>
              </a:rPr>
              <a:t>:</a:t>
            </a:r>
            <a:r>
              <a:rPr lang="zh-TW" altLang="en-US" dirty="0" smtClean="0">
                <a:solidFill>
                  <a:schemeClr val="tx1"/>
                </a:solidFill>
              </a:rPr>
              <a:t> 有研究生一直等別人</a:t>
            </a:r>
            <a:r>
              <a:rPr lang="en-US" altLang="zh-TW" dirty="0" smtClean="0">
                <a:solidFill>
                  <a:schemeClr val="tx1"/>
                </a:solidFill>
              </a:rPr>
              <a:t>(</a:t>
            </a:r>
            <a:r>
              <a:rPr lang="zh-TW" altLang="en-US" dirty="0" smtClean="0">
                <a:solidFill>
                  <a:schemeClr val="tx1"/>
                </a:solidFill>
              </a:rPr>
              <a:t>如補習班</a:t>
            </a:r>
            <a:r>
              <a:rPr lang="en-US" altLang="zh-TW" dirty="0" smtClean="0">
                <a:solidFill>
                  <a:schemeClr val="tx1"/>
                </a:solidFill>
              </a:rPr>
              <a:t>)</a:t>
            </a:r>
            <a:r>
              <a:rPr lang="zh-TW" altLang="en-US" dirty="0" smtClean="0">
                <a:solidFill>
                  <a:schemeClr val="tx1"/>
                </a:solidFill>
              </a:rPr>
              <a:t>餵食中文資料 拼一下填鴨後 應付考試 他英文很差又不查字典 這樣無法</a:t>
            </a:r>
            <a:r>
              <a:rPr lang="en-US" altLang="zh-TW" dirty="0" smtClean="0">
                <a:solidFill>
                  <a:schemeClr val="tx1"/>
                </a:solidFill>
              </a:rPr>
              <a:t>”</a:t>
            </a:r>
            <a:r>
              <a:rPr lang="zh-TW" altLang="en-US" dirty="0" smtClean="0">
                <a:solidFill>
                  <a:schemeClr val="tx1"/>
                </a:solidFill>
              </a:rPr>
              <a:t>確實</a:t>
            </a:r>
            <a:r>
              <a:rPr lang="en-US" altLang="zh-TW" dirty="0" smtClean="0">
                <a:solidFill>
                  <a:schemeClr val="tx1"/>
                </a:solidFill>
              </a:rPr>
              <a:t>”</a:t>
            </a:r>
            <a:r>
              <a:rPr lang="zh-TW" altLang="en-US" dirty="0" smtClean="0">
                <a:solidFill>
                  <a:schemeClr val="tx1"/>
                </a:solidFill>
              </a:rPr>
              <a:t>讀懂論文 虛而不實 如何研究創新</a:t>
            </a:r>
            <a:r>
              <a:rPr lang="en-US" altLang="zh-TW" dirty="0" smtClean="0">
                <a:solidFill>
                  <a:schemeClr val="tx1"/>
                </a:solidFill>
              </a:rPr>
              <a:t>?</a:t>
            </a:r>
            <a:endParaRPr lang="zh-TW" altLang="en-US" dirty="0">
              <a:solidFill>
                <a:schemeClr val="tx1"/>
              </a:solidFill>
            </a:endParaRPr>
          </a:p>
        </p:txBody>
      </p:sp>
    </p:spTree>
    <p:extLst>
      <p:ext uri="{BB962C8B-B14F-4D97-AF65-F5344CB8AC3E}">
        <p14:creationId xmlns:p14="http://schemas.microsoft.com/office/powerpoint/2010/main" val="419414122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03A7CBD-B17D-4A42-A49A-D4F2D307CEDD}" type="slidenum">
              <a:rPr lang="zh-TW" altLang="en-US" smtClean="0">
                <a:solidFill>
                  <a:schemeClr val="tx1"/>
                </a:solidFill>
              </a:rPr>
              <a:pPr>
                <a:defRPr/>
              </a:pPr>
              <a:t>202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逐步改善  以達極致</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802296"/>
            <a:ext cx="8534400" cy="3525078"/>
          </a:xfrm>
          <a:prstGeom prst="rect">
            <a:avLst/>
          </a:prstGeom>
        </p:spPr>
        <p:txBody>
          <a:bodyPr>
            <a:normAutofit/>
          </a:bodyPr>
          <a:lstStyle/>
          <a:p>
            <a:pPr>
              <a:defRPr/>
            </a:pPr>
            <a:r>
              <a:rPr lang="zh-TW" altLang="en-US" dirty="0" smtClean="0">
                <a:solidFill>
                  <a:schemeClr val="tx1"/>
                </a:solidFill>
                <a:latin typeface="標楷體" pitchFamily="65" charset="-120"/>
                <a:ea typeface="標楷體" pitchFamily="65" charset="-120"/>
              </a:rPr>
              <a:t>溝通要達極限極致</a:t>
            </a:r>
            <a:r>
              <a:rPr lang="en-US" altLang="zh-TW" dirty="0" smtClean="0">
                <a:solidFill>
                  <a:schemeClr val="tx1"/>
                </a:solidFill>
                <a:latin typeface="標楷體" pitchFamily="65" charset="-120"/>
                <a:ea typeface="標楷體" pitchFamily="65" charset="-120"/>
              </a:rPr>
              <a:t>(extreme)</a:t>
            </a:r>
            <a:r>
              <a:rPr lang="zh-TW" altLang="en-US"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絕非一步可達</a:t>
            </a:r>
            <a:endParaRPr lang="en-US" altLang="zh-TW" dirty="0" smtClean="0">
              <a:solidFill>
                <a:schemeClr val="tx1"/>
              </a:solidFill>
              <a:latin typeface="標楷體" pitchFamily="65" charset="-120"/>
              <a:ea typeface="標楷體" pitchFamily="65" charset="-120"/>
            </a:endParaRPr>
          </a:p>
          <a:p>
            <a:pPr>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要逐步改善文化及設施，</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如 </a:t>
            </a: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同仁願交談    </a:t>
            </a:r>
            <a:r>
              <a:rPr lang="en-US" altLang="zh-TW" dirty="0" smtClean="0">
                <a:solidFill>
                  <a:schemeClr val="tx1"/>
                </a:solidFill>
                <a:latin typeface="標楷體" pitchFamily="65" charset="-120"/>
                <a:ea typeface="標楷體" pitchFamily="65" charset="-120"/>
              </a:rPr>
              <a:t>2) </a:t>
            </a:r>
            <a:r>
              <a:rPr lang="zh-TW" altLang="en-US" dirty="0" smtClean="0">
                <a:solidFill>
                  <a:schemeClr val="tx1"/>
                </a:solidFill>
                <a:latin typeface="標楷體" pitchFamily="65" charset="-120"/>
                <a:ea typeface="標楷體" pitchFamily="65" charset="-120"/>
              </a:rPr>
              <a:t>設交誼區</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如 1) </a:t>
            </a:r>
            <a:r>
              <a:rPr lang="zh-TW" altLang="en-US" dirty="0" smtClean="0">
                <a:solidFill>
                  <a:schemeClr val="tx1"/>
                </a:solidFill>
                <a:latin typeface="標楷體" pitchFamily="65" charset="-120"/>
                <a:ea typeface="標楷體" pitchFamily="65" charset="-120"/>
              </a:rPr>
              <a:t>願做設計      </a:t>
            </a: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願做單元測試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3) </a:t>
            </a:r>
            <a:r>
              <a:rPr lang="zh-TW" altLang="en-US" dirty="0" smtClean="0">
                <a:solidFill>
                  <a:schemeClr val="tx1"/>
                </a:solidFill>
                <a:latin typeface="標楷體" pitchFamily="65" charset="-120"/>
                <a:ea typeface="標楷體" pitchFamily="65" charset="-120"/>
              </a:rPr>
              <a:t>安裝 </a:t>
            </a:r>
            <a:r>
              <a:rPr lang="en-US" altLang="zh-TW" dirty="0" err="1" smtClean="0">
                <a:solidFill>
                  <a:schemeClr val="tx1"/>
                </a:solidFill>
                <a:latin typeface="標楷體" pitchFamily="65" charset="-120"/>
                <a:ea typeface="標楷體" pitchFamily="65" charset="-120"/>
              </a:rPr>
              <a:t>JUnit</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28736800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394C915-1E99-46BD-89FC-CCE68834E6D6}" type="slidenum">
              <a:rPr lang="zh-TW" altLang="en-US" smtClean="0">
                <a:solidFill>
                  <a:schemeClr val="tx1"/>
                </a:solidFill>
              </a:rPr>
              <a:pPr>
                <a:defRPr/>
              </a:pPr>
              <a:t>203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到達極致卻失敗的例子</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868556"/>
            <a:ext cx="8534400" cy="3551583"/>
          </a:xfrm>
          <a:prstGeom prst="rect">
            <a:avLst/>
          </a:prstGeom>
        </p:spPr>
        <p:txBody>
          <a:bodyPr>
            <a:normAutofit/>
          </a:bodyPr>
          <a:lstStyle/>
          <a:p>
            <a:pPr>
              <a:buFont typeface="Wingdings" pitchFamily="2" charset="2"/>
              <a:buNone/>
              <a:defRPr/>
            </a:pPr>
            <a:r>
              <a:rPr lang="zh-TW" altLang="en-US" dirty="0" smtClean="0">
                <a:solidFill>
                  <a:schemeClr val="tx1"/>
                </a:solidFill>
              </a:rPr>
              <a:t>  </a:t>
            </a:r>
            <a:r>
              <a:rPr lang="zh-TW" altLang="en-US" dirty="0" smtClean="0">
                <a:solidFill>
                  <a:schemeClr val="tx1"/>
                </a:solidFill>
                <a:latin typeface="標楷體" pitchFamily="65" charset="-120"/>
                <a:ea typeface="標楷體" pitchFamily="65" charset="-120"/>
              </a:rPr>
              <a:t>芬蘭</a:t>
            </a:r>
            <a:r>
              <a:rPr lang="en-US" altLang="zh-TW" dirty="0" smtClean="0">
                <a:solidFill>
                  <a:schemeClr val="tx1"/>
                </a:solidFill>
                <a:latin typeface="標楷體" pitchFamily="65" charset="-120"/>
                <a:ea typeface="標楷體" pitchFamily="65" charset="-120"/>
              </a:rPr>
              <a:t>NOKIA</a:t>
            </a:r>
            <a:r>
              <a:rPr lang="zh-TW" altLang="en-US" dirty="0" smtClean="0">
                <a:solidFill>
                  <a:schemeClr val="tx1"/>
                </a:solidFill>
                <a:latin typeface="標楷體" pitchFamily="65" charset="-120"/>
                <a:ea typeface="標楷體" pitchFamily="65" charset="-120"/>
              </a:rPr>
              <a:t>工程技術已達極致 </a:t>
            </a:r>
            <a:r>
              <a:rPr lang="en-US" altLang="zh-TW" dirty="0" smtClean="0">
                <a:solidFill>
                  <a:schemeClr val="tx1"/>
                </a:solidFill>
                <a:latin typeface="標楷體" pitchFamily="65" charset="-120"/>
                <a:ea typeface="標楷體" pitchFamily="65" charset="-120"/>
              </a:rPr>
              <a:t>(extreme), </a:t>
            </a:r>
            <a:r>
              <a:rPr lang="zh-TW" altLang="en-US" dirty="0" smtClean="0">
                <a:solidFill>
                  <a:schemeClr val="tx1"/>
                </a:solidFill>
                <a:latin typeface="標楷體" pitchFamily="65" charset="-120"/>
                <a:ea typeface="標楷體" pitchFamily="65" charset="-120"/>
              </a:rPr>
              <a:t>但從手機霸主地位瞬間覆亡</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何以致之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因為平地冒出賈伯斯的 </a:t>
            </a:r>
            <a:r>
              <a:rPr lang="en-US" altLang="zh-TW" dirty="0" err="1" smtClean="0">
                <a:solidFill>
                  <a:schemeClr val="tx1"/>
                </a:solidFill>
                <a:latin typeface="標楷體" pitchFamily="65" charset="-120"/>
                <a:ea typeface="標楷體" pitchFamily="65" charset="-120"/>
              </a:rPr>
              <a:t>iPhone</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顛覆了整個科技環境</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使其極致優勢瞬間失效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要應付變動的環境</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就要勇於拋棄及忘記以前的優勢及成功*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這正是 </a:t>
            </a:r>
            <a:r>
              <a:rPr lang="en-US" altLang="zh-TW" dirty="0" smtClean="0">
                <a:solidFill>
                  <a:schemeClr val="tx1"/>
                </a:solidFill>
                <a:latin typeface="標楷體" pitchFamily="65" charset="-120"/>
                <a:ea typeface="標楷體" pitchFamily="65" charset="-120"/>
              </a:rPr>
              <a:t>Agile </a:t>
            </a:r>
            <a:r>
              <a:rPr lang="zh-TW" altLang="en-US" dirty="0" smtClean="0">
                <a:solidFill>
                  <a:schemeClr val="tx1"/>
                </a:solidFill>
                <a:latin typeface="標楷體" pitchFamily="65" charset="-120"/>
                <a:ea typeface="標楷體" pitchFamily="65" charset="-120"/>
              </a:rPr>
              <a:t>的精神</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1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1800" dirty="0" smtClean="0">
                <a:solidFill>
                  <a:schemeClr val="tx1"/>
                </a:solidFill>
                <a:latin typeface="標楷體" pitchFamily="65" charset="-120"/>
                <a:ea typeface="標楷體" pitchFamily="65" charset="-120"/>
              </a:rPr>
              <a:t>   * 商業週刊</a:t>
            </a:r>
            <a:r>
              <a:rPr lang="en-US" altLang="zh-TW" sz="1800" dirty="0" smtClean="0">
                <a:solidFill>
                  <a:schemeClr val="tx1"/>
                </a:solidFill>
                <a:latin typeface="標楷體" pitchFamily="65" charset="-120"/>
                <a:ea typeface="標楷體" pitchFamily="65" charset="-120"/>
              </a:rPr>
              <a:t>1223</a:t>
            </a:r>
            <a:r>
              <a:rPr lang="zh-TW" altLang="en-US" sz="1800" dirty="0" smtClean="0">
                <a:solidFill>
                  <a:schemeClr val="tx1"/>
                </a:solidFill>
                <a:latin typeface="標楷體" pitchFamily="65" charset="-120"/>
                <a:ea typeface="標楷體" pitchFamily="65" charset="-120"/>
              </a:rPr>
              <a:t>期</a:t>
            </a:r>
            <a:r>
              <a:rPr lang="en-US" altLang="zh-TW" sz="1800" dirty="0" smtClean="0">
                <a:solidFill>
                  <a:schemeClr val="tx1"/>
                </a:solidFill>
                <a:latin typeface="標楷體" pitchFamily="65" charset="-120"/>
                <a:ea typeface="標楷體" pitchFamily="65" charset="-120"/>
              </a:rPr>
              <a:t> 2011.7.11.</a:t>
            </a: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13223089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464733"/>
            <a:ext cx="10972800" cy="4538134"/>
          </a:xfrm>
        </p:spPr>
        <p:txBody>
          <a:bodyPr>
            <a:normAutofit lnSpcReduction="10000"/>
          </a:bodyPr>
          <a:lstStyle/>
          <a:p>
            <a:pPr marL="0" indent="0">
              <a:buNone/>
            </a:pPr>
            <a:endParaRPr lang="en-US" altLang="zh-TW" b="1" dirty="0" smtClean="0">
              <a:latin typeface="標楷體" pitchFamily="65" charset="-120"/>
              <a:ea typeface="標楷體" pitchFamily="65" charset="-120"/>
            </a:endParaRPr>
          </a:p>
          <a:p>
            <a:pPr marL="0" indent="0">
              <a:buNone/>
            </a:pPr>
            <a:r>
              <a:rPr lang="zh-TW" altLang="en-US" b="1" dirty="0">
                <a:latin typeface="標楷體" pitchFamily="65" charset="-120"/>
                <a:ea typeface="標楷體" pitchFamily="65" charset="-120"/>
              </a:rPr>
              <a:t>軟體公司</a:t>
            </a:r>
            <a:r>
              <a:rPr lang="zh-TW" altLang="en-US" b="1" dirty="0" smtClean="0">
                <a:latin typeface="標楷體" pitchFamily="65" charset="-120"/>
                <a:ea typeface="標楷體" pitchFamily="65" charset="-120"/>
              </a:rPr>
              <a:t>採用敏捷時</a:t>
            </a:r>
            <a:r>
              <a:rPr lang="zh-TW" altLang="en-US" b="1" dirty="0" smtClean="0">
                <a:latin typeface="標楷體"/>
                <a:ea typeface="標楷體"/>
              </a:rPr>
              <a:t>，</a:t>
            </a:r>
            <a:r>
              <a:rPr lang="zh-TW" altLang="en-US" b="1" dirty="0" smtClean="0">
                <a:latin typeface="標楷體" pitchFamily="65" charset="-120"/>
                <a:ea typeface="標楷體" pitchFamily="65" charset="-120"/>
              </a:rPr>
              <a:t>常誤以為是</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要設專案辦公室</a:t>
            </a:r>
            <a:r>
              <a:rPr lang="zh-TW" altLang="en-US" b="1" dirty="0">
                <a:latin typeface="標楷體"/>
                <a:ea typeface="標楷體"/>
              </a:rPr>
              <a:t>，</a:t>
            </a:r>
            <a:r>
              <a:rPr lang="zh-TW" altLang="en-US" b="1" dirty="0" smtClean="0">
                <a:latin typeface="標楷體" pitchFamily="65" charset="-120"/>
                <a:ea typeface="標楷體" pitchFamily="65" charset="-120"/>
              </a:rPr>
              <a:t>來推動流程標準化</a:t>
            </a:r>
            <a:r>
              <a:rPr lang="zh-TW" altLang="en-US" b="1" dirty="0" smtClean="0">
                <a:latin typeface="標楷體"/>
                <a:ea typeface="標楷體"/>
              </a:rPr>
              <a:t>。</a:t>
            </a:r>
            <a:r>
              <a:rPr lang="zh-TW" altLang="en-US" b="1" dirty="0" smtClean="0">
                <a:latin typeface="標楷體" pitchFamily="65" charset="-120"/>
                <a:ea typeface="標楷體" pitchFamily="65" charset="-120"/>
              </a:rPr>
              <a:t>錯了</a:t>
            </a:r>
            <a:r>
              <a:rPr lang="en-US" altLang="zh-TW" b="1" dirty="0" smtClean="0">
                <a:latin typeface="標楷體" pitchFamily="65" charset="-120"/>
                <a:ea typeface="標楷體" pitchFamily="65" charset="-120"/>
              </a:rPr>
              <a:t>!</a:t>
            </a:r>
          </a:p>
          <a:p>
            <a:pPr marL="0" indent="0">
              <a:buNone/>
            </a:pPr>
            <a:endParaRPr lang="en-US" altLang="zh-TW" b="1" dirty="0" smtClean="0">
              <a:latin typeface="標楷體" pitchFamily="65" charset="-120"/>
              <a:ea typeface="標楷體" pitchFamily="65" charset="-120"/>
            </a:endParaRPr>
          </a:p>
          <a:p>
            <a:pPr marL="0" indent="0">
              <a:buNone/>
            </a:pPr>
            <a:r>
              <a:rPr lang="en-US" altLang="zh-TW" b="1" dirty="0" smtClean="0">
                <a:latin typeface="標楷體" pitchFamily="65" charset="-120"/>
                <a:ea typeface="標楷體" pitchFamily="65" charset="-120"/>
              </a:rPr>
              <a:t>Cockburn </a:t>
            </a:r>
            <a:r>
              <a:rPr lang="zh-TW" altLang="en-US" b="1" dirty="0" smtClean="0">
                <a:latin typeface="標楷體" pitchFamily="65" charset="-120"/>
                <a:ea typeface="標楷體" pitchFamily="65" charset="-120"/>
              </a:rPr>
              <a:t>倡議的</a:t>
            </a:r>
            <a:r>
              <a:rPr lang="zh-TW" altLang="en-US" b="1" dirty="0" smtClean="0">
                <a:latin typeface="標楷體"/>
                <a:ea typeface="標楷體"/>
              </a:rPr>
              <a:t>「</a:t>
            </a:r>
            <a:r>
              <a:rPr lang="zh-TW" altLang="en-US" b="1" dirty="0" smtClean="0">
                <a:latin typeface="標楷體" pitchFamily="65" charset="-120"/>
                <a:ea typeface="標楷體" pitchFamily="65" charset="-120"/>
              </a:rPr>
              <a:t>守破離</a:t>
            </a:r>
            <a:r>
              <a:rPr lang="en-US" altLang="zh-TW" b="1" dirty="0" smtClean="0">
                <a:latin typeface="標楷體"/>
                <a:ea typeface="標楷體"/>
              </a:rPr>
              <a:t>｣</a:t>
            </a:r>
            <a:r>
              <a:rPr lang="zh-TW" altLang="en-US" b="1" dirty="0" smtClean="0">
                <a:latin typeface="標楷體" pitchFamily="65" charset="-120"/>
                <a:ea typeface="標楷體" pitchFamily="65" charset="-120"/>
              </a:rPr>
              <a:t>導入的是一種學習模式： </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學習中</a:t>
            </a:r>
            <a:r>
              <a:rPr lang="zh-TW" altLang="en-US" b="1" dirty="0">
                <a:latin typeface="標楷體"/>
                <a:ea typeface="標楷體"/>
              </a:rPr>
              <a:t>，</a:t>
            </a:r>
            <a:r>
              <a:rPr lang="zh-TW" altLang="en-US" b="1" dirty="0" smtClean="0">
                <a:latin typeface="標楷體" pitchFamily="65" charset="-120"/>
                <a:ea typeface="標楷體" pitchFamily="65" charset="-120"/>
              </a:rPr>
              <a:t>會歷經 </a:t>
            </a:r>
            <a:r>
              <a:rPr lang="en-US" altLang="zh-TW" b="1" dirty="0" smtClean="0">
                <a:latin typeface="標楷體" pitchFamily="65" charset="-120"/>
                <a:ea typeface="標楷體" pitchFamily="65" charset="-120"/>
              </a:rPr>
              <a:t>imitate, assimilate, and innovate (</a:t>
            </a:r>
            <a:r>
              <a:rPr lang="zh-TW" altLang="en-US" b="1" dirty="0" smtClean="0">
                <a:latin typeface="標楷體" pitchFamily="65" charset="-120"/>
                <a:ea typeface="標楷體" pitchFamily="65" charset="-120"/>
              </a:rPr>
              <a:t>模仿</a:t>
            </a:r>
            <a:r>
              <a:rPr lang="zh-TW" altLang="en-US" b="1" dirty="0">
                <a:latin typeface="標楷體"/>
                <a:ea typeface="標楷體"/>
              </a:rPr>
              <a:t>，</a:t>
            </a:r>
            <a:r>
              <a:rPr lang="zh-TW" altLang="en-US" b="1" dirty="0" smtClean="0">
                <a:latin typeface="標楷體" pitchFamily="65" charset="-120"/>
                <a:ea typeface="標楷體" pitchFamily="65" charset="-120"/>
              </a:rPr>
              <a:t>吸收</a:t>
            </a:r>
            <a:r>
              <a:rPr lang="zh-TW" altLang="en-US" b="1" dirty="0">
                <a:latin typeface="標楷體"/>
                <a:ea typeface="標楷體"/>
              </a:rPr>
              <a:t>，</a:t>
            </a:r>
            <a:r>
              <a:rPr lang="zh-TW" altLang="en-US" b="1" dirty="0" smtClean="0">
                <a:latin typeface="標楷體" pitchFamily="65" charset="-120"/>
                <a:ea typeface="標楷體" pitchFamily="65" charset="-120"/>
              </a:rPr>
              <a:t>及創新</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 </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而學習</a:t>
            </a:r>
            <a:r>
              <a:rPr lang="zh-TW" altLang="en-US" b="1" smtClean="0">
                <a:latin typeface="標楷體" pitchFamily="65" charset="-120"/>
                <a:ea typeface="標楷體" pitchFamily="65" charset="-120"/>
              </a:rPr>
              <a:t>軟體開發流程</a:t>
            </a:r>
            <a:r>
              <a:rPr lang="zh-TW" altLang="en-US" b="1">
                <a:latin typeface="標楷體"/>
                <a:ea typeface="標楷體"/>
              </a:rPr>
              <a:t>，</a:t>
            </a:r>
            <a:r>
              <a:rPr lang="zh-TW" altLang="en-US" b="1" smtClean="0">
                <a:latin typeface="標楷體" pitchFamily="65" charset="-120"/>
                <a:ea typeface="標楷體" pitchFamily="65" charset="-120"/>
              </a:rPr>
              <a:t>亦</a:t>
            </a:r>
            <a:r>
              <a:rPr lang="zh-TW" altLang="en-US" b="1" dirty="0" smtClean="0">
                <a:latin typeface="標楷體" pitchFamily="65" charset="-120"/>
                <a:ea typeface="標楷體" pitchFamily="65" charset="-120"/>
              </a:rPr>
              <a:t>不例外</a:t>
            </a:r>
            <a:r>
              <a:rPr lang="zh-TW" altLang="en-US" b="1" dirty="0">
                <a:latin typeface="標楷體"/>
                <a:ea typeface="標楷體"/>
              </a:rPr>
              <a:t>。</a:t>
            </a:r>
            <a:endParaRPr lang="en-US" altLang="zh-TW" b="1" dirty="0" smtClean="0">
              <a:latin typeface="標楷體" pitchFamily="65" charset="-120"/>
              <a:ea typeface="標楷體" pitchFamily="65" charset="-120"/>
            </a:endParaRPr>
          </a:p>
          <a:p>
            <a:pPr marL="0" indent="0">
              <a:buNone/>
            </a:pPr>
            <a:endParaRPr lang="en-US" altLang="zh-TW" b="1" dirty="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所以</a:t>
            </a:r>
            <a:r>
              <a:rPr lang="zh-TW" altLang="en-US" b="1" dirty="0">
                <a:latin typeface="標楷體"/>
                <a:ea typeface="標楷體"/>
              </a:rPr>
              <a:t>，</a:t>
            </a:r>
            <a:r>
              <a:rPr lang="zh-TW" altLang="en-US" b="1" dirty="0" smtClean="0">
                <a:latin typeface="標楷體" pitchFamily="65" charset="-120"/>
                <a:ea typeface="標楷體" pitchFamily="65" charset="-120"/>
              </a:rPr>
              <a:t>軟體公司不應心存模仿</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守</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之念</a:t>
            </a:r>
            <a:r>
              <a:rPr lang="zh-TW" altLang="en-US" b="1" dirty="0">
                <a:latin typeface="標楷體"/>
                <a:ea typeface="標楷體"/>
              </a:rPr>
              <a:t>，</a:t>
            </a:r>
            <a:r>
              <a:rPr lang="zh-TW" altLang="en-US" b="1" dirty="0" smtClean="0">
                <a:latin typeface="標楷體" pitchFamily="65" charset="-120"/>
                <a:ea typeface="標楷體" pitchFamily="65" charset="-120"/>
              </a:rPr>
              <a:t>這樣就無法到</a:t>
            </a:r>
            <a:r>
              <a:rPr lang="zh-TW" altLang="en-US" b="1" dirty="0" smtClean="0">
                <a:latin typeface="標楷體"/>
                <a:ea typeface="標楷體"/>
              </a:rPr>
              <a:t>「</a:t>
            </a:r>
            <a:r>
              <a:rPr lang="zh-TW" altLang="en-US" b="1" dirty="0" smtClean="0">
                <a:latin typeface="標楷體" pitchFamily="65" charset="-120"/>
                <a:ea typeface="標楷體" pitchFamily="65" charset="-120"/>
              </a:rPr>
              <a:t>離</a:t>
            </a:r>
            <a:r>
              <a:rPr lang="en-US" altLang="zh-TW" b="1" dirty="0" smtClean="0">
                <a:latin typeface="標楷體"/>
                <a:ea typeface="標楷體"/>
              </a:rPr>
              <a:t>｣</a:t>
            </a:r>
            <a:r>
              <a:rPr lang="zh-TW" altLang="en-US" b="1" dirty="0" smtClean="0">
                <a:latin typeface="標楷體" pitchFamily="65" charset="-120"/>
                <a:ea typeface="標楷體" pitchFamily="65" charset="-120"/>
              </a:rPr>
              <a:t>之境界</a:t>
            </a:r>
            <a:r>
              <a:rPr lang="zh-TW" altLang="en-US" b="1" dirty="0" smtClean="0">
                <a:latin typeface="標楷體"/>
                <a:ea typeface="標楷體"/>
              </a:rPr>
              <a:t>，</a:t>
            </a:r>
            <a:r>
              <a:rPr lang="zh-TW" altLang="en-US" b="1" dirty="0">
                <a:latin typeface="標楷體"/>
                <a:ea typeface="標楷體"/>
              </a:rPr>
              <a:t> </a:t>
            </a:r>
            <a:endParaRPr lang="en-US" altLang="zh-TW" b="1" dirty="0" smtClean="0">
              <a:latin typeface="標楷體"/>
              <a:ea typeface="標楷體"/>
            </a:endParaRPr>
          </a:p>
          <a:p>
            <a:pPr marL="0" indent="0">
              <a:buNone/>
            </a:pPr>
            <a:r>
              <a:rPr lang="zh-TW" altLang="en-US" b="1" dirty="0" smtClean="0">
                <a:latin typeface="標楷體"/>
                <a:ea typeface="標楷體"/>
              </a:rPr>
              <a:t>「</a:t>
            </a:r>
            <a:r>
              <a:rPr lang="zh-TW" altLang="en-US" b="1" dirty="0">
                <a:latin typeface="標楷體" pitchFamily="65" charset="-120"/>
                <a:ea typeface="標楷體" pitchFamily="65" charset="-120"/>
              </a:rPr>
              <a:t>離</a:t>
            </a:r>
            <a:r>
              <a:rPr lang="en-US" altLang="zh-TW" b="1" dirty="0">
                <a:latin typeface="標楷體"/>
                <a:ea typeface="標楷體"/>
              </a:rPr>
              <a:t>｣</a:t>
            </a:r>
            <a:r>
              <a:rPr lang="zh-TW" altLang="en-US" b="1" dirty="0" smtClean="0">
                <a:latin typeface="標楷體" pitchFamily="65" charset="-120"/>
                <a:ea typeface="標楷體" pitchFamily="65" charset="-120"/>
              </a:rPr>
              <a:t>才有創新之效</a:t>
            </a:r>
            <a:r>
              <a:rPr lang="zh-TW" altLang="en-US" b="1" dirty="0">
                <a:latin typeface="標楷體"/>
                <a:ea typeface="標楷體"/>
              </a:rPr>
              <a:t>，</a:t>
            </a:r>
            <a:r>
              <a:rPr lang="zh-TW" altLang="en-US" b="1" dirty="0" smtClean="0">
                <a:latin typeface="標楷體" pitchFamily="65" charset="-120"/>
                <a:ea typeface="標楷體" pitchFamily="65" charset="-120"/>
              </a:rPr>
              <a:t>而無前述 </a:t>
            </a:r>
            <a:r>
              <a:rPr lang="en-US" altLang="zh-TW" b="1" dirty="0" smtClean="0">
                <a:latin typeface="標楷體" pitchFamily="65" charset="-120"/>
                <a:ea typeface="標楷體" pitchFamily="65" charset="-120"/>
              </a:rPr>
              <a:t>NOKIA </a:t>
            </a:r>
            <a:r>
              <a:rPr lang="zh-TW" altLang="en-US" b="1" dirty="0" smtClean="0">
                <a:latin typeface="標楷體" pitchFamily="65" charset="-120"/>
                <a:ea typeface="標楷體" pitchFamily="65" charset="-120"/>
              </a:rPr>
              <a:t>之憾</a:t>
            </a:r>
            <a:r>
              <a:rPr lang="zh-TW" altLang="en-US" b="1" dirty="0">
                <a:latin typeface="標楷體"/>
                <a:ea typeface="標楷體"/>
              </a:rPr>
              <a:t>。</a:t>
            </a:r>
            <a:endParaRPr lang="en-US" altLang="zh-TW" dirty="0" smtClean="0"/>
          </a:p>
          <a:p>
            <a:pPr marL="0" indent="0">
              <a:buNone/>
            </a:pPr>
            <a:endParaRPr lang="en-US" altLang="zh-TW" dirty="0" smtClean="0"/>
          </a:p>
          <a:p>
            <a:pPr marL="0" indent="0">
              <a:buNone/>
            </a:pPr>
            <a:r>
              <a:rPr lang="en-US" altLang="zh-TW" sz="1800" dirty="0" smtClean="0"/>
              <a:t>[Kulak and Li, Agile </a:t>
            </a:r>
            <a:r>
              <a:rPr lang="en-US" altLang="zh-TW" sz="1800" dirty="0" err="1" smtClean="0"/>
              <a:t>Shu</a:t>
            </a:r>
            <a:r>
              <a:rPr lang="en-US" altLang="zh-TW" sz="1800" dirty="0" smtClean="0"/>
              <a:t>-Ha-</a:t>
            </a:r>
            <a:r>
              <a:rPr lang="en-US" altLang="zh-TW" sz="1800" dirty="0" err="1" smtClean="0"/>
              <a:t>Ri</a:t>
            </a:r>
            <a:r>
              <a:rPr lang="en-US" altLang="zh-TW" sz="1800" dirty="0" smtClean="0"/>
              <a:t> for Business Innovation, Agile connection to go </a:t>
            </a:r>
            <a:r>
              <a:rPr lang="en-US" altLang="zh-TW" dirty="0" smtClean="0"/>
              <a:t>, </a:t>
            </a:r>
            <a:r>
              <a:rPr lang="en-US" altLang="zh-TW" sz="1800" dirty="0" smtClean="0"/>
              <a:t>Oct. 2, 2019]</a:t>
            </a:r>
          </a:p>
          <a:p>
            <a:pPr marL="0" indent="0">
              <a:buNone/>
            </a:pPr>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smtClean="0"/>
          </a:p>
          <a:p>
            <a:pPr marL="0" indent="0">
              <a:buNone/>
            </a:pPr>
            <a:endParaRPr lang="en-US" altLang="zh-TW" dirty="0"/>
          </a:p>
          <a:p>
            <a:pPr marL="0" indent="0">
              <a:buNone/>
            </a:pPr>
            <a:endParaRPr lang="zh-TW" altLang="en-US" dirty="0"/>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離</a:t>
            </a: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才有創新</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7765634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9EFF639-DB27-4DF5-8C85-EA53A6546743}" type="slidenum">
              <a:rPr lang="zh-TW" altLang="en-US" smtClean="0">
                <a:solidFill>
                  <a:schemeClr val="tx1"/>
                </a:solidFill>
              </a:rPr>
              <a:pPr>
                <a:defRPr/>
              </a:pPr>
              <a:t>205</a:t>
            </a:fld>
            <a:endParaRPr lang="en-US" altLang="zh-TW">
              <a:solidFill>
                <a:schemeClr val="tx1"/>
              </a:solidFill>
            </a:endParaRPr>
          </a:p>
        </p:txBody>
      </p:sp>
      <p:sp>
        <p:nvSpPr>
          <p:cNvPr id="2" name="標題 1"/>
          <p:cNvSpPr>
            <a:spLocks noGrp="1"/>
          </p:cNvSpPr>
          <p:nvPr>
            <p:ph type="title"/>
          </p:nvPr>
        </p:nvSpPr>
        <p:spPr>
          <a:xfrm>
            <a:off x="609600" y="277813"/>
            <a:ext cx="10972800" cy="414337"/>
          </a:xfrm>
        </p:spPr>
        <p:txBody>
          <a:bodyPr/>
          <a:lstStyle/>
          <a:p>
            <a:pPr>
              <a:defRPr/>
            </a:pPr>
            <a:r>
              <a:rPr lang="en-US" altLang="zh-TW" dirty="0" smtClean="0">
                <a:solidFill>
                  <a:schemeClr val="tx1"/>
                </a:solidFill>
              </a:rPr>
              <a:t/>
            </a:r>
            <a:br>
              <a:rPr lang="en-US" altLang="zh-TW" dirty="0" smtClean="0">
                <a:solidFill>
                  <a:schemeClr val="tx1"/>
                </a:solidFill>
              </a:rPr>
            </a:br>
            <a:endParaRPr lang="zh-TW" altLang="en-US" dirty="0">
              <a:solidFill>
                <a:schemeClr val="tx1"/>
              </a:solidFill>
            </a:endParaRPr>
          </a:p>
        </p:txBody>
      </p:sp>
      <p:sp>
        <p:nvSpPr>
          <p:cNvPr id="3" name="內容版面配置區 2"/>
          <p:cNvSpPr>
            <a:spLocks noGrp="1"/>
          </p:cNvSpPr>
          <p:nvPr>
            <p:ph sz="quarter" idx="4294967295"/>
          </p:nvPr>
        </p:nvSpPr>
        <p:spPr>
          <a:xfrm>
            <a:off x="609600" y="1268413"/>
            <a:ext cx="10972800" cy="4862512"/>
          </a:xfrm>
          <a:prstGeom prst="rect">
            <a:avLst/>
          </a:prstGeom>
        </p:spPr>
        <p:txBody>
          <a:bodyPr/>
          <a:lstStyle/>
          <a:p>
            <a:pPr>
              <a:buFont typeface="Wingdings" pitchFamily="2" charset="2"/>
              <a:buNone/>
              <a:defRPr/>
            </a:pPr>
            <a:r>
              <a:rPr lang="zh-TW" altLang="en-US" sz="4000" dirty="0" smtClean="0">
                <a:solidFill>
                  <a:schemeClr val="tx1"/>
                </a:solidFill>
              </a:rPr>
              <a:t>  </a:t>
            </a:r>
            <a:r>
              <a:rPr lang="en-US" altLang="zh-TW" dirty="0" smtClean="0">
                <a:solidFill>
                  <a:schemeClr val="tx1"/>
                </a:solidFill>
              </a:rPr>
              <a:t> </a:t>
            </a:r>
          </a:p>
          <a:p>
            <a:pPr>
              <a:buFont typeface="Wingdings" pitchFamily="2" charset="2"/>
              <a:buNone/>
              <a:defRPr/>
            </a:pPr>
            <a:r>
              <a:rPr lang="en-US" altLang="zh-TW" sz="4000" dirty="0" smtClean="0">
                <a:solidFill>
                  <a:schemeClr val="tx1"/>
                </a:solidFill>
                <a:latin typeface="+mj-ea"/>
                <a:ea typeface="+mj-ea"/>
              </a:rPr>
              <a:t>  </a:t>
            </a:r>
            <a:r>
              <a:rPr lang="zh-TW" altLang="en-US" sz="4000" dirty="0" smtClean="0">
                <a:solidFill>
                  <a:schemeClr val="tx1"/>
                </a:solidFill>
                <a:latin typeface="+mj-ea"/>
                <a:ea typeface="+mj-ea"/>
              </a:rPr>
              <a:t>    下面陳教授引用溝通學著作 </a:t>
            </a:r>
            <a:r>
              <a:rPr lang="en-US" altLang="zh-TW" sz="4000" b="1" dirty="0" smtClean="0">
                <a:solidFill>
                  <a:schemeClr val="tx1"/>
                </a:solidFill>
                <a:latin typeface="+mj-ea"/>
                <a:ea typeface="+mj-ea"/>
              </a:rPr>
              <a:t>         </a:t>
            </a:r>
          </a:p>
          <a:p>
            <a:pPr>
              <a:buFont typeface="Wingdings" pitchFamily="2" charset="2"/>
              <a:buNone/>
              <a:defRPr/>
            </a:pPr>
            <a:r>
              <a:rPr lang="en-US" altLang="zh-TW" sz="4000" b="1" dirty="0" smtClean="0">
                <a:solidFill>
                  <a:schemeClr val="tx1"/>
                </a:solidFill>
                <a:latin typeface="+mj-ea"/>
                <a:ea typeface="+mj-ea"/>
              </a:rPr>
              <a:t>        Made to Stick, Heath, 2007.</a:t>
            </a:r>
          </a:p>
          <a:p>
            <a:pPr>
              <a:buFont typeface="Wingdings" pitchFamily="2" charset="2"/>
              <a:buNone/>
              <a:defRPr/>
            </a:pPr>
            <a:r>
              <a:rPr lang="en-US" altLang="zh-TW" sz="4000" dirty="0" smtClean="0">
                <a:solidFill>
                  <a:schemeClr val="tx1"/>
                </a:solidFill>
                <a:latin typeface="+mj-ea"/>
                <a:ea typeface="+mj-ea"/>
              </a:rPr>
              <a:t>           at  www.madetostick.com</a:t>
            </a:r>
          </a:p>
          <a:p>
            <a:pPr>
              <a:buFont typeface="Wingdings" pitchFamily="2" charset="2"/>
              <a:buNone/>
              <a:defRPr/>
            </a:pPr>
            <a:r>
              <a:rPr lang="zh-TW" altLang="en-US" sz="4000" dirty="0" smtClean="0">
                <a:solidFill>
                  <a:schemeClr val="tx1"/>
                </a:solidFill>
                <a:latin typeface="+mj-ea"/>
                <a:ea typeface="+mj-ea"/>
              </a:rPr>
              <a:t>                </a:t>
            </a:r>
            <a:r>
              <a:rPr lang="zh-TW" altLang="en-US" sz="4000" b="1" dirty="0" smtClean="0">
                <a:solidFill>
                  <a:schemeClr val="tx1"/>
                </a:solidFill>
                <a:latin typeface="微軟正黑體" pitchFamily="34" charset="-120"/>
                <a:ea typeface="微軟正黑體" pitchFamily="34" charset="-120"/>
              </a:rPr>
              <a:t>進一步探討溝通</a:t>
            </a:r>
            <a:endParaRPr lang="zh-TW" altLang="en-US" sz="4000" b="1" dirty="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215498572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endParaRPr lang="en-US" altLang="zh-TW" dirty="0">
              <a:solidFill>
                <a:schemeClr val="tx1"/>
              </a:solidFill>
            </a:endParaRPr>
          </a:p>
        </p:txBody>
      </p:sp>
      <p:sp>
        <p:nvSpPr>
          <p:cNvPr id="2" name="標題 1"/>
          <p:cNvSpPr>
            <a:spLocks noGrp="1"/>
          </p:cNvSpPr>
          <p:nvPr>
            <p:ph type="title"/>
          </p:nvPr>
        </p:nvSpPr>
        <p:spPr/>
        <p:txBody>
          <a:bodyPr/>
          <a:lstStyle/>
          <a:p>
            <a:pPr>
              <a:defRPr/>
            </a:pPr>
            <a:r>
              <a:rPr lang="en-US" altLang="zh-TW" dirty="0" err="1" smtClean="0">
                <a:solidFill>
                  <a:schemeClr val="tx1"/>
                </a:solidFill>
                <a:latin typeface="標楷體" pitchFamily="65" charset="-120"/>
                <a:ea typeface="標楷體" pitchFamily="65" charset="-120"/>
              </a:rPr>
              <a:t>人際溝通</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擊節者實驗</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577009"/>
            <a:ext cx="10972800" cy="4553917"/>
          </a:xfrm>
          <a:prstGeom prst="rect">
            <a:avLst/>
          </a:prstGeom>
        </p:spPr>
        <p:txBody>
          <a:bodyPr/>
          <a:lstStyle/>
          <a:p>
            <a:pPr>
              <a:buFont typeface="Wingdings" pitchFamily="2" charset="2"/>
              <a:buNone/>
              <a:defRPr/>
            </a:pPr>
            <a:r>
              <a:rPr lang="en-US" altLang="zh-TW" dirty="0" smtClean="0">
                <a:solidFill>
                  <a:schemeClr val="tx1"/>
                </a:solidFill>
              </a:rPr>
              <a:t>1990 Stanford Univ. </a:t>
            </a:r>
            <a:r>
              <a:rPr lang="en-US" altLang="zh-TW" dirty="0" err="1" smtClean="0">
                <a:solidFill>
                  <a:schemeClr val="tx1"/>
                </a:solidFill>
              </a:rPr>
              <a:t>心理學博士論文</a:t>
            </a:r>
            <a:endParaRPr lang="en-US" altLang="zh-TW" dirty="0" smtClean="0">
              <a:solidFill>
                <a:schemeClr val="tx1"/>
              </a:solidFill>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擊節者拿到紙片上有</a:t>
            </a:r>
            <a:r>
              <a:rPr lang="en-US" altLang="zh-TW" dirty="0" smtClean="0">
                <a:solidFill>
                  <a:schemeClr val="tx1"/>
                </a:solidFill>
                <a:latin typeface="標楷體" pitchFamily="65" charset="-120"/>
                <a:ea typeface="標楷體" pitchFamily="65" charset="-120"/>
              </a:rPr>
              <a:t>25首(</a:t>
            </a:r>
            <a:r>
              <a:rPr lang="zh-TW" altLang="en-US" dirty="0" smtClean="0">
                <a:solidFill>
                  <a:schemeClr val="tx1"/>
                </a:solidFill>
                <a:latin typeface="標楷體" pitchFamily="65" charset="-120"/>
                <a:ea typeface="標楷體" pitchFamily="65" charset="-120"/>
              </a:rPr>
              <a:t>不是一首</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常見歌曲</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如生日快樂</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任選一首,在桌上敲擊節奏給聽</a:t>
            </a:r>
            <a:r>
              <a:rPr lang="zh-TW" altLang="en-US" dirty="0" smtClean="0">
                <a:solidFill>
                  <a:schemeClr val="tx1"/>
                </a:solidFill>
                <a:latin typeface="標楷體" pitchFamily="65" charset="-120"/>
                <a:ea typeface="標楷體" pitchFamily="65" charset="-120"/>
              </a:rPr>
              <a:t>者</a:t>
            </a:r>
            <a:r>
              <a:rPr lang="en-US" altLang="zh-TW" dirty="0" smtClean="0">
                <a:solidFill>
                  <a:schemeClr val="tx1"/>
                </a:solidFill>
                <a:latin typeface="標楷體" pitchFamily="65" charset="-120"/>
                <a:ea typeface="標楷體" pitchFamily="65" charset="-120"/>
              </a:rPr>
              <a:t>,聽</a:t>
            </a:r>
            <a:r>
              <a:rPr lang="zh-TW" altLang="en-US" dirty="0" smtClean="0">
                <a:solidFill>
                  <a:schemeClr val="tx1"/>
                </a:solidFill>
                <a:latin typeface="標楷體" pitchFamily="65" charset="-120"/>
                <a:ea typeface="標楷體" pitchFamily="65" charset="-120"/>
              </a:rPr>
              <a:t>者則根據</a:t>
            </a:r>
            <a:r>
              <a:rPr lang="en-US" altLang="zh-TW" dirty="0" err="1" smtClean="0">
                <a:solidFill>
                  <a:schemeClr val="tx1"/>
                </a:solidFill>
                <a:latin typeface="標楷體" pitchFamily="65" charset="-120"/>
                <a:ea typeface="標楷體" pitchFamily="65" charset="-120"/>
              </a:rPr>
              <a:t>節奏</a:t>
            </a:r>
            <a:r>
              <a:rPr lang="zh-TW" altLang="en-US" dirty="0" smtClean="0">
                <a:solidFill>
                  <a:schemeClr val="tx1"/>
                </a:solidFill>
                <a:latin typeface="標楷體" pitchFamily="65" charset="-120"/>
                <a:ea typeface="標楷體" pitchFamily="65" charset="-120"/>
              </a:rPr>
              <a:t>來</a:t>
            </a:r>
            <a:r>
              <a:rPr lang="en-US" altLang="zh-TW" dirty="0" err="1" smtClean="0">
                <a:solidFill>
                  <a:schemeClr val="tx1"/>
                </a:solidFill>
                <a:latin typeface="標楷體" pitchFamily="65" charset="-120"/>
                <a:ea typeface="標楷體" pitchFamily="65" charset="-120"/>
              </a:rPr>
              <a:t>猜歌名</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擊節者預測</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猜中機率 </a:t>
            </a:r>
            <a:r>
              <a:rPr lang="en-US" altLang="zh-TW" b="1" dirty="0" smtClean="0">
                <a:solidFill>
                  <a:schemeClr val="tx1"/>
                </a:solidFill>
                <a:latin typeface="標楷體" pitchFamily="65" charset="-120"/>
                <a:ea typeface="標楷體" pitchFamily="65" charset="-120"/>
              </a:rPr>
              <a:t>50%</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因他知</a:t>
            </a:r>
            <a:r>
              <a:rPr lang="en-US" altLang="zh-TW" b="1" dirty="0" err="1" smtClean="0">
                <a:solidFill>
                  <a:schemeClr val="tx1"/>
                </a:solidFill>
                <a:latin typeface="微軟正黑體" pitchFamily="34" charset="-120"/>
                <a:ea typeface="微軟正黑體" pitchFamily="34" charset="-120"/>
              </a:rPr>
              <a:t>旋律</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但</a:t>
            </a:r>
            <a:r>
              <a:rPr lang="en-US" altLang="zh-TW" dirty="0" smtClean="0">
                <a:solidFill>
                  <a:schemeClr val="tx1"/>
                </a:solidFill>
                <a:latin typeface="標楷體" pitchFamily="65" charset="-120"/>
                <a:ea typeface="標楷體" pitchFamily="65" charset="-120"/>
              </a:rPr>
              <a:t>聽</a:t>
            </a:r>
            <a:r>
              <a:rPr lang="zh-TW" altLang="en-US" dirty="0" smtClean="0">
                <a:solidFill>
                  <a:schemeClr val="tx1"/>
                </a:solidFill>
                <a:latin typeface="標楷體" pitchFamily="65" charset="-120"/>
                <a:ea typeface="標楷體" pitchFamily="65" charset="-120"/>
              </a:rPr>
              <a:t>者聽到一串</a:t>
            </a:r>
            <a:r>
              <a:rPr lang="en-US" altLang="zh-TW" dirty="0" err="1" smtClean="0">
                <a:solidFill>
                  <a:schemeClr val="tx1"/>
                </a:solidFill>
                <a:latin typeface="標楷體" pitchFamily="65" charset="-120"/>
                <a:ea typeface="標楷體" pitchFamily="65" charset="-120"/>
              </a:rPr>
              <a:t>敲擊聲,</a:t>
            </a:r>
            <a:r>
              <a:rPr lang="en-US" altLang="zh-TW" dirty="0" err="1" smtClean="0">
                <a:solidFill>
                  <a:schemeClr val="tx1"/>
                </a:solidFill>
              </a:rPr>
              <a:t>只猜中</a:t>
            </a:r>
            <a:r>
              <a:rPr lang="en-US" altLang="zh-TW" dirty="0" smtClean="0">
                <a:solidFill>
                  <a:schemeClr val="tx1"/>
                </a:solidFill>
              </a:rPr>
              <a:t> </a:t>
            </a:r>
            <a:r>
              <a:rPr lang="en-US" altLang="zh-TW" b="1" dirty="0" smtClean="0">
                <a:solidFill>
                  <a:schemeClr val="tx1"/>
                </a:solidFill>
                <a:latin typeface="標楷體" pitchFamily="65" charset="-120"/>
                <a:ea typeface="標楷體" pitchFamily="65" charset="-120"/>
              </a:rPr>
              <a:t>2.5%</a:t>
            </a:r>
          </a:p>
          <a:p>
            <a:pPr>
              <a:buFont typeface="Wingdings" pitchFamily="2" charset="2"/>
              <a:buNone/>
              <a:defRPr/>
            </a:pPr>
            <a:endParaRPr lang="en-US" altLang="zh-TW" b="1"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真相</a:t>
            </a:r>
            <a:r>
              <a:rPr lang="en-US" altLang="zh-TW" b="1" dirty="0" smtClean="0">
                <a:solidFill>
                  <a:schemeClr val="tx1"/>
                </a:solidFill>
                <a:latin typeface="微軟正黑體" pitchFamily="34" charset="-120"/>
                <a:ea typeface="微軟正黑體" pitchFamily="34" charset="-120"/>
              </a:rPr>
              <a:t>:</a:t>
            </a:r>
            <a:r>
              <a:rPr lang="zh-TW" altLang="en-US" dirty="0" smtClean="0">
                <a:solidFill>
                  <a:schemeClr val="tx1"/>
                </a:solidFill>
                <a:latin typeface="標楷體" pitchFamily="65" charset="-120"/>
                <a:ea typeface="標楷體" pitchFamily="65" charset="-120"/>
              </a:rPr>
              <a:t>擊節者很難想像聽者</a:t>
            </a:r>
            <a:r>
              <a:rPr lang="zh-TW" altLang="en-US" b="1" dirty="0" smtClean="0">
                <a:solidFill>
                  <a:schemeClr val="tx1"/>
                </a:solidFill>
                <a:latin typeface="微軟正黑體" pitchFamily="34" charset="-120"/>
                <a:ea typeface="微軟正黑體" pitchFamily="34" charset="-120"/>
              </a:rPr>
              <a:t>無</a:t>
            </a:r>
            <a:r>
              <a:rPr lang="en-US" altLang="zh-TW" b="1" dirty="0" err="1" smtClean="0">
                <a:solidFill>
                  <a:schemeClr val="tx1"/>
                </a:solidFill>
                <a:latin typeface="微軟正黑體" pitchFamily="34" charset="-120"/>
                <a:ea typeface="微軟正黑體" pitchFamily="34" charset="-120"/>
              </a:rPr>
              <a:t>旋律的</a:t>
            </a:r>
            <a:r>
              <a:rPr lang="zh-TW" altLang="en-US" b="1" i="1" dirty="0" smtClean="0">
                <a:solidFill>
                  <a:schemeClr val="tx1"/>
                </a:solidFill>
                <a:latin typeface="微軟正黑體" pitchFamily="34" charset="-120"/>
                <a:ea typeface="微軟正黑體" pitchFamily="34" charset="-120"/>
              </a:rPr>
              <a:t>知識</a:t>
            </a:r>
            <a:r>
              <a:rPr lang="en-US" altLang="zh-TW" b="1" dirty="0" smtClean="0">
                <a:solidFill>
                  <a:schemeClr val="tx1"/>
                </a:solidFill>
                <a:latin typeface="微軟正黑體" pitchFamily="34" charset="-120"/>
                <a:ea typeface="微軟正黑體" pitchFamily="34" charset="-120"/>
              </a:rPr>
              <a:t>，   </a:t>
            </a:r>
          </a:p>
          <a:p>
            <a:pPr>
              <a:buFont typeface="Wingdings" pitchFamily="2" charset="2"/>
              <a:buNone/>
              <a:defRPr/>
            </a:pPr>
            <a:r>
              <a:rPr lang="en-US" altLang="zh-TW" b="1" dirty="0" smtClean="0">
                <a:solidFill>
                  <a:schemeClr val="tx1"/>
                </a:solidFill>
                <a:latin typeface="微軟正黑體" pitchFamily="34" charset="-120"/>
                <a:ea typeface="微軟正黑體" pitchFamily="34" charset="-120"/>
              </a:rPr>
              <a:t>         </a:t>
            </a:r>
            <a:r>
              <a:rPr lang="en-US" altLang="zh-TW" b="1" dirty="0" err="1" smtClean="0">
                <a:solidFill>
                  <a:schemeClr val="tx1"/>
                </a:solidFill>
                <a:latin typeface="微軟正黑體" pitchFamily="34" charset="-120"/>
                <a:ea typeface="微軟正黑體" pitchFamily="34" charset="-120"/>
              </a:rPr>
              <a:t>敲得很累</a:t>
            </a:r>
            <a:r>
              <a:rPr lang="en-US" altLang="zh-TW" b="1" dirty="0" smtClean="0">
                <a:solidFill>
                  <a:schemeClr val="tx1"/>
                </a:solidFill>
                <a:latin typeface="微軟正黑體" pitchFamily="34" charset="-120"/>
                <a:ea typeface="微軟正黑體" pitchFamily="34" charset="-120"/>
              </a:rPr>
              <a:t>(</a:t>
            </a:r>
            <a:r>
              <a:rPr lang="zh-TW" altLang="en-US" b="1" dirty="0" smtClean="0">
                <a:solidFill>
                  <a:schemeClr val="tx1"/>
                </a:solidFill>
                <a:latin typeface="微軟正黑體" pitchFamily="34" charset="-120"/>
                <a:ea typeface="微軟正黑體" pitchFamily="34" charset="-120"/>
              </a:rPr>
              <a:t>腦中旋律震耳</a:t>
            </a:r>
            <a:r>
              <a:rPr lang="en-US" altLang="zh-TW" b="1" dirty="0" smtClean="0">
                <a:solidFill>
                  <a:schemeClr val="tx1"/>
                </a:solidFill>
                <a:latin typeface="微軟正黑體" pitchFamily="34" charset="-120"/>
                <a:ea typeface="微軟正黑體" pitchFamily="34" charset="-120"/>
              </a:rPr>
              <a:t>)</a:t>
            </a:r>
            <a:r>
              <a:rPr lang="en-US" altLang="zh-TW" b="1" dirty="0" err="1" smtClean="0">
                <a:solidFill>
                  <a:schemeClr val="tx1"/>
                </a:solidFill>
                <a:latin typeface="微軟正黑體" pitchFamily="34" charset="-120"/>
                <a:ea typeface="微軟正黑體" pitchFamily="34" charset="-120"/>
              </a:rPr>
              <a:t>也沒用，這形</a:t>
            </a:r>
            <a:r>
              <a:rPr lang="en-US" altLang="zh-TW" b="1" dirty="0" smtClean="0">
                <a:solidFill>
                  <a:schemeClr val="tx1"/>
                </a:solidFill>
                <a:latin typeface="微軟正黑體" pitchFamily="34" charset="-120"/>
                <a:ea typeface="微軟正黑體" pitchFamily="34" charset="-120"/>
              </a:rPr>
              <a:t>  </a:t>
            </a:r>
          </a:p>
          <a:p>
            <a:pPr>
              <a:buFont typeface="Wingdings" pitchFamily="2" charset="2"/>
              <a:buNone/>
              <a:defRPr/>
            </a:pPr>
            <a:r>
              <a:rPr lang="en-US" altLang="zh-TW" b="1" dirty="0" smtClean="0">
                <a:solidFill>
                  <a:schemeClr val="tx1"/>
                </a:solidFill>
                <a:latin typeface="微軟正黑體" pitchFamily="34" charset="-120"/>
                <a:ea typeface="微軟正黑體" pitchFamily="34" charset="-120"/>
              </a:rPr>
              <a:t>       </a:t>
            </a:r>
            <a:r>
              <a:rPr lang="en-US" altLang="zh-TW" b="1" dirty="0" err="1" smtClean="0">
                <a:solidFill>
                  <a:schemeClr val="tx1"/>
                </a:solidFill>
                <a:latin typeface="微軟正黑體" pitchFamily="34" charset="-120"/>
                <a:ea typeface="微軟正黑體" pitchFamily="34" charset="-120"/>
              </a:rPr>
              <a:t>成</a:t>
            </a:r>
            <a:r>
              <a:rPr lang="en-US" altLang="zh-TW" b="1" i="1" dirty="0" err="1" smtClean="0">
                <a:solidFill>
                  <a:schemeClr val="tx1"/>
                </a:solidFill>
                <a:latin typeface="微軟正黑體" pitchFamily="34" charset="-120"/>
                <a:ea typeface="微軟正黑體" pitchFamily="34" charset="-120"/>
              </a:rPr>
              <a:t>魔咒</a:t>
            </a:r>
            <a:r>
              <a:rPr lang="en-US" altLang="zh-TW" b="1" dirty="0" err="1" smtClean="0">
                <a:solidFill>
                  <a:schemeClr val="tx1"/>
                </a:solidFill>
                <a:latin typeface="微軟正黑體" pitchFamily="34" charset="-120"/>
                <a:ea typeface="微軟正黑體" pitchFamily="34" charset="-120"/>
              </a:rPr>
              <a:t>，阻絕溝通</a:t>
            </a:r>
            <a:r>
              <a:rPr lang="en-US" altLang="zh-TW" b="1" dirty="0" smtClean="0">
                <a:solidFill>
                  <a:schemeClr val="tx1"/>
                </a:solidFill>
                <a:latin typeface="微軟正黑體" pitchFamily="34" charset="-120"/>
                <a:ea typeface="微軟正黑體" pitchFamily="34" charset="-120"/>
              </a:rPr>
              <a:t> (</a:t>
            </a:r>
            <a:r>
              <a:rPr lang="en-US" altLang="zh-TW" b="1" dirty="0" err="1" smtClean="0">
                <a:solidFill>
                  <a:schemeClr val="tx1"/>
                </a:solidFill>
                <a:latin typeface="微軟正黑體" pitchFamily="34" charset="-120"/>
                <a:ea typeface="微軟正黑體" pitchFamily="34" charset="-120"/>
              </a:rPr>
              <a:t>對方怎可能沒聽出</a:t>
            </a:r>
            <a:r>
              <a:rPr lang="en-US" altLang="zh-TW" b="1" dirty="0" smtClean="0">
                <a:solidFill>
                  <a:schemeClr val="tx1"/>
                </a:solidFill>
                <a:latin typeface="微軟正黑體" pitchFamily="34" charset="-120"/>
                <a:ea typeface="微軟正黑體" pitchFamily="34" charset="-120"/>
              </a:rPr>
              <a:t>??)</a:t>
            </a:r>
            <a:endParaRPr lang="zh-TW" altLang="en-US" dirty="0">
              <a:solidFill>
                <a:schemeClr val="tx1"/>
              </a:solidFill>
            </a:endParaRPr>
          </a:p>
        </p:txBody>
      </p:sp>
    </p:spTree>
    <p:extLst>
      <p:ext uri="{BB962C8B-B14F-4D97-AF65-F5344CB8AC3E}">
        <p14:creationId xmlns:p14="http://schemas.microsoft.com/office/powerpoint/2010/main" val="163459210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B8A661C-212B-4890-9F79-CF22DB8927F6}" type="slidenum">
              <a:rPr lang="zh-TW" altLang="en-US" smtClean="0"/>
              <a:pPr>
                <a:defRPr/>
              </a:pPr>
              <a:t>207</a:t>
            </a:fld>
            <a:endParaRPr lang="en-US" altLang="zh-TW" dirty="0"/>
          </a:p>
        </p:txBody>
      </p:sp>
      <p:sp>
        <p:nvSpPr>
          <p:cNvPr id="2" name="標題 1"/>
          <p:cNvSpPr>
            <a:spLocks noGrp="1"/>
          </p:cNvSpPr>
          <p:nvPr>
            <p:ph type="title"/>
          </p:nvPr>
        </p:nvSpPr>
        <p:spPr/>
        <p:txBody>
          <a:bodyPr/>
          <a:lstStyle/>
          <a:p>
            <a:pPr>
              <a:defRPr/>
            </a:pPr>
            <a:r>
              <a:rPr lang="en-US" altLang="zh-TW" dirty="0" err="1" smtClean="0">
                <a:solidFill>
                  <a:schemeClr val="tx1"/>
                </a:solidFill>
                <a:latin typeface="標楷體" pitchFamily="65" charset="-120"/>
                <a:ea typeface="標楷體" pitchFamily="65" charset="-120"/>
              </a:rPr>
              <a:t>人際溝通</a:t>
            </a:r>
            <a:r>
              <a:rPr lang="en-US" altLang="zh-TW" dirty="0" smtClean="0">
                <a:solidFill>
                  <a:schemeClr val="tx1"/>
                </a:solidFill>
                <a:latin typeface="標楷體" pitchFamily="65" charset="-120"/>
                <a:ea typeface="標楷體" pitchFamily="65" charset="-120"/>
              </a:rPr>
              <a:t> (Cont.)</a:t>
            </a:r>
            <a:endParaRPr lang="zh-TW" altLang="en-US" dirty="0">
              <a:solidFill>
                <a:schemeClr val="tx1"/>
              </a:solidFill>
            </a:endParaRPr>
          </a:p>
        </p:txBody>
      </p:sp>
      <p:sp>
        <p:nvSpPr>
          <p:cNvPr id="3" name="內容版面配置區 2"/>
          <p:cNvSpPr>
            <a:spLocks noGrp="1"/>
          </p:cNvSpPr>
          <p:nvPr>
            <p:ph sz="quarter" idx="4294967295"/>
          </p:nvPr>
        </p:nvSpPr>
        <p:spPr>
          <a:xfrm>
            <a:off x="609600" y="1616765"/>
            <a:ext cx="10972800" cy="4514160"/>
          </a:xfrm>
          <a:prstGeom prst="rect">
            <a:avLst/>
          </a:prstGeom>
        </p:spPr>
        <p:txBody>
          <a:bodyPr/>
          <a:lstStyle/>
          <a:p>
            <a:pPr>
              <a:buFont typeface="Wingdings" pitchFamily="2" charset="2"/>
              <a:buNone/>
              <a:defRPr/>
            </a:pPr>
            <a:r>
              <a:rPr lang="zh-TW" altLang="en-US" dirty="0" smtClean="0"/>
              <a:t>  </a:t>
            </a:r>
            <a:r>
              <a:rPr lang="zh-TW" altLang="en-US" dirty="0" smtClean="0">
                <a:solidFill>
                  <a:schemeClr val="tx1"/>
                </a:solidFill>
                <a:latin typeface="標楷體" pitchFamily="65" charset="-120"/>
                <a:ea typeface="標楷體" pitchFamily="65" charset="-120"/>
              </a:rPr>
              <a:t>從心理學觀點</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人際溝通有</a:t>
            </a:r>
            <a:r>
              <a:rPr lang="en-US" altLang="zh-TW" dirty="0" err="1" smtClean="0">
                <a:solidFill>
                  <a:schemeClr val="tx1"/>
                </a:solidFill>
                <a:latin typeface="微軟正黑體" pitchFamily="34" charset="-120"/>
                <a:ea typeface="微軟正黑體" pitchFamily="34" charset="-120"/>
              </a:rPr>
              <a:t>知識</a:t>
            </a:r>
            <a:r>
              <a:rPr lang="zh-TW" altLang="en-US" dirty="0" smtClean="0">
                <a:solidFill>
                  <a:schemeClr val="tx1"/>
                </a:solidFill>
                <a:latin typeface="微軟正黑體" pitchFamily="34" charset="-120"/>
                <a:ea typeface="微軟正黑體" pitchFamily="34" charset="-120"/>
              </a:rPr>
              <a:t>的魔咒 </a:t>
            </a:r>
            <a:endParaRPr lang="en-US" altLang="zh-TW" dirty="0" smtClean="0">
              <a:solidFill>
                <a:schemeClr val="tx1"/>
              </a:solidFill>
              <a:latin typeface="微軟正黑體" pitchFamily="34" charset="-120"/>
              <a:ea typeface="微軟正黑體" pitchFamily="34" charset="-120"/>
            </a:endParaRPr>
          </a:p>
          <a:p>
            <a:pPr>
              <a:buFont typeface="Wingdings" pitchFamily="2" charset="2"/>
              <a:buNone/>
              <a:defRPr/>
            </a:pPr>
            <a:r>
              <a:rPr lang="en-US" altLang="zh-TW" dirty="0" smtClean="0">
                <a:solidFill>
                  <a:schemeClr val="tx1"/>
                </a:solidFill>
                <a:latin typeface="微軟正黑體" pitchFamily="34" charset="-120"/>
                <a:ea typeface="微軟正黑體" pitchFamily="34" charset="-120"/>
              </a:rPr>
              <a:t>   (</a:t>
            </a:r>
            <a:r>
              <a:rPr lang="zh-TW" altLang="en-US" dirty="0" err="1" smtClean="0">
                <a:solidFill>
                  <a:schemeClr val="tx1"/>
                </a:solidFill>
                <a:latin typeface="微軟正黑體" pitchFamily="34" charset="-120"/>
                <a:ea typeface="微軟正黑體" pitchFamily="34" charset="-120"/>
              </a:rPr>
              <a:t>上</a:t>
            </a:r>
            <a:r>
              <a:rPr lang="en-US" altLang="zh-TW" dirty="0" smtClean="0">
                <a:solidFill>
                  <a:schemeClr val="tx1"/>
                </a:solidFill>
                <a:latin typeface="微軟正黑體" pitchFamily="34" charset="-120"/>
                <a:ea typeface="微軟正黑體" pitchFamily="34" charset="-120"/>
              </a:rPr>
              <a:t>頁</a:t>
            </a:r>
            <a:r>
              <a:rPr lang="zh-TW" altLang="en-US" dirty="0" smtClean="0">
                <a:solidFill>
                  <a:schemeClr val="tx1"/>
                </a:solidFill>
                <a:latin typeface="微軟正黑體" pitchFamily="34" charset="-120"/>
                <a:ea typeface="微軟正黑體" pitchFamily="34" charset="-120"/>
              </a:rPr>
              <a:t>實驗</a:t>
            </a:r>
            <a:r>
              <a:rPr lang="en-US" altLang="zh-TW" dirty="0" smtClean="0">
                <a:solidFill>
                  <a:schemeClr val="tx1"/>
                </a:solidFill>
                <a:latin typeface="微軟正黑體" pitchFamily="34" charset="-120"/>
                <a:ea typeface="微軟正黑體" pitchFamily="34" charset="-120"/>
              </a:rPr>
              <a:t>) </a:t>
            </a:r>
            <a:r>
              <a:rPr lang="en-US" altLang="zh-TW" dirty="0" smtClean="0">
                <a:solidFill>
                  <a:schemeClr val="tx1"/>
                </a:solidFill>
                <a:latin typeface="標楷體" pitchFamily="65" charset="-120"/>
                <a:ea typeface="標楷體" pitchFamily="65" charset="-120"/>
              </a:rPr>
              <a:t>(The Curse of Knowledge)</a:t>
            </a:r>
          </a:p>
          <a:p>
            <a:pPr>
              <a:buFont typeface="Wingdings" pitchFamily="2" charset="2"/>
              <a:buNone/>
              <a:defRPr/>
            </a:pPr>
            <a:r>
              <a:rPr lang="zh-TW" altLang="en-US" dirty="0" smtClean="0">
                <a:solidFill>
                  <a:schemeClr val="tx1"/>
                </a:solidFill>
                <a:latin typeface="標楷體" pitchFamily="65" charset="-120"/>
                <a:ea typeface="標楷體" pitchFamily="65" charset="-120"/>
              </a:rPr>
              <a:t>  以軟工而言：</a:t>
            </a:r>
            <a:r>
              <a:rPr lang="en-US" altLang="zh-TW" dirty="0" err="1" smtClean="0">
                <a:solidFill>
                  <a:schemeClr val="tx1"/>
                </a:solidFill>
                <a:latin typeface="標楷體" pitchFamily="65" charset="-120"/>
                <a:ea typeface="標楷體" pitchFamily="65" charset="-120"/>
              </a:rPr>
              <a:t>開發者在開發當下擁有知識，但無法想像維修者完全無知識的困境，開發者會</a:t>
            </a:r>
            <a:r>
              <a:rPr lang="zh-TW" altLang="en-US" dirty="0" smtClean="0">
                <a:solidFill>
                  <a:schemeClr val="tx1"/>
                </a:solidFill>
                <a:latin typeface="標楷體" pitchFamily="65" charset="-120"/>
                <a:ea typeface="標楷體" pitchFamily="65" charset="-120"/>
              </a:rPr>
              <a:t>誤</a:t>
            </a:r>
            <a:r>
              <a:rPr lang="en-US" altLang="zh-TW" dirty="0" err="1" smtClean="0">
                <a:solidFill>
                  <a:schemeClr val="tx1"/>
                </a:solidFill>
                <a:latin typeface="標楷體" pitchFamily="65" charset="-120"/>
                <a:ea typeface="標楷體" pitchFamily="65" charset="-120"/>
              </a:rPr>
              <a:t>以為維修者也擁有該知識</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myAgile</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的 </a:t>
            </a:r>
            <a:r>
              <a:rPr lang="zh-TW" altLang="en-US" dirty="0" smtClean="0">
                <a:solidFill>
                  <a:srgbClr val="FF0000"/>
                </a:solidFill>
                <a:latin typeface="微軟正黑體" pitchFamily="34" charset="-120"/>
                <a:ea typeface="微軟正黑體" pitchFamily="34" charset="-120"/>
              </a:rPr>
              <a:t>設計草圖 </a:t>
            </a:r>
            <a:r>
              <a:rPr lang="en-US" altLang="zh-TW" dirty="0" smtClean="0">
                <a:solidFill>
                  <a:srgbClr val="FF0000"/>
                </a:solidFill>
                <a:latin typeface="微軟正黑體" pitchFamily="34" charset="-120"/>
                <a:ea typeface="微軟正黑體" pitchFamily="34" charset="-120"/>
              </a:rPr>
              <a:t>(design sketch)</a:t>
            </a:r>
            <a:r>
              <a:rPr lang="zh-TW" altLang="en-US" dirty="0" smtClean="0">
                <a:solidFill>
                  <a:schemeClr val="tx1"/>
                </a:solidFill>
                <a:latin typeface="標楷體" pitchFamily="65" charset="-120"/>
                <a:ea typeface="標楷體" pitchFamily="65" charset="-120"/>
              </a:rPr>
              <a:t>及</a:t>
            </a:r>
            <a:r>
              <a:rPr lang="zh-TW" altLang="en-US" dirty="0" smtClean="0">
                <a:solidFill>
                  <a:srgbClr val="FF0000"/>
                </a:solidFill>
                <a:latin typeface="微軟正黑體" pitchFamily="34" charset="-120"/>
                <a:ea typeface="微軟正黑體" pitchFamily="34" charset="-120"/>
              </a:rPr>
              <a:t>虛擬碼 </a:t>
            </a:r>
            <a:r>
              <a:rPr lang="en-US" altLang="zh-TW" dirty="0" smtClean="0">
                <a:solidFill>
                  <a:srgbClr val="FF0000"/>
                </a:solidFill>
                <a:latin typeface="微軟正黑體" pitchFamily="34" charset="-120"/>
                <a:ea typeface="微軟正黑體" pitchFamily="34" charset="-120"/>
              </a:rPr>
              <a:t>(pseudo code)</a:t>
            </a:r>
            <a:r>
              <a:rPr lang="zh-TW" altLang="en-US" dirty="0" smtClean="0">
                <a:solidFill>
                  <a:schemeClr val="tx1"/>
                </a:solidFill>
                <a:latin typeface="標楷體" pitchFamily="65" charset="-120"/>
                <a:ea typeface="標楷體" pitchFamily="65" charset="-120"/>
              </a:rPr>
              <a:t>即補捉</a:t>
            </a:r>
            <a:r>
              <a:rPr lang="en-US" altLang="zh-TW" dirty="0" err="1" smtClean="0">
                <a:solidFill>
                  <a:schemeClr val="tx1"/>
                </a:solidFill>
                <a:latin typeface="標楷體" pitchFamily="65" charset="-120"/>
                <a:ea typeface="標楷體" pitchFamily="65" charset="-120"/>
              </a:rPr>
              <a:t>開發者該知識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再傳播給</a:t>
            </a:r>
            <a:r>
              <a:rPr lang="en-US" altLang="zh-TW" dirty="0" err="1" smtClean="0">
                <a:solidFill>
                  <a:schemeClr val="tx1"/>
                </a:solidFill>
                <a:latin typeface="標楷體" pitchFamily="65" charset="-120"/>
                <a:ea typeface="標楷體" pitchFamily="65" charset="-120"/>
              </a:rPr>
              <a:t>維修者</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rPr>
              <a:t>* Made to Stick: Why Some Ideas Survive and Others Die), </a:t>
            </a:r>
          </a:p>
          <a:p>
            <a:pPr>
              <a:buFont typeface="Wingdings" pitchFamily="2" charset="2"/>
              <a:buNone/>
              <a:defRPr/>
            </a:pPr>
            <a:r>
              <a:rPr lang="en-US" altLang="zh-TW" sz="2000" dirty="0" smtClean="0">
                <a:solidFill>
                  <a:schemeClr val="tx1"/>
                </a:solidFill>
              </a:rPr>
              <a:t>    </a:t>
            </a:r>
            <a:r>
              <a:rPr lang="en-US" altLang="zh-TW" sz="2000" dirty="0" err="1" smtClean="0">
                <a:solidFill>
                  <a:schemeClr val="tx1"/>
                </a:solidFill>
              </a:rPr>
              <a:t>中譯本：創意黏力學</a:t>
            </a:r>
            <a:r>
              <a:rPr lang="en-US" altLang="zh-TW" sz="2000" dirty="0" smtClean="0">
                <a:solidFill>
                  <a:schemeClr val="tx1"/>
                </a:solidFill>
              </a:rPr>
              <a:t> (</a:t>
            </a:r>
            <a:r>
              <a:rPr lang="zh-TW" altLang="en-US" sz="2000" b="1" dirty="0" smtClean="0">
                <a:solidFill>
                  <a:schemeClr val="tx1"/>
                </a:solidFill>
                <a:latin typeface="微軟正黑體" pitchFamily="34" charset="-120"/>
                <a:ea typeface="微軟正黑體" pitchFamily="34" charset="-120"/>
              </a:rPr>
              <a:t>觀念溝通學 </a:t>
            </a:r>
            <a:r>
              <a:rPr lang="zh-TW" altLang="en-US" sz="2000" dirty="0" smtClean="0">
                <a:solidFill>
                  <a:schemeClr val="tx1"/>
                </a:solidFill>
              </a:rPr>
              <a:t>似為較佳譯名</a:t>
            </a:r>
            <a:r>
              <a:rPr lang="en-US" altLang="zh-TW" sz="2000" dirty="0" smtClean="0">
                <a:solidFill>
                  <a:schemeClr val="tx1"/>
                </a:solidFill>
              </a:rPr>
              <a:t>), </a:t>
            </a:r>
            <a:r>
              <a:rPr lang="en-US" altLang="zh-TW" sz="2000" dirty="0" err="1" smtClean="0">
                <a:solidFill>
                  <a:schemeClr val="tx1"/>
                </a:solidFill>
              </a:rPr>
              <a:t>大塊文化</a:t>
            </a:r>
            <a:r>
              <a:rPr lang="en-US" altLang="zh-TW" sz="2000" dirty="0" smtClean="0">
                <a:solidFill>
                  <a:schemeClr val="tx1"/>
                </a:solidFill>
              </a:rPr>
              <a:t>, 2007, pp. 27-30. </a:t>
            </a:r>
            <a:endParaRPr lang="zh-TW" altLang="en-US" sz="2000" dirty="0">
              <a:solidFill>
                <a:schemeClr val="tx1"/>
              </a:solidFill>
            </a:endParaRPr>
          </a:p>
        </p:txBody>
      </p:sp>
    </p:spTree>
    <p:extLst>
      <p:ext uri="{BB962C8B-B14F-4D97-AF65-F5344CB8AC3E}">
        <p14:creationId xmlns:p14="http://schemas.microsoft.com/office/powerpoint/2010/main" val="244287590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3896EC5-12FF-4279-A89D-288932FEFAD7}" type="slidenum">
              <a:rPr lang="zh-TW" altLang="en-US" smtClean="0">
                <a:solidFill>
                  <a:schemeClr val="tx1"/>
                </a:solidFill>
              </a:rPr>
              <a:pPr>
                <a:defRPr/>
              </a:pPr>
              <a:t>208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人際溝通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948070"/>
            <a:ext cx="8534400" cy="3538330"/>
          </a:xfrm>
          <a:prstGeom prst="rect">
            <a:avLst/>
          </a:prstGeom>
        </p:spPr>
        <p:txBody>
          <a:bodyPr>
            <a:normAutofit lnSpcReduction="10000"/>
          </a:bodyPr>
          <a:lstStyle/>
          <a:p>
            <a:pPr>
              <a:buFont typeface="Wingdings" pitchFamily="2" charset="2"/>
              <a:buNone/>
              <a:defRPr/>
            </a:pPr>
            <a:r>
              <a:rPr lang="zh-TW" altLang="en-US" b="1" dirty="0" smtClean="0">
                <a:solidFill>
                  <a:schemeClr val="tx1"/>
                </a:solidFill>
                <a:latin typeface="+mj-ea"/>
                <a:ea typeface="+mj-ea"/>
              </a:rPr>
              <a:t>例子</a:t>
            </a:r>
            <a:r>
              <a:rPr lang="en-US" altLang="zh-TW" b="1" dirty="0" smtClean="0">
                <a:solidFill>
                  <a:schemeClr val="tx1"/>
                </a:solidFill>
                <a:latin typeface="+mj-ea"/>
                <a:ea typeface="+mj-ea"/>
              </a:rPr>
              <a:t>: </a:t>
            </a:r>
            <a:r>
              <a:rPr lang="zh-TW" altLang="en-US" dirty="0" smtClean="0">
                <a:solidFill>
                  <a:schemeClr val="tx1"/>
                </a:solidFill>
                <a:ea typeface="標楷體" pitchFamily="65" charset="-120"/>
              </a:rPr>
              <a:t>郵局行員問寄包裹顧客</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要幾天的</a:t>
            </a:r>
            <a:r>
              <a:rPr lang="en-US" altLang="zh-TW" dirty="0" smtClean="0">
                <a:solidFill>
                  <a:schemeClr val="tx1"/>
                </a:solidFill>
                <a:ea typeface="標楷體" pitchFamily="65" charset="-120"/>
              </a:rPr>
              <a:t>?”</a:t>
            </a:r>
          </a:p>
          <a:p>
            <a:pPr>
              <a:buFont typeface="Wingdings" pitchFamily="2" charset="2"/>
              <a:buNone/>
              <a:defRPr/>
            </a:pPr>
            <a:r>
              <a:rPr lang="en-US" altLang="zh-TW" dirty="0" smtClean="0">
                <a:solidFill>
                  <a:schemeClr val="tx1"/>
                </a:solidFill>
                <a:ea typeface="標楷體" pitchFamily="65" charset="-120"/>
              </a:rPr>
              <a:t>       </a:t>
            </a:r>
            <a:r>
              <a:rPr lang="zh-TW" altLang="en-US" dirty="0" smtClean="0">
                <a:solidFill>
                  <a:schemeClr val="tx1"/>
                </a:solidFill>
                <a:ea typeface="標楷體" pitchFamily="65" charset="-120"/>
              </a:rPr>
              <a:t>顧客呆住</a:t>
            </a:r>
            <a:r>
              <a:rPr lang="zh-TW" altLang="en-US" dirty="0" smtClean="0">
                <a:solidFill>
                  <a:schemeClr val="tx1"/>
                </a:solidFill>
                <a:latin typeface="標楷體" pitchFamily="65" charset="-120"/>
                <a:ea typeface="標楷體" pitchFamily="65" charset="-120"/>
              </a:rPr>
              <a:t>，</a:t>
            </a:r>
            <a:r>
              <a:rPr lang="zh-TW" altLang="en-US" dirty="0" smtClean="0">
                <a:solidFill>
                  <a:schemeClr val="tx1"/>
                </a:solidFill>
                <a:ea typeface="標楷體" pitchFamily="65" charset="-120"/>
              </a:rPr>
              <a:t>溝通失敗了</a:t>
            </a:r>
            <a:r>
              <a:rPr lang="en-US" altLang="zh-TW" dirty="0" smtClean="0">
                <a:solidFill>
                  <a:schemeClr val="tx1"/>
                </a:solidFill>
                <a:ea typeface="標楷體" pitchFamily="65" charset="-120"/>
              </a:rPr>
              <a:t>!</a:t>
            </a:r>
          </a:p>
          <a:p>
            <a:pPr>
              <a:buFont typeface="Wingdings" pitchFamily="2" charset="2"/>
              <a:buNone/>
              <a:defRPr/>
            </a:pPr>
            <a:r>
              <a:rPr lang="en-US" altLang="zh-TW" dirty="0" smtClean="0">
                <a:solidFill>
                  <a:schemeClr val="tx1"/>
                </a:solidFill>
                <a:ea typeface="標楷體" pitchFamily="65" charset="-120"/>
              </a:rPr>
              <a:t>  </a:t>
            </a:r>
            <a:r>
              <a:rPr lang="zh-TW" altLang="en-US" dirty="0" smtClean="0">
                <a:solidFill>
                  <a:schemeClr val="tx1"/>
                </a:solidFill>
                <a:ea typeface="標楷體" pitchFamily="65" charset="-120"/>
              </a:rPr>
              <a:t>正確的溝通是</a:t>
            </a:r>
            <a:r>
              <a:rPr lang="en-US" altLang="zh-TW" dirty="0" smtClean="0">
                <a:solidFill>
                  <a:schemeClr val="tx1"/>
                </a:solidFill>
                <a:ea typeface="標楷體" pitchFamily="65" charset="-120"/>
              </a:rPr>
              <a:t>: “</a:t>
            </a:r>
            <a:r>
              <a:rPr lang="zh-TW" altLang="en-US" dirty="0" smtClean="0">
                <a:solidFill>
                  <a:schemeClr val="tx1"/>
                </a:solidFill>
                <a:ea typeface="標楷體" pitchFamily="65" charset="-120"/>
              </a:rPr>
              <a:t>這包裹三天送到要一百元 </a:t>
            </a:r>
            <a:r>
              <a:rPr lang="zh-TW" altLang="en-US" dirty="0" smtClean="0">
                <a:solidFill>
                  <a:schemeClr val="tx1"/>
                </a:solidFill>
                <a:latin typeface="標楷體" pitchFamily="65" charset="-120"/>
                <a:ea typeface="標楷體" pitchFamily="65" charset="-120"/>
              </a:rPr>
              <a:t>，</a:t>
            </a:r>
            <a:r>
              <a:rPr lang="zh-TW" altLang="en-US" dirty="0" smtClean="0">
                <a:solidFill>
                  <a:schemeClr val="tx1"/>
                </a:solidFill>
                <a:ea typeface="標楷體" pitchFamily="65" charset="-120"/>
              </a:rPr>
              <a:t>七天送到要五十元</a:t>
            </a:r>
            <a:r>
              <a:rPr lang="zh-TW" altLang="en-US" dirty="0" smtClean="0">
                <a:solidFill>
                  <a:schemeClr val="tx1"/>
                </a:solidFill>
                <a:latin typeface="標楷體" pitchFamily="65" charset="-120"/>
                <a:ea typeface="標楷體" pitchFamily="65" charset="-120"/>
              </a:rPr>
              <a:t>，</a:t>
            </a:r>
            <a:r>
              <a:rPr lang="zh-TW" altLang="en-US" dirty="0" smtClean="0">
                <a:solidFill>
                  <a:schemeClr val="tx1"/>
                </a:solidFill>
                <a:ea typeface="標楷體" pitchFamily="65" charset="-120"/>
              </a:rPr>
              <a:t>你要幾天的</a:t>
            </a:r>
            <a:r>
              <a:rPr lang="en-US" altLang="zh-TW" dirty="0" smtClean="0">
                <a:solidFill>
                  <a:schemeClr val="tx1"/>
                </a:solidFill>
                <a:ea typeface="標楷體" pitchFamily="65" charset="-120"/>
              </a:rPr>
              <a:t>?”</a:t>
            </a:r>
          </a:p>
          <a:p>
            <a:pPr>
              <a:buFont typeface="Wingdings" pitchFamily="2" charset="2"/>
              <a:buNone/>
              <a:defRPr/>
            </a:pPr>
            <a:endParaRPr lang="en-US" altLang="zh-TW" dirty="0" smtClean="0">
              <a:solidFill>
                <a:schemeClr val="tx1"/>
              </a:solidFill>
              <a:ea typeface="標楷體" pitchFamily="65" charset="-120"/>
            </a:endParaRPr>
          </a:p>
          <a:p>
            <a:pPr>
              <a:buFont typeface="Wingdings" pitchFamily="2" charset="2"/>
              <a:buNone/>
              <a:defRPr/>
            </a:pPr>
            <a:r>
              <a:rPr lang="zh-TW" altLang="en-US" dirty="0" smtClean="0">
                <a:solidFill>
                  <a:schemeClr val="tx1"/>
                </a:solidFill>
                <a:ea typeface="標楷體" pitchFamily="65" charset="-120"/>
              </a:rPr>
              <a:t>原因</a:t>
            </a:r>
            <a:r>
              <a:rPr lang="en-US" altLang="zh-TW" dirty="0" smtClean="0">
                <a:solidFill>
                  <a:schemeClr val="tx1"/>
                </a:solidFill>
                <a:ea typeface="標楷體" pitchFamily="65" charset="-120"/>
              </a:rPr>
              <a:t>: </a:t>
            </a:r>
            <a:r>
              <a:rPr lang="zh-TW" altLang="en-US" dirty="0" smtClean="0">
                <a:solidFill>
                  <a:schemeClr val="tx1"/>
                </a:solidFill>
                <a:ea typeface="標楷體" pitchFamily="65" charset="-120"/>
              </a:rPr>
              <a:t>行員每天講幾十次</a:t>
            </a:r>
            <a:r>
              <a:rPr lang="zh-TW" altLang="en-US" dirty="0" smtClean="0">
                <a:solidFill>
                  <a:schemeClr val="tx1"/>
                </a:solidFill>
                <a:latin typeface="標楷體" pitchFamily="65" charset="-120"/>
                <a:ea typeface="標楷體" pitchFamily="65" charset="-120"/>
              </a:rPr>
              <a:t>，</a:t>
            </a:r>
            <a:r>
              <a:rPr lang="zh-TW" altLang="en-US" dirty="0" smtClean="0">
                <a:solidFill>
                  <a:schemeClr val="tx1"/>
                </a:solidFill>
                <a:ea typeface="標楷體" pitchFamily="65" charset="-120"/>
              </a:rPr>
              <a:t>誤以為顧客也擁有</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三天送到要一百元 </a:t>
            </a:r>
            <a:r>
              <a:rPr lang="zh-TW" altLang="en-US" dirty="0" smtClean="0">
                <a:solidFill>
                  <a:schemeClr val="tx1"/>
                </a:solidFill>
                <a:latin typeface="標楷體" pitchFamily="65" charset="-120"/>
                <a:ea typeface="標楷體" pitchFamily="65" charset="-120"/>
              </a:rPr>
              <a:t>，</a:t>
            </a:r>
            <a:r>
              <a:rPr lang="zh-TW" altLang="en-US" dirty="0" smtClean="0">
                <a:solidFill>
                  <a:schemeClr val="tx1"/>
                </a:solidFill>
                <a:ea typeface="標楷體" pitchFamily="65" charset="-120"/>
              </a:rPr>
              <a:t>七天送到要五十元</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的 </a:t>
            </a:r>
            <a:r>
              <a:rPr lang="zh-TW" altLang="en-US" b="1" dirty="0" smtClean="0">
                <a:solidFill>
                  <a:schemeClr val="tx1"/>
                </a:solidFill>
                <a:latin typeface="微軟正黑體" pitchFamily="34" charset="-120"/>
                <a:ea typeface="微軟正黑體" pitchFamily="34" charset="-120"/>
              </a:rPr>
              <a:t>知識</a:t>
            </a:r>
            <a:r>
              <a:rPr lang="zh-TW" altLang="en-US" dirty="0" smtClean="0">
                <a:solidFill>
                  <a:schemeClr val="tx1"/>
                </a:solidFill>
                <a:latin typeface="標楷體" pitchFamily="65" charset="-120"/>
                <a:ea typeface="標楷體" pitchFamily="65" charset="-120"/>
              </a:rPr>
              <a:t>，其實</a:t>
            </a:r>
            <a:r>
              <a:rPr lang="zh-TW" altLang="en-US" dirty="0" smtClean="0">
                <a:solidFill>
                  <a:schemeClr val="tx1"/>
                </a:solidFill>
                <a:ea typeface="標楷體" pitchFamily="65" charset="-120"/>
              </a:rPr>
              <a:t>顧客是第一次聽到這事</a:t>
            </a:r>
            <a:endParaRPr lang="en-US" altLang="zh-TW" dirty="0" smtClean="0">
              <a:solidFill>
                <a:schemeClr val="tx1"/>
              </a:solidFill>
              <a:ea typeface="標楷體" pitchFamily="65" charset="-120"/>
            </a:endParaRPr>
          </a:p>
          <a:p>
            <a:pPr>
              <a:buFont typeface="Wingdings" pitchFamily="2" charset="2"/>
              <a:buNone/>
              <a:defRPr/>
            </a:pPr>
            <a:r>
              <a:rPr lang="zh-TW" altLang="en-US" dirty="0" smtClean="0">
                <a:solidFill>
                  <a:schemeClr val="tx1"/>
                </a:solidFill>
                <a:ea typeface="標楷體" pitchFamily="65" charset="-120"/>
              </a:rPr>
              <a:t> </a:t>
            </a:r>
            <a:endParaRPr lang="zh-TW" altLang="en-US" dirty="0">
              <a:solidFill>
                <a:schemeClr val="tx1"/>
              </a:solidFill>
            </a:endParaRPr>
          </a:p>
        </p:txBody>
      </p:sp>
    </p:spTree>
    <p:extLst>
      <p:ext uri="{BB962C8B-B14F-4D97-AF65-F5344CB8AC3E}">
        <p14:creationId xmlns:p14="http://schemas.microsoft.com/office/powerpoint/2010/main" val="363598532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dirty="0">
                <a:solidFill>
                  <a:schemeClr val="tx1"/>
                </a:solidFill>
                <a:latin typeface="標楷體" pitchFamily="65" charset="-120"/>
                <a:ea typeface="標楷體" pitchFamily="65" charset="-120"/>
              </a:rPr>
              <a:t>台灣自動櫃員機</a:t>
            </a:r>
            <a:r>
              <a:rPr lang="en-US" altLang="zh-TW" dirty="0" smtClean="0">
                <a:solidFill>
                  <a:schemeClr val="tx1"/>
                </a:solidFill>
                <a:latin typeface="標楷體" pitchFamily="65" charset="-120"/>
                <a:ea typeface="標楷體" pitchFamily="65" charset="-120"/>
              </a:rPr>
              <a:t>(automatic tell machine, ATM</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 使用介面常未</a:t>
            </a:r>
            <a:r>
              <a:rPr lang="zh-TW" altLang="en-US" dirty="0" smtClean="0">
                <a:solidFill>
                  <a:schemeClr val="tx1"/>
                </a:solidFill>
                <a:latin typeface="標楷體" pitchFamily="65" charset="-120"/>
                <a:ea typeface="標楷體" pitchFamily="65" charset="-120"/>
              </a:rPr>
              <a:t>考慮</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ea typeface="標楷體" pitchFamily="65" charset="-120"/>
              </a:rPr>
              <a:t>人</a:t>
            </a:r>
            <a:r>
              <a:rPr lang="zh-TW" altLang="en-US" dirty="0">
                <a:solidFill>
                  <a:schemeClr val="tx1"/>
                </a:solidFill>
                <a:ea typeface="標楷體" pitchFamily="65" charset="-120"/>
              </a:rPr>
              <a:t>機</a:t>
            </a:r>
            <a:r>
              <a:rPr lang="zh-TW" altLang="en-US" dirty="0" smtClean="0">
                <a:solidFill>
                  <a:schemeClr val="tx1"/>
                </a:solidFill>
                <a:ea typeface="標楷體" pitchFamily="65" charset="-120"/>
              </a:rPr>
              <a:t>溝通</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 的順暢</a:t>
            </a:r>
            <a:endParaRPr lang="en-US" altLang="zh-TW" dirty="0" smtClean="0">
              <a:solidFill>
                <a:schemeClr val="tx1"/>
              </a:solidFill>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例如 某知名銀行的 </a:t>
            </a:r>
            <a:r>
              <a:rPr lang="en-US" altLang="zh-TW" dirty="0" smtClean="0">
                <a:solidFill>
                  <a:schemeClr val="tx1"/>
                </a:solidFill>
                <a:latin typeface="標楷體" pitchFamily="65" charset="-120"/>
                <a:ea typeface="標楷體" pitchFamily="65" charset="-120"/>
              </a:rPr>
              <a:t>ATM </a:t>
            </a:r>
            <a:r>
              <a:rPr lang="zh-TW" altLang="en-US" dirty="0">
                <a:solidFill>
                  <a:schemeClr val="tx1"/>
                </a:solidFill>
                <a:latin typeface="標楷體" pitchFamily="65" charset="-120"/>
                <a:ea typeface="標楷體" pitchFamily="65" charset="-120"/>
              </a:rPr>
              <a:t>輸入密碼後 出現 </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選擇服務項目</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 但其下觸</a:t>
            </a:r>
            <a:r>
              <a:rPr lang="zh-TW" altLang="en-US" dirty="0" smtClean="0">
                <a:solidFill>
                  <a:schemeClr val="tx1"/>
                </a:solidFill>
                <a:latin typeface="標楷體" pitchFamily="65" charset="-120"/>
                <a:ea typeface="標楷體" pitchFamily="65" charset="-120"/>
              </a:rPr>
              <a:t>控點顯示的是 </a:t>
            </a:r>
            <a:r>
              <a:rPr lang="en-US" altLang="zh-TW" dirty="0">
                <a:solidFill>
                  <a:schemeClr val="tx1"/>
                </a:solidFill>
                <a:latin typeface="標楷體" pitchFamily="65" charset="-120"/>
                <a:ea typeface="標楷體" pitchFamily="65" charset="-120"/>
              </a:rPr>
              <a:t>1000 2000 3000 </a:t>
            </a:r>
            <a:r>
              <a:rPr lang="zh-TW" altLang="en-US" dirty="0" smtClean="0">
                <a:solidFill>
                  <a:schemeClr val="tx1"/>
                </a:solidFill>
                <a:latin typeface="標楷體" pitchFamily="65" charset="-120"/>
                <a:ea typeface="標楷體" pitchFamily="65" charset="-120"/>
              </a:rPr>
              <a:t>等</a:t>
            </a:r>
            <a:r>
              <a:rPr lang="en-US" altLang="zh-TW" dirty="0" smtClean="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應是提款金額</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 左下角不明顯處有 </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其他金額或服務</a:t>
            </a:r>
            <a:r>
              <a:rPr lang="en-US" altLang="zh-TW" dirty="0" smtClean="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使用者</a:t>
            </a:r>
            <a:r>
              <a:rPr lang="zh-TW" altLang="en-US" dirty="0" smtClean="0">
                <a:solidFill>
                  <a:schemeClr val="tx1"/>
                </a:solidFill>
                <a:latin typeface="標楷體" pitchFamily="65" charset="-120"/>
                <a:ea typeface="標楷體" pitchFamily="65" charset="-120"/>
              </a:rPr>
              <a:t>需</a:t>
            </a:r>
            <a:r>
              <a:rPr lang="zh-TW" altLang="en-US" dirty="0">
                <a:solidFill>
                  <a:schemeClr val="tx1"/>
                </a:solidFill>
                <a:latin typeface="標楷體" pitchFamily="65" charset="-120"/>
                <a:ea typeface="標楷體" pitchFamily="65" charset="-120"/>
              </a:rPr>
              <a:t>找到</a:t>
            </a:r>
            <a:r>
              <a:rPr lang="zh-TW" altLang="en-US" dirty="0" smtClean="0">
                <a:solidFill>
                  <a:schemeClr val="tx1"/>
                </a:solidFill>
                <a:latin typeface="標楷體" pitchFamily="65" charset="-120"/>
                <a:ea typeface="標楷體" pitchFamily="65" charset="-120"/>
              </a:rPr>
              <a:t>此處 才能</a:t>
            </a:r>
            <a:r>
              <a:rPr lang="zh-TW" altLang="en-US" dirty="0">
                <a:solidFill>
                  <a:schemeClr val="tx1"/>
                </a:solidFill>
                <a:latin typeface="標楷體" pitchFamily="65" charset="-120"/>
                <a:ea typeface="標楷體" pitchFamily="65" charset="-120"/>
              </a:rPr>
              <a:t>真正進入 </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選擇服務項目</a:t>
            </a:r>
            <a:r>
              <a:rPr lang="en-US" altLang="zh-TW" dirty="0" smtClean="0">
                <a:solidFill>
                  <a:schemeClr val="tx1"/>
                </a:solidFill>
                <a:latin typeface="標楷體" pitchFamily="65" charset="-120"/>
                <a:ea typeface="標楷體" pitchFamily="65" charset="-120"/>
              </a:rPr>
              <a:t>”</a:t>
            </a: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若使用者不熟此機器 或使用者疲倦 或年老 則造成嚴重溝通問題 </a:t>
            </a:r>
            <a:endParaRPr lang="zh-TW" altLang="en-US" dirty="0"/>
          </a:p>
          <a:p>
            <a:endParaRPr lang="zh-TW" altLang="en-US" dirty="0"/>
          </a:p>
        </p:txBody>
      </p:sp>
      <p:sp>
        <p:nvSpPr>
          <p:cNvPr id="3" name="標題 2"/>
          <p:cNvSpPr>
            <a:spLocks noGrp="1"/>
          </p:cNvSpPr>
          <p:nvPr>
            <p:ph type="title"/>
          </p:nvPr>
        </p:nvSpPr>
        <p:spPr/>
        <p:txBody>
          <a:bodyPr/>
          <a:lstStyle/>
          <a:p>
            <a:r>
              <a:rPr lang="zh-TW" altLang="en-US" dirty="0" smtClean="0">
                <a:solidFill>
                  <a:schemeClr val="tx1"/>
                </a:solidFill>
                <a:ea typeface="標楷體" pitchFamily="65" charset="-120"/>
              </a:rPr>
              <a:t>人機溝通</a:t>
            </a:r>
            <a:endParaRPr lang="zh-TW" altLang="en-US" dirty="0"/>
          </a:p>
        </p:txBody>
      </p:sp>
    </p:spTree>
    <p:extLst>
      <p:ext uri="{BB962C8B-B14F-4D97-AF65-F5344CB8AC3E}">
        <p14:creationId xmlns:p14="http://schemas.microsoft.com/office/powerpoint/2010/main" val="2531302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473199"/>
            <a:ext cx="10972800" cy="4868333"/>
          </a:xfrm>
        </p:spPr>
        <p:txBody>
          <a:bodyPr>
            <a:normAutofit fontScale="92500" lnSpcReduction="10000"/>
          </a:bodyPr>
          <a:lstStyle/>
          <a:p>
            <a:pPr marL="0" indent="0">
              <a:buNone/>
            </a:pPr>
            <a:r>
              <a:rPr lang="zh-TW" altLang="en-US" b="1" dirty="0" smtClean="0">
                <a:latin typeface="標楷體" pitchFamily="65" charset="-120"/>
                <a:ea typeface="標楷體" pitchFamily="65" charset="-120"/>
              </a:rPr>
              <a:t>軟體公司要</a:t>
            </a:r>
            <a:r>
              <a:rPr lang="zh-TW" altLang="en-US" b="1" dirty="0">
                <a:latin typeface="標楷體" pitchFamily="65" charset="-120"/>
                <a:ea typeface="標楷體" pitchFamily="65" charset="-120"/>
              </a:rPr>
              <a:t>升級</a:t>
            </a:r>
            <a:r>
              <a:rPr lang="zh-TW" altLang="en-US" b="1" dirty="0" smtClean="0">
                <a:latin typeface="標楷體" pitchFamily="65" charset="-120"/>
                <a:ea typeface="標楷體" pitchFamily="65" charset="-120"/>
              </a:rPr>
              <a:t>為敏捷公司 首重心態轉變 </a:t>
            </a:r>
            <a:r>
              <a:rPr lang="en-US" altLang="zh-TW" b="1" dirty="0" smtClean="0">
                <a:latin typeface="標楷體" pitchFamily="65" charset="-120"/>
                <a:ea typeface="標楷體" pitchFamily="65" charset="-120"/>
              </a:rPr>
              <a:t>*</a:t>
            </a:r>
          </a:p>
          <a:p>
            <a:pPr marL="0" indent="0">
              <a:buNone/>
            </a:pPr>
            <a:endParaRPr lang="en-US" altLang="zh-TW" b="1" dirty="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第一步</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要面談每一人</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含上層</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了解目前團隊文化及痛點 </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如分工太細 交接點太多</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不知大方向 不知優先順序</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將</a:t>
            </a:r>
            <a:r>
              <a:rPr lang="zh-TW" altLang="en-US" b="1" dirty="0">
                <a:latin typeface="標楷體" pitchFamily="65" charset="-120"/>
                <a:ea typeface="標楷體" pitchFamily="65" charset="-120"/>
              </a:rPr>
              <a:t>面談</a:t>
            </a:r>
            <a:r>
              <a:rPr lang="zh-TW" altLang="en-US" b="1" dirty="0" smtClean="0">
                <a:latin typeface="標楷體" pitchFamily="65" charset="-120"/>
                <a:ea typeface="標楷體" pitchFamily="65" charset="-120"/>
              </a:rPr>
              <a:t>結果呈報上層 取得其支持</a:t>
            </a:r>
            <a:endParaRPr lang="en-US" altLang="zh-TW" b="1" dirty="0" smtClean="0">
              <a:latin typeface="標楷體" pitchFamily="65" charset="-120"/>
              <a:ea typeface="標楷體" pitchFamily="65" charset="-120"/>
            </a:endParaRPr>
          </a:p>
          <a:p>
            <a:pPr marL="0" indent="0">
              <a:buNone/>
            </a:pP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第二步</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即建立合作的工作環境 例如</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跨功能團隊 單一報告窗口 團隊開放工作空間等 </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上層要致力建立</a:t>
            </a:r>
            <a:r>
              <a:rPr lang="en-US" altLang="zh-TW" b="1" dirty="0" smtClean="0">
                <a:latin typeface="標楷體" pitchFamily="65" charset="-120"/>
                <a:ea typeface="標楷體" pitchFamily="65" charset="-120"/>
              </a:rPr>
              <a:t>:</a:t>
            </a:r>
            <a:r>
              <a:rPr lang="zh-TW" altLang="en-US" b="1" dirty="0" smtClean="0">
                <a:latin typeface="微軟正黑體" pitchFamily="34" charset="-120"/>
                <a:ea typeface="微軟正黑體" pitchFamily="34" charset="-120"/>
              </a:rPr>
              <a:t>透明 開放 合作 分散決策 </a:t>
            </a:r>
            <a:r>
              <a:rPr lang="zh-TW" altLang="en-US" b="1" dirty="0">
                <a:latin typeface="微軟正黑體" pitchFamily="34" charset="-120"/>
                <a:ea typeface="微軟正黑體" pitchFamily="34" charset="-120"/>
              </a:rPr>
              <a:t>授</a:t>
            </a:r>
            <a:r>
              <a:rPr lang="zh-TW" altLang="en-US" b="1" dirty="0" smtClean="0">
                <a:latin typeface="微軟正黑體" pitchFamily="34" charset="-120"/>
                <a:ea typeface="微軟正黑體" pitchFamily="34" charset="-120"/>
              </a:rPr>
              <a:t>權 全身投入 這樣的公司文化</a:t>
            </a:r>
            <a:endParaRPr lang="en-US" altLang="zh-TW" b="1" dirty="0" smtClean="0">
              <a:latin typeface="微軟正黑體" pitchFamily="34" charset="-120"/>
              <a:ea typeface="微軟正黑體" pitchFamily="34" charset="-120"/>
            </a:endParaRPr>
          </a:p>
          <a:p>
            <a:pPr marL="0" indent="0">
              <a:buNone/>
            </a:pPr>
            <a:endParaRPr lang="en-US" altLang="zh-TW" b="1" dirty="0" smtClean="0">
              <a:latin typeface="+mj-ea"/>
              <a:ea typeface="+mj-ea"/>
            </a:endParaRPr>
          </a:p>
          <a:p>
            <a:pPr marL="0" indent="0">
              <a:buNone/>
            </a:pPr>
            <a:r>
              <a:rPr lang="zh-TW" altLang="en-US" b="1" dirty="0" smtClean="0">
                <a:latin typeface="標楷體" pitchFamily="65" charset="-120"/>
                <a:ea typeface="標楷體" pitchFamily="65" charset="-120"/>
              </a:rPr>
              <a:t>上層要設升級團隊 定期檢查上述升級動作 才能確保升級可持續下去 </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所以 上層要先自我升級 才有可能要公司每個人升級</a:t>
            </a:r>
            <a:endParaRPr lang="en-US" altLang="zh-TW" b="1" dirty="0"/>
          </a:p>
          <a:p>
            <a:pPr marL="0" indent="0">
              <a:buNone/>
            </a:pPr>
            <a:endParaRPr lang="en-US" altLang="zh-TW" b="1" dirty="0" smtClean="0"/>
          </a:p>
          <a:p>
            <a:pPr marL="0" indent="0">
              <a:buNone/>
            </a:pPr>
            <a:r>
              <a:rPr lang="en-US" altLang="zh-TW" sz="1600" b="1" dirty="0" smtClean="0"/>
              <a:t>*L. </a:t>
            </a:r>
            <a:r>
              <a:rPr lang="en-US" altLang="zh-TW" sz="1600" b="1" dirty="0" err="1" smtClean="0"/>
              <a:t>Madhavi</a:t>
            </a:r>
            <a:r>
              <a:rPr lang="en-US" altLang="zh-TW" sz="1600" b="1" dirty="0" smtClean="0"/>
              <a:t>, “Embark on a Change Journal for Agile Transformation,” </a:t>
            </a:r>
            <a:r>
              <a:rPr lang="en-US" altLang="zh-TW" sz="1600" b="1" dirty="0" err="1" smtClean="0"/>
              <a:t>AgileConnection</a:t>
            </a:r>
            <a:r>
              <a:rPr lang="en-US" altLang="zh-TW" sz="1600" b="1" dirty="0" smtClean="0"/>
              <a:t> Newsletter, Jan. 18, 2017.</a:t>
            </a:r>
          </a:p>
          <a:p>
            <a:pPr marL="0" indent="0">
              <a:buNone/>
            </a:pPr>
            <a:r>
              <a:rPr lang="en-US" altLang="zh-TW" sz="1600" b="1" dirty="0" smtClean="0"/>
              <a:t>** </a:t>
            </a:r>
            <a:r>
              <a:rPr lang="zh-TW" altLang="en-US" sz="1600" b="1" dirty="0" smtClean="0">
                <a:latin typeface="標楷體" pitchFamily="65" charset="-120"/>
                <a:ea typeface="標楷體" pitchFamily="65" charset="-120"/>
              </a:rPr>
              <a:t>美國軟體公司實施傳統軟工有年 故</a:t>
            </a:r>
            <a:r>
              <a:rPr lang="zh-TW" altLang="en-US" sz="1600" b="1" dirty="0">
                <a:latin typeface="標楷體" pitchFamily="65" charset="-120"/>
                <a:ea typeface="標楷體" pitchFamily="65" charset="-120"/>
              </a:rPr>
              <a:t>分</a:t>
            </a:r>
            <a:r>
              <a:rPr lang="zh-TW" altLang="en-US" sz="1600" b="1" dirty="0" smtClean="0">
                <a:latin typeface="標楷體" pitchFamily="65" charset="-120"/>
                <a:ea typeface="標楷體" pitchFamily="65" charset="-120"/>
              </a:rPr>
              <a:t>工細 台灣則不然 一人全包 根本沒分工 </a:t>
            </a:r>
            <a:endParaRPr lang="en-US" altLang="zh-TW" sz="1600" b="1" dirty="0" smtClean="0">
              <a:latin typeface="標楷體" pitchFamily="65" charset="-120"/>
              <a:ea typeface="標楷體" pitchFamily="65" charset="-120"/>
            </a:endParaRPr>
          </a:p>
          <a:p>
            <a:pPr>
              <a:buFont typeface="Arial" charset="0"/>
              <a:buChar char="•"/>
            </a:pPr>
            <a:endParaRPr lang="zh-TW" altLang="en-US" sz="1600" b="1" dirty="0"/>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軟體業 文化最重要 </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225713342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9E4C937-8D63-4425-A2D6-0A0AC6BCA335}" type="slidenum">
              <a:rPr lang="zh-TW" altLang="en-US" smtClean="0"/>
              <a:pPr>
                <a:defRPr/>
              </a:pPr>
              <a:t>210</a:t>
            </a:fld>
            <a:endParaRPr lang="en-US" altLang="zh-TW" dirty="0"/>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標示</a:t>
            </a:r>
            <a:r>
              <a:rPr lang="zh-TW" altLang="en-US" dirty="0" smtClean="0">
                <a:solidFill>
                  <a:schemeClr val="tx1"/>
                </a:solidFill>
                <a:ea typeface="標楷體" pitchFamily="65" charset="-120"/>
              </a:rPr>
              <a:t>溝通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09529"/>
            <a:ext cx="8534400" cy="4041913"/>
          </a:xfrm>
          <a:prstGeom prst="rect">
            <a:avLst/>
          </a:prstGeom>
        </p:spPr>
        <p:txBody>
          <a:bodyPr>
            <a:normAutofit fontScale="77500" lnSpcReduction="20000"/>
          </a:bodyPr>
          <a:lstStyle/>
          <a:p>
            <a:pPr>
              <a:buFont typeface="Wingdings" pitchFamily="2" charset="2"/>
              <a:buNone/>
              <a:defRPr/>
            </a:pPr>
            <a:r>
              <a:rPr lang="zh-TW" altLang="en-US" sz="2400" b="1" dirty="0" smtClean="0">
                <a:solidFill>
                  <a:schemeClr val="tx1"/>
                </a:solidFill>
                <a:latin typeface="+mj-ea"/>
              </a:rPr>
              <a:t>例子</a:t>
            </a:r>
            <a:r>
              <a:rPr lang="en-US" altLang="zh-TW" sz="2400" b="1" dirty="0" smtClean="0">
                <a:solidFill>
                  <a:schemeClr val="tx1"/>
                </a:solidFill>
                <a:latin typeface="+mj-ea"/>
              </a:rPr>
              <a:t>: </a:t>
            </a:r>
            <a:r>
              <a:rPr lang="zh-TW" altLang="en-US" sz="2400" dirty="0" smtClean="0">
                <a:solidFill>
                  <a:schemeClr val="tx1"/>
                </a:solidFill>
                <a:latin typeface="標楷體" pitchFamily="65" charset="-120"/>
                <a:ea typeface="標楷體" pitchFamily="65" charset="-120"/>
              </a:rPr>
              <a:t>台北車站多鐵共構</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大量</a:t>
            </a:r>
            <a:r>
              <a:rPr lang="en-US" altLang="zh-TW" sz="2400" dirty="0" smtClean="0">
                <a:solidFill>
                  <a:schemeClr val="tx1"/>
                </a:solidFill>
                <a:latin typeface="標楷體" pitchFamily="65" charset="-120"/>
                <a:ea typeface="標楷體" pitchFamily="65" charset="-120"/>
              </a:rPr>
              <a:t>users</a:t>
            </a:r>
            <a:r>
              <a:rPr lang="zh-TW" altLang="en-US" sz="2400" dirty="0" smtClean="0">
                <a:solidFill>
                  <a:schemeClr val="tx1"/>
                </a:solidFill>
                <a:latin typeface="標楷體" pitchFamily="65" charset="-120"/>
                <a:ea typeface="標楷體" pitchFamily="65" charset="-120"/>
              </a:rPr>
              <a:t>進出 各</a:t>
            </a:r>
            <a:r>
              <a:rPr lang="en-US" altLang="zh-TW" sz="2400" dirty="0" smtClean="0">
                <a:solidFill>
                  <a:schemeClr val="tx1"/>
                </a:solidFill>
                <a:latin typeface="標楷體" pitchFamily="65" charset="-120"/>
                <a:ea typeface="標楷體" pitchFamily="65" charset="-120"/>
              </a:rPr>
              <a:t>user</a:t>
            </a:r>
            <a:r>
              <a:rPr lang="zh-TW" altLang="en-US" sz="2400" dirty="0" smtClean="0">
                <a:solidFill>
                  <a:schemeClr val="tx1"/>
                </a:solidFill>
                <a:latin typeface="標楷體" pitchFamily="65" charset="-120"/>
                <a:ea typeface="標楷體" pitchFamily="65" charset="-120"/>
              </a:rPr>
              <a:t>腦海知識</a:t>
            </a:r>
            <a:r>
              <a:rPr lang="en-US" altLang="zh-TW" sz="2400" dirty="0" smtClean="0">
                <a:solidFill>
                  <a:schemeClr val="tx1"/>
                </a:solidFill>
                <a:latin typeface="標楷體" pitchFamily="65" charset="-120"/>
                <a:ea typeface="標楷體" pitchFamily="65" charset="-120"/>
              </a:rPr>
              <a:t>(knowledge)</a:t>
            </a:r>
            <a:r>
              <a:rPr lang="zh-TW" altLang="en-US" sz="2400" dirty="0" smtClean="0">
                <a:solidFill>
                  <a:schemeClr val="tx1"/>
                </a:solidFill>
                <a:latin typeface="標楷體" pitchFamily="65" charset="-120"/>
                <a:ea typeface="標楷體" pitchFamily="65" charset="-120"/>
              </a:rPr>
              <a:t>不同</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因此設計標示</a:t>
            </a:r>
            <a:r>
              <a:rPr lang="en-US" altLang="zh-TW" sz="2400" dirty="0" smtClean="0">
                <a:solidFill>
                  <a:schemeClr val="tx1"/>
                </a:solidFill>
                <a:latin typeface="標楷體" pitchFamily="65" charset="-120"/>
                <a:ea typeface="標楷體" pitchFamily="65" charset="-120"/>
              </a:rPr>
              <a:t>(sign)</a:t>
            </a:r>
            <a:r>
              <a:rPr lang="zh-TW" altLang="en-US" sz="2400" dirty="0" smtClean="0">
                <a:solidFill>
                  <a:schemeClr val="tx1"/>
                </a:solidFill>
                <a:latin typeface="標楷體" pitchFamily="65" charset="-120"/>
                <a:ea typeface="標楷體" pitchFamily="65" charset="-120"/>
              </a:rPr>
              <a:t>使之快速與各種 </a:t>
            </a:r>
            <a:r>
              <a:rPr lang="en-US" altLang="zh-TW" sz="2400" dirty="0" smtClean="0">
                <a:solidFill>
                  <a:schemeClr val="tx1"/>
                </a:solidFill>
                <a:latin typeface="標楷體" pitchFamily="65" charset="-120"/>
                <a:ea typeface="標楷體" pitchFamily="65" charset="-120"/>
              </a:rPr>
              <a:t>user </a:t>
            </a:r>
            <a:r>
              <a:rPr lang="zh-TW" altLang="en-US" sz="2400" dirty="0" smtClean="0">
                <a:solidFill>
                  <a:schemeClr val="tx1"/>
                </a:solidFill>
                <a:latin typeface="標楷體" pitchFamily="65" charset="-120"/>
                <a:ea typeface="標楷體" pitchFamily="65" charset="-120"/>
              </a:rPr>
              <a:t>溝通很重要</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假設某</a:t>
            </a:r>
            <a:r>
              <a:rPr lang="en-US" altLang="zh-TW" sz="2400" dirty="0" smtClean="0">
                <a:solidFill>
                  <a:schemeClr val="tx1"/>
                </a:solidFill>
                <a:latin typeface="標楷體" pitchFamily="65" charset="-120"/>
                <a:ea typeface="標楷體" pitchFamily="65" charset="-120"/>
              </a:rPr>
              <a:t>user</a:t>
            </a:r>
            <a:r>
              <a:rPr lang="zh-TW" altLang="en-US" sz="2400" dirty="0" smtClean="0">
                <a:solidFill>
                  <a:schemeClr val="tx1"/>
                </a:solidFill>
                <a:latin typeface="標楷體" pitchFamily="65" charset="-120"/>
                <a:ea typeface="標楷體" pitchFamily="65" charset="-120"/>
              </a:rPr>
              <a:t>搭捷運到台北車站</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要去微風</a:t>
            </a:r>
            <a:r>
              <a:rPr lang="en-US" altLang="zh-TW" sz="2400" dirty="0" smtClean="0">
                <a:solidFill>
                  <a:schemeClr val="tx1"/>
                </a:solidFill>
                <a:latin typeface="標楷體" pitchFamily="65" charset="-120"/>
                <a:ea typeface="標楷體" pitchFamily="65" charset="-120"/>
              </a:rPr>
              <a:t>food court,</a:t>
            </a:r>
            <a:r>
              <a:rPr lang="zh-TW" altLang="en-US" sz="2400" dirty="0" smtClean="0">
                <a:solidFill>
                  <a:schemeClr val="tx1"/>
                </a:solidFill>
                <a:latin typeface="標楷體" pitchFamily="65" charset="-120"/>
                <a:ea typeface="標楷體" pitchFamily="65" charset="-120"/>
              </a:rPr>
              <a:t>如其腦海知識有</a:t>
            </a:r>
            <a:r>
              <a:rPr lang="en-US" altLang="zh-TW" sz="2400" dirty="0" smtClean="0">
                <a:solidFill>
                  <a:schemeClr val="tx1"/>
                </a:solidFill>
                <a:latin typeface="細明體" pitchFamily="49" charset="-120"/>
                <a:ea typeface="細明體" pitchFamily="49" charset="-120"/>
              </a:rPr>
              <a:t>“</a:t>
            </a:r>
            <a:r>
              <a:rPr lang="zh-TW" altLang="en-US" sz="2400" dirty="0" smtClean="0">
                <a:solidFill>
                  <a:schemeClr val="tx1"/>
                </a:solidFill>
                <a:latin typeface="細明體" pitchFamily="49" charset="-120"/>
                <a:ea typeface="細明體" pitchFamily="49" charset="-120"/>
              </a:rPr>
              <a:t>微風在台鐵</a:t>
            </a:r>
            <a:r>
              <a:rPr lang="en-US" altLang="zh-TW" sz="2400" dirty="0" smtClean="0">
                <a:solidFill>
                  <a:schemeClr val="tx1"/>
                </a:solidFill>
                <a:latin typeface="細明體" pitchFamily="49" charset="-120"/>
                <a:ea typeface="細明體" pitchFamily="49" charset="-120"/>
              </a:rPr>
              <a:t>2F”</a:t>
            </a:r>
            <a:r>
              <a:rPr lang="zh-TW" altLang="en-US" sz="2400" dirty="0" smtClean="0">
                <a:solidFill>
                  <a:schemeClr val="tx1"/>
                </a:solidFill>
                <a:latin typeface="細明體" pitchFamily="49" charset="-120"/>
                <a:ea typeface="細明體" pitchFamily="49" charset="-120"/>
              </a:rPr>
              <a:t>知識</a:t>
            </a:r>
            <a:r>
              <a:rPr lang="zh-TW" altLang="en-US" sz="2400" dirty="0" smtClean="0">
                <a:solidFill>
                  <a:schemeClr val="tx1"/>
                </a:solidFill>
                <a:latin typeface="標楷體" pitchFamily="65" charset="-120"/>
                <a:ea typeface="標楷體" pitchFamily="65" charset="-120"/>
              </a:rPr>
              <a:t>而循</a:t>
            </a:r>
            <a:r>
              <a:rPr lang="zh-TW" altLang="en-US" sz="2400" b="1" dirty="0" smtClean="0">
                <a:solidFill>
                  <a:srgbClr val="FF0000"/>
                </a:solidFill>
                <a:latin typeface="微軟正黑體" pitchFamily="34" charset="-120"/>
                <a:ea typeface="微軟正黑體" pitchFamily="34" charset="-120"/>
              </a:rPr>
              <a:t>台鐵標示</a:t>
            </a:r>
            <a:r>
              <a:rPr lang="zh-TW" altLang="en-US" sz="2400" dirty="0" smtClean="0">
                <a:solidFill>
                  <a:schemeClr val="tx1"/>
                </a:solidFill>
                <a:latin typeface="標楷體" pitchFamily="65" charset="-120"/>
                <a:ea typeface="標楷體" pitchFamily="65" charset="-120"/>
              </a:rPr>
              <a:t>前進</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則輕鬆找到</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如</a:t>
            </a:r>
            <a:r>
              <a:rPr lang="zh-TW" altLang="en-US" sz="2400" dirty="0">
                <a:solidFill>
                  <a:schemeClr val="tx1"/>
                </a:solidFill>
                <a:latin typeface="標楷體" pitchFamily="65" charset="-120"/>
                <a:ea typeface="標楷體" pitchFamily="65" charset="-120"/>
              </a:rPr>
              <a:t>無此</a:t>
            </a:r>
            <a:r>
              <a:rPr lang="zh-TW" altLang="en-US" sz="2400" dirty="0" smtClean="0">
                <a:solidFill>
                  <a:schemeClr val="tx1"/>
                </a:solidFill>
                <a:latin typeface="標楷體" pitchFamily="65" charset="-120"/>
                <a:ea typeface="標楷體" pitchFamily="65" charset="-120"/>
              </a:rPr>
              <a:t>知識 則找不到 </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因車站內無微風標示</a:t>
            </a:r>
            <a:r>
              <a:rPr lang="en-US" altLang="zh-TW" sz="2400"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2400" b="1" dirty="0" smtClean="0">
              <a:solidFill>
                <a:schemeClr val="tx1"/>
              </a:solidFill>
              <a:latin typeface="+mj-ea"/>
            </a:endParaRPr>
          </a:p>
          <a:p>
            <a:pPr>
              <a:buFont typeface="Wingdings" pitchFamily="2" charset="2"/>
              <a:buNone/>
              <a:defRPr/>
            </a:pPr>
            <a:r>
              <a:rPr lang="zh-TW" altLang="en-US" sz="2400" b="1" dirty="0" smtClean="0">
                <a:solidFill>
                  <a:schemeClr val="tx1"/>
                </a:solidFill>
                <a:latin typeface="+mj-ea"/>
              </a:rPr>
              <a:t>例子</a:t>
            </a:r>
            <a:r>
              <a:rPr lang="en-US" altLang="zh-TW" sz="2400" b="1" dirty="0" smtClean="0">
                <a:solidFill>
                  <a:schemeClr val="tx1"/>
                </a:solidFill>
                <a:latin typeface="+mj-ea"/>
              </a:rPr>
              <a:t>: </a:t>
            </a:r>
            <a:r>
              <a:rPr lang="zh-TW" altLang="en-US" sz="2400" dirty="0" smtClean="0">
                <a:solidFill>
                  <a:schemeClr val="tx1"/>
                </a:solidFill>
                <a:latin typeface="標楷體" pitchFamily="65" charset="-120"/>
                <a:ea typeface="標楷體" pitchFamily="65" charset="-120"/>
              </a:rPr>
              <a:t>台北車站 要找高鐵登車處 </a:t>
            </a:r>
            <a:r>
              <a:rPr lang="en-US" altLang="zh-TW" sz="2400" dirty="0" smtClean="0">
                <a:solidFill>
                  <a:schemeClr val="tx1"/>
                </a:solidFill>
                <a:latin typeface="標楷體" pitchFamily="65" charset="-120"/>
                <a:ea typeface="標楷體" pitchFamily="65" charset="-120"/>
              </a:rPr>
              <a:t>user</a:t>
            </a:r>
            <a:r>
              <a:rPr lang="zh-TW" altLang="en-US" sz="2400" dirty="0" smtClean="0">
                <a:solidFill>
                  <a:schemeClr val="tx1"/>
                </a:solidFill>
                <a:latin typeface="標楷體" pitchFamily="65" charset="-120"/>
                <a:ea typeface="標楷體" pitchFamily="65" charset="-120"/>
              </a:rPr>
              <a:t>循</a:t>
            </a:r>
            <a:r>
              <a:rPr lang="zh-TW" altLang="en-US" sz="2400" b="1" dirty="0" smtClean="0">
                <a:solidFill>
                  <a:srgbClr val="FF0000"/>
                </a:solidFill>
                <a:latin typeface="微軟正黑體" pitchFamily="34" charset="-120"/>
                <a:ea typeface="微軟正黑體" pitchFamily="34" charset="-120"/>
              </a:rPr>
              <a:t>高鐵標示</a:t>
            </a:r>
            <a:r>
              <a:rPr lang="zh-TW" altLang="en-US" sz="2400" dirty="0" smtClean="0">
                <a:solidFill>
                  <a:schemeClr val="tx1"/>
                </a:solidFill>
                <a:latin typeface="標楷體" pitchFamily="65" charset="-120"/>
                <a:ea typeface="標楷體" pitchFamily="65" charset="-120"/>
              </a:rPr>
              <a:t>前進 但到達高鐵售票處 氣死</a:t>
            </a:r>
            <a:r>
              <a:rPr lang="en-US" altLang="zh-TW" sz="2400" dirty="0" smtClean="0">
                <a:solidFill>
                  <a:schemeClr val="tx1"/>
                </a:solidFill>
                <a:latin typeface="標楷體" pitchFamily="65" charset="-120"/>
                <a:ea typeface="標楷體" pitchFamily="65" charset="-120"/>
              </a:rPr>
              <a:t>user</a:t>
            </a:r>
          </a:p>
          <a:p>
            <a:pPr>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3800" dirty="0" smtClean="0">
                <a:solidFill>
                  <a:schemeClr val="tx1"/>
                </a:solidFill>
                <a:latin typeface="標楷體" pitchFamily="65" charset="-120"/>
                <a:ea typeface="標楷體" pitchFamily="65" charset="-120"/>
              </a:rPr>
              <a:t>如何設計標示適時適切與 </a:t>
            </a:r>
            <a:r>
              <a:rPr lang="en-US" altLang="zh-TW" sz="3800" dirty="0" smtClean="0">
                <a:solidFill>
                  <a:schemeClr val="tx1"/>
                </a:solidFill>
                <a:latin typeface="標楷體" pitchFamily="65" charset="-120"/>
                <a:ea typeface="標楷體" pitchFamily="65" charset="-120"/>
              </a:rPr>
              <a:t>user</a:t>
            </a:r>
            <a:r>
              <a:rPr lang="zh-TW" altLang="en-US" sz="3800" dirty="0" smtClean="0">
                <a:solidFill>
                  <a:schemeClr val="tx1"/>
                </a:solidFill>
                <a:latin typeface="標楷體" pitchFamily="65" charset="-120"/>
                <a:ea typeface="標楷體" pitchFamily="65" charset="-120"/>
              </a:rPr>
              <a:t> 溝通</a:t>
            </a:r>
            <a:r>
              <a:rPr lang="en-US" altLang="zh-TW" sz="3800" dirty="0" smtClean="0">
                <a:solidFill>
                  <a:schemeClr val="tx1"/>
                </a:solidFill>
                <a:latin typeface="標楷體" pitchFamily="65" charset="-120"/>
                <a:ea typeface="標楷體" pitchFamily="65" charset="-120"/>
              </a:rPr>
              <a:t> </a:t>
            </a:r>
            <a:r>
              <a:rPr lang="zh-TW" altLang="en-US" sz="3800" dirty="0" smtClean="0">
                <a:solidFill>
                  <a:schemeClr val="tx1"/>
                </a:solidFill>
                <a:latin typeface="標楷體" pitchFamily="65" charset="-120"/>
                <a:ea typeface="標楷體" pitchFamily="65" charset="-120"/>
              </a:rPr>
              <a:t> </a:t>
            </a:r>
            <a:endParaRPr lang="en-US" altLang="zh-TW" sz="38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3800" dirty="0">
                <a:solidFill>
                  <a:schemeClr val="tx1"/>
                </a:solidFill>
                <a:latin typeface="標楷體" pitchFamily="65" charset="-120"/>
                <a:ea typeface="標楷體" pitchFamily="65" charset="-120"/>
              </a:rPr>
              <a:t>  </a:t>
            </a:r>
            <a:r>
              <a:rPr lang="en-US" altLang="zh-TW" sz="3800" dirty="0" smtClean="0">
                <a:solidFill>
                  <a:schemeClr val="tx1"/>
                </a:solidFill>
                <a:latin typeface="標楷體" pitchFamily="65" charset="-120"/>
                <a:ea typeface="標楷體" pitchFamily="65" charset="-120"/>
              </a:rPr>
              <a:t>   </a:t>
            </a:r>
            <a:r>
              <a:rPr lang="zh-TW" altLang="en-US" sz="3800" dirty="0" smtClean="0">
                <a:solidFill>
                  <a:schemeClr val="tx1"/>
                </a:solidFill>
                <a:latin typeface="標楷體" pitchFamily="65" charset="-120"/>
                <a:ea typeface="標楷體" pitchFamily="65" charset="-120"/>
              </a:rPr>
              <a:t>值得深思</a:t>
            </a:r>
            <a:endParaRPr lang="en-US" altLang="zh-TW" sz="3800"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06812031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D0AA9CD-2789-4B66-BC23-D23752D3446A}" type="slidenum">
              <a:rPr lang="zh-TW" altLang="en-US" smtClean="0">
                <a:solidFill>
                  <a:schemeClr val="tx1"/>
                </a:solidFill>
              </a:rPr>
              <a:pPr>
                <a:defRPr/>
              </a:pPr>
              <a:t>211</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文件溝通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842051"/>
            <a:ext cx="8534400" cy="3578087"/>
          </a:xfrm>
          <a:prstGeom prst="rect">
            <a:avLst/>
          </a:prstGeom>
        </p:spPr>
        <p:txBody>
          <a:bodyPr>
            <a:normAutofit/>
          </a:bodyPr>
          <a:lstStyle/>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    </a:t>
            </a:r>
            <a:r>
              <a:rPr lang="zh-TW" altLang="en-US" b="1" dirty="0" smtClean="0">
                <a:solidFill>
                  <a:schemeClr val="tx1"/>
                </a:solidFill>
                <a:latin typeface="+mj-ea"/>
                <a:ea typeface="+mj-ea"/>
              </a:rPr>
              <a:t>例子</a:t>
            </a:r>
            <a:r>
              <a:rPr lang="en-US" altLang="zh-TW" b="1" dirty="0" smtClean="0">
                <a:solidFill>
                  <a:schemeClr val="tx1"/>
                </a:solidFill>
                <a:latin typeface="標楷體" pitchFamily="65" charset="-120"/>
                <a:ea typeface="標楷體" pitchFamily="65" charset="-120"/>
              </a:rPr>
              <a:t>:</a:t>
            </a:r>
          </a:p>
          <a:p>
            <a:pPr>
              <a:buFont typeface="Wingdings" pitchFamily="2" charset="2"/>
              <a:buNone/>
              <a:defRPr/>
            </a:pPr>
            <a:r>
              <a:rPr lang="zh-TW" altLang="en-US" b="1" dirty="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某工程師完成一報告，是用</a:t>
            </a:r>
            <a:r>
              <a:rPr lang="en-US" altLang="zh-TW" dirty="0" smtClean="0">
                <a:solidFill>
                  <a:schemeClr val="tx1"/>
                </a:solidFill>
                <a:latin typeface="標楷體" pitchFamily="65" charset="-120"/>
                <a:ea typeface="標楷體" pitchFamily="65" charset="-120"/>
              </a:rPr>
              <a:t>debugger</a:t>
            </a:r>
            <a:r>
              <a:rPr lang="zh-TW" altLang="en-US" dirty="0" smtClean="0">
                <a:solidFill>
                  <a:schemeClr val="tx1"/>
                </a:solidFill>
                <a:latin typeface="標楷體" pitchFamily="65" charset="-120"/>
                <a:ea typeface="標楷體" pitchFamily="65" charset="-120"/>
              </a:rPr>
              <a:t>查出的某程式的複雜的資料結構</a:t>
            </a:r>
            <a:r>
              <a:rPr lang="zh-TW" altLang="en-US" dirty="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但報告中無足夠文字說明，也無</a:t>
            </a:r>
            <a:r>
              <a:rPr lang="en-US" altLang="zh-TW" dirty="0" smtClean="0">
                <a:solidFill>
                  <a:schemeClr val="tx1"/>
                </a:solidFill>
                <a:latin typeface="標楷體" pitchFamily="65" charset="-120"/>
                <a:ea typeface="標楷體" pitchFamily="65" charset="-120"/>
              </a:rPr>
              <a:t>debugger</a:t>
            </a:r>
            <a:r>
              <a:rPr lang="zh-TW" altLang="en-US" dirty="0" smtClean="0">
                <a:solidFill>
                  <a:schemeClr val="tx1"/>
                </a:solidFill>
                <a:latin typeface="標楷體" pitchFamily="65" charset="-120"/>
                <a:ea typeface="標楷體" pitchFamily="65" charset="-120"/>
              </a:rPr>
              <a:t>操作簡例</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所以閱讀此報告的另一工程師</a:t>
            </a:r>
            <a:r>
              <a:rPr lang="zh-TW" altLang="en-US" dirty="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無法順利依據此報告來維修軟體，例如增添一個簡單的資料欄位</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60243147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1E5ED12-19FF-49F5-952C-A893BD6B888E}" type="slidenum">
              <a:rPr lang="zh-TW" altLang="en-US" smtClean="0">
                <a:solidFill>
                  <a:schemeClr val="tx1"/>
                </a:solidFill>
              </a:rPr>
              <a:pPr>
                <a:defRPr/>
              </a:pPr>
              <a:t>212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破解知識的魔咒</a:t>
            </a:r>
            <a:endParaRPr lang="zh-TW" altLang="en-US" dirty="0">
              <a:solidFill>
                <a:schemeClr val="tx1"/>
              </a:solidFill>
            </a:endParaRPr>
          </a:p>
        </p:txBody>
      </p:sp>
      <p:sp>
        <p:nvSpPr>
          <p:cNvPr id="3" name="內容版面配置區 2"/>
          <p:cNvSpPr>
            <a:spLocks noGrp="1"/>
          </p:cNvSpPr>
          <p:nvPr>
            <p:ph sz="quarter" idx="4294967295"/>
          </p:nvPr>
        </p:nvSpPr>
        <p:spPr>
          <a:xfrm>
            <a:off x="1524000" y="1709529"/>
            <a:ext cx="8534400" cy="3697357"/>
          </a:xfrm>
          <a:prstGeom prst="rect">
            <a:avLst/>
          </a:prstGeom>
        </p:spPr>
        <p:txBody>
          <a:bodyPr>
            <a:normAutofit/>
          </a:bodyPr>
          <a:lstStyle/>
          <a:p>
            <a:pPr>
              <a:defRPr/>
            </a:pPr>
            <a:r>
              <a:rPr lang="zh-TW" altLang="en-US" dirty="0" smtClean="0">
                <a:solidFill>
                  <a:schemeClr val="tx1"/>
                </a:solidFill>
                <a:latin typeface="標楷體" pitchFamily="65" charset="-120"/>
                <a:ea typeface="標楷體" pitchFamily="65" charset="-120"/>
              </a:rPr>
              <a:t>人類聽故事 </a:t>
            </a:r>
            <a:r>
              <a:rPr lang="en-US" altLang="zh-TW" dirty="0" smtClean="0">
                <a:solidFill>
                  <a:schemeClr val="tx1"/>
                </a:solidFill>
                <a:latin typeface="標楷體" pitchFamily="65" charset="-120"/>
                <a:ea typeface="標楷體" pitchFamily="65" charset="-120"/>
              </a:rPr>
              <a:t>(story)</a:t>
            </a:r>
            <a:r>
              <a:rPr lang="zh-TW" altLang="en-US" dirty="0" smtClean="0">
                <a:solidFill>
                  <a:schemeClr val="tx1"/>
                </a:solidFill>
                <a:latin typeface="標楷體" pitchFamily="65" charset="-120"/>
                <a:ea typeface="標楷體" pitchFamily="65" charset="-120"/>
              </a:rPr>
              <a:t>時，不是被動的聽，而是會模擬地理位置，主動在腦海形成一幅圖畫，用視覺想像場景 </a:t>
            </a:r>
            <a:r>
              <a:rPr lang="en-US" altLang="zh-TW" dirty="0" smtClean="0">
                <a:solidFill>
                  <a:schemeClr val="tx1"/>
                </a:solidFill>
                <a:latin typeface="標楷體" pitchFamily="65" charset="-120"/>
                <a:ea typeface="標楷體" pitchFamily="65" charset="-120"/>
              </a:rPr>
              <a:t>(scenario)</a:t>
            </a:r>
            <a:r>
              <a:rPr lang="zh-TW" altLang="en-US" dirty="0" smtClean="0">
                <a:solidFill>
                  <a:schemeClr val="tx1"/>
                </a:solidFill>
                <a:latin typeface="標楷體" pitchFamily="65" charset="-120"/>
                <a:ea typeface="標楷體" pitchFamily="65" charset="-120"/>
              </a:rPr>
              <a:t> ，有誰在裡面，自己在那兒，</a:t>
            </a:r>
            <a:r>
              <a:rPr lang="zh-TW" altLang="en-US" b="1" dirty="0" smtClean="0">
                <a:solidFill>
                  <a:schemeClr val="tx1"/>
                </a:solidFill>
                <a:latin typeface="微軟正黑體" pitchFamily="34" charset="-120"/>
                <a:ea typeface="微軟正黑體" pitchFamily="34" charset="-120"/>
              </a:rPr>
              <a:t>想像的焦點是故事過程，而非結果</a:t>
            </a:r>
            <a:r>
              <a:rPr lang="en-US" altLang="zh-TW" b="1" dirty="0" smtClean="0">
                <a:solidFill>
                  <a:schemeClr val="tx1"/>
                </a:solidFill>
                <a:latin typeface="微軟正黑體" pitchFamily="34" charset="-120"/>
                <a:ea typeface="微軟正黑體" pitchFamily="34" charset="-120"/>
              </a:rPr>
              <a:t> </a:t>
            </a:r>
          </a:p>
          <a:p>
            <a:pPr>
              <a:defRPr/>
            </a:pPr>
            <a:r>
              <a:rPr lang="en-US" altLang="zh-TW" dirty="0" smtClean="0">
                <a:solidFill>
                  <a:schemeClr val="tx1"/>
                </a:solidFill>
                <a:latin typeface="標楷體" pitchFamily="65" charset="-120"/>
                <a:ea typeface="標楷體" pitchFamily="65" charset="-120"/>
              </a:rPr>
              <a:t>CRC(</a:t>
            </a:r>
            <a:r>
              <a:rPr lang="zh-TW" altLang="en-US" dirty="0" smtClean="0">
                <a:solidFill>
                  <a:schemeClr val="tx1"/>
                </a:solidFill>
                <a:latin typeface="標楷體" pitchFamily="65" charset="-120"/>
                <a:ea typeface="標楷體" pitchFamily="65" charset="-120"/>
              </a:rPr>
              <a:t>後敘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就是開發團隊一齊做上述的模擬 ，來溝通多個使用情節</a:t>
            </a:r>
            <a:r>
              <a:rPr lang="en-US" altLang="zh-TW" dirty="0" smtClean="0">
                <a:solidFill>
                  <a:schemeClr val="tx1"/>
                </a:solidFill>
                <a:latin typeface="標楷體" pitchFamily="65" charset="-120"/>
                <a:ea typeface="標楷體" pitchFamily="65" charset="-120"/>
              </a:rPr>
              <a:t>(scenarios)</a:t>
            </a:r>
          </a:p>
          <a:p>
            <a:pPr>
              <a:defRPr/>
            </a:pPr>
            <a:r>
              <a:rPr lang="zh-TW" altLang="en-US" dirty="0" smtClean="0">
                <a:solidFill>
                  <a:schemeClr val="tx1"/>
                </a:solidFill>
                <a:latin typeface="標楷體" pitchFamily="65" charset="-120"/>
                <a:ea typeface="標楷體" pitchFamily="65" charset="-120"/>
              </a:rPr>
              <a:t>這可能是</a:t>
            </a:r>
            <a:r>
              <a:rPr lang="en-US" altLang="zh-TW" dirty="0" smtClean="0">
                <a:solidFill>
                  <a:schemeClr val="tx1"/>
                </a:solidFill>
                <a:latin typeface="標楷體" pitchFamily="65" charset="-120"/>
                <a:ea typeface="標楷體" pitchFamily="65" charset="-120"/>
              </a:rPr>
              <a:t>O-O </a:t>
            </a:r>
            <a:r>
              <a:rPr lang="zh-TW" altLang="en-US" dirty="0" smtClean="0">
                <a:solidFill>
                  <a:schemeClr val="tx1"/>
                </a:solidFill>
                <a:latin typeface="標楷體" pitchFamily="65" charset="-120"/>
                <a:ea typeface="標楷體" pitchFamily="65" charset="-120"/>
              </a:rPr>
              <a:t>的學理根據</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59473377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1D898B0-BF77-4E31-A5F0-9372C9C06E98}" type="slidenum">
              <a:rPr lang="zh-TW" altLang="en-US" smtClean="0">
                <a:solidFill>
                  <a:schemeClr val="tx1"/>
                </a:solidFill>
              </a:rPr>
              <a:pPr>
                <a:defRPr/>
              </a:pPr>
              <a:t>213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破解知識的魔咒 </a:t>
            </a:r>
            <a:r>
              <a:rPr lang="en-US" altLang="zh-TW" smtClean="0">
                <a:solidFill>
                  <a:schemeClr val="tx1"/>
                </a:solidFill>
                <a:latin typeface="標楷體" pitchFamily="65" charset="-120"/>
                <a:ea typeface="標楷體" pitchFamily="65" charset="-120"/>
              </a:rPr>
              <a:t>(Cont.)</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571501" y="1656521"/>
            <a:ext cx="10401300" cy="4487103"/>
          </a:xfrm>
          <a:prstGeom prst="rect">
            <a:avLst/>
          </a:prstGeom>
        </p:spPr>
        <p:txBody>
          <a:bodyPr/>
          <a:lstStyle/>
          <a:p>
            <a:pPr>
              <a:defRPr/>
            </a:pPr>
            <a:r>
              <a:rPr lang="zh-TW" altLang="en-US" b="1" dirty="0" smtClean="0">
                <a:solidFill>
                  <a:schemeClr val="tx1"/>
                </a:solidFill>
                <a:latin typeface="微軟正黑體" pitchFamily="34" charset="-120"/>
                <a:ea typeface="微軟正黑體" pitchFamily="34" charset="-120"/>
              </a:rPr>
              <a:t>故事</a:t>
            </a:r>
            <a:r>
              <a:rPr lang="zh-TW" altLang="en-US" dirty="0" smtClean="0">
                <a:solidFill>
                  <a:schemeClr val="tx1"/>
                </a:solidFill>
                <a:latin typeface="標楷體" pitchFamily="65" charset="-120"/>
                <a:ea typeface="標楷體" pitchFamily="65" charset="-120"/>
              </a:rPr>
              <a:t>提供抽象文字裡缺乏的情節，所以講故事可破解知識的魔咒，而達成溝通</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微軟正黑體" pitchFamily="34" charset="-120"/>
                <a:ea typeface="微軟正黑體" pitchFamily="34" charset="-120"/>
              </a:rPr>
              <a:t>    使用者的故事 </a:t>
            </a:r>
            <a:r>
              <a:rPr lang="en-US" altLang="zh-TW" dirty="0" smtClean="0">
                <a:solidFill>
                  <a:schemeClr val="tx1"/>
                </a:solidFill>
                <a:latin typeface="微軟正黑體" pitchFamily="34" charset="-120"/>
                <a:ea typeface="微軟正黑體" pitchFamily="34" charset="-120"/>
              </a:rPr>
              <a:t>(user story) 及</a:t>
            </a:r>
          </a:p>
          <a:p>
            <a:pPr>
              <a:buFont typeface="Wingdings" pitchFamily="2" charset="2"/>
              <a:buNone/>
              <a:defRPr/>
            </a:pPr>
            <a:r>
              <a:rPr lang="en-US" altLang="zh-TW" dirty="0" smtClean="0">
                <a:solidFill>
                  <a:schemeClr val="tx1"/>
                </a:solidFill>
                <a:latin typeface="微軟正黑體" pitchFamily="34" charset="-120"/>
                <a:ea typeface="微軟正黑體" pitchFamily="34" charset="-120"/>
              </a:rPr>
              <a:t>        </a:t>
            </a:r>
            <a:r>
              <a:rPr lang="en-US" altLang="zh-TW" dirty="0" err="1" smtClean="0">
                <a:solidFill>
                  <a:schemeClr val="tx1"/>
                </a:solidFill>
                <a:latin typeface="微軟正黑體" pitchFamily="34" charset="-120"/>
                <a:ea typeface="微軟正黑體" pitchFamily="34" charset="-120"/>
              </a:rPr>
              <a:t>故事的</a:t>
            </a:r>
            <a:r>
              <a:rPr lang="zh-TW" altLang="en-US" dirty="0" smtClean="0">
                <a:solidFill>
                  <a:schemeClr val="tx1"/>
                </a:solidFill>
                <a:latin typeface="微軟正黑體" pitchFamily="34" charset="-120"/>
                <a:ea typeface="微軟正黑體" pitchFamily="34" charset="-120"/>
              </a:rPr>
              <a:t>情節</a:t>
            </a:r>
            <a:r>
              <a:rPr lang="en-US" altLang="zh-TW" dirty="0" smtClean="0">
                <a:solidFill>
                  <a:schemeClr val="tx1"/>
                </a:solidFill>
                <a:latin typeface="微軟正黑體" pitchFamily="34" charset="-120"/>
                <a:ea typeface="微軟正黑體" pitchFamily="34" charset="-120"/>
              </a:rPr>
              <a:t>     (scenario)</a:t>
            </a:r>
          </a:p>
          <a:p>
            <a:pPr>
              <a:buFont typeface="Wingdings" pitchFamily="2" charset="2"/>
              <a:buNone/>
              <a:defRPr/>
            </a:pPr>
            <a:r>
              <a:rPr lang="en-US" altLang="zh-TW"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會成為敏捷方法及</a:t>
            </a:r>
            <a:r>
              <a:rPr lang="en-US" altLang="zh-TW" dirty="0" smtClean="0">
                <a:solidFill>
                  <a:schemeClr val="tx1"/>
                </a:solidFill>
                <a:latin typeface="標楷體" pitchFamily="65" charset="-120"/>
                <a:ea typeface="標楷體" pitchFamily="65" charset="-120"/>
              </a:rPr>
              <a:t>O-O</a:t>
            </a:r>
            <a:r>
              <a:rPr lang="zh-TW" altLang="en-US" dirty="0" smtClean="0">
                <a:solidFill>
                  <a:schemeClr val="tx1"/>
                </a:solidFill>
                <a:latin typeface="標楷體" pitchFamily="65" charset="-120"/>
                <a:ea typeface="標楷體" pitchFamily="65" charset="-120"/>
              </a:rPr>
              <a:t>中使用者與開發者的溝通利器，是有學理根據的</a:t>
            </a:r>
            <a:endParaRPr lang="en-US" altLang="zh-TW" dirty="0" smtClean="0">
              <a:solidFill>
                <a:schemeClr val="tx1"/>
              </a:solidFill>
              <a:latin typeface="標楷體" pitchFamily="65" charset="-120"/>
              <a:ea typeface="標楷體" pitchFamily="65" charset="-120"/>
            </a:endParaRPr>
          </a:p>
          <a:p>
            <a:pPr>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下列溝通六原則，就以 </a:t>
            </a:r>
            <a:r>
              <a:rPr lang="zh-TW" altLang="en-US" b="1" dirty="0" smtClean="0">
                <a:solidFill>
                  <a:schemeClr val="tx1"/>
                </a:solidFill>
                <a:latin typeface="微軟正黑體" pitchFamily="34" charset="-120"/>
                <a:ea typeface="微軟正黑體" pitchFamily="34" charset="-120"/>
              </a:rPr>
              <a:t>故事 </a:t>
            </a:r>
            <a:r>
              <a:rPr lang="zh-TW" altLang="en-US" dirty="0" smtClean="0">
                <a:solidFill>
                  <a:schemeClr val="tx1"/>
                </a:solidFill>
                <a:latin typeface="標楷體" pitchFamily="65" charset="-120"/>
                <a:ea typeface="標楷體" pitchFamily="65" charset="-120"/>
              </a:rPr>
              <a:t>總其成</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endParaRPr>
          </a:p>
        </p:txBody>
      </p:sp>
    </p:spTree>
    <p:extLst>
      <p:ext uri="{BB962C8B-B14F-4D97-AF65-F5344CB8AC3E}">
        <p14:creationId xmlns:p14="http://schemas.microsoft.com/office/powerpoint/2010/main" val="2192566765"/>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1C82ECA-53F2-4AA2-AB2F-20EFAC5F1C73}" type="slidenum">
              <a:rPr lang="zh-TW" altLang="en-US" smtClean="0">
                <a:solidFill>
                  <a:schemeClr val="tx1"/>
                </a:solidFill>
              </a:rPr>
              <a:pPr>
                <a:defRPr/>
              </a:pPr>
              <a:t>214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觀念溝通六原則</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537252"/>
            <a:ext cx="8534400" cy="2668988"/>
          </a:xfrm>
          <a:prstGeom prst="rect">
            <a:avLst/>
          </a:prstGeom>
        </p:spPr>
        <p:txBody>
          <a:bodyPr/>
          <a:lstStyle/>
          <a:p>
            <a:pPr>
              <a:defRPr/>
            </a:pPr>
            <a:r>
              <a:rPr lang="zh-TW" altLang="en-US" dirty="0" smtClean="0">
                <a:solidFill>
                  <a:schemeClr val="tx1"/>
                </a:solidFill>
                <a:latin typeface="標楷體" pitchFamily="65" charset="-120"/>
                <a:ea typeface="標楷體" pitchFamily="65" charset="-120"/>
              </a:rPr>
              <a:t>簡單 </a:t>
            </a:r>
            <a:r>
              <a:rPr lang="en-US" altLang="zh-TW" dirty="0" smtClean="0">
                <a:solidFill>
                  <a:schemeClr val="tx1"/>
                </a:solidFill>
                <a:latin typeface="標楷體" pitchFamily="65" charset="-120"/>
                <a:ea typeface="標楷體" pitchFamily="65" charset="-120"/>
              </a:rPr>
              <a:t>simple     </a:t>
            </a:r>
            <a:r>
              <a:rPr lang="zh-TW" altLang="en-US" dirty="0" smtClean="0">
                <a:solidFill>
                  <a:schemeClr val="tx1"/>
                </a:solidFill>
                <a:latin typeface="標楷體" pitchFamily="65" charset="-120"/>
                <a:ea typeface="標楷體" pitchFamily="65" charset="-120"/>
              </a:rPr>
              <a:t>核心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簡潔</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意外 </a:t>
            </a:r>
            <a:r>
              <a:rPr lang="en-US" altLang="zh-TW" dirty="0" smtClean="0">
                <a:solidFill>
                  <a:schemeClr val="tx1"/>
                </a:solidFill>
                <a:latin typeface="標楷體" pitchFamily="65" charset="-120"/>
                <a:ea typeface="標楷體" pitchFamily="65" charset="-120"/>
              </a:rPr>
              <a:t>unexpected </a:t>
            </a:r>
            <a:r>
              <a:rPr lang="zh-TW" altLang="en-US" dirty="0" smtClean="0">
                <a:solidFill>
                  <a:schemeClr val="tx1"/>
                </a:solidFill>
                <a:latin typeface="標楷體" pitchFamily="65" charset="-120"/>
                <a:ea typeface="標楷體" pitchFamily="65" charset="-120"/>
              </a:rPr>
              <a:t>吸引聽眾注意力</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具體 </a:t>
            </a:r>
            <a:r>
              <a:rPr lang="en-US" altLang="zh-TW" dirty="0" smtClean="0">
                <a:solidFill>
                  <a:schemeClr val="tx1"/>
                </a:solidFill>
                <a:latin typeface="標楷體" pitchFamily="65" charset="-120"/>
                <a:ea typeface="標楷體" pitchFamily="65" charset="-120"/>
              </a:rPr>
              <a:t>concrete  </a:t>
            </a:r>
            <a:r>
              <a:rPr lang="zh-TW" altLang="en-US" dirty="0" smtClean="0">
                <a:solidFill>
                  <a:schemeClr val="tx1"/>
                </a:solidFill>
                <a:latin typeface="標楷體" pitchFamily="65" charset="-120"/>
                <a:ea typeface="標楷體" pitchFamily="65" charset="-120"/>
              </a:rPr>
              <a:t>使每位聽眾聽到同樣訊息</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可信 </a:t>
            </a:r>
            <a:r>
              <a:rPr lang="en-US" altLang="zh-TW" dirty="0" smtClean="0">
                <a:solidFill>
                  <a:schemeClr val="tx1"/>
                </a:solidFill>
                <a:latin typeface="標楷體" pitchFamily="65" charset="-120"/>
                <a:ea typeface="標楷體" pitchFamily="65" charset="-120"/>
              </a:rPr>
              <a:t>credible  </a:t>
            </a:r>
            <a:r>
              <a:rPr lang="zh-TW" altLang="en-US" dirty="0" smtClean="0">
                <a:solidFill>
                  <a:schemeClr val="tx1"/>
                </a:solidFill>
                <a:latin typeface="標楷體" pitchFamily="65" charset="-120"/>
                <a:ea typeface="標楷體" pitchFamily="65" charset="-120"/>
              </a:rPr>
              <a:t>讓聽眾可查證</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情緒 </a:t>
            </a:r>
            <a:r>
              <a:rPr lang="en-US" altLang="zh-TW" dirty="0" smtClean="0">
                <a:solidFill>
                  <a:schemeClr val="tx1"/>
                </a:solidFill>
                <a:latin typeface="標楷體" pitchFamily="65" charset="-120"/>
                <a:ea typeface="標楷體" pitchFamily="65" charset="-120"/>
              </a:rPr>
              <a:t>emotional </a:t>
            </a:r>
            <a:r>
              <a:rPr lang="zh-TW" altLang="en-US" dirty="0" smtClean="0">
                <a:solidFill>
                  <a:schemeClr val="tx1"/>
                </a:solidFill>
                <a:latin typeface="標楷體" pitchFamily="65" charset="-120"/>
                <a:ea typeface="標楷體" pitchFamily="65" charset="-120"/>
              </a:rPr>
              <a:t>讓聽眾有感覺</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故事 </a:t>
            </a:r>
            <a:r>
              <a:rPr lang="en-US" altLang="zh-TW" dirty="0" smtClean="0">
                <a:solidFill>
                  <a:schemeClr val="tx1"/>
                </a:solidFill>
                <a:latin typeface="標楷體" pitchFamily="65" charset="-120"/>
                <a:ea typeface="標楷體" pitchFamily="65" charset="-120"/>
              </a:rPr>
              <a:t>stories   </a:t>
            </a:r>
            <a:r>
              <a:rPr lang="zh-TW" altLang="en-US" dirty="0" smtClean="0">
                <a:solidFill>
                  <a:schemeClr val="tx1"/>
                </a:solidFill>
                <a:latin typeface="標楷體" pitchFamily="65" charset="-120"/>
                <a:ea typeface="標楷體" pitchFamily="65" charset="-120"/>
              </a:rPr>
              <a:t>讓聽眾心中模擬情節</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88374111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493C52C-A837-4396-BA0C-42911502A0B2}" type="slidenum">
              <a:rPr lang="zh-TW" altLang="en-US" smtClean="0">
                <a:solidFill>
                  <a:schemeClr val="tx1"/>
                </a:solidFill>
              </a:rPr>
              <a:pPr>
                <a:defRPr/>
              </a:pPr>
              <a:t>215</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觀念溝通 實例</a:t>
            </a:r>
            <a:endParaRPr lang="zh-TW" altLang="en-US" dirty="0">
              <a:solidFill>
                <a:schemeClr val="tx1"/>
              </a:solidFill>
            </a:endParaRPr>
          </a:p>
        </p:txBody>
      </p:sp>
      <p:sp>
        <p:nvSpPr>
          <p:cNvPr id="3" name="內容版面配置區 2"/>
          <p:cNvSpPr>
            <a:spLocks noGrp="1"/>
          </p:cNvSpPr>
          <p:nvPr>
            <p:ph sz="quarter" idx="4294967295"/>
          </p:nvPr>
        </p:nvSpPr>
        <p:spPr>
          <a:xfrm>
            <a:off x="1524000" y="1616764"/>
            <a:ext cx="8534400" cy="3763619"/>
          </a:xfrm>
          <a:prstGeom prst="rect">
            <a:avLst/>
          </a:prstGeom>
        </p:spPr>
        <p:txBody>
          <a:bodyPr>
            <a:normAutofit/>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1961 </a:t>
            </a:r>
            <a:r>
              <a:rPr lang="zh-TW" altLang="en-US" dirty="0" smtClean="0">
                <a:solidFill>
                  <a:schemeClr val="tx1"/>
                </a:solidFill>
                <a:latin typeface="標楷體" pitchFamily="65" charset="-120"/>
                <a:ea typeface="標楷體" pitchFamily="65" charset="-120"/>
              </a:rPr>
              <a:t>甘乃迪總統 提出下面與全美國溝通</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微軟正黑體" pitchFamily="34" charset="-120"/>
                <a:ea typeface="微軟正黑體" pitchFamily="34" charset="-120"/>
              </a:rPr>
              <a:t>        在十年內送人登陸月球 並讓他安全返回地球</a:t>
            </a:r>
            <a:endParaRPr lang="en-US" altLang="zh-TW"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這溝通吻合上述六原則</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反之，若當時甘乃迪這樣說</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solidFill>
                  <a:schemeClr val="tx1"/>
                </a:solidFill>
                <a:latin typeface="微軟正黑體" pitchFamily="34" charset="-120"/>
                <a:ea typeface="微軟正黑體" pitchFamily="34" charset="-120"/>
              </a:rPr>
              <a:t>         我們的目標是 靠著高度團結的創新 以及策略</a:t>
            </a:r>
            <a:endParaRPr lang="en-US" altLang="zh-TW"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dirty="0" smtClean="0">
                <a:solidFill>
                  <a:schemeClr val="tx1"/>
                </a:solidFill>
                <a:latin typeface="微軟正黑體" pitchFamily="34" charset="-120"/>
                <a:ea typeface="微軟正黑體" pitchFamily="34" charset="-120"/>
              </a:rPr>
              <a:t>         指向的太空攻勢 成為太空工業的全球領導者</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那麼溝通可能失敗，無法登月成功</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9594045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1668714-0CA9-42F9-998E-ACA753A40BC8}" type="slidenum">
              <a:rPr lang="zh-TW" altLang="en-US" smtClean="0">
                <a:solidFill>
                  <a:schemeClr val="tx1"/>
                </a:solidFill>
              </a:rPr>
              <a:pPr>
                <a:defRPr/>
              </a:pPr>
              <a:t>216</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觀念溝通 實例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03512"/>
            <a:ext cx="8534400" cy="3776871"/>
          </a:xfrm>
          <a:prstGeom prst="rect">
            <a:avLst/>
          </a:prstGeom>
        </p:spPr>
        <p:txBody>
          <a:bodyPr>
            <a:normAutofit fontScale="92500" lnSpcReduction="10000"/>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Nordstrom </a:t>
            </a:r>
            <a:r>
              <a:rPr lang="zh-TW" altLang="en-US" dirty="0" smtClean="0">
                <a:solidFill>
                  <a:schemeClr val="tx1"/>
                </a:solidFill>
                <a:latin typeface="標楷體" pitchFamily="65" charset="-120"/>
                <a:ea typeface="標楷體" pitchFamily="65" charset="-120"/>
              </a:rPr>
              <a:t>百貨公司有兩套員工訓練簡報</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defRPr/>
            </a:pPr>
            <a:r>
              <a:rPr lang="en-US" altLang="zh-TW" sz="3200" dirty="0" smtClean="0">
                <a:solidFill>
                  <a:schemeClr val="tx1"/>
                </a:solidFill>
                <a:latin typeface="標楷體" pitchFamily="65" charset="-120"/>
                <a:ea typeface="標楷體" pitchFamily="65" charset="-120"/>
              </a:rPr>
              <a:t>1) </a:t>
            </a:r>
            <a:r>
              <a:rPr lang="zh-TW" altLang="en-US" sz="3200" dirty="0" smtClean="0">
                <a:solidFill>
                  <a:schemeClr val="tx1"/>
                </a:solidFill>
                <a:latin typeface="標楷體" pitchFamily="65" charset="-120"/>
                <a:ea typeface="標楷體" pitchFamily="65" charset="-120"/>
              </a:rPr>
              <a:t>超優的客戶服務是業務優勢之主要泉源</a:t>
            </a:r>
            <a:endParaRPr lang="en-US" altLang="zh-TW" sz="3200" dirty="0" smtClean="0">
              <a:solidFill>
                <a:schemeClr val="tx1"/>
              </a:solidFill>
              <a:latin typeface="標楷體" pitchFamily="65" charset="-120"/>
              <a:ea typeface="標楷體" pitchFamily="65" charset="-120"/>
            </a:endParaRPr>
          </a:p>
          <a:p>
            <a:pPr>
              <a:defRPr/>
            </a:pPr>
            <a:r>
              <a:rPr lang="en-US" altLang="zh-TW" sz="3200" dirty="0" smtClean="0">
                <a:solidFill>
                  <a:schemeClr val="tx1"/>
                </a:solidFill>
                <a:latin typeface="標楷體" pitchFamily="65" charset="-120"/>
                <a:ea typeface="標楷體" pitchFamily="65" charset="-120"/>
              </a:rPr>
              <a:t>2) </a:t>
            </a:r>
            <a:r>
              <a:rPr lang="zh-TW" altLang="en-US" sz="3200" dirty="0" smtClean="0">
                <a:solidFill>
                  <a:schemeClr val="tx1"/>
                </a:solidFill>
                <a:latin typeface="標楷體" pitchFamily="65" charset="-120"/>
                <a:ea typeface="標楷體" pitchFamily="65" charset="-120"/>
              </a:rPr>
              <a:t>有個員工免費給客戶包裝在 </a:t>
            </a:r>
            <a:r>
              <a:rPr lang="en-US" altLang="zh-TW" sz="3200" dirty="0" smtClean="0">
                <a:solidFill>
                  <a:schemeClr val="tx1"/>
                </a:solidFill>
                <a:latin typeface="標楷體" pitchFamily="65" charset="-120"/>
                <a:ea typeface="標楷體" pitchFamily="65" charset="-120"/>
              </a:rPr>
              <a:t>Macy (</a:t>
            </a:r>
            <a:r>
              <a:rPr lang="zh-TW" altLang="en-US" sz="3200" dirty="0" smtClean="0">
                <a:solidFill>
                  <a:schemeClr val="tx1"/>
                </a:solidFill>
                <a:latin typeface="標楷體" pitchFamily="65" charset="-120"/>
                <a:ea typeface="標楷體" pitchFamily="65" charset="-120"/>
              </a:rPr>
              <a:t>敵對的百 </a:t>
            </a:r>
            <a:endParaRPr lang="en-US" altLang="zh-TW" sz="3200" dirty="0" smtClean="0">
              <a:solidFill>
                <a:schemeClr val="tx1"/>
              </a:solidFill>
              <a:latin typeface="標楷體" pitchFamily="65" charset="-120"/>
              <a:ea typeface="標楷體" pitchFamily="65" charset="-120"/>
            </a:endParaRPr>
          </a:p>
          <a:p>
            <a:pPr marL="0" indent="0">
              <a:buNone/>
              <a:defRPr/>
            </a:pPr>
            <a:r>
              <a:rPr lang="zh-TW" altLang="en-US" sz="3200" dirty="0">
                <a:solidFill>
                  <a:schemeClr val="tx1"/>
                </a:solidFill>
                <a:latin typeface="標楷體" pitchFamily="65" charset="-120"/>
                <a:ea typeface="標楷體" pitchFamily="65" charset="-120"/>
              </a:rPr>
              <a:t> </a:t>
            </a:r>
            <a:r>
              <a:rPr lang="zh-TW" altLang="en-US" sz="3200" dirty="0" smtClean="0">
                <a:solidFill>
                  <a:schemeClr val="tx1"/>
                </a:solidFill>
                <a:latin typeface="標楷體" pitchFamily="65" charset="-120"/>
                <a:ea typeface="標楷體" pitchFamily="65" charset="-120"/>
              </a:rPr>
              <a:t>    貨公司</a:t>
            </a:r>
            <a:r>
              <a:rPr lang="en-US" altLang="zh-TW" sz="3200" dirty="0" smtClean="0">
                <a:solidFill>
                  <a:schemeClr val="tx1"/>
                </a:solidFill>
                <a:latin typeface="標楷體" pitchFamily="65" charset="-120"/>
                <a:ea typeface="標楷體" pitchFamily="65" charset="-120"/>
              </a:rPr>
              <a:t>)</a:t>
            </a:r>
            <a:r>
              <a:rPr lang="zh-TW" altLang="en-US" sz="3200" dirty="0" smtClean="0">
                <a:solidFill>
                  <a:schemeClr val="tx1"/>
                </a:solidFill>
                <a:latin typeface="標楷體" pitchFamily="65" charset="-120"/>
                <a:ea typeface="標楷體" pitchFamily="65" charset="-120"/>
              </a:rPr>
              <a:t>買的禮物</a:t>
            </a:r>
            <a:endParaRPr lang="en-US" altLang="zh-TW" sz="32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上述何者深植員工腦海</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err="1" smtClean="0">
                <a:solidFill>
                  <a:schemeClr val="tx1"/>
                </a:solidFill>
                <a:latin typeface="標楷體" pitchFamily="65" charset="-120"/>
                <a:ea typeface="標楷體" pitchFamily="65" charset="-120"/>
              </a:rPr>
              <a:t>Ans</a:t>
            </a:r>
            <a:r>
              <a:rPr lang="en-US" altLang="zh-TW" dirty="0" smtClean="0">
                <a:solidFill>
                  <a:schemeClr val="tx1"/>
                </a:solidFill>
                <a:latin typeface="標楷體" pitchFamily="65" charset="-120"/>
                <a:ea typeface="標楷體" pitchFamily="65" charset="-120"/>
              </a:rPr>
              <a:t>: 2) </a:t>
            </a:r>
            <a:r>
              <a:rPr lang="zh-TW" altLang="en-US" dirty="0" smtClean="0">
                <a:solidFill>
                  <a:schemeClr val="tx1"/>
                </a:solidFill>
                <a:latin typeface="標楷體" pitchFamily="65" charset="-120"/>
                <a:ea typeface="標楷體" pitchFamily="65" charset="-120"/>
              </a:rPr>
              <a:t>因為是一個簡單意外的故事</a:t>
            </a:r>
            <a:r>
              <a:rPr lang="en-US" altLang="zh-TW" dirty="0" smtClean="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79150852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06B3030-F7CF-44F7-B4EF-EA75607B4230}" type="slidenum">
              <a:rPr lang="zh-TW" altLang="en-US" smtClean="0">
                <a:solidFill>
                  <a:schemeClr val="tx1"/>
                </a:solidFill>
              </a:rPr>
              <a:pPr>
                <a:defRPr/>
              </a:pPr>
              <a:t>217</a:t>
            </a:fld>
            <a:endParaRPr lang="en-US" altLang="zh-TW">
              <a:solidFill>
                <a:schemeClr val="tx1"/>
              </a:solidFill>
            </a:endParaRPr>
          </a:p>
        </p:txBody>
      </p:sp>
      <p:sp>
        <p:nvSpPr>
          <p:cNvPr id="2" name="標題 1"/>
          <p:cNvSpPr>
            <a:spLocks noGrp="1"/>
          </p:cNvSpPr>
          <p:nvPr>
            <p:ph type="title"/>
          </p:nvPr>
        </p:nvSpPr>
        <p:spPr>
          <a:xfrm>
            <a:off x="609600" y="0"/>
            <a:ext cx="10972800" cy="1272209"/>
          </a:xfrm>
        </p:spPr>
        <p:txBody>
          <a:bodyPr/>
          <a:lstStyle/>
          <a:p>
            <a:pPr>
              <a:defRPr/>
            </a:pPr>
            <a:r>
              <a:rPr lang="zh-TW" altLang="en-US" dirty="0" smtClean="0">
                <a:solidFill>
                  <a:schemeClr val="tx1"/>
                </a:solidFill>
                <a:latin typeface="標楷體" pitchFamily="65" charset="-120"/>
                <a:ea typeface="標楷體" pitchFamily="65" charset="-120"/>
              </a:rPr>
              <a:t>觀念溝通 新研究</a:t>
            </a:r>
            <a:endParaRPr lang="zh-TW" altLang="en-US" dirty="0">
              <a:solidFill>
                <a:schemeClr val="tx1"/>
              </a:solidFill>
            </a:endParaRPr>
          </a:p>
        </p:txBody>
      </p:sp>
      <p:sp>
        <p:nvSpPr>
          <p:cNvPr id="3" name="內容版面配置區 2"/>
          <p:cNvSpPr>
            <a:spLocks noGrp="1"/>
          </p:cNvSpPr>
          <p:nvPr>
            <p:ph sz="quarter" idx="4294967295"/>
          </p:nvPr>
        </p:nvSpPr>
        <p:spPr>
          <a:xfrm>
            <a:off x="609600" y="1125538"/>
            <a:ext cx="10972800" cy="4895850"/>
          </a:xfrm>
          <a:prstGeom prst="rect">
            <a:avLst/>
          </a:prstGeom>
        </p:spPr>
        <p:txBody>
          <a:bodyPr/>
          <a:lstStyle/>
          <a:p>
            <a:pPr>
              <a:buFont typeface="Wingdings" pitchFamily="2" charset="2"/>
              <a:buNone/>
              <a:defRPr/>
            </a:pPr>
            <a:r>
              <a:rPr lang="en-US" altLang="zh-TW" sz="2800" dirty="0" smtClean="0">
                <a:solidFill>
                  <a:schemeClr val="tx1"/>
                </a:solidFill>
                <a:latin typeface="標楷體" pitchFamily="65" charset="-120"/>
                <a:ea typeface="標楷體" pitchFamily="65" charset="-120"/>
              </a:rPr>
              <a:t>XP 2010 Best Research Paper* </a:t>
            </a:r>
            <a:r>
              <a:rPr lang="zh-TW" altLang="en-US" sz="2800" dirty="0" smtClean="0">
                <a:solidFill>
                  <a:schemeClr val="tx1"/>
                </a:solidFill>
                <a:latin typeface="標楷體" pitchFamily="65" charset="-120"/>
                <a:ea typeface="標楷體" pitchFamily="65" charset="-120"/>
              </a:rPr>
              <a:t>探討菁英團隊中</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各人不懂他人領域下</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如何溝通</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800" dirty="0" err="1" smtClean="0">
                <a:solidFill>
                  <a:schemeClr val="tx1"/>
                </a:solidFill>
                <a:latin typeface="標楷體" pitchFamily="65" charset="-120"/>
                <a:ea typeface="標楷體" pitchFamily="65" charset="-120"/>
              </a:rPr>
              <a:t>Fagei</a:t>
            </a:r>
            <a:r>
              <a:rPr lang="zh-TW" altLang="en-US" sz="2800" dirty="0" smtClean="0">
                <a:solidFill>
                  <a:schemeClr val="tx1"/>
                </a:solidFill>
                <a:latin typeface="標楷體" pitchFamily="65" charset="-120"/>
                <a:ea typeface="標楷體" pitchFamily="65" charset="-120"/>
              </a:rPr>
              <a:t>用社會科學的 </a:t>
            </a:r>
            <a:r>
              <a:rPr lang="en-US" altLang="zh-TW" sz="2800" dirty="0" smtClean="0">
                <a:solidFill>
                  <a:schemeClr val="tx1"/>
                </a:solidFill>
                <a:latin typeface="標楷體" pitchFamily="65" charset="-120"/>
                <a:ea typeface="標楷體" pitchFamily="65" charset="-120"/>
              </a:rPr>
              <a:t>action research </a:t>
            </a:r>
            <a:r>
              <a:rPr lang="zh-TW" altLang="en-US" sz="2800" dirty="0" smtClean="0">
                <a:solidFill>
                  <a:schemeClr val="tx1"/>
                </a:solidFill>
                <a:latin typeface="標楷體" pitchFamily="65" charset="-120"/>
                <a:ea typeface="標楷體" pitchFamily="65" charset="-120"/>
              </a:rPr>
              <a:t>研究組織如何導入 </a:t>
            </a:r>
            <a:r>
              <a:rPr lang="en-US" altLang="zh-TW" sz="2800" dirty="0" smtClean="0">
                <a:solidFill>
                  <a:schemeClr val="tx1"/>
                </a:solidFill>
                <a:latin typeface="標楷體" pitchFamily="65" charset="-120"/>
                <a:ea typeface="標楷體" pitchFamily="65" charset="-120"/>
              </a:rPr>
              <a:t>agile method.</a:t>
            </a:r>
            <a:r>
              <a:rPr lang="zh-TW" altLang="en-US" sz="2800" dirty="0" smtClean="0">
                <a:solidFill>
                  <a:schemeClr val="tx1"/>
                </a:solidFill>
                <a:latin typeface="標楷體" pitchFamily="65" charset="-120"/>
                <a:ea typeface="標楷體" pitchFamily="65" charset="-120"/>
              </a:rPr>
              <a:t>其論點是</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要建立 </a:t>
            </a:r>
            <a:r>
              <a:rPr lang="en-US" altLang="zh-TW" sz="2800" dirty="0" smtClean="0">
                <a:solidFill>
                  <a:schemeClr val="tx1"/>
                </a:solidFill>
                <a:latin typeface="標楷體" pitchFamily="65" charset="-120"/>
                <a:ea typeface="標楷體" pitchFamily="65" charset="-120"/>
              </a:rPr>
              <a:t>redundant knowledge,</a:t>
            </a:r>
            <a:r>
              <a:rPr lang="zh-TW" altLang="en-US" sz="2800" dirty="0" smtClean="0">
                <a:solidFill>
                  <a:schemeClr val="tx1"/>
                </a:solidFill>
                <a:latin typeface="標楷體" pitchFamily="65" charset="-120"/>
                <a:ea typeface="標楷體" pitchFamily="65" charset="-120"/>
              </a:rPr>
              <a:t>各人才能溝通</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其</a:t>
            </a:r>
            <a:r>
              <a:rPr lang="en-US" altLang="zh-TW" sz="2800" dirty="0" smtClean="0">
                <a:solidFill>
                  <a:schemeClr val="tx1"/>
                </a:solidFill>
                <a:latin typeface="標楷體" pitchFamily="65" charset="-120"/>
                <a:ea typeface="標楷體" pitchFamily="65" charset="-120"/>
              </a:rPr>
              <a:t>action</a:t>
            </a:r>
            <a:r>
              <a:rPr lang="zh-TW" altLang="en-US" sz="2800" dirty="0" smtClean="0">
                <a:solidFill>
                  <a:schemeClr val="tx1"/>
                </a:solidFill>
                <a:latin typeface="標楷體" pitchFamily="65" charset="-120"/>
                <a:ea typeface="標楷體" pitchFamily="65" charset="-120"/>
              </a:rPr>
              <a:t>是在 </a:t>
            </a:r>
            <a:r>
              <a:rPr lang="en-US" altLang="zh-TW" sz="2800" dirty="0" smtClean="0">
                <a:solidFill>
                  <a:schemeClr val="tx1"/>
                </a:solidFill>
                <a:latin typeface="標楷體" pitchFamily="65" charset="-120"/>
                <a:ea typeface="標楷體" pitchFamily="65" charset="-120"/>
              </a:rPr>
              <a:t>Scrum meeting </a:t>
            </a:r>
            <a:r>
              <a:rPr lang="zh-TW" altLang="en-US" sz="2800" dirty="0" smtClean="0">
                <a:solidFill>
                  <a:schemeClr val="tx1"/>
                </a:solidFill>
                <a:latin typeface="標楷體" pitchFamily="65" charset="-120"/>
                <a:ea typeface="標楷體" pitchFamily="65" charset="-120"/>
              </a:rPr>
              <a:t>中用撲克牌做 </a:t>
            </a:r>
            <a:r>
              <a:rPr lang="en-US" altLang="zh-TW" sz="2800" dirty="0" smtClean="0">
                <a:solidFill>
                  <a:schemeClr val="tx1"/>
                </a:solidFill>
                <a:latin typeface="標楷體" pitchFamily="65" charset="-120"/>
                <a:ea typeface="標楷體" pitchFamily="65" charset="-120"/>
              </a:rPr>
              <a:t>team estimate of tasks</a:t>
            </a:r>
          </a:p>
          <a:p>
            <a:pPr>
              <a:buFont typeface="Wingdings" pitchFamily="2" charset="2"/>
              <a:buNone/>
              <a:defRPr/>
            </a:pPr>
            <a:r>
              <a:rPr lang="zh-TW" altLang="en-US" sz="2800" dirty="0" smtClean="0">
                <a:solidFill>
                  <a:schemeClr val="tx1"/>
                </a:solidFill>
                <a:latin typeface="標楷體" pitchFamily="65" charset="-120"/>
                <a:ea typeface="標楷體" pitchFamily="65" charset="-120"/>
              </a:rPr>
              <a:t>此 </a:t>
            </a:r>
            <a:r>
              <a:rPr lang="en-US" altLang="zh-TW" sz="2800" dirty="0" smtClean="0">
                <a:solidFill>
                  <a:schemeClr val="tx1"/>
                </a:solidFill>
                <a:latin typeface="標楷體" pitchFamily="65" charset="-120"/>
                <a:ea typeface="標楷體" pitchFamily="65" charset="-120"/>
              </a:rPr>
              <a:t>action </a:t>
            </a:r>
            <a:r>
              <a:rPr lang="zh-TW" altLang="en-US" sz="2800" dirty="0" smtClean="0">
                <a:solidFill>
                  <a:schemeClr val="tx1"/>
                </a:solidFill>
                <a:latin typeface="標楷體" pitchFamily="65" charset="-120"/>
                <a:ea typeface="標楷體" pitchFamily="65" charset="-120"/>
              </a:rPr>
              <a:t>稍嫌簡單</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但研究方法頗具啟發性</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endParaRPr>
          </a:p>
          <a:p>
            <a:pPr>
              <a:buFont typeface="Wingdings" pitchFamily="2" charset="2"/>
              <a:buNone/>
              <a:defRPr/>
            </a:pPr>
            <a:r>
              <a:rPr lang="en-US" altLang="zh-TW" sz="2000" dirty="0" smtClean="0">
                <a:solidFill>
                  <a:schemeClr val="tx1"/>
                </a:solidFill>
              </a:rPr>
              <a:t>* T.E. </a:t>
            </a:r>
            <a:r>
              <a:rPr lang="en-US" altLang="zh-TW" sz="2000" dirty="0" err="1" smtClean="0">
                <a:solidFill>
                  <a:schemeClr val="tx1"/>
                </a:solidFill>
              </a:rPr>
              <a:t>Fagei</a:t>
            </a:r>
            <a:r>
              <a:rPr lang="en-US" altLang="zh-TW" sz="2000" dirty="0" smtClean="0">
                <a:solidFill>
                  <a:schemeClr val="tx1"/>
                </a:solidFill>
              </a:rPr>
              <a:t>, “Adoption of Team Estimation in a Specialist Organizational Environment”, XP 2010, Norway.</a:t>
            </a:r>
            <a:endParaRPr lang="zh-TW" altLang="en-US" sz="2000" dirty="0">
              <a:solidFill>
                <a:schemeClr val="tx1"/>
              </a:solidFill>
            </a:endParaRPr>
          </a:p>
        </p:txBody>
      </p:sp>
    </p:spTree>
    <p:extLst>
      <p:ext uri="{BB962C8B-B14F-4D97-AF65-F5344CB8AC3E}">
        <p14:creationId xmlns:p14="http://schemas.microsoft.com/office/powerpoint/2010/main" val="2980433487"/>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14489A2-F3AB-489E-B02E-D93F8232F7F9}" type="slidenum">
              <a:rPr lang="zh-TW" altLang="en-US" smtClean="0">
                <a:solidFill>
                  <a:schemeClr val="tx1"/>
                </a:solidFill>
              </a:rPr>
              <a:pPr>
                <a:defRPr/>
              </a:pPr>
              <a:t>218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溝通 三小例</a:t>
            </a:r>
            <a:endParaRPr lang="zh-TW" altLang="en-US" dirty="0">
              <a:solidFill>
                <a:schemeClr val="tx1"/>
              </a:solidFill>
            </a:endParaRPr>
          </a:p>
        </p:txBody>
      </p:sp>
      <p:sp>
        <p:nvSpPr>
          <p:cNvPr id="3" name="內容版面配置區 2"/>
          <p:cNvSpPr>
            <a:spLocks noGrp="1"/>
          </p:cNvSpPr>
          <p:nvPr>
            <p:ph sz="quarter" idx="4294967295"/>
          </p:nvPr>
        </p:nvSpPr>
        <p:spPr>
          <a:xfrm>
            <a:off x="1524000" y="1722782"/>
            <a:ext cx="8534400" cy="3710609"/>
          </a:xfrm>
          <a:prstGeom prst="rect">
            <a:avLst/>
          </a:prstGeom>
        </p:spPr>
        <p:txBody>
          <a:bodyPr>
            <a:normAutofit/>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某日陳教授看抄水錶員目視讀數以手持設備輸入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微軟正黑體" pitchFamily="34" charset="-120"/>
                <a:ea typeface="微軟正黑體" pitchFamily="34" charset="-120"/>
              </a:rPr>
              <a:t>進步的溝通</a:t>
            </a:r>
            <a:r>
              <a:rPr lang="en-US" altLang="zh-TW" dirty="0" smtClean="0">
                <a:solidFill>
                  <a:schemeClr val="tx1"/>
                </a:solidFill>
                <a:latin typeface="微軟正黑體" pitchFamily="34" charset="-120"/>
                <a:ea typeface="微軟正黑體" pitchFamily="34"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陳教授赴銀行匯款國外註冊費 手寫申請書 行員目視申請書再輸入電腦 但因</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五百元</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寫成</a:t>
            </a:r>
            <a:r>
              <a:rPr lang="en-US" altLang="zh-TW" dirty="0" smtClean="0">
                <a:solidFill>
                  <a:schemeClr val="tx1"/>
                </a:solidFill>
                <a:latin typeface="標楷體" pitchFamily="65" charset="-120"/>
                <a:ea typeface="標楷體" pitchFamily="65" charset="-120"/>
              </a:rPr>
              <a:t>”500</a:t>
            </a:r>
            <a:r>
              <a:rPr lang="zh-TW" altLang="en-US" dirty="0" smtClean="0">
                <a:solidFill>
                  <a:schemeClr val="tx1"/>
                </a:solidFill>
                <a:latin typeface="標楷體" pitchFamily="65" charset="-120"/>
                <a:ea typeface="標楷體" pitchFamily="65" charset="-120"/>
              </a:rPr>
              <a:t>元</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重寫申請書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微軟正黑體" pitchFamily="34" charset="-120"/>
                <a:ea typeface="微軟正黑體" pitchFamily="34" charset="-120"/>
              </a:rPr>
              <a:t>落後的溝通</a:t>
            </a:r>
            <a:r>
              <a:rPr lang="en-US" altLang="zh-TW" dirty="0" smtClean="0">
                <a:solidFill>
                  <a:schemeClr val="tx1"/>
                </a:solidFill>
                <a:latin typeface="微軟正黑體" pitchFamily="34" charset="-120"/>
                <a:ea typeface="微軟正黑體" pitchFamily="34" charset="-120"/>
              </a:rPr>
              <a:t>!</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陳教授做使用介面測試 用</a:t>
            </a:r>
            <a:r>
              <a:rPr lang="en-US" altLang="zh-TW" dirty="0" err="1" smtClean="0">
                <a:solidFill>
                  <a:schemeClr val="tx1"/>
                </a:solidFill>
                <a:latin typeface="標楷體" pitchFamily="65" charset="-120"/>
                <a:ea typeface="標楷體" pitchFamily="65" charset="-120"/>
              </a:rPr>
              <a:t>setOut</a:t>
            </a:r>
            <a:r>
              <a:rPr lang="zh-TW" altLang="en-US"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assertEqual</a:t>
            </a:r>
            <a:r>
              <a:rPr lang="zh-TW" altLang="en-US" dirty="0" smtClean="0">
                <a:solidFill>
                  <a:schemeClr val="tx1"/>
                </a:solidFill>
                <a:latin typeface="標楷體" pitchFamily="65" charset="-120"/>
                <a:ea typeface="標楷體" pitchFamily="65" charset="-120"/>
              </a:rPr>
              <a:t>寫</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結束了</a:t>
            </a:r>
            <a:r>
              <a:rPr lang="en-US" altLang="zh-TW" dirty="0" smtClean="0">
                <a:solidFill>
                  <a:schemeClr val="tx1"/>
                </a:solidFill>
                <a:latin typeface="標楷體" pitchFamily="65" charset="-120"/>
                <a:ea typeface="標楷體" pitchFamily="65" charset="-120"/>
              </a:rPr>
              <a:t>\r\n”</a:t>
            </a:r>
            <a:r>
              <a:rPr lang="zh-TW" altLang="en-US" dirty="0" smtClean="0">
                <a:solidFill>
                  <a:schemeClr val="tx1"/>
                </a:solidFill>
                <a:latin typeface="標楷體" pitchFamily="65" charset="-120"/>
                <a:ea typeface="標楷體" pitchFamily="65" charset="-120"/>
              </a:rPr>
              <a:t>不能寫</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結束了</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微軟正黑體" pitchFamily="34" charset="-120"/>
                <a:ea typeface="微軟正黑體" pitchFamily="34" charset="-120"/>
              </a:rPr>
              <a:t>不順的溝通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程式師易寫錯</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754236217"/>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buNone/>
            </a:pPr>
            <a:r>
              <a:rPr lang="zh-TW" altLang="en-US" b="1" dirty="0">
                <a:solidFill>
                  <a:schemeClr val="tx1"/>
                </a:solidFill>
                <a:latin typeface="標楷體" pitchFamily="65" charset="-120"/>
                <a:ea typeface="標楷體" pitchFamily="65" charset="-120"/>
              </a:rPr>
              <a:t>台灣</a:t>
            </a:r>
            <a:r>
              <a:rPr lang="zh-TW" altLang="en-US" b="1" dirty="0" smtClean="0">
                <a:solidFill>
                  <a:schemeClr val="tx1"/>
                </a:solidFill>
                <a:latin typeface="標楷體" pitchFamily="65" charset="-120"/>
                <a:ea typeface="標楷體" pitchFamily="65" charset="-120"/>
              </a:rPr>
              <a:t>青年指揮家 莊東杰 描述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指揮透過 </a:t>
            </a:r>
            <a:r>
              <a:rPr lang="zh-TW" altLang="en-US" b="1" dirty="0" smtClean="0">
                <a:solidFill>
                  <a:schemeClr val="tx1"/>
                </a:solidFill>
                <a:latin typeface="微軟正黑體" pitchFamily="34" charset="-120"/>
                <a:ea typeface="微軟正黑體" pitchFamily="34" charset="-120"/>
              </a:rPr>
              <a:t>溝通</a:t>
            </a:r>
            <a:r>
              <a:rPr lang="zh-TW" altLang="en-US" b="1" dirty="0" smtClean="0">
                <a:solidFill>
                  <a:schemeClr val="tx1"/>
                </a:solidFill>
                <a:latin typeface="標楷體" pitchFamily="65" charset="-120"/>
                <a:ea typeface="標楷體" pitchFamily="65" charset="-120"/>
              </a:rPr>
              <a:t>技巧 </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肢體 口頭 或 </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人情味</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將不熟捻的樂團中 各樂器演奏專家  在很短的</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團練</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中  凝聚</a:t>
            </a:r>
            <a:r>
              <a:rPr lang="zh-TW" altLang="en-US" b="1" dirty="0">
                <a:solidFill>
                  <a:schemeClr val="tx1"/>
                </a:solidFill>
                <a:latin typeface="標楷體" pitchFamily="65" charset="-120"/>
                <a:ea typeface="標楷體" pitchFamily="65" charset="-120"/>
              </a:rPr>
              <a:t>結合</a:t>
            </a:r>
            <a:r>
              <a:rPr lang="zh-TW" altLang="en-US" b="1" dirty="0" smtClean="0">
                <a:solidFill>
                  <a:schemeClr val="tx1"/>
                </a:solidFill>
                <a:latin typeface="標楷體" pitchFamily="65" charset="-120"/>
                <a:ea typeface="標楷體" pitchFamily="65" charset="-120"/>
              </a:rPr>
              <a:t>成指揮想要的的演出 </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軟體產品</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所以指揮的專案管理能力  應是軟體</a:t>
            </a:r>
            <a:r>
              <a:rPr lang="zh-TW" altLang="en-US" b="1" dirty="0">
                <a:solidFill>
                  <a:schemeClr val="tx1"/>
                </a:solidFill>
                <a:latin typeface="標楷體" pitchFamily="65" charset="-120"/>
                <a:ea typeface="標楷體" pitchFamily="65" charset="-120"/>
              </a:rPr>
              <a:t>專案</a:t>
            </a:r>
            <a:r>
              <a:rPr lang="zh-TW" altLang="en-US" b="1" dirty="0" smtClean="0">
                <a:solidFill>
                  <a:schemeClr val="tx1"/>
                </a:solidFill>
                <a:latin typeface="標楷體" pitchFamily="65" charset="-120"/>
                <a:ea typeface="標楷體" pitchFamily="65" charset="-120"/>
              </a:rPr>
              <a:t>管理的很高境界</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又 名指揮家卡拉揚的</a:t>
            </a:r>
            <a:r>
              <a:rPr lang="zh-TW" altLang="en-US" b="1" dirty="0" smtClean="0">
                <a:solidFill>
                  <a:schemeClr val="tx1"/>
                </a:solidFill>
                <a:latin typeface="微軟正黑體" pitchFamily="34" charset="-120"/>
                <a:ea typeface="微軟正黑體" pitchFamily="34" charset="-120"/>
              </a:rPr>
              <a:t>溝通</a:t>
            </a:r>
            <a:r>
              <a:rPr lang="zh-TW" altLang="en-US" b="1" dirty="0" smtClean="0">
                <a:solidFill>
                  <a:schemeClr val="tx1"/>
                </a:solidFill>
                <a:latin typeface="標楷體" pitchFamily="65" charset="-120"/>
                <a:ea typeface="標楷體" pitchFamily="65" charset="-120"/>
              </a:rPr>
              <a:t>方式</a:t>
            </a:r>
            <a:r>
              <a:rPr lang="zh-TW" altLang="en-US" b="1" dirty="0" smtClean="0">
                <a:solidFill>
                  <a:schemeClr val="tx1"/>
                </a:solidFill>
                <a:latin typeface="微軟正黑體" pitchFamily="34" charset="-120"/>
                <a:ea typeface="微軟正黑體" pitchFamily="34" charset="-120"/>
              </a:rPr>
              <a:t>  </a:t>
            </a:r>
            <a:r>
              <a:rPr lang="zh-TW" altLang="en-US" b="1" dirty="0" smtClean="0">
                <a:solidFill>
                  <a:schemeClr val="tx1"/>
                </a:solidFill>
                <a:latin typeface="標楷體" pitchFamily="65" charset="-120"/>
                <a:ea typeface="標楷體" pitchFamily="65" charset="-120"/>
              </a:rPr>
              <a:t>是用很長的</a:t>
            </a:r>
            <a:r>
              <a:rPr lang="zh-TW" altLang="en-US" b="1" dirty="0" smtClean="0">
                <a:solidFill>
                  <a:schemeClr val="tx1"/>
                </a:solidFill>
                <a:latin typeface="微軟正黑體" pitchFamily="34" charset="-120"/>
                <a:ea typeface="微軟正黑體" pitchFamily="34" charset="-120"/>
              </a:rPr>
              <a:t>口頭溝通 </a:t>
            </a:r>
            <a:r>
              <a:rPr lang="zh-TW" altLang="en-US" b="1" dirty="0" smtClean="0">
                <a:solidFill>
                  <a:schemeClr val="tx1"/>
                </a:solidFill>
                <a:latin typeface="標楷體" pitchFamily="65" charset="-120"/>
                <a:ea typeface="標楷體" pitchFamily="65" charset="-120"/>
              </a:rPr>
              <a:t>闡述其追求境界</a:t>
            </a:r>
            <a:endParaRPr lang="en-US" altLang="zh-TW" b="1"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endParaRPr>
          </a:p>
          <a:p>
            <a:pPr marL="0" indent="0">
              <a:buNone/>
            </a:pPr>
            <a:r>
              <a:rPr lang="en-US" altLang="zh-TW" dirty="0" smtClean="0">
                <a:solidFill>
                  <a:schemeClr val="tx1"/>
                </a:solidFill>
              </a:rPr>
              <a:t>[IC</a:t>
            </a:r>
            <a:r>
              <a:rPr lang="zh-TW" altLang="en-US" dirty="0">
                <a:solidFill>
                  <a:schemeClr val="tx1"/>
                </a:solidFill>
              </a:rPr>
              <a:t>之</a:t>
            </a:r>
            <a:r>
              <a:rPr lang="zh-TW" altLang="en-US" dirty="0" smtClean="0">
                <a:solidFill>
                  <a:schemeClr val="tx1"/>
                </a:solidFill>
              </a:rPr>
              <a:t>音</a:t>
            </a:r>
            <a:r>
              <a:rPr lang="zh-TW" altLang="en-US" dirty="0">
                <a:solidFill>
                  <a:schemeClr val="tx1"/>
                </a:solidFill>
              </a:rPr>
              <a:t> </a:t>
            </a:r>
            <a:r>
              <a:rPr lang="zh-TW" altLang="en-US" dirty="0" smtClean="0">
                <a:solidFill>
                  <a:schemeClr val="tx1"/>
                </a:solidFill>
              </a:rPr>
              <a:t> </a:t>
            </a:r>
            <a:r>
              <a:rPr lang="en-US" altLang="zh-TW" dirty="0" smtClean="0">
                <a:solidFill>
                  <a:schemeClr val="tx1"/>
                </a:solidFill>
              </a:rPr>
              <a:t>FM 97.50, 2015. 5. 4 at 10 P.M.]</a:t>
            </a:r>
            <a:endParaRPr lang="zh-TW" altLang="en-US" dirty="0">
              <a:solidFill>
                <a:schemeClr val="tx1"/>
              </a:solidFill>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高境界的溝通</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0140721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C7873AA-8A80-4D74-B09C-4591EB25C0E4}" type="slidenum">
              <a:rPr lang="zh-TW" altLang="en-US" smtClean="0"/>
              <a:pPr>
                <a:defRPr/>
              </a:pPr>
              <a:t>22</a:t>
            </a:fld>
            <a:endParaRPr lang="en-US" altLang="zh-TW"/>
          </a:p>
        </p:txBody>
      </p:sp>
      <p:sp>
        <p:nvSpPr>
          <p:cNvPr id="177154" name="Rectangle 2"/>
          <p:cNvSpPr>
            <a:spLocks noGrp="1" noChangeArrowheads="1"/>
          </p:cNvSpPr>
          <p:nvPr>
            <p:ph type="title"/>
          </p:nvPr>
        </p:nvSpPr>
        <p:spPr/>
        <p:txBody>
          <a:bodyPr/>
          <a:lstStyle/>
          <a:p>
            <a:pPr eaLnBrk="1" hangingPunct="1">
              <a:defRPr/>
            </a:pPr>
            <a:r>
              <a:rPr lang="zh-TW" altLang="en-US" dirty="0" smtClean="0">
                <a:solidFill>
                  <a:schemeClr val="tx1"/>
                </a:solidFill>
                <a:ea typeface="標楷體" pitchFamily="65" charset="-120"/>
              </a:rPr>
              <a:t>奠定新的軟體業文化</a:t>
            </a:r>
          </a:p>
        </p:txBody>
      </p:sp>
      <p:sp>
        <p:nvSpPr>
          <p:cNvPr id="177155" name="Rectangle 3"/>
          <p:cNvSpPr>
            <a:spLocks noGrp="1" noChangeArrowheads="1"/>
          </p:cNvSpPr>
          <p:nvPr>
            <p:ph sz="quarter" idx="4294967295"/>
          </p:nvPr>
        </p:nvSpPr>
        <p:spPr>
          <a:xfrm>
            <a:off x="1524000" y="1810512"/>
            <a:ext cx="8534400" cy="4145788"/>
          </a:xfrm>
          <a:prstGeom prst="rect">
            <a:avLst/>
          </a:prstGeom>
        </p:spPr>
        <p:txBody>
          <a:bodyPr>
            <a:normAutofit fontScale="92500" lnSpcReduction="20000"/>
          </a:bodyPr>
          <a:lstStyle/>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台灣房子蓋好後常漏水 </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需 </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抓漏</a:t>
            </a:r>
            <a:r>
              <a:rPr lang="en-US" altLang="zh-TW" sz="2800" dirty="0" smtClean="0">
                <a:solidFill>
                  <a:schemeClr val="tx1"/>
                </a:solidFill>
                <a:latin typeface="標楷體" pitchFamily="65" charset="-120"/>
                <a:ea typeface="標楷體" pitchFamily="65" charset="-120"/>
              </a:rPr>
              <a:t>” </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要請技術很好的師傅，用獨門</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撇步</a:t>
            </a:r>
            <a:r>
              <a:rPr lang="en-US" altLang="zh-TW"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修理漏水，一修再修，住戶很不方便</a:t>
            </a:r>
          </a:p>
          <a:p>
            <a:pPr eaLnBrk="1" hangingPunct="1">
              <a:lnSpc>
                <a:spcPct val="90000"/>
              </a:lnSpc>
              <a:buFont typeface="Wingdings" pitchFamily="2" charset="2"/>
              <a:buNone/>
              <a:defRPr/>
            </a:pPr>
            <a:r>
              <a:rPr lang="zh-TW" altLang="en-US" sz="2800" dirty="0" smtClean="0">
                <a:solidFill>
                  <a:schemeClr val="folHlink"/>
                </a:solidFill>
                <a:latin typeface="標楷體" pitchFamily="65" charset="-120"/>
                <a:ea typeface="標楷體" pitchFamily="65" charset="-120"/>
              </a:rPr>
              <a:t>為什麼不在當初，就把漏水</a:t>
            </a:r>
            <a:r>
              <a:rPr lang="zh-TW" altLang="en-US" sz="2800" b="1" dirty="0" smtClean="0">
                <a:solidFill>
                  <a:schemeClr val="folHlink"/>
                </a:solidFill>
                <a:latin typeface="新細明體" pitchFamily="18" charset="-120"/>
              </a:rPr>
              <a:t>測試</a:t>
            </a:r>
            <a:r>
              <a:rPr lang="zh-TW" altLang="en-US" sz="2800" dirty="0" smtClean="0">
                <a:solidFill>
                  <a:schemeClr val="folHlink"/>
                </a:solidFill>
                <a:latin typeface="標楷體" pitchFamily="65" charset="-120"/>
                <a:ea typeface="標楷體" pitchFamily="65" charset="-120"/>
              </a:rPr>
              <a:t>做好</a:t>
            </a:r>
            <a:r>
              <a:rPr lang="en-US" altLang="zh-TW" sz="2800" dirty="0" smtClean="0">
                <a:solidFill>
                  <a:schemeClr val="folHlink"/>
                </a:solidFill>
                <a:latin typeface="標楷體" pitchFamily="65" charset="-120"/>
                <a:ea typeface="標楷體" pitchFamily="65" charset="-120"/>
              </a:rPr>
              <a:t>? </a:t>
            </a:r>
          </a:p>
          <a:p>
            <a:pPr eaLnBrk="1" hangingPunct="1">
              <a:lnSpc>
                <a:spcPct val="90000"/>
              </a:lnSpc>
              <a:buFont typeface="Wingdings" pitchFamily="2" charset="2"/>
              <a:buNone/>
              <a:defRPr/>
            </a:pPr>
            <a:r>
              <a:rPr lang="zh-TW" altLang="en-US" sz="2800" dirty="0" smtClean="0">
                <a:solidFill>
                  <a:schemeClr val="folHlink"/>
                </a:solidFill>
                <a:latin typeface="標楷體" pitchFamily="65" charset="-120"/>
                <a:ea typeface="標楷體" pitchFamily="65" charset="-120"/>
              </a:rPr>
              <a:t>營造業長年缺乏紀律使然</a:t>
            </a:r>
            <a:r>
              <a:rPr lang="en-US" altLang="zh-TW" sz="2800" dirty="0" smtClean="0">
                <a:solidFill>
                  <a:schemeClr val="folHlink"/>
                </a:solidFill>
                <a:latin typeface="標楷體" pitchFamily="65" charset="-120"/>
                <a:ea typeface="標楷體" pitchFamily="65" charset="-120"/>
              </a:rPr>
              <a:t>! </a:t>
            </a:r>
            <a:r>
              <a:rPr lang="zh-TW" altLang="en-US" sz="2800" dirty="0" smtClean="0">
                <a:solidFill>
                  <a:schemeClr val="folHlink"/>
                </a:solidFill>
                <a:latin typeface="標楷體" pitchFamily="65" charset="-120"/>
                <a:ea typeface="標楷體" pitchFamily="65" charset="-120"/>
              </a:rPr>
              <a:t>工人訓練不佳</a:t>
            </a:r>
            <a:r>
              <a:rPr lang="en-US" altLang="zh-TW" sz="2800" dirty="0" smtClean="0">
                <a:solidFill>
                  <a:schemeClr val="folHlink"/>
                </a:solidFill>
                <a:latin typeface="標楷體" pitchFamily="65" charset="-120"/>
                <a:ea typeface="標楷體" pitchFamily="65" charset="-120"/>
              </a:rPr>
              <a:t>,</a:t>
            </a:r>
            <a:r>
              <a:rPr lang="zh-TW" altLang="en-US" sz="2800" dirty="0" smtClean="0">
                <a:solidFill>
                  <a:schemeClr val="folHlink"/>
                </a:solidFill>
                <a:latin typeface="標楷體" pitchFamily="65" charset="-120"/>
                <a:ea typeface="標楷體" pitchFamily="65" charset="-120"/>
              </a:rPr>
              <a:t>工頭監工不嚴</a:t>
            </a:r>
            <a:endParaRPr lang="en-US" altLang="zh-TW" sz="2800" dirty="0" smtClean="0">
              <a:solidFill>
                <a:schemeClr val="folHlink"/>
              </a:solidFill>
              <a:latin typeface="標楷體" pitchFamily="65" charset="-120"/>
              <a:ea typeface="標楷體" pitchFamily="65" charset="-120"/>
            </a:endParaRPr>
          </a:p>
          <a:p>
            <a:pPr eaLnBrk="1" hangingPunct="1">
              <a:lnSpc>
                <a:spcPct val="9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軟體業亦然，</a:t>
            </a:r>
            <a:r>
              <a:rPr lang="zh-TW" altLang="en-US" sz="2800" b="1" dirty="0" smtClean="0">
                <a:solidFill>
                  <a:schemeClr val="tx1"/>
                </a:solidFill>
                <a:latin typeface="標楷體" pitchFamily="65" charset="-120"/>
              </a:rPr>
              <a:t>不良</a:t>
            </a:r>
            <a:r>
              <a:rPr lang="zh-TW" altLang="en-US" sz="2800" b="1" dirty="0" smtClean="0">
                <a:solidFill>
                  <a:schemeClr val="tx1"/>
                </a:solidFill>
                <a:latin typeface="細明體" pitchFamily="49" charset="-120"/>
              </a:rPr>
              <a:t>工作文化 </a:t>
            </a:r>
            <a:r>
              <a:rPr lang="en-US" altLang="zh-TW" sz="2800" b="1" dirty="0" smtClean="0">
                <a:solidFill>
                  <a:schemeClr val="tx1"/>
                </a:solidFill>
                <a:latin typeface="細明體" pitchFamily="49" charset="-120"/>
              </a:rPr>
              <a:t>(</a:t>
            </a:r>
            <a:r>
              <a:rPr lang="zh-TW" altLang="en-US" sz="2800" b="1" dirty="0" smtClean="0">
                <a:solidFill>
                  <a:schemeClr val="tx1"/>
                </a:solidFill>
                <a:latin typeface="細明體" pitchFamily="49" charset="-120"/>
              </a:rPr>
              <a:t>粗糙</a:t>
            </a:r>
            <a:r>
              <a:rPr lang="en-US" altLang="zh-TW" sz="2800" b="1" dirty="0" smtClean="0">
                <a:solidFill>
                  <a:schemeClr val="tx1"/>
                </a:solidFill>
                <a:latin typeface="細明體" pitchFamily="49" charset="-120"/>
              </a:rPr>
              <a:t>,</a:t>
            </a:r>
            <a:r>
              <a:rPr lang="zh-TW" altLang="en-US" sz="2800" b="1" dirty="0" smtClean="0">
                <a:solidFill>
                  <a:schemeClr val="tx1"/>
                </a:solidFill>
                <a:latin typeface="細明體" pitchFamily="49" charset="-120"/>
              </a:rPr>
              <a:t>不細膩精準</a:t>
            </a:r>
            <a:r>
              <a:rPr lang="en-US" altLang="zh-TW" sz="2800" b="1" dirty="0" smtClean="0">
                <a:solidFill>
                  <a:schemeClr val="tx1"/>
                </a:solidFill>
                <a:latin typeface="細明體" pitchFamily="49" charset="-120"/>
              </a:rPr>
              <a:t>)</a:t>
            </a:r>
            <a:r>
              <a:rPr lang="zh-TW" altLang="en-US"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造成軟體 </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常漏水</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，用戶很不方便</a:t>
            </a:r>
          </a:p>
          <a:p>
            <a:pPr eaLnBrk="1" hangingPunct="1">
              <a:lnSpc>
                <a:spcPct val="90000"/>
              </a:lnSpc>
              <a:buFont typeface="Wingdings" pitchFamily="2" charset="2"/>
              <a:buNone/>
              <a:defRPr/>
            </a:pPr>
            <a:r>
              <a:rPr lang="zh-TW" altLang="en-US" sz="2800" dirty="0" smtClean="0">
                <a:solidFill>
                  <a:schemeClr val="folHlink"/>
                </a:solidFill>
                <a:latin typeface="標楷體" pitchFamily="65" charset="-120"/>
                <a:ea typeface="標楷體" pitchFamily="65" charset="-120"/>
              </a:rPr>
              <a:t>為什麼：不在 </a:t>
            </a:r>
            <a:r>
              <a:rPr lang="zh-TW" altLang="en-US" sz="2800" b="1" dirty="0" smtClean="0">
                <a:solidFill>
                  <a:schemeClr val="folHlink"/>
                </a:solidFill>
                <a:latin typeface="細明體" pitchFamily="49" charset="-120"/>
                <a:ea typeface="細明體" pitchFamily="49" charset="-120"/>
              </a:rPr>
              <a:t>當初 </a:t>
            </a:r>
            <a:r>
              <a:rPr lang="zh-TW" altLang="en-US" sz="2800" dirty="0" smtClean="0">
                <a:solidFill>
                  <a:schemeClr val="folHlink"/>
                </a:solidFill>
                <a:latin typeface="標楷體" pitchFamily="65" charset="-120"/>
                <a:ea typeface="標楷體" pitchFamily="65" charset="-120"/>
              </a:rPr>
              <a:t>就建立正確工作文化，</a:t>
            </a:r>
          </a:p>
          <a:p>
            <a:pPr eaLnBrk="1" hangingPunct="1">
              <a:lnSpc>
                <a:spcPct val="90000"/>
              </a:lnSpc>
              <a:buFont typeface="Wingdings" pitchFamily="2" charset="2"/>
              <a:buNone/>
              <a:defRPr/>
            </a:pPr>
            <a:r>
              <a:rPr lang="zh-TW" altLang="en-US" sz="2800" dirty="0" smtClean="0">
                <a:solidFill>
                  <a:schemeClr val="folHlink"/>
                </a:solidFill>
                <a:latin typeface="標楷體" pitchFamily="65" charset="-120"/>
                <a:ea typeface="標楷體" pitchFamily="65" charset="-120"/>
              </a:rPr>
              <a:t>      以 </a:t>
            </a:r>
            <a:r>
              <a:rPr lang="zh-TW" altLang="en-US" sz="2800" b="1" dirty="0" smtClean="0">
                <a:solidFill>
                  <a:schemeClr val="folHlink"/>
                </a:solidFill>
                <a:latin typeface="細明體" pitchFamily="49" charset="-120"/>
                <a:ea typeface="細明體" pitchFamily="49" charset="-120"/>
              </a:rPr>
              <a:t>測試來帶動開發 </a:t>
            </a:r>
            <a:r>
              <a:rPr lang="zh-TW" altLang="en-US" sz="2800" dirty="0" smtClean="0">
                <a:solidFill>
                  <a:schemeClr val="folHlink"/>
                </a:solidFill>
                <a:latin typeface="標楷體" pitchFamily="65" charset="-120"/>
                <a:ea typeface="標楷體" pitchFamily="65" charset="-120"/>
              </a:rPr>
              <a:t>呢</a:t>
            </a:r>
            <a:r>
              <a:rPr lang="en-US" altLang="zh-TW" sz="2800" dirty="0" smtClean="0">
                <a:solidFill>
                  <a:schemeClr val="folHlink"/>
                </a:solidFill>
                <a:latin typeface="標楷體" pitchFamily="65" charset="-120"/>
                <a:ea typeface="標楷體" pitchFamily="65" charset="-120"/>
              </a:rPr>
              <a:t>? </a:t>
            </a:r>
          </a:p>
          <a:p>
            <a:pPr eaLnBrk="1" hangingPunct="1">
              <a:lnSpc>
                <a:spcPct val="90000"/>
              </a:lnSpc>
              <a:buFont typeface="Wingdings" pitchFamily="2" charset="2"/>
              <a:buNone/>
              <a:defRPr/>
            </a:pPr>
            <a:r>
              <a:rPr lang="zh-TW" altLang="en-US" sz="2800" i="1" dirty="0" smtClean="0">
                <a:solidFill>
                  <a:schemeClr val="tx1"/>
                </a:solidFill>
                <a:latin typeface="標楷體" pitchFamily="65" charset="-120"/>
                <a:ea typeface="標楷體" pitchFamily="65" charset="-120"/>
              </a:rPr>
              <a:t>文化</a:t>
            </a:r>
            <a:r>
              <a:rPr lang="zh-TW" altLang="en-US" sz="2800" dirty="0" smtClean="0">
                <a:solidFill>
                  <a:schemeClr val="tx1"/>
                </a:solidFill>
                <a:latin typeface="標楷體" pitchFamily="65" charset="-120"/>
                <a:ea typeface="標楷體" pitchFamily="65" charset="-120"/>
              </a:rPr>
              <a:t>紮根愈早愈好，中學即應進行，</a:t>
            </a:r>
            <a:r>
              <a:rPr lang="zh-TW" altLang="en-US" sz="2800" b="1" dirty="0" smtClean="0">
                <a:solidFill>
                  <a:schemeClr val="tx1"/>
                </a:solidFill>
                <a:latin typeface="微軟正黑體" pitchFamily="34" charset="-120"/>
                <a:ea typeface="微軟正黑體" pitchFamily="34" charset="-120"/>
              </a:rPr>
              <a:t>大一已遲了</a:t>
            </a:r>
            <a:endParaRPr lang="en-US" altLang="zh-TW" sz="2800" b="1" dirty="0" smtClean="0">
              <a:solidFill>
                <a:schemeClr val="tx1"/>
              </a:solidFill>
              <a:latin typeface="微軟正黑體" pitchFamily="34" charset="-120"/>
              <a:ea typeface="微軟正黑體" pitchFamily="34" charset="-120"/>
            </a:endParaRPr>
          </a:p>
          <a:p>
            <a:pPr eaLnBrk="1" hangingPunct="1">
              <a:lnSpc>
                <a:spcPct val="90000"/>
              </a:lnSpc>
              <a:buFont typeface="Wingdings" pitchFamily="2" charset="2"/>
              <a:buNone/>
              <a:defRPr/>
            </a:pPr>
            <a:endParaRPr lang="zh-TW" altLang="en-US" dirty="0" smtClean="0">
              <a:solidFill>
                <a:schemeClr val="folHlink"/>
              </a:solidFill>
              <a:latin typeface="細明體" pitchFamily="49" charset="-120"/>
              <a:ea typeface="細明體" pitchFamily="49" charset="-120"/>
            </a:endParaRPr>
          </a:p>
          <a:p>
            <a:pPr eaLnBrk="1" hangingPunct="1">
              <a:lnSpc>
                <a:spcPct val="90000"/>
              </a:lnSpc>
              <a:buFont typeface="Wingdings" pitchFamily="2" charset="2"/>
              <a:buNone/>
              <a:defRPr/>
            </a:pPr>
            <a:endParaRPr lang="zh-TW" altLang="en-US" sz="2800" dirty="0" smtClean="0">
              <a:solidFill>
                <a:schemeClr val="folHlink"/>
              </a:solidFill>
              <a:latin typeface="標楷體" pitchFamily="65" charset="-120"/>
              <a:ea typeface="標楷體" pitchFamily="65" charset="-120"/>
            </a:endParaRPr>
          </a:p>
        </p:txBody>
      </p:sp>
    </p:spTree>
    <p:extLst>
      <p:ext uri="{BB962C8B-B14F-4D97-AF65-F5344CB8AC3E}">
        <p14:creationId xmlns:p14="http://schemas.microsoft.com/office/powerpoint/2010/main" val="1117211208"/>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190471"/>
          </a:xfrm>
        </p:spPr>
        <p:txBody>
          <a:bodyPr>
            <a:normAutofit fontScale="92500" lnSpcReduction="10000"/>
          </a:bodyPr>
          <a:lstStyle/>
          <a:p>
            <a:pPr marL="0" indent="0">
              <a:buNone/>
            </a:pPr>
            <a:r>
              <a:rPr lang="en-US" altLang="zh-TW" dirty="0" smtClean="0"/>
              <a:t>   </a:t>
            </a:r>
            <a:r>
              <a:rPr lang="zh-TW" altLang="en-US" dirty="0" smtClean="0"/>
              <a:t>  </a:t>
            </a:r>
            <a:r>
              <a:rPr lang="en-US" altLang="zh-TW" dirty="0" smtClean="0"/>
              <a:t>In 2018, Jeff Bezos, CEO of Amazon, </a:t>
            </a:r>
            <a:r>
              <a:rPr lang="en-US" altLang="zh-TW" b="1" dirty="0" smtClean="0"/>
              <a:t>banned PowerPoint </a:t>
            </a:r>
            <a:r>
              <a:rPr lang="zh-TW" altLang="en-US" b="1" dirty="0" smtClean="0">
                <a:latin typeface="標楷體" pitchFamily="65" charset="-120"/>
                <a:ea typeface="標楷體" pitchFamily="65" charset="-120"/>
              </a:rPr>
              <a:t>禁用投影片 </a:t>
            </a:r>
            <a:r>
              <a:rPr lang="en-US" altLang="zh-TW" dirty="0" smtClean="0"/>
              <a:t>in meetings. His replacement is brilliant – </a:t>
            </a:r>
            <a:r>
              <a:rPr lang="en-US" altLang="zh-TW" b="1" dirty="0" smtClean="0"/>
              <a:t>Narrative memos </a:t>
            </a:r>
            <a:r>
              <a:rPr lang="zh-TW" altLang="en-US" b="1" dirty="0" smtClean="0">
                <a:latin typeface="標楷體" pitchFamily="65" charset="-120"/>
                <a:ea typeface="標楷體" pitchFamily="65" charset="-120"/>
              </a:rPr>
              <a:t>改用敘述文件</a:t>
            </a:r>
            <a:r>
              <a:rPr lang="en-US" altLang="zh-TW" dirty="0" smtClean="0"/>
              <a:t>.</a:t>
            </a:r>
          </a:p>
          <a:p>
            <a:pPr marL="0" indent="0">
              <a:buNone/>
            </a:pPr>
            <a:r>
              <a:rPr lang="en-US" altLang="zh-TW" dirty="0" smtClean="0"/>
              <a:t>   </a:t>
            </a:r>
            <a:r>
              <a:rPr lang="zh-TW" altLang="en-US" dirty="0" smtClean="0"/>
              <a:t>  </a:t>
            </a:r>
            <a:r>
              <a:rPr lang="en-US" altLang="zh-TW" dirty="0" smtClean="0"/>
              <a:t>In an Amazon meeting, everyone sits silently for about 30 minutes to read a “six-page memo that is narratively structured with real sentences, topic sentence, verbs, and nouns</a:t>
            </a:r>
            <a:r>
              <a:rPr lang="zh-TW" altLang="en-US" dirty="0" smtClean="0"/>
              <a:t> </a:t>
            </a:r>
            <a:r>
              <a:rPr lang="en-US" altLang="zh-TW" dirty="0" smtClean="0"/>
              <a:t>(</a:t>
            </a:r>
            <a:r>
              <a:rPr lang="zh-TW" altLang="en-US" dirty="0" smtClean="0">
                <a:latin typeface="標楷體" pitchFamily="65" charset="-120"/>
                <a:ea typeface="標楷體" pitchFamily="65" charset="-120"/>
              </a:rPr>
              <a:t>這類似本教材提倡的英詞中句文件</a:t>
            </a:r>
            <a:r>
              <a:rPr lang="en-US" altLang="zh-TW" dirty="0" smtClean="0"/>
              <a:t>). After everyone has done reading, they discuss the topic. Why is this better? 3 reasons for that:</a:t>
            </a:r>
          </a:p>
          <a:p>
            <a:pPr marL="0" indent="0">
              <a:buNone/>
            </a:pPr>
            <a:endParaRPr lang="en-US" altLang="zh-TW" dirty="0" smtClean="0"/>
          </a:p>
          <a:p>
            <a:pPr marL="0" indent="0">
              <a:buNone/>
            </a:pPr>
            <a:r>
              <a:rPr lang="en-US" altLang="zh-TW" dirty="0" smtClean="0"/>
              <a:t>1. Our brains are hardwired for narrative.</a:t>
            </a:r>
            <a:r>
              <a:rPr lang="zh-TW" altLang="en-US" dirty="0" smtClean="0"/>
              <a:t> </a:t>
            </a:r>
            <a:r>
              <a:rPr lang="zh-TW" altLang="en-US" dirty="0" smtClean="0">
                <a:latin typeface="標楷體" pitchFamily="65" charset="-120"/>
                <a:ea typeface="標楷體" pitchFamily="65" charset="-120"/>
              </a:rPr>
              <a:t>人腦適合敘事方式</a:t>
            </a:r>
            <a:endParaRPr lang="en-US" altLang="zh-TW" dirty="0" smtClean="0">
              <a:latin typeface="標楷體" pitchFamily="65" charset="-120"/>
              <a:ea typeface="標楷體" pitchFamily="65" charset="-120"/>
            </a:endParaRPr>
          </a:p>
          <a:p>
            <a:pPr marL="0" indent="0">
              <a:buNone/>
            </a:pPr>
            <a:r>
              <a:rPr lang="en-US" altLang="zh-TW" dirty="0" smtClean="0"/>
              <a:t>2. Stories are persuasive.</a:t>
            </a:r>
            <a:r>
              <a:rPr lang="zh-TW" altLang="en-US" dirty="0" smtClean="0"/>
              <a:t> </a:t>
            </a:r>
            <a:r>
              <a:rPr lang="zh-TW" altLang="en-US" dirty="0" smtClean="0">
                <a:latin typeface="標楷體" pitchFamily="65" charset="-120"/>
                <a:ea typeface="標楷體" pitchFamily="65" charset="-120"/>
              </a:rPr>
              <a:t>講故事</a:t>
            </a:r>
            <a:r>
              <a:rPr lang="zh-TW" altLang="en-US" dirty="0">
                <a:latin typeface="標楷體" pitchFamily="65" charset="-120"/>
                <a:ea typeface="標楷體" pitchFamily="65" charset="-120"/>
              </a:rPr>
              <a:t>較親切</a:t>
            </a:r>
            <a:endParaRPr lang="en-US" altLang="zh-TW" dirty="0" smtClean="0">
              <a:latin typeface="標楷體" pitchFamily="65" charset="-120"/>
              <a:ea typeface="標楷體" pitchFamily="65" charset="-120"/>
            </a:endParaRPr>
          </a:p>
          <a:p>
            <a:pPr marL="0" indent="0">
              <a:buNone/>
            </a:pPr>
            <a:r>
              <a:rPr lang="en-US" altLang="zh-TW" dirty="0" smtClean="0"/>
              <a:t>3, Bullet points </a:t>
            </a:r>
            <a:r>
              <a:rPr lang="zh-TW" altLang="en-US" dirty="0" smtClean="0">
                <a:latin typeface="標楷體" pitchFamily="65" charset="-120"/>
                <a:ea typeface="標楷體" pitchFamily="65" charset="-120"/>
              </a:rPr>
              <a:t>要點</a:t>
            </a:r>
            <a:r>
              <a:rPr lang="zh-TW" altLang="en-US" dirty="0" smtClean="0"/>
              <a:t> </a:t>
            </a:r>
            <a:r>
              <a:rPr lang="en-US" altLang="zh-TW" dirty="0" smtClean="0"/>
              <a:t>are the least effective way of sharing ideas.</a:t>
            </a:r>
            <a:r>
              <a:rPr lang="zh-TW" altLang="en-US" dirty="0" smtClean="0"/>
              <a:t> </a:t>
            </a:r>
            <a:r>
              <a:rPr lang="zh-TW" altLang="en-US" dirty="0" smtClean="0">
                <a:latin typeface="標楷體" pitchFamily="65" charset="-120"/>
                <a:ea typeface="標楷體" pitchFamily="65" charset="-120"/>
              </a:rPr>
              <a:t>列舉要點不適溝通</a:t>
            </a:r>
            <a:endParaRPr lang="en-US" altLang="zh-TW" dirty="0" smtClean="0">
              <a:latin typeface="標楷體" pitchFamily="65" charset="-120"/>
              <a:ea typeface="標楷體" pitchFamily="65" charset="-120"/>
            </a:endParaRPr>
          </a:p>
          <a:p>
            <a:pPr marL="0" indent="0">
              <a:buNone/>
            </a:pPr>
            <a:endParaRPr lang="en-US" altLang="zh-TW" sz="1800" dirty="0" smtClean="0"/>
          </a:p>
          <a:p>
            <a:pPr marL="0" indent="0">
              <a:buNone/>
            </a:pPr>
            <a:r>
              <a:rPr lang="en-US" altLang="zh-TW" sz="1800" dirty="0" smtClean="0"/>
              <a:t>[“Jeff Bezos </a:t>
            </a:r>
            <a:r>
              <a:rPr lang="en-US" altLang="zh-TW" sz="1800" smtClean="0"/>
              <a:t>banned PowerPoint…”, </a:t>
            </a:r>
            <a:r>
              <a:rPr lang="en-US" altLang="zh-TW" sz="1800" dirty="0" smtClean="0">
                <a:hlinkClick r:id="rId2"/>
              </a:rPr>
              <a:t>https://www.inc.com</a:t>
            </a:r>
            <a:r>
              <a:rPr lang="en-US" altLang="zh-TW" sz="1800" dirty="0" smtClean="0"/>
              <a:t>, 2018]</a:t>
            </a:r>
            <a:endParaRPr lang="zh-TW" altLang="en-US" sz="1800" dirty="0"/>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亞馬遜的 另類溝通</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8831560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F143B85-EBAF-479A-A81A-5C064609E83A}" type="slidenum">
              <a:rPr lang="zh-TW" altLang="en-US" smtClean="0">
                <a:solidFill>
                  <a:schemeClr val="tx1"/>
                </a:solidFill>
              </a:rPr>
              <a:pPr>
                <a:defRPr/>
              </a:pPr>
              <a:t>221</a:t>
            </a:fld>
            <a:endParaRPr lang="en-US" altLang="zh-TW">
              <a:solidFill>
                <a:schemeClr val="tx1"/>
              </a:solidFill>
            </a:endParaRPr>
          </a:p>
        </p:txBody>
      </p:sp>
      <p:sp>
        <p:nvSpPr>
          <p:cNvPr id="2" name="標題 1"/>
          <p:cNvSpPr>
            <a:spLocks noGrp="1"/>
          </p:cNvSpPr>
          <p:nvPr>
            <p:ph type="title"/>
          </p:nvPr>
        </p:nvSpPr>
        <p:spPr/>
        <p:txBody>
          <a:bodyPr/>
          <a:lstStyle/>
          <a:p>
            <a:pPr>
              <a:defRPr/>
            </a:pPr>
            <a:endParaRPr lang="zh-TW" altLang="en-US">
              <a:solidFill>
                <a:schemeClr val="tx1"/>
              </a:solidFill>
            </a:endParaRPr>
          </a:p>
        </p:txBody>
      </p:sp>
      <p:sp>
        <p:nvSpPr>
          <p:cNvPr id="3" name="內容版面配置區 2"/>
          <p:cNvSpPr>
            <a:spLocks noGrp="1"/>
          </p:cNvSpPr>
          <p:nvPr>
            <p:ph sz="quarter" idx="4294967295"/>
          </p:nvPr>
        </p:nvSpPr>
        <p:spPr>
          <a:xfrm>
            <a:off x="1524000" y="1192696"/>
            <a:ext cx="8534400" cy="4267200"/>
          </a:xfrm>
          <a:prstGeom prst="rect">
            <a:avLst/>
          </a:prstGeom>
        </p:spPr>
        <p:txBody>
          <a:bodyPr>
            <a:normAutofit/>
          </a:bodyPr>
          <a:lstStyle/>
          <a:p>
            <a:pPr>
              <a:defRPr/>
            </a:pPr>
            <a:r>
              <a:rPr lang="zh-TW" altLang="en-US" dirty="0" smtClean="0">
                <a:solidFill>
                  <a:schemeClr val="tx1"/>
                </a:solidFill>
              </a:rPr>
              <a:t>以上介紹  </a:t>
            </a:r>
            <a:r>
              <a:rPr lang="zh-TW" altLang="en-US" b="1" dirty="0" smtClean="0">
                <a:solidFill>
                  <a:schemeClr val="tx1"/>
                </a:solidFill>
              </a:rPr>
              <a:t>溝通 </a:t>
            </a:r>
            <a:endParaRPr lang="en-US" altLang="zh-TW" b="1" dirty="0" smtClean="0">
              <a:solidFill>
                <a:schemeClr val="tx1"/>
              </a:solidFill>
            </a:endParaRPr>
          </a:p>
          <a:p>
            <a:pPr>
              <a:buFont typeface="Wingdings" pitchFamily="2" charset="2"/>
              <a:buNone/>
              <a:defRPr/>
            </a:pPr>
            <a:r>
              <a:rPr lang="zh-TW" altLang="en-US" dirty="0" smtClean="0">
                <a:solidFill>
                  <a:schemeClr val="tx1"/>
                </a:solidFill>
              </a:rPr>
              <a:t>       也就是國外談的敏捷方法</a:t>
            </a:r>
            <a:endParaRPr lang="en-US" altLang="zh-TW" dirty="0" smtClean="0">
              <a:solidFill>
                <a:schemeClr val="tx1"/>
              </a:solidFill>
            </a:endParaRPr>
          </a:p>
          <a:p>
            <a:pPr>
              <a:defRPr/>
            </a:pPr>
            <a:endParaRPr lang="en-US" altLang="zh-TW" dirty="0" smtClean="0">
              <a:solidFill>
                <a:schemeClr val="tx1"/>
              </a:solidFill>
            </a:endParaRPr>
          </a:p>
          <a:p>
            <a:pPr>
              <a:defRPr/>
            </a:pPr>
            <a:r>
              <a:rPr lang="zh-TW" altLang="en-US" dirty="0" smtClean="0">
                <a:solidFill>
                  <a:schemeClr val="tx1"/>
                </a:solidFill>
              </a:rPr>
              <a:t>以下簡短談談  </a:t>
            </a:r>
            <a:r>
              <a:rPr lang="zh-TW" altLang="en-US" b="1" dirty="0" smtClean="0">
                <a:solidFill>
                  <a:schemeClr val="tx1"/>
                </a:solidFill>
              </a:rPr>
              <a:t>思考及創意 </a:t>
            </a:r>
            <a:endParaRPr lang="en-US" altLang="zh-TW" b="1" dirty="0" smtClean="0">
              <a:solidFill>
                <a:schemeClr val="tx1"/>
              </a:solidFill>
            </a:endParaRPr>
          </a:p>
          <a:p>
            <a:pPr>
              <a:buFont typeface="Wingdings" pitchFamily="2" charset="2"/>
              <a:buNone/>
              <a:defRPr/>
            </a:pPr>
            <a:r>
              <a:rPr lang="zh-TW" altLang="en-US" dirty="0" smtClean="0">
                <a:solidFill>
                  <a:schemeClr val="tx1"/>
                </a:solidFill>
              </a:rPr>
              <a:t>       這是陳教授補充敏捷方法的地方</a:t>
            </a:r>
            <a:r>
              <a:rPr lang="en-US" altLang="zh-TW" dirty="0" smtClean="0">
                <a:solidFill>
                  <a:schemeClr val="tx1"/>
                </a:solidFill>
              </a:rPr>
              <a:t>*</a:t>
            </a:r>
          </a:p>
          <a:p>
            <a:pPr>
              <a:buFont typeface="Wingdings" pitchFamily="2" charset="2"/>
              <a:buNone/>
              <a:defRPr/>
            </a:pPr>
            <a:endParaRPr lang="en-US" altLang="zh-TW" dirty="0" smtClean="0">
              <a:solidFill>
                <a:schemeClr val="tx1"/>
              </a:solidFill>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有趣的是</a:t>
            </a:r>
            <a:r>
              <a:rPr lang="en-US" altLang="zh-TW" dirty="0" smtClean="0">
                <a:solidFill>
                  <a:schemeClr val="tx1"/>
                </a:solidFill>
                <a:latin typeface="標楷體" pitchFamily="65" charset="-120"/>
                <a:ea typeface="標楷體" pitchFamily="65" charset="-120"/>
              </a:rPr>
              <a:t>,Cockburn </a:t>
            </a:r>
            <a:r>
              <a:rPr lang="zh-TW" altLang="en-US" dirty="0" smtClean="0">
                <a:solidFill>
                  <a:schemeClr val="tx1"/>
                </a:solidFill>
                <a:latin typeface="標楷體" pitchFamily="65" charset="-120"/>
                <a:ea typeface="標楷體" pitchFamily="65" charset="-120"/>
              </a:rPr>
              <a:t>以攀岩喻軟體開發時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同樣引用</a:t>
            </a:r>
            <a:r>
              <a:rPr lang="en-US" altLang="zh-TW" dirty="0" err="1" smtClean="0">
                <a:solidFill>
                  <a:schemeClr val="tx1"/>
                </a:solidFill>
                <a:latin typeface="標楷體" pitchFamily="65" charset="-120"/>
                <a:ea typeface="標楷體" pitchFamily="65" charset="-120"/>
              </a:rPr>
              <a:t>Csikszentmihalyi</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的 </a:t>
            </a:r>
            <a:r>
              <a:rPr lang="en-US" altLang="zh-TW" dirty="0" smtClean="0">
                <a:solidFill>
                  <a:schemeClr val="tx1"/>
                </a:solidFill>
                <a:latin typeface="標楷體" pitchFamily="65" charset="-120"/>
                <a:ea typeface="標楷體" pitchFamily="65" charset="-120"/>
              </a:rPr>
              <a:t>flow (</a:t>
            </a:r>
            <a:r>
              <a:rPr lang="zh-TW" altLang="en-US" dirty="0" smtClean="0">
                <a:solidFill>
                  <a:schemeClr val="tx1"/>
                </a:solidFill>
                <a:latin typeface="標楷體" pitchFamily="65" charset="-120"/>
                <a:ea typeface="標楷體" pitchFamily="65" charset="-120"/>
              </a:rPr>
              <a:t>見下頁</a:t>
            </a:r>
            <a:r>
              <a:rPr lang="en-US" altLang="zh-TW" dirty="0" smtClean="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42317881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61B34FE-0475-4032-BC01-263521203F7A}" type="slidenum">
              <a:rPr lang="zh-TW" altLang="en-US" smtClean="0"/>
              <a:pPr>
                <a:defRPr/>
              </a:pPr>
              <a:t>222</a:t>
            </a:fld>
            <a:endParaRPr lang="en-US" altLang="zh-TW"/>
          </a:p>
        </p:txBody>
      </p:sp>
      <p:sp>
        <p:nvSpPr>
          <p:cNvPr id="309250" name="Rectangle 2"/>
          <p:cNvSpPr>
            <a:spLocks noGrp="1" noChangeArrowheads="1"/>
          </p:cNvSpPr>
          <p:nvPr>
            <p:ph type="title"/>
          </p:nvPr>
        </p:nvSpPr>
        <p:spPr/>
        <p:txBody>
          <a:bodyPr/>
          <a:lstStyle/>
          <a:p>
            <a:pPr eaLnBrk="1" hangingPunct="1">
              <a:defRPr/>
            </a:pPr>
            <a:r>
              <a:rPr lang="zh-TW" altLang="en-US" sz="4000" dirty="0" smtClean="0">
                <a:solidFill>
                  <a:schemeClr val="tx1"/>
                </a:solidFill>
                <a:latin typeface="標楷體" pitchFamily="65" charset="-120"/>
                <a:ea typeface="標楷體" pitchFamily="65" charset="-120"/>
              </a:rPr>
              <a:t>專注的個人思考</a:t>
            </a:r>
          </a:p>
        </p:txBody>
      </p:sp>
      <p:sp>
        <p:nvSpPr>
          <p:cNvPr id="309251" name="Rectangle 3"/>
          <p:cNvSpPr>
            <a:spLocks noGrp="1" noChangeArrowheads="1"/>
          </p:cNvSpPr>
          <p:nvPr>
            <p:ph sz="quarter" idx="4294967295"/>
          </p:nvPr>
        </p:nvSpPr>
        <p:spPr>
          <a:xfrm>
            <a:off x="1524000" y="1590260"/>
            <a:ext cx="8534400" cy="4174436"/>
          </a:xfrm>
          <a:prstGeom prst="rect">
            <a:avLst/>
          </a:prstGeom>
        </p:spPr>
        <p:txBody>
          <a:bodyPr>
            <a:normAutofit/>
          </a:bodyPr>
          <a:lstStyle/>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Csikszentmihalyi</a:t>
            </a:r>
            <a:r>
              <a:rPr lang="en-US" altLang="zh-TW" dirty="0" smtClean="0">
                <a:solidFill>
                  <a:schemeClr val="tx1"/>
                </a:solidFill>
                <a:latin typeface="標楷體" pitchFamily="65" charset="-120"/>
                <a:ea typeface="標楷體" pitchFamily="65" charset="-120"/>
              </a:rPr>
              <a:t> </a:t>
            </a:r>
            <a:r>
              <a:rPr lang="en-US" altLang="zh-TW" sz="2400" dirty="0" smtClean="0">
                <a:solidFill>
                  <a:schemeClr val="tx1"/>
                </a:solidFill>
              </a:rPr>
              <a:t>[</a:t>
            </a:r>
            <a:r>
              <a:rPr lang="en-US" altLang="zh-TW" sz="2400" dirty="0" err="1" smtClean="0">
                <a:solidFill>
                  <a:schemeClr val="tx1"/>
                </a:solidFill>
              </a:rPr>
              <a:t>tʃɪ:k'sɛntmiha:ɪi</a:t>
            </a:r>
            <a:r>
              <a:rPr lang="en-US" altLang="zh-TW" sz="2400" dirty="0" smtClean="0">
                <a:solidFill>
                  <a:schemeClr val="tx1"/>
                </a:solidFill>
              </a:rPr>
              <a:t>] *</a:t>
            </a: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是創意研究大師，他說</a:t>
            </a:r>
            <a:r>
              <a:rPr lang="en-US" altLang="zh-TW"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b="1" dirty="0" smtClean="0">
                <a:solidFill>
                  <a:schemeClr val="tx1"/>
                </a:solidFill>
                <a:ea typeface="標楷體" pitchFamily="65" charset="-120"/>
              </a:rPr>
              <a:t> </a:t>
            </a:r>
            <a:r>
              <a:rPr lang="zh-TW" altLang="en-US" b="1" dirty="0" smtClean="0">
                <a:solidFill>
                  <a:schemeClr val="tx1"/>
                </a:solidFill>
                <a:latin typeface="微軟正黑體" pitchFamily="34" charset="-120"/>
                <a:ea typeface="微軟正黑體" pitchFamily="34" charset="-120"/>
              </a:rPr>
              <a:t>創意湧現 </a:t>
            </a:r>
            <a:r>
              <a:rPr lang="en-US" altLang="zh-TW" b="1" dirty="0" smtClean="0">
                <a:solidFill>
                  <a:schemeClr val="tx1"/>
                </a:solidFill>
                <a:latin typeface="微軟正黑體" pitchFamily="34" charset="-120"/>
                <a:ea typeface="微軟正黑體" pitchFamily="34" charset="-120"/>
              </a:rPr>
              <a:t>(Flow) </a:t>
            </a:r>
            <a:r>
              <a:rPr lang="zh-TW" altLang="en-US" dirty="0" smtClean="0">
                <a:solidFill>
                  <a:schemeClr val="tx1"/>
                </a:solidFill>
                <a:latin typeface="標楷體" pitchFamily="65" charset="-120"/>
                <a:ea typeface="標楷體" pitchFamily="65" charset="-120"/>
              </a:rPr>
              <a:t>產生優質工作</a:t>
            </a:r>
            <a:r>
              <a:rPr lang="en-US" altLang="zh-TW" dirty="0" smtClean="0">
                <a:solidFill>
                  <a:schemeClr val="tx1"/>
                </a:solidFill>
                <a:latin typeface="標楷體" pitchFamily="65" charset="-120"/>
                <a:ea typeface="標楷體" pitchFamily="65" charset="-120"/>
              </a:rPr>
              <a:t>(good work)</a:t>
            </a:r>
            <a:endParaRPr lang="zh-TW" altLang="en-US"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dirty="0" smtClean="0">
                <a:solidFill>
                  <a:schemeClr val="tx1"/>
                </a:solidFill>
                <a:ea typeface="標楷體" pitchFamily="65" charset="-120"/>
              </a:rPr>
              <a:t>此時工作極為專注，意志力集中，用心、堅持、獨持，</a:t>
            </a:r>
            <a:r>
              <a:rPr lang="zh-TW" altLang="en-US" dirty="0" smtClean="0">
                <a:solidFill>
                  <a:schemeClr val="folHlink"/>
                </a:solidFill>
                <a:latin typeface="標楷體" pitchFamily="65" charset="-120"/>
                <a:ea typeface="標楷體" pitchFamily="65" charset="-120"/>
              </a:rPr>
              <a:t>思考</a:t>
            </a:r>
            <a:r>
              <a:rPr lang="zh-TW" altLang="en-US" b="1" dirty="0" smtClean="0">
                <a:solidFill>
                  <a:schemeClr val="folHlink"/>
                </a:solidFill>
                <a:latin typeface="新細明體" pitchFamily="18" charset="-120"/>
              </a:rPr>
              <a:t>深且密</a:t>
            </a:r>
            <a:r>
              <a:rPr lang="zh-TW" altLang="en-US" dirty="0" smtClean="0">
                <a:solidFill>
                  <a:schemeClr val="tx1"/>
                </a:solidFill>
                <a:latin typeface="標楷體" pitchFamily="65" charset="-120"/>
                <a:ea typeface="標楷體" pitchFamily="65" charset="-120"/>
              </a:rPr>
              <a:t>，將開發者個人思考推至極限 </a:t>
            </a:r>
            <a:r>
              <a:rPr lang="en-US" altLang="zh-TW" dirty="0" smtClean="0">
                <a:solidFill>
                  <a:schemeClr val="tx1"/>
                </a:solidFill>
                <a:latin typeface="標楷體" pitchFamily="65" charset="-120"/>
                <a:ea typeface="標楷體" pitchFamily="65" charset="-120"/>
              </a:rPr>
              <a:t>(extreme)</a:t>
            </a:r>
          </a:p>
          <a:p>
            <a:pPr eaLnBrk="1" hangingPunct="1">
              <a:lnSpc>
                <a:spcPct val="90000"/>
              </a:lnSpc>
              <a:buFont typeface="Wingdings" pitchFamily="2" charset="2"/>
              <a:buNone/>
              <a:defRPr/>
            </a:pPr>
            <a:r>
              <a:rPr lang="zh-TW" altLang="en-US" dirty="0" smtClean="0">
                <a:solidFill>
                  <a:schemeClr val="tx1"/>
                </a:solidFill>
                <a:ea typeface="標楷體" pitchFamily="65" charset="-120"/>
              </a:rPr>
              <a:t> </a:t>
            </a:r>
            <a:endParaRPr lang="zh-TW" altLang="en-US" sz="2800" dirty="0" smtClean="0">
              <a:solidFill>
                <a:schemeClr val="tx1"/>
              </a:solidFill>
              <a:latin typeface="Times New Roman" pitchFamily="18" charset="0"/>
            </a:endParaRPr>
          </a:p>
          <a:p>
            <a:pPr eaLnBrk="1" hangingPunct="1">
              <a:lnSpc>
                <a:spcPct val="90000"/>
              </a:lnSpc>
              <a:buFont typeface="Wingdings" pitchFamily="2" charset="2"/>
              <a:buNone/>
              <a:defRPr/>
            </a:pPr>
            <a:r>
              <a:rPr lang="zh-TW" altLang="en-US" sz="2800" dirty="0" smtClean="0">
                <a:solidFill>
                  <a:schemeClr val="tx1"/>
                </a:solidFill>
                <a:latin typeface="Times New Roman" pitchFamily="18" charset="0"/>
              </a:rPr>
              <a:t>* </a:t>
            </a:r>
            <a:r>
              <a:rPr lang="en-US" altLang="zh-TW" sz="2800" dirty="0" err="1" smtClean="0">
                <a:solidFill>
                  <a:schemeClr val="tx1"/>
                </a:solidFill>
                <a:latin typeface="Times New Roman" pitchFamily="18" charset="0"/>
              </a:rPr>
              <a:t>Csikszentmihalyi</a:t>
            </a:r>
            <a:r>
              <a:rPr lang="en-US" altLang="zh-TW" sz="2800" dirty="0" smtClean="0">
                <a:solidFill>
                  <a:schemeClr val="tx1"/>
                </a:solidFill>
                <a:latin typeface="Times New Roman" pitchFamily="18" charset="0"/>
              </a:rPr>
              <a:t>, Creativity: From Flow Experience to Good Work, </a:t>
            </a:r>
            <a:r>
              <a:rPr lang="zh-TW" altLang="en-US" sz="2800" dirty="0" smtClean="0">
                <a:solidFill>
                  <a:schemeClr val="tx1"/>
                </a:solidFill>
                <a:latin typeface="Times New Roman" pitchFamily="18" charset="0"/>
                <a:ea typeface="標楷體" pitchFamily="65" charset="-120"/>
              </a:rPr>
              <a:t>中大創意研討會</a:t>
            </a:r>
            <a:r>
              <a:rPr lang="en-US" altLang="zh-TW" sz="2800" dirty="0" smtClean="0">
                <a:solidFill>
                  <a:schemeClr val="tx1"/>
                </a:solidFill>
                <a:latin typeface="Times New Roman" pitchFamily="18" charset="0"/>
              </a:rPr>
              <a:t>, Nov. 29, 2006.</a:t>
            </a:r>
          </a:p>
        </p:txBody>
      </p:sp>
    </p:spTree>
    <p:extLst>
      <p:ext uri="{BB962C8B-B14F-4D97-AF65-F5344CB8AC3E}">
        <p14:creationId xmlns:p14="http://schemas.microsoft.com/office/powerpoint/2010/main" val="189728762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F16DDCC-DAE1-42E8-A446-86A8FCC3F26D}" type="slidenum">
              <a:rPr lang="zh-TW" altLang="en-US" smtClean="0">
                <a:solidFill>
                  <a:schemeClr val="tx1"/>
                </a:solidFill>
              </a:rPr>
              <a:pPr>
                <a:defRPr/>
              </a:pPr>
              <a:t>223</a:t>
            </a:fld>
            <a:endParaRPr lang="en-US" altLang="zh-TW">
              <a:solidFill>
                <a:schemeClr val="tx1"/>
              </a:solidFill>
            </a:endParaRPr>
          </a:p>
        </p:txBody>
      </p:sp>
      <p:sp>
        <p:nvSpPr>
          <p:cNvPr id="320514" name="Rectangle 2"/>
          <p:cNvSpPr>
            <a:spLocks noGrp="1" noChangeArrowheads="1"/>
          </p:cNvSpPr>
          <p:nvPr>
            <p:ph type="title"/>
          </p:nvPr>
        </p:nvSpPr>
        <p:spPr/>
        <p:txBody>
          <a:bodyPr/>
          <a:lstStyle/>
          <a:p>
            <a:pPr eaLnBrk="1" hangingPunct="1">
              <a:defRPr/>
            </a:pPr>
            <a:r>
              <a:rPr lang="zh-TW" altLang="en-US" sz="4000" dirty="0" smtClean="0">
                <a:solidFill>
                  <a:schemeClr val="tx1"/>
                </a:solidFill>
                <a:ea typeface="標楷體" pitchFamily="65" charset="-120"/>
              </a:rPr>
              <a:t>促成創意湧現  的三項條件</a:t>
            </a:r>
            <a:br>
              <a:rPr lang="zh-TW" altLang="en-US" sz="4000" dirty="0" smtClean="0">
                <a:solidFill>
                  <a:schemeClr val="tx1"/>
                </a:solidFill>
                <a:ea typeface="標楷體" pitchFamily="65" charset="-120"/>
              </a:rPr>
            </a:br>
            <a:r>
              <a:rPr lang="zh-TW" altLang="en-US" sz="4000" dirty="0" smtClean="0">
                <a:solidFill>
                  <a:schemeClr val="tx1"/>
                </a:solidFill>
              </a:rPr>
              <a:t> </a:t>
            </a:r>
            <a:endParaRPr lang="en-US" altLang="zh-TW" sz="4000" dirty="0" smtClean="0">
              <a:solidFill>
                <a:schemeClr val="tx1"/>
              </a:solidFill>
            </a:endParaRPr>
          </a:p>
        </p:txBody>
      </p:sp>
      <p:sp>
        <p:nvSpPr>
          <p:cNvPr id="320515" name="Rectangle 3"/>
          <p:cNvSpPr>
            <a:spLocks noGrp="1" noChangeArrowheads="1"/>
          </p:cNvSpPr>
          <p:nvPr>
            <p:ph sz="quarter" idx="4294967295"/>
          </p:nvPr>
        </p:nvSpPr>
        <p:spPr>
          <a:xfrm>
            <a:off x="609600" y="1000125"/>
            <a:ext cx="10972800" cy="5130800"/>
          </a:xfrm>
          <a:prstGeom prst="rect">
            <a:avLst/>
          </a:prstGeom>
        </p:spPr>
        <p:txBody>
          <a:bodyPr/>
          <a:lstStyle/>
          <a:p>
            <a:pPr marL="609600" indent="-609600" eaLnBrk="1" hangingPunct="1">
              <a:buFont typeface="Wingdings" pitchFamily="2" charset="2"/>
              <a:buNone/>
              <a:defRPr/>
            </a:pPr>
            <a:r>
              <a:rPr lang="en-US" altLang="zh-TW" sz="3600" dirty="0" smtClean="0">
                <a:solidFill>
                  <a:schemeClr val="tx1"/>
                </a:solidFill>
                <a:latin typeface="Times New Roman" pitchFamily="18" charset="0"/>
              </a:rPr>
              <a:t>1.  </a:t>
            </a:r>
            <a:r>
              <a:rPr lang="zh-TW" altLang="en-US" sz="3600" dirty="0" smtClean="0">
                <a:solidFill>
                  <a:schemeClr val="tx1"/>
                </a:solidFill>
                <a:latin typeface="Times New Roman" pitchFamily="18" charset="0"/>
                <a:ea typeface="標楷體" pitchFamily="65" charset="-120"/>
              </a:rPr>
              <a:t>全程各步驟目標明確  </a:t>
            </a:r>
            <a:r>
              <a:rPr lang="en-US" altLang="zh-TW" sz="3600" dirty="0" smtClean="0">
                <a:solidFill>
                  <a:schemeClr val="tx1"/>
                </a:solidFill>
                <a:latin typeface="Times New Roman" pitchFamily="18" charset="0"/>
              </a:rPr>
              <a:t>Clear </a:t>
            </a:r>
            <a:r>
              <a:rPr lang="en-US" altLang="zh-TW" sz="3600" b="1" dirty="0" smtClean="0">
                <a:solidFill>
                  <a:schemeClr val="tx1"/>
                </a:solidFill>
                <a:latin typeface="Times New Roman" pitchFamily="18" charset="0"/>
              </a:rPr>
              <a:t>goals</a:t>
            </a:r>
            <a:r>
              <a:rPr lang="en-US" altLang="zh-TW" sz="3600" dirty="0" smtClean="0">
                <a:solidFill>
                  <a:schemeClr val="tx1"/>
                </a:solidFill>
                <a:latin typeface="Times New Roman" pitchFamily="18" charset="0"/>
                <a:ea typeface="標楷體" pitchFamily="65" charset="-120"/>
              </a:rPr>
              <a:t> in </a:t>
            </a:r>
            <a:r>
              <a:rPr lang="en-US" altLang="zh-TW" sz="3600" dirty="0" smtClean="0">
                <a:solidFill>
                  <a:schemeClr val="tx1"/>
                </a:solidFill>
                <a:latin typeface="Times New Roman" pitchFamily="18" charset="0"/>
              </a:rPr>
              <a:t>every step of the way.</a:t>
            </a:r>
          </a:p>
          <a:p>
            <a:pPr marL="609600" indent="-609600" eaLnBrk="1" hangingPunct="1">
              <a:buFont typeface="Wingdings" pitchFamily="2" charset="2"/>
              <a:buNone/>
              <a:defRPr/>
            </a:pPr>
            <a:r>
              <a:rPr lang="en-US" altLang="zh-TW" sz="3600" dirty="0" smtClean="0">
                <a:solidFill>
                  <a:schemeClr val="tx1"/>
                </a:solidFill>
                <a:latin typeface="Times New Roman" pitchFamily="18" charset="0"/>
              </a:rPr>
              <a:t>2. </a:t>
            </a:r>
            <a:r>
              <a:rPr lang="zh-TW" altLang="en-US" sz="3600" dirty="0" smtClean="0">
                <a:solidFill>
                  <a:schemeClr val="tx1"/>
                </a:solidFill>
                <a:latin typeface="Times New Roman" pitchFamily="18" charset="0"/>
                <a:ea typeface="標楷體" pitchFamily="65" charset="-120"/>
              </a:rPr>
              <a:t>行動有立即回饋  </a:t>
            </a:r>
            <a:r>
              <a:rPr lang="en-US" altLang="zh-TW" sz="3600" dirty="0" smtClean="0">
                <a:solidFill>
                  <a:schemeClr val="tx1"/>
                </a:solidFill>
                <a:latin typeface="Times New Roman" pitchFamily="18" charset="0"/>
              </a:rPr>
              <a:t>Immediate </a:t>
            </a:r>
            <a:r>
              <a:rPr lang="en-US" altLang="zh-TW" sz="3600" b="1" dirty="0" smtClean="0">
                <a:solidFill>
                  <a:schemeClr val="tx1"/>
                </a:solidFill>
                <a:latin typeface="Times New Roman" pitchFamily="18" charset="0"/>
              </a:rPr>
              <a:t>feedback </a:t>
            </a:r>
            <a:r>
              <a:rPr lang="en-US" altLang="zh-TW" sz="3600" dirty="0" smtClean="0">
                <a:solidFill>
                  <a:schemeClr val="tx1"/>
                </a:solidFill>
                <a:latin typeface="Times New Roman" pitchFamily="18" charset="0"/>
              </a:rPr>
              <a:t>to one’s action. </a:t>
            </a:r>
            <a:r>
              <a:rPr lang="en-US" altLang="zh-TW" sz="2800" dirty="0" smtClean="0">
                <a:solidFill>
                  <a:schemeClr val="tx1"/>
                </a:solidFill>
                <a:latin typeface="Times New Roman" pitchFamily="18" charset="0"/>
              </a:rPr>
              <a:t>(1)(2)</a:t>
            </a:r>
            <a:r>
              <a:rPr lang="zh-TW" altLang="en-US" sz="2800" dirty="0" smtClean="0">
                <a:solidFill>
                  <a:schemeClr val="tx1"/>
                </a:solidFill>
                <a:latin typeface="Times New Roman" pitchFamily="18" charset="0"/>
                <a:ea typeface="標楷體" pitchFamily="65" charset="-120"/>
              </a:rPr>
              <a:t>正是測試帶動法的溝通週期</a:t>
            </a:r>
          </a:p>
          <a:p>
            <a:pPr marL="609600" indent="-609600" eaLnBrk="1" hangingPunct="1">
              <a:buFont typeface="Wingdings" pitchFamily="2" charset="2"/>
              <a:buNone/>
              <a:defRPr/>
            </a:pPr>
            <a:r>
              <a:rPr lang="en-US" altLang="zh-TW" sz="3600" dirty="0" smtClean="0">
                <a:solidFill>
                  <a:schemeClr val="tx1"/>
                </a:solidFill>
                <a:latin typeface="Times New Roman" pitchFamily="18" charset="0"/>
              </a:rPr>
              <a:t>3. </a:t>
            </a:r>
            <a:r>
              <a:rPr lang="zh-TW" altLang="en-US" sz="3600" dirty="0" smtClean="0">
                <a:solidFill>
                  <a:schemeClr val="tx1"/>
                </a:solidFill>
                <a:latin typeface="Times New Roman" pitchFamily="18" charset="0"/>
                <a:ea typeface="標楷體" pitchFamily="65" charset="-120"/>
              </a:rPr>
              <a:t>挑戰與技能的平衡 </a:t>
            </a:r>
            <a:r>
              <a:rPr lang="en-US" altLang="zh-TW" sz="3600" dirty="0" smtClean="0">
                <a:solidFill>
                  <a:schemeClr val="tx1"/>
                </a:solidFill>
                <a:latin typeface="Times New Roman" pitchFamily="18" charset="0"/>
                <a:ea typeface="標楷體" pitchFamily="65" charset="-120"/>
              </a:rPr>
              <a:t>(</a:t>
            </a:r>
            <a:r>
              <a:rPr lang="zh-TW" altLang="en-US" sz="3600" dirty="0" smtClean="0">
                <a:solidFill>
                  <a:schemeClr val="tx1"/>
                </a:solidFill>
                <a:latin typeface="Times New Roman" pitchFamily="18" charset="0"/>
                <a:ea typeface="標楷體" pitchFamily="65" charset="-120"/>
              </a:rPr>
              <a:t>下圖</a:t>
            </a:r>
            <a:r>
              <a:rPr lang="en-US" altLang="zh-TW" sz="3600" dirty="0" smtClean="0">
                <a:solidFill>
                  <a:schemeClr val="tx1"/>
                </a:solidFill>
                <a:latin typeface="Times New Roman" pitchFamily="18" charset="0"/>
                <a:ea typeface="標楷體" pitchFamily="65" charset="-120"/>
              </a:rPr>
              <a:t>) </a:t>
            </a:r>
            <a:r>
              <a:rPr lang="en-US" altLang="zh-TW" sz="3600" dirty="0" smtClean="0">
                <a:solidFill>
                  <a:schemeClr val="tx1"/>
                </a:solidFill>
                <a:latin typeface="Times New Roman" pitchFamily="18" charset="0"/>
              </a:rPr>
              <a:t> </a:t>
            </a:r>
            <a:r>
              <a:rPr lang="en-US" altLang="zh-TW" sz="3600" b="1" dirty="0" smtClean="0">
                <a:solidFill>
                  <a:schemeClr val="tx1"/>
                </a:solidFill>
                <a:latin typeface="Times New Roman" pitchFamily="18" charset="0"/>
              </a:rPr>
              <a:t>Balance</a:t>
            </a:r>
            <a:r>
              <a:rPr lang="en-US" altLang="zh-TW" sz="3600" dirty="0" smtClean="0">
                <a:solidFill>
                  <a:schemeClr val="tx1"/>
                </a:solidFill>
                <a:latin typeface="Times New Roman" pitchFamily="18" charset="0"/>
                <a:ea typeface="標楷體" pitchFamily="65" charset="-120"/>
              </a:rPr>
              <a:t> </a:t>
            </a:r>
            <a:r>
              <a:rPr lang="en-US" altLang="zh-TW" sz="3600" dirty="0" smtClean="0">
                <a:solidFill>
                  <a:schemeClr val="tx1"/>
                </a:solidFill>
                <a:latin typeface="Times New Roman" pitchFamily="18" charset="0"/>
              </a:rPr>
              <a:t>between challenges and skills. </a:t>
            </a:r>
            <a:r>
              <a:rPr lang="en-US" altLang="zh-TW" sz="2800" dirty="0" smtClean="0">
                <a:solidFill>
                  <a:schemeClr val="tx1"/>
                </a:solidFill>
                <a:latin typeface="Times New Roman" pitchFamily="18" charset="0"/>
              </a:rPr>
              <a:t>(3)</a:t>
            </a:r>
            <a:r>
              <a:rPr lang="zh-TW" altLang="en-US" sz="2800" dirty="0" smtClean="0">
                <a:solidFill>
                  <a:schemeClr val="tx1"/>
                </a:solidFill>
                <a:latin typeface="標楷體" pitchFamily="65" charset="-120"/>
                <a:ea typeface="標楷體" pitchFamily="65" charset="-120"/>
              </a:rPr>
              <a:t>使開發者不斷長進</a:t>
            </a:r>
            <a:r>
              <a:rPr lang="en-US" altLang="zh-TW" sz="2800" dirty="0" smtClean="0">
                <a:solidFill>
                  <a:schemeClr val="tx1"/>
                </a:solidFill>
                <a:latin typeface="標楷體" pitchFamily="65" charset="-120"/>
                <a:ea typeface="標楷體" pitchFamily="65" charset="-120"/>
              </a:rPr>
              <a:t>(</a:t>
            </a:r>
            <a:r>
              <a:rPr lang="en-US" altLang="zh-TW" sz="2800" dirty="0" err="1" smtClean="0">
                <a:solidFill>
                  <a:schemeClr val="tx1"/>
                </a:solidFill>
                <a:latin typeface="標楷體" pitchFamily="65" charset="-120"/>
                <a:ea typeface="標楷體" pitchFamily="65" charset="-120"/>
              </a:rPr>
              <a:t>某員工</a:t>
            </a:r>
            <a:r>
              <a:rPr lang="zh-TW" altLang="en-US" sz="2800" dirty="0" smtClean="0">
                <a:solidFill>
                  <a:schemeClr val="tx1"/>
                </a:solidFill>
                <a:latin typeface="標楷體" pitchFamily="65" charset="-120"/>
                <a:ea typeface="標楷體" pitchFamily="65" charset="-120"/>
              </a:rPr>
              <a:t>由</a:t>
            </a:r>
            <a:r>
              <a:rPr lang="en-US" altLang="zh-TW" sz="2800" dirty="0" smtClean="0">
                <a:solidFill>
                  <a:schemeClr val="tx1"/>
                </a:solidFill>
                <a:latin typeface="標楷體" pitchFamily="65" charset="-120"/>
                <a:ea typeface="標楷體" pitchFamily="65" charset="-120"/>
              </a:rPr>
              <a:t>A,B,C,D </a:t>
            </a:r>
            <a:r>
              <a:rPr lang="zh-TW" altLang="en-US" sz="2800" dirty="0" smtClean="0">
                <a:solidFill>
                  <a:schemeClr val="tx1"/>
                </a:solidFill>
                <a:latin typeface="標楷體" pitchFamily="65" charset="-120"/>
                <a:ea typeface="標楷體" pitchFamily="65" charset="-120"/>
              </a:rPr>
              <a:t>至 </a:t>
            </a:r>
            <a:r>
              <a:rPr lang="en-US" altLang="zh-TW" sz="2800" dirty="0" smtClean="0">
                <a:solidFill>
                  <a:schemeClr val="tx1"/>
                </a:solidFill>
                <a:latin typeface="標楷體" pitchFamily="65" charset="-120"/>
                <a:ea typeface="標楷體" pitchFamily="65" charset="-120"/>
              </a:rPr>
              <a:t>E)</a:t>
            </a:r>
            <a:r>
              <a:rPr lang="zh-TW" altLang="en-US" sz="2800" dirty="0" smtClean="0">
                <a:solidFill>
                  <a:schemeClr val="tx1"/>
                </a:solidFill>
                <a:latin typeface="標楷體" pitchFamily="65" charset="-120"/>
                <a:ea typeface="標楷體" pitchFamily="65" charset="-120"/>
              </a:rPr>
              <a:t>，</a:t>
            </a:r>
          </a:p>
          <a:p>
            <a:pPr marL="609600" indent="-609600" eaLnBrk="1" hangingPunct="1">
              <a:buFont typeface="Wingdings" pitchFamily="2" charset="2"/>
              <a:buNone/>
              <a:defRPr/>
            </a:pPr>
            <a:r>
              <a:rPr lang="zh-TW" altLang="en-US" sz="2800" dirty="0" smtClean="0">
                <a:solidFill>
                  <a:schemeClr val="tx1"/>
                </a:solidFill>
                <a:latin typeface="標楷體" pitchFamily="65" charset="-120"/>
                <a:ea typeface="標楷體" pitchFamily="65" charset="-120"/>
              </a:rPr>
              <a:t>          止於至善 </a:t>
            </a:r>
            <a:r>
              <a:rPr lang="en-US" altLang="zh-TW" sz="2800" dirty="0" smtClean="0">
                <a:solidFill>
                  <a:schemeClr val="tx1"/>
                </a:solidFill>
                <a:latin typeface="標楷體" pitchFamily="65" charset="-120"/>
                <a:ea typeface="標楷體" pitchFamily="65" charset="-120"/>
              </a:rPr>
              <a:t>E (flow</a:t>
            </a: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zone</a:t>
            </a:r>
            <a:r>
              <a:rPr lang="en-US" altLang="zh-TW" sz="2800" dirty="0" smtClean="0">
                <a:solidFill>
                  <a:schemeClr val="tx1"/>
                </a:solidFill>
                <a:latin typeface="Times New Roman" pitchFamily="18" charset="0"/>
              </a:rPr>
              <a:t>)</a:t>
            </a:r>
          </a:p>
        </p:txBody>
      </p:sp>
    </p:spTree>
    <p:extLst>
      <p:ext uri="{BB962C8B-B14F-4D97-AF65-F5344CB8AC3E}">
        <p14:creationId xmlns:p14="http://schemas.microsoft.com/office/powerpoint/2010/main" val="299077515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4"/>
          <p:cNvSpPr>
            <a:spLocks noChangeArrowheads="1"/>
          </p:cNvSpPr>
          <p:nvPr/>
        </p:nvSpPr>
        <p:spPr bwMode="auto">
          <a:xfrm>
            <a:off x="1007534" y="765176"/>
            <a:ext cx="9984317" cy="4968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
        <p:nvSpPr>
          <p:cNvPr id="258051" name="Line 5"/>
          <p:cNvSpPr>
            <a:spLocks noChangeShapeType="1"/>
          </p:cNvSpPr>
          <p:nvPr/>
        </p:nvSpPr>
        <p:spPr bwMode="auto">
          <a:xfrm flipV="1">
            <a:off x="1775884" y="981075"/>
            <a:ext cx="5568949" cy="360045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58052" name="Line 6"/>
          <p:cNvSpPr>
            <a:spLocks noChangeShapeType="1"/>
          </p:cNvSpPr>
          <p:nvPr/>
        </p:nvSpPr>
        <p:spPr bwMode="auto">
          <a:xfrm flipV="1">
            <a:off x="3024718" y="2636839"/>
            <a:ext cx="7776633" cy="2162175"/>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258053" name="Line 7"/>
          <p:cNvSpPr>
            <a:spLocks noChangeShapeType="1"/>
          </p:cNvSpPr>
          <p:nvPr/>
        </p:nvSpPr>
        <p:spPr bwMode="auto">
          <a:xfrm>
            <a:off x="2256368" y="4724400"/>
            <a:ext cx="2783417" cy="0"/>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TW" altLang="en-US"/>
          </a:p>
        </p:txBody>
      </p:sp>
      <p:sp>
        <p:nvSpPr>
          <p:cNvPr id="258054" name="Line 8"/>
          <p:cNvSpPr>
            <a:spLocks noChangeShapeType="1"/>
          </p:cNvSpPr>
          <p:nvPr/>
        </p:nvSpPr>
        <p:spPr bwMode="auto">
          <a:xfrm flipV="1">
            <a:off x="5327651" y="3789364"/>
            <a:ext cx="0" cy="720725"/>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TW" altLang="en-US"/>
          </a:p>
        </p:txBody>
      </p:sp>
      <p:sp>
        <p:nvSpPr>
          <p:cNvPr id="258055" name="Line 9"/>
          <p:cNvSpPr>
            <a:spLocks noChangeShapeType="1"/>
          </p:cNvSpPr>
          <p:nvPr/>
        </p:nvSpPr>
        <p:spPr bwMode="auto">
          <a:xfrm flipV="1">
            <a:off x="5327651" y="1628776"/>
            <a:ext cx="0" cy="1584325"/>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TW" altLang="en-US"/>
          </a:p>
        </p:txBody>
      </p:sp>
      <p:sp>
        <p:nvSpPr>
          <p:cNvPr id="258056" name="Line 10"/>
          <p:cNvSpPr>
            <a:spLocks noChangeShapeType="1"/>
          </p:cNvSpPr>
          <p:nvPr/>
        </p:nvSpPr>
        <p:spPr bwMode="auto">
          <a:xfrm>
            <a:off x="5808134" y="1412875"/>
            <a:ext cx="3839633" cy="0"/>
          </a:xfrm>
          <a:prstGeom prst="line">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TW" altLang="en-US"/>
          </a:p>
        </p:txBody>
      </p:sp>
      <p:sp>
        <p:nvSpPr>
          <p:cNvPr id="258057" name="Text Box 11"/>
          <p:cNvSpPr txBox="1">
            <a:spLocks noChangeArrowheads="1"/>
          </p:cNvSpPr>
          <p:nvPr/>
        </p:nvSpPr>
        <p:spPr bwMode="auto">
          <a:xfrm>
            <a:off x="1" y="549275"/>
            <a:ext cx="62441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spcBef>
                <a:spcPct val="50000"/>
              </a:spcBef>
            </a:pPr>
            <a:r>
              <a:rPr lang="zh-TW" altLang="en-US" sz="2400" b="1"/>
              <a:t>高</a:t>
            </a:r>
          </a:p>
        </p:txBody>
      </p:sp>
      <p:sp>
        <p:nvSpPr>
          <p:cNvPr id="258058" name="Text Box 13"/>
          <p:cNvSpPr txBox="1">
            <a:spLocks noChangeArrowheads="1"/>
          </p:cNvSpPr>
          <p:nvPr/>
        </p:nvSpPr>
        <p:spPr bwMode="auto">
          <a:xfrm>
            <a:off x="10416118" y="5949951"/>
            <a:ext cx="95884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spcBef>
                <a:spcPct val="50000"/>
              </a:spcBef>
            </a:pPr>
            <a:r>
              <a:rPr lang="zh-TW" altLang="en-US" sz="2800" b="1"/>
              <a:t>高</a:t>
            </a:r>
          </a:p>
        </p:txBody>
      </p:sp>
      <p:sp>
        <p:nvSpPr>
          <p:cNvPr id="258059" name="Text Box 14"/>
          <p:cNvSpPr txBox="1">
            <a:spLocks noChangeArrowheads="1"/>
          </p:cNvSpPr>
          <p:nvPr/>
        </p:nvSpPr>
        <p:spPr bwMode="auto">
          <a:xfrm>
            <a:off x="0" y="5805488"/>
            <a:ext cx="124671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spcBef>
                <a:spcPct val="50000"/>
              </a:spcBef>
            </a:pPr>
            <a:r>
              <a:rPr lang="zh-TW" altLang="en-US" sz="2800" b="1"/>
              <a:t>低</a:t>
            </a:r>
          </a:p>
        </p:txBody>
      </p:sp>
      <p:sp>
        <p:nvSpPr>
          <p:cNvPr id="258060" name="Text Box 15"/>
          <p:cNvSpPr txBox="1">
            <a:spLocks noChangeArrowheads="1"/>
          </p:cNvSpPr>
          <p:nvPr/>
        </p:nvSpPr>
        <p:spPr bwMode="auto">
          <a:xfrm>
            <a:off x="1" y="2060575"/>
            <a:ext cx="895351"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spcBef>
                <a:spcPct val="50000"/>
              </a:spcBef>
            </a:pPr>
            <a:r>
              <a:rPr lang="zh-TW" altLang="en-US" sz="3200" b="1">
                <a:ea typeface="標楷體" pitchFamily="65" charset="-120"/>
              </a:rPr>
              <a:t>挑戰</a:t>
            </a:r>
          </a:p>
        </p:txBody>
      </p:sp>
      <p:sp>
        <p:nvSpPr>
          <p:cNvPr id="258061" name="Text Box 16"/>
          <p:cNvSpPr txBox="1">
            <a:spLocks noChangeArrowheads="1"/>
          </p:cNvSpPr>
          <p:nvPr/>
        </p:nvSpPr>
        <p:spPr bwMode="auto">
          <a:xfrm>
            <a:off x="4944534" y="5876925"/>
            <a:ext cx="1631951"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spcBef>
                <a:spcPct val="50000"/>
              </a:spcBef>
            </a:pPr>
            <a:r>
              <a:rPr lang="zh-TW" altLang="en-US" sz="3200" b="1">
                <a:ea typeface="標楷體" pitchFamily="65" charset="-120"/>
              </a:rPr>
              <a:t>技能</a:t>
            </a:r>
          </a:p>
        </p:txBody>
      </p:sp>
      <p:sp>
        <p:nvSpPr>
          <p:cNvPr id="258062" name="Text Box 17"/>
          <p:cNvSpPr txBox="1">
            <a:spLocks noChangeArrowheads="1"/>
          </p:cNvSpPr>
          <p:nvPr/>
        </p:nvSpPr>
        <p:spPr bwMode="auto">
          <a:xfrm>
            <a:off x="1678518" y="4437063"/>
            <a:ext cx="673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spcBef>
                <a:spcPct val="50000"/>
              </a:spcBef>
            </a:pPr>
            <a:r>
              <a:rPr lang="en-US" altLang="zh-TW" sz="2800"/>
              <a:t>A</a:t>
            </a:r>
          </a:p>
        </p:txBody>
      </p:sp>
      <p:sp>
        <p:nvSpPr>
          <p:cNvPr id="258063" name="Text Box 18"/>
          <p:cNvSpPr txBox="1">
            <a:spLocks noChangeArrowheads="1"/>
          </p:cNvSpPr>
          <p:nvPr/>
        </p:nvSpPr>
        <p:spPr bwMode="auto">
          <a:xfrm>
            <a:off x="5039785" y="4508501"/>
            <a:ext cx="1536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spcBef>
                <a:spcPct val="50000"/>
              </a:spcBef>
            </a:pPr>
            <a:r>
              <a:rPr lang="en-US" altLang="zh-TW" sz="2800"/>
              <a:t>B</a:t>
            </a:r>
          </a:p>
        </p:txBody>
      </p:sp>
      <p:sp>
        <p:nvSpPr>
          <p:cNvPr id="258064" name="Text Box 19"/>
          <p:cNvSpPr txBox="1">
            <a:spLocks noChangeArrowheads="1"/>
          </p:cNvSpPr>
          <p:nvPr/>
        </p:nvSpPr>
        <p:spPr bwMode="auto">
          <a:xfrm>
            <a:off x="5039784" y="3213101"/>
            <a:ext cx="105621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spcBef>
                <a:spcPct val="50000"/>
              </a:spcBef>
            </a:pPr>
            <a:r>
              <a:rPr lang="en-US" altLang="zh-TW" sz="2800"/>
              <a:t>C</a:t>
            </a:r>
          </a:p>
        </p:txBody>
      </p:sp>
      <p:sp>
        <p:nvSpPr>
          <p:cNvPr id="258065" name="Text Box 20"/>
          <p:cNvSpPr txBox="1">
            <a:spLocks noChangeArrowheads="1"/>
          </p:cNvSpPr>
          <p:nvPr/>
        </p:nvSpPr>
        <p:spPr bwMode="auto">
          <a:xfrm>
            <a:off x="5039784" y="1125538"/>
            <a:ext cx="863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spcBef>
                <a:spcPct val="50000"/>
              </a:spcBef>
            </a:pPr>
            <a:r>
              <a:rPr lang="en-US" altLang="zh-TW" sz="2800"/>
              <a:t>D</a:t>
            </a:r>
          </a:p>
        </p:txBody>
      </p:sp>
      <p:sp>
        <p:nvSpPr>
          <p:cNvPr id="258066" name="Text Box 22"/>
          <p:cNvSpPr txBox="1">
            <a:spLocks noChangeArrowheads="1"/>
          </p:cNvSpPr>
          <p:nvPr/>
        </p:nvSpPr>
        <p:spPr bwMode="auto">
          <a:xfrm>
            <a:off x="9840384" y="1125538"/>
            <a:ext cx="48048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spcBef>
                <a:spcPct val="50000"/>
              </a:spcBef>
            </a:pPr>
            <a:r>
              <a:rPr lang="en-US" altLang="zh-TW" sz="2800"/>
              <a:t>E</a:t>
            </a:r>
          </a:p>
        </p:txBody>
      </p:sp>
      <p:sp>
        <p:nvSpPr>
          <p:cNvPr id="258067" name="Text Box 23"/>
          <p:cNvSpPr txBox="1">
            <a:spLocks noChangeArrowheads="1"/>
          </p:cNvSpPr>
          <p:nvPr/>
        </p:nvSpPr>
        <p:spPr bwMode="auto">
          <a:xfrm>
            <a:off x="1200152" y="1196976"/>
            <a:ext cx="3168649"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spcBef>
                <a:spcPct val="50000"/>
              </a:spcBef>
            </a:pPr>
            <a:r>
              <a:rPr lang="zh-TW" altLang="en-US" sz="3200" b="1" dirty="0">
                <a:ea typeface="標楷體" pitchFamily="65" charset="-120"/>
              </a:rPr>
              <a:t>焦慮</a:t>
            </a:r>
            <a:endParaRPr lang="en-US" altLang="zh-TW" sz="3200" b="1" dirty="0">
              <a:ea typeface="標楷體" pitchFamily="65" charset="-120"/>
            </a:endParaRPr>
          </a:p>
          <a:p>
            <a:pPr eaLnBrk="1" hangingPunct="1">
              <a:spcBef>
                <a:spcPct val="50000"/>
              </a:spcBef>
            </a:pPr>
            <a:r>
              <a:rPr lang="en-US" altLang="zh-TW" sz="3200" b="1" dirty="0">
                <a:ea typeface="標楷體" pitchFamily="65" charset="-120"/>
              </a:rPr>
              <a:t>(</a:t>
            </a:r>
            <a:r>
              <a:rPr lang="zh-TW" altLang="en-US" sz="3200" b="1" dirty="0">
                <a:ea typeface="標楷體" pitchFamily="65" charset="-120"/>
              </a:rPr>
              <a:t>無安全感</a:t>
            </a:r>
            <a:r>
              <a:rPr lang="en-US" altLang="zh-TW" sz="3200" b="1" dirty="0">
                <a:ea typeface="標楷體" pitchFamily="65" charset="-120"/>
              </a:rPr>
              <a:t>)</a:t>
            </a:r>
            <a:endParaRPr lang="zh-TW" altLang="en-US" sz="3200" b="1" dirty="0">
              <a:ea typeface="標楷體" pitchFamily="65" charset="-120"/>
            </a:endParaRPr>
          </a:p>
        </p:txBody>
      </p:sp>
      <p:sp>
        <p:nvSpPr>
          <p:cNvPr id="258068" name="Text Box 24"/>
          <p:cNvSpPr txBox="1">
            <a:spLocks noChangeArrowheads="1"/>
          </p:cNvSpPr>
          <p:nvPr/>
        </p:nvSpPr>
        <p:spPr bwMode="auto">
          <a:xfrm>
            <a:off x="6288618" y="4508500"/>
            <a:ext cx="441536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spcBef>
                <a:spcPct val="50000"/>
              </a:spcBef>
            </a:pPr>
            <a:r>
              <a:rPr lang="zh-TW" altLang="en-US" sz="3200" b="1">
                <a:ea typeface="標楷體" pitchFamily="65" charset="-120"/>
              </a:rPr>
              <a:t>無聊</a:t>
            </a:r>
            <a:r>
              <a:rPr lang="en-US" altLang="zh-TW" sz="3200" b="1">
                <a:ea typeface="標楷體" pitchFamily="65" charset="-120"/>
              </a:rPr>
              <a:t>(</a:t>
            </a:r>
            <a:r>
              <a:rPr lang="zh-TW" altLang="en-US" sz="3200" b="1">
                <a:ea typeface="標楷體" pitchFamily="65" charset="-120"/>
              </a:rPr>
              <a:t>無成就感</a:t>
            </a:r>
            <a:r>
              <a:rPr lang="en-US" altLang="zh-TW" sz="3200" b="1">
                <a:ea typeface="標楷體" pitchFamily="65" charset="-120"/>
              </a:rPr>
              <a:t>)</a:t>
            </a:r>
          </a:p>
        </p:txBody>
      </p:sp>
      <p:sp>
        <p:nvSpPr>
          <p:cNvPr id="258069" name="Text Box 25"/>
          <p:cNvSpPr txBox="1">
            <a:spLocks noChangeArrowheads="1"/>
          </p:cNvSpPr>
          <p:nvPr/>
        </p:nvSpPr>
        <p:spPr bwMode="auto">
          <a:xfrm>
            <a:off x="7632701" y="1844675"/>
            <a:ext cx="3071284"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spcBef>
                <a:spcPct val="50000"/>
              </a:spcBef>
            </a:pPr>
            <a:r>
              <a:rPr lang="zh-TW" altLang="en-US" sz="3200" b="1">
                <a:ea typeface="標楷體" pitchFamily="65" charset="-120"/>
              </a:rPr>
              <a:t>創意湧現</a:t>
            </a:r>
          </a:p>
        </p:txBody>
      </p:sp>
      <p:sp>
        <p:nvSpPr>
          <p:cNvPr id="258070" name="Oval 26"/>
          <p:cNvSpPr>
            <a:spLocks noChangeArrowheads="1"/>
          </p:cNvSpPr>
          <p:nvPr/>
        </p:nvSpPr>
        <p:spPr bwMode="auto">
          <a:xfrm>
            <a:off x="6576484" y="1773238"/>
            <a:ext cx="3929971" cy="792162"/>
          </a:xfrm>
          <a:prstGeom prst="ellipse">
            <a:avLst/>
          </a:prstGeom>
          <a:solidFill>
            <a:schemeClr val="accent1"/>
          </a:solidFill>
          <a:ln w="9525">
            <a:solidFill>
              <a:schemeClr val="tx1"/>
            </a:solidFill>
            <a:round/>
            <a:headEnd/>
            <a:tailEnd/>
          </a:ln>
        </p:spPr>
        <p:txBody>
          <a:bodyPr wrap="none" anchor="ctr"/>
          <a:lstStyle/>
          <a:p>
            <a:pPr algn="ctr"/>
            <a:r>
              <a:rPr lang="zh-TW" altLang="en-US" sz="3200" dirty="0">
                <a:ea typeface="標楷體" pitchFamily="65" charset="-120"/>
              </a:rPr>
              <a:t>創意</a:t>
            </a:r>
            <a:r>
              <a:rPr lang="zh-TW" altLang="en-US" sz="3200" dirty="0" smtClean="0">
                <a:ea typeface="標楷體" pitchFamily="65" charset="-120"/>
              </a:rPr>
              <a:t>湧現 </a:t>
            </a:r>
            <a:r>
              <a:rPr lang="en-US" altLang="zh-TW" sz="3200" dirty="0" smtClean="0">
                <a:ea typeface="標楷體" pitchFamily="65" charset="-120"/>
              </a:rPr>
              <a:t>flow zone</a:t>
            </a:r>
            <a:endParaRPr lang="zh-TW" altLang="en-US" sz="3200" dirty="0">
              <a:ea typeface="標楷體" pitchFamily="65" charset="-120"/>
            </a:endParaRPr>
          </a:p>
        </p:txBody>
      </p:sp>
      <p:sp>
        <p:nvSpPr>
          <p:cNvPr id="23" name="投影片編號版面配置區 22"/>
          <p:cNvSpPr>
            <a:spLocks noGrp="1"/>
          </p:cNvSpPr>
          <p:nvPr>
            <p:ph type="sldNum" sz="quarter" idx="12"/>
          </p:nvPr>
        </p:nvSpPr>
        <p:spPr/>
        <p:txBody>
          <a:bodyPr/>
          <a:lstStyle/>
          <a:p>
            <a:pPr>
              <a:defRPr/>
            </a:pPr>
            <a:fld id="{EC6D4DF8-F43A-40FA-A2A1-D0BC04B9A3CB}" type="slidenum">
              <a:rPr lang="zh-TW" altLang="en-US" smtClean="0"/>
              <a:pPr>
                <a:defRPr/>
              </a:pPr>
              <a:t>224</a:t>
            </a:fld>
            <a:endParaRPr lang="en-US" altLang="zh-TW"/>
          </a:p>
        </p:txBody>
      </p:sp>
    </p:spTree>
    <p:extLst>
      <p:ext uri="{BB962C8B-B14F-4D97-AF65-F5344CB8AC3E}">
        <p14:creationId xmlns:p14="http://schemas.microsoft.com/office/powerpoint/2010/main" val="238391880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buNone/>
            </a:pPr>
            <a:r>
              <a:rPr lang="en-US" altLang="zh-TW" dirty="0" smtClean="0">
                <a:solidFill>
                  <a:schemeClr val="tx1"/>
                </a:solidFill>
              </a:rPr>
              <a:t>Uncle Bob Martin </a:t>
            </a:r>
            <a:r>
              <a:rPr lang="zh-TW" altLang="en-US" dirty="0" smtClean="0">
                <a:solidFill>
                  <a:schemeClr val="tx1"/>
                </a:solidFill>
                <a:latin typeface="標楷體" pitchFamily="65" charset="-120"/>
                <a:ea typeface="標楷體" pitchFamily="65" charset="-120"/>
              </a:rPr>
              <a:t>在其書 </a:t>
            </a:r>
            <a:r>
              <a:rPr lang="en-US" altLang="zh-TW" dirty="0" smtClean="0">
                <a:solidFill>
                  <a:schemeClr val="tx1"/>
                </a:solidFill>
                <a:latin typeface="標楷體" pitchFamily="65" charset="-120"/>
                <a:ea typeface="標楷體" pitchFamily="65" charset="-120"/>
              </a:rPr>
              <a:t>The Clean Coder </a:t>
            </a:r>
            <a:r>
              <a:rPr lang="zh-TW" altLang="en-US" dirty="0" smtClean="0">
                <a:solidFill>
                  <a:schemeClr val="tx1"/>
                </a:solidFill>
                <a:latin typeface="標楷體" pitchFamily="65" charset="-120"/>
                <a:ea typeface="標楷體" pitchFamily="65" charset="-120"/>
              </a:rPr>
              <a:t>中 要大家不要進入</a:t>
            </a:r>
            <a:r>
              <a:rPr lang="zh-TW" altLang="en-US" dirty="0">
                <a:solidFill>
                  <a:schemeClr val="tx1"/>
                </a:solidFill>
                <a:latin typeface="標楷體" pitchFamily="65" charset="-120"/>
                <a:ea typeface="標楷體" pitchFamily="65" charset="-120"/>
              </a:rPr>
              <a:t>神馳</a:t>
            </a:r>
            <a:r>
              <a:rPr lang="zh-TW" altLang="en-US" dirty="0" smtClean="0">
                <a:solidFill>
                  <a:schemeClr val="tx1"/>
                </a:solidFill>
                <a:latin typeface="標楷體" pitchFamily="65" charset="-120"/>
                <a:ea typeface="標楷體" pitchFamily="65" charset="-120"/>
              </a:rPr>
              <a:t>狀態 此時雙手快擊鍵盤 頗有風馳電制的快感 但日後可能需砍掉這些未深思熟慮的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垃圾</a:t>
            </a:r>
            <a:r>
              <a:rPr lang="en-US" altLang="zh-TW" dirty="0" smtClean="0">
                <a:solidFill>
                  <a:schemeClr val="tx1"/>
                </a:solidFill>
                <a:latin typeface="標楷體" pitchFamily="65" charset="-120"/>
                <a:ea typeface="標楷體" pitchFamily="65" charset="-120"/>
              </a:rPr>
              <a:t>”</a:t>
            </a: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在 </a:t>
            </a:r>
            <a:r>
              <a:rPr lang="en-US" altLang="zh-TW" dirty="0" err="1" smtClean="0">
                <a:solidFill>
                  <a:schemeClr val="tx1"/>
                </a:solidFill>
                <a:latin typeface="標楷體" pitchFamily="65" charset="-120"/>
                <a:ea typeface="標楷體" pitchFamily="65" charset="-120"/>
              </a:rPr>
              <a:t>myAgile</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中 工序規定嚴格</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coding </a:t>
            </a:r>
            <a:r>
              <a:rPr lang="zh-TW" altLang="en-US" dirty="0" smtClean="0">
                <a:solidFill>
                  <a:schemeClr val="tx1"/>
                </a:solidFill>
                <a:latin typeface="標楷體" pitchFamily="65" charset="-120"/>
                <a:ea typeface="標楷體" pitchFamily="65" charset="-120"/>
              </a:rPr>
              <a:t>之前要先開發 </a:t>
            </a:r>
            <a:r>
              <a:rPr lang="en-US" altLang="zh-TW" dirty="0" smtClean="0">
                <a:solidFill>
                  <a:schemeClr val="tx1"/>
                </a:solidFill>
                <a:latin typeface="標楷體" pitchFamily="65" charset="-120"/>
                <a:ea typeface="標楷體" pitchFamily="65" charset="-120"/>
              </a:rPr>
              <a:t>pseudo-code </a:t>
            </a:r>
          </a:p>
          <a:p>
            <a:pPr marL="0" indent="0">
              <a:buNone/>
            </a:pPr>
            <a:r>
              <a:rPr lang="zh-TW" altLang="en-US" dirty="0" smtClean="0">
                <a:solidFill>
                  <a:schemeClr val="tx1"/>
                </a:solidFill>
                <a:latin typeface="標楷體" pitchFamily="65" charset="-120"/>
                <a:ea typeface="標楷體" pitchFamily="65" charset="-120"/>
              </a:rPr>
              <a:t>    且是 </a:t>
            </a:r>
            <a:r>
              <a:rPr lang="en-US" altLang="zh-TW" dirty="0" smtClean="0">
                <a:solidFill>
                  <a:schemeClr val="tx1"/>
                </a:solidFill>
                <a:latin typeface="標楷體" pitchFamily="65" charset="-120"/>
                <a:ea typeface="標楷體" pitchFamily="65" charset="-120"/>
              </a:rPr>
              <a:t>pair programming </a:t>
            </a: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所以不應有此現象</a:t>
            </a:r>
            <a:endParaRPr lang="zh-TW" altLang="en-US" dirty="0">
              <a:solidFill>
                <a:schemeClr val="tx1"/>
              </a:solidFill>
            </a:endParaRPr>
          </a:p>
        </p:txBody>
      </p:sp>
      <p:sp>
        <p:nvSpPr>
          <p:cNvPr id="3" name="標題 2"/>
          <p:cNvSpPr>
            <a:spLocks noGrp="1"/>
          </p:cNvSpPr>
          <p:nvPr>
            <p:ph type="title"/>
          </p:nvPr>
        </p:nvSpPr>
        <p:spPr/>
        <p:txBody>
          <a:bodyPr/>
          <a:lstStyle/>
          <a:p>
            <a:r>
              <a:rPr lang="en-US" altLang="zh-TW" dirty="0" smtClean="0">
                <a:solidFill>
                  <a:schemeClr val="tx1"/>
                </a:solidFill>
              </a:rPr>
              <a:t>Flow Zone </a:t>
            </a:r>
            <a:r>
              <a:rPr lang="zh-TW" altLang="en-US" dirty="0" smtClean="0">
                <a:solidFill>
                  <a:schemeClr val="tx1"/>
                </a:solidFill>
                <a:latin typeface="標楷體" pitchFamily="65" charset="-120"/>
                <a:ea typeface="標楷體" pitchFamily="65" charset="-120"/>
              </a:rPr>
              <a:t>神馳狀態</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378055772"/>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25FB63B-1ECA-40C1-8ADC-7135BE0D7FAA}" type="slidenum">
              <a:rPr lang="zh-TW" altLang="en-US" smtClean="0">
                <a:solidFill>
                  <a:schemeClr val="tx1"/>
                </a:solidFill>
              </a:rPr>
              <a:pPr>
                <a:defRPr/>
              </a:pPr>
              <a:t>226</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壓力的來源</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762538"/>
            <a:ext cx="8534400" cy="3750366"/>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自然醫學醫師指出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人的壓力的來源有二</a:t>
            </a:r>
            <a:r>
              <a:rPr lang="en-US" altLang="zh-TW" dirty="0" smtClean="0">
                <a:solidFill>
                  <a:schemeClr val="tx1"/>
                </a:solidFill>
                <a:latin typeface="標楷體" pitchFamily="65" charset="-120"/>
                <a:ea typeface="標楷體" pitchFamily="65" charset="-120"/>
              </a:rPr>
              <a:t>: 1)</a:t>
            </a:r>
            <a:r>
              <a:rPr lang="zh-TW" altLang="en-US" dirty="0" smtClean="0">
                <a:solidFill>
                  <a:schemeClr val="tx1"/>
                </a:solidFill>
                <a:latin typeface="標楷體" pitchFamily="65" charset="-120"/>
                <a:ea typeface="標楷體" pitchFamily="65" charset="-120"/>
              </a:rPr>
              <a:t> 無安全感 及 </a:t>
            </a: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無成就感 </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與上圖不謀而合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要消除壓力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工作才有創意</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所以軟體若要有創意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則員工不能有壓力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陳慕純 徐大智 身心舒壓好睡眠 聯合文學 </a:t>
            </a:r>
            <a:r>
              <a:rPr lang="en-US" altLang="zh-TW" sz="2400" dirty="0" smtClean="0">
                <a:solidFill>
                  <a:schemeClr val="tx1"/>
                </a:solidFill>
                <a:latin typeface="標楷體" pitchFamily="65" charset="-120"/>
                <a:ea typeface="標楷體" pitchFamily="65" charset="-120"/>
              </a:rPr>
              <a:t>2010.</a:t>
            </a:r>
            <a:r>
              <a:rPr lang="zh-TW" altLang="en-US" sz="2400" dirty="0" smtClean="0">
                <a:solidFill>
                  <a:schemeClr val="tx1"/>
                </a:solidFill>
                <a:latin typeface="標楷體" pitchFamily="65" charset="-120"/>
                <a:ea typeface="標楷體" pitchFamily="65" charset="-120"/>
              </a:rPr>
              <a:t> </a:t>
            </a:r>
            <a:endParaRPr lang="zh-TW" altLang="en-US" sz="24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70116963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B01325B-0DF3-4B50-A7CB-86954CD46203}" type="slidenum">
              <a:rPr lang="zh-TW" altLang="en-US" smtClean="0">
                <a:solidFill>
                  <a:schemeClr val="tx1"/>
                </a:solidFill>
              </a:rPr>
              <a:pPr>
                <a:defRPr/>
              </a:pPr>
              <a:t>227</a:t>
            </a:fld>
            <a:endParaRPr lang="en-US" altLang="zh-TW">
              <a:solidFill>
                <a:schemeClr val="tx1"/>
              </a:solidFill>
            </a:endParaRPr>
          </a:p>
        </p:txBody>
      </p:sp>
      <p:sp>
        <p:nvSpPr>
          <p:cNvPr id="323586" name="Rectangle 2"/>
          <p:cNvSpPr>
            <a:spLocks noGrp="1" noChangeArrowheads="1"/>
          </p:cNvSpPr>
          <p:nvPr>
            <p:ph type="title"/>
          </p:nvPr>
        </p:nvSpPr>
        <p:spPr/>
        <p:txBody>
          <a:bodyPr/>
          <a:lstStyle/>
          <a:p>
            <a:pPr eaLnBrk="1" hangingPunct="1">
              <a:defRPr/>
            </a:pPr>
            <a:r>
              <a:rPr lang="zh-TW" altLang="en-US" sz="4800" dirty="0" smtClean="0">
                <a:solidFill>
                  <a:schemeClr val="tx1"/>
                </a:solidFill>
                <a:latin typeface="標楷體" pitchFamily="65" charset="-120"/>
                <a:ea typeface="標楷體" pitchFamily="65" charset="-120"/>
              </a:rPr>
              <a:t>優質工作 </a:t>
            </a:r>
            <a:r>
              <a:rPr lang="en-US" altLang="zh-TW" sz="4800" dirty="0" smtClean="0">
                <a:solidFill>
                  <a:schemeClr val="tx1"/>
                </a:solidFill>
                <a:latin typeface="標楷體" pitchFamily="65" charset="-120"/>
                <a:ea typeface="標楷體" pitchFamily="65" charset="-120"/>
              </a:rPr>
              <a:t>(Good work)</a:t>
            </a:r>
            <a:endParaRPr lang="zh-TW" altLang="en-US" sz="4800" dirty="0" smtClean="0">
              <a:solidFill>
                <a:schemeClr val="tx1"/>
              </a:solidFill>
              <a:latin typeface="標楷體" pitchFamily="65" charset="-120"/>
              <a:ea typeface="標楷體" pitchFamily="65" charset="-120"/>
            </a:endParaRPr>
          </a:p>
        </p:txBody>
      </p:sp>
      <p:sp>
        <p:nvSpPr>
          <p:cNvPr id="323587" name="Rectangle 3"/>
          <p:cNvSpPr>
            <a:spLocks noGrp="1" noChangeArrowheads="1"/>
          </p:cNvSpPr>
          <p:nvPr>
            <p:ph sz="quarter" idx="4294967295"/>
          </p:nvPr>
        </p:nvSpPr>
        <p:spPr>
          <a:xfrm>
            <a:off x="1524000" y="1656522"/>
            <a:ext cx="8534400" cy="3697356"/>
          </a:xfrm>
          <a:prstGeom prst="rect">
            <a:avLst/>
          </a:prstGeom>
        </p:spPr>
        <p:txBody>
          <a:bodyPr>
            <a:normAutofit/>
          </a:bodyPr>
          <a:lstStyle/>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生產性活動</a:t>
            </a:r>
            <a:r>
              <a:rPr lang="en-US" altLang="zh-TW" dirty="0" smtClean="0">
                <a:solidFill>
                  <a:schemeClr val="tx1"/>
                </a:solidFill>
                <a:latin typeface="標楷體" pitchFamily="65" charset="-120"/>
                <a:ea typeface="標楷體" pitchFamily="65" charset="-120"/>
              </a:rPr>
              <a:t>(productive activity):</a:t>
            </a:r>
          </a:p>
          <a:p>
            <a:pPr eaLnBrk="1" hangingPunct="1">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滿足工藝水準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所謂</a:t>
            </a:r>
            <a:r>
              <a:rPr lang="en-US" altLang="zh-TW" dirty="0" err="1" smtClean="0">
                <a:solidFill>
                  <a:schemeClr val="tx1"/>
                </a:solidFill>
                <a:latin typeface="標楷體" pitchFamily="65" charset="-120"/>
                <a:ea typeface="標楷體" pitchFamily="65" charset="-120"/>
              </a:rPr>
              <a:t>craftmanship</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(meet the requirements of the craft)</a:t>
            </a: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2.</a:t>
            </a:r>
            <a:r>
              <a:rPr lang="zh-TW" altLang="en-US" dirty="0" smtClean="0">
                <a:solidFill>
                  <a:schemeClr val="tx1"/>
                </a:solidFill>
                <a:latin typeface="標楷體" pitchFamily="65" charset="-120"/>
                <a:ea typeface="標楷體" pitchFamily="65" charset="-120"/>
              </a:rPr>
              <a:t>有益社會，且獲重視</a:t>
            </a: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(socially useful and valued)</a:t>
            </a: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3.</a:t>
            </a:r>
            <a:r>
              <a:rPr lang="zh-TW" altLang="en-US" dirty="0" smtClean="0">
                <a:solidFill>
                  <a:schemeClr val="tx1"/>
                </a:solidFill>
                <a:latin typeface="標楷體" pitchFamily="65" charset="-120"/>
                <a:ea typeface="標楷體" pitchFamily="65" charset="-120"/>
              </a:rPr>
              <a:t>本身獲益</a:t>
            </a: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(personally rewarding)</a:t>
            </a:r>
          </a:p>
        </p:txBody>
      </p:sp>
    </p:spTree>
    <p:extLst>
      <p:ext uri="{BB962C8B-B14F-4D97-AF65-F5344CB8AC3E}">
        <p14:creationId xmlns:p14="http://schemas.microsoft.com/office/powerpoint/2010/main" val="1368631701"/>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9FE7AC7-E9CE-450A-9827-BC7CBD20C77B}" type="slidenum">
              <a:rPr lang="zh-TW" altLang="en-US" smtClean="0">
                <a:solidFill>
                  <a:schemeClr val="tx1"/>
                </a:solidFill>
              </a:rPr>
              <a:pPr>
                <a:defRPr/>
              </a:pPr>
              <a:t>228</a:t>
            </a:fld>
            <a:endParaRPr lang="en-US" altLang="zh-TW">
              <a:solidFill>
                <a:schemeClr val="tx1"/>
              </a:solidFill>
            </a:endParaRPr>
          </a:p>
        </p:txBody>
      </p:sp>
      <p:sp>
        <p:nvSpPr>
          <p:cNvPr id="310274" name="Rectangle 2"/>
          <p:cNvSpPr>
            <a:spLocks noGrp="1" noChangeArrowheads="1"/>
          </p:cNvSpPr>
          <p:nvPr>
            <p:ph type="title"/>
          </p:nvPr>
        </p:nvSpPr>
        <p:spPr/>
        <p:txBody>
          <a:bodyPr/>
          <a:lstStyle/>
          <a:p>
            <a:pPr eaLnBrk="1" hangingPunct="1">
              <a:defRPr/>
            </a:pPr>
            <a:r>
              <a:rPr lang="zh-TW" altLang="en-US" dirty="0" smtClean="0">
                <a:solidFill>
                  <a:schemeClr val="tx1"/>
                </a:solidFill>
                <a:ea typeface="標楷體" pitchFamily="65" charset="-120"/>
              </a:rPr>
              <a:t>創意湧現  經驗一</a:t>
            </a:r>
          </a:p>
        </p:txBody>
      </p:sp>
      <p:sp>
        <p:nvSpPr>
          <p:cNvPr id="310275" name="Rectangle 3"/>
          <p:cNvSpPr>
            <a:spLocks noGrp="1" noChangeArrowheads="1"/>
          </p:cNvSpPr>
          <p:nvPr>
            <p:ph sz="quarter" idx="4294967295"/>
          </p:nvPr>
        </p:nvSpPr>
        <p:spPr>
          <a:xfrm>
            <a:off x="1524000" y="1855304"/>
            <a:ext cx="8534400" cy="3445566"/>
          </a:xfrm>
          <a:prstGeom prst="rect">
            <a:avLst/>
          </a:prstGeom>
        </p:spPr>
        <p:txBody>
          <a:bodyPr>
            <a:normAutofit fontScale="92500"/>
          </a:bodyPr>
          <a:lstStyle/>
          <a:p>
            <a:pPr marL="533400" indent="-533400" eaLnBrk="1" hangingPunct="1">
              <a:lnSpc>
                <a:spcPct val="90000"/>
              </a:lnSpc>
              <a:buFont typeface="Wingdings" pitchFamily="2" charset="2"/>
              <a:buNone/>
              <a:defRPr/>
            </a:pPr>
            <a:r>
              <a:rPr lang="zh-TW" altLang="en-US" sz="4000" dirty="0" smtClean="0">
                <a:solidFill>
                  <a:schemeClr val="tx1"/>
                </a:solidFill>
                <a:latin typeface="標楷體" pitchFamily="65" charset="-120"/>
                <a:ea typeface="標楷體" pitchFamily="65" charset="-120"/>
              </a:rPr>
              <a:t>專注幾個點 完全專注、全面投入</a:t>
            </a:r>
            <a:endParaRPr lang="en-US" altLang="zh-TW" sz="4000" dirty="0" smtClean="0">
              <a:solidFill>
                <a:schemeClr val="tx1"/>
              </a:solidFill>
              <a:latin typeface="Times New Roman" pitchFamily="18" charset="0"/>
            </a:endParaRPr>
          </a:p>
          <a:p>
            <a:pPr marL="533400" indent="-533400" eaLnBrk="1" hangingPunct="1">
              <a:lnSpc>
                <a:spcPct val="90000"/>
              </a:lnSpc>
              <a:buFont typeface="Wingdings" pitchFamily="2" charset="2"/>
              <a:buNone/>
              <a:defRPr/>
            </a:pPr>
            <a:r>
              <a:rPr lang="en-US" altLang="zh-TW" sz="2800" dirty="0" smtClean="0">
                <a:solidFill>
                  <a:schemeClr val="tx1"/>
                </a:solidFill>
                <a:latin typeface="Times New Roman" pitchFamily="18" charset="0"/>
              </a:rPr>
              <a:t>Attention is focused on a limited stimulus field.</a:t>
            </a:r>
          </a:p>
          <a:p>
            <a:pPr marL="533400" indent="-533400" eaLnBrk="1" hangingPunct="1">
              <a:lnSpc>
                <a:spcPct val="90000"/>
              </a:lnSpc>
              <a:buFont typeface="Wingdings" pitchFamily="2" charset="2"/>
              <a:buNone/>
              <a:defRPr/>
            </a:pPr>
            <a:r>
              <a:rPr lang="en-US" altLang="zh-TW" sz="2800" dirty="0" smtClean="0">
                <a:solidFill>
                  <a:schemeClr val="tx1"/>
                </a:solidFill>
                <a:latin typeface="Times New Roman" pitchFamily="18" charset="0"/>
              </a:rPr>
              <a:t>Full concentration and complete involvement.</a:t>
            </a:r>
          </a:p>
          <a:p>
            <a:pPr marL="533400" indent="-533400" eaLnBrk="1" hangingPunct="1">
              <a:lnSpc>
                <a:spcPct val="90000"/>
              </a:lnSpc>
              <a:buFont typeface="Wingdings" pitchFamily="2" charset="2"/>
              <a:buNone/>
              <a:defRPr/>
            </a:pPr>
            <a:endParaRPr lang="zh-TW" altLang="en-US" sz="2800" dirty="0" smtClean="0">
              <a:solidFill>
                <a:schemeClr val="tx1"/>
              </a:solidFill>
              <a:latin typeface="標楷體" pitchFamily="65" charset="-120"/>
              <a:ea typeface="標楷體" pitchFamily="65" charset="-120"/>
            </a:endParaRPr>
          </a:p>
          <a:p>
            <a:pPr marL="533400" indent="-533400" eaLnBrk="1" hangingPunct="1">
              <a:lnSpc>
                <a:spcPct val="90000"/>
              </a:lnSpc>
              <a:buFont typeface="Wingdings" pitchFamily="2" charset="2"/>
              <a:buNone/>
              <a:defRPr/>
            </a:pPr>
            <a:r>
              <a:rPr lang="zh-TW" altLang="en-US" b="1" dirty="0" smtClean="0">
                <a:solidFill>
                  <a:schemeClr val="tx1"/>
                </a:solidFill>
                <a:latin typeface="新細明體" pitchFamily="18" charset="-120"/>
              </a:rPr>
              <a:t>例子</a:t>
            </a:r>
            <a:r>
              <a:rPr lang="en-US" altLang="zh-TW" b="1" dirty="0" smtClean="0">
                <a:solidFill>
                  <a:schemeClr val="tx1"/>
                </a:solidFill>
                <a:latin typeface="新細明體" pitchFamily="18" charset="-120"/>
              </a:rPr>
              <a:t>:</a:t>
            </a:r>
            <a:r>
              <a:rPr lang="en-US" altLang="zh-TW" dirty="0" smtClean="0">
                <a:solidFill>
                  <a:schemeClr val="tx1"/>
                </a:solidFill>
                <a:latin typeface="Times New Roman" pitchFamily="18" charset="0"/>
                <a:ea typeface="標楷體" pitchFamily="65" charset="-120"/>
              </a:rPr>
              <a:t> </a:t>
            </a:r>
            <a:r>
              <a:rPr lang="zh-TW" altLang="en-US" dirty="0" smtClean="0">
                <a:solidFill>
                  <a:schemeClr val="tx1"/>
                </a:solidFill>
                <a:latin typeface="Times New Roman" pitchFamily="18" charset="0"/>
                <a:ea typeface="標楷體" pitchFamily="65" charset="-120"/>
              </a:rPr>
              <a:t>某西洋棋士說</a:t>
            </a:r>
            <a:r>
              <a:rPr lang="en-US" altLang="zh-TW" dirty="0" smtClean="0">
                <a:solidFill>
                  <a:schemeClr val="tx1"/>
                </a:solidFill>
                <a:latin typeface="Times New Roman" pitchFamily="18" charset="0"/>
                <a:ea typeface="標楷體" pitchFamily="65" charset="-120"/>
              </a:rPr>
              <a:t>:  </a:t>
            </a:r>
            <a:r>
              <a:rPr lang="zh-TW" altLang="en-US" dirty="0" smtClean="0">
                <a:solidFill>
                  <a:schemeClr val="tx1"/>
                </a:solidFill>
                <a:latin typeface="標楷體" pitchFamily="65" charset="-120"/>
                <a:ea typeface="標楷體" pitchFamily="65" charset="-120"/>
              </a:rPr>
              <a:t>專注有如呼吸，你從沒想到它 </a:t>
            </a:r>
            <a:r>
              <a:rPr lang="en-US" altLang="zh-TW" dirty="0" smtClean="0">
                <a:solidFill>
                  <a:schemeClr val="tx1"/>
                </a:solidFill>
                <a:latin typeface="標楷體" pitchFamily="65" charset="-120"/>
                <a:ea typeface="標楷體" pitchFamily="65" charset="-120"/>
              </a:rPr>
              <a:t>(Concentration is like breathing: you never think of it)</a:t>
            </a:r>
            <a:r>
              <a:rPr lang="zh-TW" altLang="en-US" dirty="0" smtClean="0">
                <a:solidFill>
                  <a:schemeClr val="tx1"/>
                </a:solidFill>
                <a:latin typeface="標楷體" pitchFamily="65" charset="-120"/>
                <a:ea typeface="標楷體" pitchFamily="65" charset="-120"/>
              </a:rPr>
              <a:t>；專注時，就算屋頂塌了，只要沒打到你，你甚至沒查覺到</a:t>
            </a:r>
            <a:r>
              <a:rPr lang="en-US" altLang="zh-TW" dirty="0" smtClean="0">
                <a:solidFill>
                  <a:schemeClr val="tx1"/>
                </a:solidFill>
                <a:latin typeface="標楷體" pitchFamily="65" charset="-120"/>
                <a:ea typeface="標楷體" pitchFamily="65" charset="-120"/>
              </a:rPr>
              <a:t>!</a:t>
            </a:r>
            <a:endParaRPr lang="en-US" altLang="zh-TW" dirty="0" smtClean="0">
              <a:solidFill>
                <a:schemeClr val="tx1"/>
              </a:solidFill>
              <a:latin typeface="Times New Roman" pitchFamily="18" charset="0"/>
            </a:endParaRPr>
          </a:p>
          <a:p>
            <a:pPr marL="533400" indent="-533400" eaLnBrk="1" hangingPunct="1">
              <a:lnSpc>
                <a:spcPct val="90000"/>
              </a:lnSpc>
              <a:buFont typeface="Wingdings" pitchFamily="2" charset="2"/>
              <a:buNone/>
              <a:defRPr/>
            </a:pPr>
            <a:r>
              <a:rPr lang="en-US" altLang="zh-TW" sz="2800" dirty="0" smtClean="0">
                <a:solidFill>
                  <a:schemeClr val="tx1"/>
                </a:solidFill>
                <a:latin typeface="Times New Roman" pitchFamily="18" charset="0"/>
              </a:rPr>
              <a:t> </a:t>
            </a:r>
            <a:endParaRPr lang="zh-TW" altLang="en-US" sz="28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55509754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6DE44D0-38B9-44CA-9ED5-D44D106EE94F}" type="slidenum">
              <a:rPr lang="zh-TW" altLang="en-US" smtClean="0">
                <a:solidFill>
                  <a:schemeClr val="tx1"/>
                </a:solidFill>
              </a:rPr>
              <a:pPr>
                <a:defRPr/>
              </a:pPr>
              <a:t>229</a:t>
            </a:fld>
            <a:endParaRPr lang="en-US" altLang="zh-TW">
              <a:solidFill>
                <a:schemeClr val="tx1"/>
              </a:solidFill>
            </a:endParaRPr>
          </a:p>
        </p:txBody>
      </p:sp>
      <p:sp>
        <p:nvSpPr>
          <p:cNvPr id="312322" name="Rectangle 2"/>
          <p:cNvSpPr>
            <a:spLocks noGrp="1" noChangeArrowheads="1"/>
          </p:cNvSpPr>
          <p:nvPr>
            <p:ph type="title"/>
          </p:nvPr>
        </p:nvSpPr>
        <p:spPr/>
        <p:txBody>
          <a:bodyPr/>
          <a:lstStyle/>
          <a:p>
            <a:pPr eaLnBrk="1" hangingPunct="1">
              <a:defRPr/>
            </a:pPr>
            <a:r>
              <a:rPr lang="zh-TW" altLang="en-US" smtClean="0">
                <a:solidFill>
                  <a:schemeClr val="tx1"/>
                </a:solidFill>
                <a:ea typeface="標楷體" pitchFamily="65" charset="-120"/>
              </a:rPr>
              <a:t>創意湧現   經驗二</a:t>
            </a:r>
          </a:p>
        </p:txBody>
      </p:sp>
      <p:sp>
        <p:nvSpPr>
          <p:cNvPr id="312323" name="Rectangle 3"/>
          <p:cNvSpPr>
            <a:spLocks noGrp="1" noChangeArrowheads="1"/>
          </p:cNvSpPr>
          <p:nvPr>
            <p:ph sz="quarter" idx="4294967295"/>
          </p:nvPr>
        </p:nvSpPr>
        <p:spPr>
          <a:xfrm>
            <a:off x="1524000" y="1881808"/>
            <a:ext cx="8534400" cy="3525079"/>
          </a:xfrm>
          <a:prstGeom prst="rect">
            <a:avLst/>
          </a:prstGeom>
        </p:spPr>
        <p:txBody>
          <a:bodyPr>
            <a:normAutofit/>
          </a:bodyPr>
          <a:lstStyle/>
          <a:p>
            <a:pPr eaLnBrk="1" hangingPunct="1">
              <a:buFont typeface="Wingdings" pitchFamily="2" charset="2"/>
              <a:buNone/>
              <a:defRPr/>
            </a:pPr>
            <a:r>
              <a:rPr lang="zh-TW" altLang="en-US" sz="4000" dirty="0" smtClean="0">
                <a:solidFill>
                  <a:schemeClr val="tx1"/>
                </a:solidFill>
                <a:latin typeface="標楷體" pitchFamily="65" charset="-120"/>
                <a:ea typeface="標楷體" pitchFamily="65" charset="-120"/>
              </a:rPr>
              <a:t>不再擔心失敗了</a:t>
            </a:r>
          </a:p>
          <a:p>
            <a:pPr eaLnBrk="1" hangingPunct="1">
              <a:buFont typeface="Wingdings" pitchFamily="2" charset="2"/>
              <a:buNone/>
              <a:defRPr/>
            </a:pPr>
            <a:r>
              <a:rPr lang="en-US" altLang="zh-TW" dirty="0" smtClean="0">
                <a:solidFill>
                  <a:schemeClr val="tx1"/>
                </a:solidFill>
                <a:latin typeface="Times New Roman" pitchFamily="18" charset="0"/>
              </a:rPr>
              <a:t>There is freedom from worry about failure.</a:t>
            </a:r>
          </a:p>
          <a:p>
            <a:pPr eaLnBrk="1" hangingPunct="1">
              <a:buFont typeface="Wingdings" pitchFamily="2" charset="2"/>
              <a:buNone/>
              <a:defRPr/>
            </a:pPr>
            <a:endParaRPr lang="en-US" altLang="zh-TW" dirty="0" smtClean="0">
              <a:solidFill>
                <a:schemeClr val="tx1"/>
              </a:solidFill>
              <a:latin typeface="Times New Roman" pitchFamily="18" charset="0"/>
            </a:endParaRPr>
          </a:p>
          <a:p>
            <a:pPr eaLnBrk="1" hangingPunct="1">
              <a:buFont typeface="Wingdings" pitchFamily="2" charset="2"/>
              <a:buNone/>
              <a:defRPr/>
            </a:pPr>
            <a:r>
              <a:rPr lang="zh-TW" altLang="en-US" b="1" dirty="0" smtClean="0">
                <a:solidFill>
                  <a:schemeClr val="tx1"/>
                </a:solidFill>
                <a:latin typeface="新細明體" pitchFamily="18" charset="-120"/>
              </a:rPr>
              <a:t>例子</a:t>
            </a:r>
            <a:r>
              <a:rPr lang="en-US" altLang="zh-TW" b="1" dirty="0" smtClean="0">
                <a:solidFill>
                  <a:schemeClr val="tx1"/>
                </a:solidFill>
                <a:latin typeface="新細明體" pitchFamily="18" charset="-120"/>
              </a:rPr>
              <a:t>:</a:t>
            </a:r>
            <a:r>
              <a:rPr lang="en-US" altLang="zh-TW" dirty="0" smtClean="0">
                <a:solidFill>
                  <a:schemeClr val="tx1"/>
                </a:solidFill>
                <a:latin typeface="Times New Roman" pitchFamily="18" charset="0"/>
                <a:ea typeface="標楷體" pitchFamily="65" charset="-120"/>
              </a:rPr>
              <a:t> </a:t>
            </a:r>
            <a:r>
              <a:rPr lang="zh-TW" altLang="en-US" dirty="0" smtClean="0">
                <a:solidFill>
                  <a:schemeClr val="tx1"/>
                </a:solidFill>
                <a:latin typeface="標楷體" pitchFamily="65" charset="-120"/>
                <a:ea typeface="標楷體" pitchFamily="65" charset="-120"/>
              </a:rPr>
              <a:t>某自行車選手說</a:t>
            </a:r>
            <a:r>
              <a:rPr lang="en-US" altLang="zh-TW" dirty="0" smtClean="0">
                <a:solidFill>
                  <a:schemeClr val="tx1"/>
                </a:solidFill>
                <a:latin typeface="標楷體" pitchFamily="65" charset="-120"/>
                <a:ea typeface="標楷體" pitchFamily="65" charset="-120"/>
              </a:rPr>
              <a:t>: </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你覺得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沒有東西可阻擋你。你已準備好應付任何事情。不怕任何可能發生的事，真令人振奮！</a:t>
            </a:r>
          </a:p>
          <a:p>
            <a:pPr eaLnBrk="1" hangingPunct="1">
              <a:buFont typeface="Wingdings" pitchFamily="2" charset="2"/>
              <a:buNone/>
              <a:defRPr/>
            </a:pPr>
            <a:endParaRPr lang="zh-TW" altLang="en-US"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033056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241271"/>
          </a:xfr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美國</a:t>
            </a:r>
            <a:r>
              <a:rPr lang="zh-TW" altLang="en-US" dirty="0">
                <a:solidFill>
                  <a:schemeClr val="tx1"/>
                </a:solidFill>
                <a:latin typeface="標楷體" pitchFamily="65" charset="-120"/>
                <a:ea typeface="標楷體" pitchFamily="65" charset="-120"/>
              </a:rPr>
              <a:t>鄉間小路 中間沒劃分隔黃線 但開車者心中有把尺 把路分為兩半 車開在路的右半邊 把左半邊留給對向來車 這就不撞車</a:t>
            </a:r>
            <a:r>
              <a:rPr lang="zh-TW" altLang="en-US" dirty="0" smtClean="0">
                <a:solidFill>
                  <a:schemeClr val="tx1"/>
                </a:solidFill>
                <a:latin typeface="標楷體" pitchFamily="65" charset="-120"/>
                <a:ea typeface="標楷體" pitchFamily="65" charset="-120"/>
              </a:rPr>
              <a:t>了</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a:solidFill>
                  <a:schemeClr val="tx1"/>
                </a:solidFill>
                <a:latin typeface="標楷體" pitchFamily="65" charset="-120"/>
                <a:ea typeface="標楷體" pitchFamily="65" charset="-120"/>
              </a:rPr>
              <a:t> </a:t>
            </a:r>
            <a:r>
              <a:rPr lang="zh-TW" altLang="en-US" smtClean="0">
                <a:solidFill>
                  <a:schemeClr val="tx1"/>
                </a:solidFill>
                <a:latin typeface="標楷體" pitchFamily="65" charset="-120"/>
                <a:ea typeface="標楷體" pitchFamily="65" charset="-120"/>
              </a:rPr>
              <a:t> 冰島</a:t>
            </a:r>
            <a:r>
              <a:rPr lang="zh-TW" altLang="en-US" dirty="0">
                <a:solidFill>
                  <a:schemeClr val="tx1"/>
                </a:solidFill>
                <a:latin typeface="標楷體" pitchFamily="65" charset="-120"/>
                <a:ea typeface="標楷體" pitchFamily="65" charset="-120"/>
              </a:rPr>
              <a:t>鄉間</a:t>
            </a:r>
            <a:r>
              <a:rPr lang="zh-TW" altLang="en-US" dirty="0" smtClean="0">
                <a:solidFill>
                  <a:schemeClr val="tx1"/>
                </a:solidFill>
                <a:latin typeface="標楷體" pitchFamily="65" charset="-120"/>
                <a:ea typeface="標楷體" pitchFamily="65" charset="-120"/>
              </a:rPr>
              <a:t>小路 常見有些橋樑只有單線 </a:t>
            </a:r>
            <a:r>
              <a:rPr lang="zh-TW" altLang="en-US" smtClean="0">
                <a:solidFill>
                  <a:schemeClr val="tx1"/>
                </a:solidFill>
                <a:latin typeface="標楷體" pitchFamily="65" charset="-120"/>
                <a:ea typeface="標楷體" pitchFamily="65" charset="-120"/>
              </a:rPr>
              <a:t>這時</a:t>
            </a:r>
            <a:r>
              <a:rPr lang="zh-TW" altLang="en-US">
                <a:solidFill>
                  <a:schemeClr val="tx1"/>
                </a:solidFill>
                <a:latin typeface="標楷體" pitchFamily="65" charset="-120"/>
                <a:ea typeface="標楷體" pitchFamily="65" charset="-120"/>
              </a:rPr>
              <a:t>對向來</a:t>
            </a:r>
            <a:r>
              <a:rPr lang="zh-TW" altLang="en-US" smtClean="0">
                <a:solidFill>
                  <a:schemeClr val="tx1"/>
                </a:solidFill>
                <a:latin typeface="標楷體" pitchFamily="65" charset="-120"/>
                <a:ea typeface="標楷體" pitchFamily="65" charset="-120"/>
              </a:rPr>
              <a:t>車或本車 要在橋前等候  </a:t>
            </a:r>
            <a:endParaRPr lang="en-US" altLang="zh-TW" dirty="0">
              <a:solidFill>
                <a:schemeClr val="tx1"/>
              </a:solidFill>
              <a:latin typeface="標楷體" pitchFamily="65" charset="-120"/>
              <a:ea typeface="標楷體" pitchFamily="65" charset="-120"/>
            </a:endParaRPr>
          </a:p>
          <a:p>
            <a:pPr>
              <a:buFont typeface="Wingdings" pitchFamily="2" charset="2"/>
              <a:buNone/>
              <a:defRPr/>
            </a:pP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在台灣 因為</a:t>
            </a:r>
            <a:r>
              <a:rPr lang="zh-TW" altLang="en-US" dirty="0">
                <a:solidFill>
                  <a:schemeClr val="tx1"/>
                </a:solidFill>
                <a:latin typeface="微軟正黑體" pitchFamily="34" charset="-120"/>
                <a:ea typeface="微軟正黑體" pitchFamily="34" charset="-120"/>
              </a:rPr>
              <a:t>人的心中無法度 </a:t>
            </a:r>
            <a:r>
              <a:rPr lang="zh-TW" altLang="en-US" dirty="0">
                <a:solidFill>
                  <a:schemeClr val="tx1"/>
                </a:solidFill>
                <a:latin typeface="標楷體" pitchFamily="65" charset="-120"/>
                <a:ea typeface="標楷體" pitchFamily="65" charset="-120"/>
              </a:rPr>
              <a:t>內在文化不夠 只好增加路面工程</a:t>
            </a: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zh-TW" altLang="en-US" dirty="0">
                <a:solidFill>
                  <a:schemeClr val="tx1"/>
                </a:solidFill>
                <a:latin typeface="標楷體" pitchFamily="65" charset="-120"/>
                <a:ea typeface="標楷體" pitchFamily="65" charset="-120"/>
              </a:rPr>
              <a:t>畫路面分隔黃線 甚至設分隔欄柵 才免於撞車</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但有時還是撞</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要建立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心中</a:t>
            </a:r>
            <a:r>
              <a:rPr lang="zh-TW" altLang="en-US" dirty="0">
                <a:solidFill>
                  <a:schemeClr val="tx1"/>
                </a:solidFill>
                <a:latin typeface="標楷體" pitchFamily="65" charset="-120"/>
                <a:ea typeface="標楷體" pitchFamily="65" charset="-120"/>
              </a:rPr>
              <a:t>有把</a:t>
            </a:r>
            <a:r>
              <a:rPr lang="zh-TW" altLang="en-US" dirty="0" smtClean="0">
                <a:solidFill>
                  <a:schemeClr val="tx1"/>
                </a:solidFill>
                <a:latin typeface="標楷體" pitchFamily="65" charset="-120"/>
                <a:ea typeface="標楷體" pitchFamily="65" charset="-120"/>
              </a:rPr>
              <a:t>尺</a:t>
            </a:r>
            <a:r>
              <a:rPr lang="en-US" altLang="zh-TW" dirty="0" smtClean="0">
                <a:solidFill>
                  <a:schemeClr val="tx1"/>
                </a:solidFill>
                <a:latin typeface="標楷體" pitchFamily="65" charset="-120"/>
                <a:ea typeface="標楷體" pitchFamily="65" charset="-120"/>
              </a:rPr>
              <a:t>”!</a:t>
            </a:r>
            <a:endParaRPr lang="en-US" altLang="zh-TW" dirty="0">
              <a:solidFill>
                <a:schemeClr val="tx1"/>
              </a:solidFill>
              <a:latin typeface="標楷體" pitchFamily="65" charset="-120"/>
              <a:ea typeface="標楷體" pitchFamily="65" charset="-120"/>
            </a:endParaRPr>
          </a:p>
          <a:p>
            <a:endParaRPr lang="zh-TW" altLang="en-US" dirty="0"/>
          </a:p>
        </p:txBody>
      </p:sp>
      <p:sp>
        <p:nvSpPr>
          <p:cNvPr id="3" name="標題 2"/>
          <p:cNvSpPr>
            <a:spLocks noGrp="1"/>
          </p:cNvSpPr>
          <p:nvPr>
            <p:ph type="title"/>
          </p:nvPr>
        </p:nvSpPr>
        <p:spPr/>
        <p:txBody>
          <a:bodyPr/>
          <a:lstStyle/>
          <a:p>
            <a:r>
              <a:rPr lang="zh-TW" altLang="en-US" dirty="0">
                <a:solidFill>
                  <a:schemeClr val="tx1"/>
                </a:solidFill>
                <a:ea typeface="標楷體" pitchFamily="65" charset="-120"/>
              </a:rPr>
              <a:t>奠定新的軟體業文化</a:t>
            </a:r>
            <a:endParaRPr lang="zh-TW" altLang="en-US" dirty="0"/>
          </a:p>
        </p:txBody>
      </p:sp>
    </p:spTree>
    <p:extLst>
      <p:ext uri="{BB962C8B-B14F-4D97-AF65-F5344CB8AC3E}">
        <p14:creationId xmlns:p14="http://schemas.microsoft.com/office/powerpoint/2010/main" val="395675822"/>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25F9F40-1B7B-4391-AED1-052D6D2FD89F}" type="slidenum">
              <a:rPr lang="zh-TW" altLang="en-US" smtClean="0">
                <a:solidFill>
                  <a:schemeClr val="tx1"/>
                </a:solidFill>
              </a:rPr>
              <a:pPr>
                <a:defRPr/>
              </a:pPr>
              <a:t>230</a:t>
            </a:fld>
            <a:endParaRPr lang="en-US" altLang="zh-TW">
              <a:solidFill>
                <a:schemeClr val="tx1"/>
              </a:solidFill>
            </a:endParaRPr>
          </a:p>
        </p:txBody>
      </p:sp>
      <p:sp>
        <p:nvSpPr>
          <p:cNvPr id="314370" name="Rectangle 2"/>
          <p:cNvSpPr>
            <a:spLocks noGrp="1" noChangeArrowheads="1"/>
          </p:cNvSpPr>
          <p:nvPr>
            <p:ph type="title"/>
          </p:nvPr>
        </p:nvSpPr>
        <p:spPr/>
        <p:txBody>
          <a:bodyPr/>
          <a:lstStyle/>
          <a:p>
            <a:pPr eaLnBrk="1" hangingPunct="1">
              <a:defRPr/>
            </a:pPr>
            <a:r>
              <a:rPr lang="zh-TW" altLang="en-US" smtClean="0">
                <a:solidFill>
                  <a:schemeClr val="tx1"/>
                </a:solidFill>
                <a:ea typeface="標楷體" pitchFamily="65" charset="-120"/>
              </a:rPr>
              <a:t>創意湧現   經驗三</a:t>
            </a:r>
          </a:p>
        </p:txBody>
      </p:sp>
      <p:sp>
        <p:nvSpPr>
          <p:cNvPr id="314371" name="Rectangle 3"/>
          <p:cNvSpPr>
            <a:spLocks noGrp="1" noChangeArrowheads="1"/>
          </p:cNvSpPr>
          <p:nvPr>
            <p:ph sz="quarter" idx="4294967295"/>
          </p:nvPr>
        </p:nvSpPr>
        <p:spPr>
          <a:xfrm>
            <a:off x="1524000" y="1868556"/>
            <a:ext cx="8534400" cy="3763618"/>
          </a:xfrm>
          <a:prstGeom prst="rect">
            <a:avLst/>
          </a:prstGeom>
        </p:spPr>
        <p:txBody>
          <a:bodyPr>
            <a:normAutofit/>
          </a:bodyPr>
          <a:lstStyle/>
          <a:p>
            <a:pPr marL="609600" indent="-609600" eaLnBrk="1" hangingPunct="1">
              <a:buFont typeface="Wingdings" pitchFamily="2" charset="2"/>
              <a:buNone/>
              <a:defRPr/>
            </a:pPr>
            <a:r>
              <a:rPr lang="zh-TW" altLang="en-US" sz="4000" dirty="0" smtClean="0">
                <a:solidFill>
                  <a:schemeClr val="tx1"/>
                </a:solidFill>
                <a:latin typeface="標楷體" pitchFamily="65" charset="-120"/>
                <a:ea typeface="標楷體" pitchFamily="65" charset="-120"/>
              </a:rPr>
              <a:t>對時間的感覺扭曲了</a:t>
            </a:r>
          </a:p>
          <a:p>
            <a:pPr marL="609600" indent="-609600" eaLnBrk="1" hangingPunct="1">
              <a:buFont typeface="Wingdings" pitchFamily="2" charset="2"/>
              <a:buNone/>
              <a:defRPr/>
            </a:pPr>
            <a:r>
              <a:rPr lang="en-US" altLang="zh-TW" dirty="0" smtClean="0">
                <a:solidFill>
                  <a:schemeClr val="tx1"/>
                </a:solidFill>
                <a:latin typeface="Times New Roman" pitchFamily="18" charset="0"/>
              </a:rPr>
              <a:t>Sense of time distorted.</a:t>
            </a:r>
          </a:p>
          <a:p>
            <a:pPr marL="609600" indent="-609600" eaLnBrk="1" hangingPunct="1">
              <a:buFont typeface="Wingdings" pitchFamily="2" charset="2"/>
              <a:buNone/>
              <a:defRPr/>
            </a:pPr>
            <a:endParaRPr lang="en-US" altLang="zh-TW" dirty="0" smtClean="0">
              <a:solidFill>
                <a:schemeClr val="tx1"/>
              </a:solidFill>
              <a:latin typeface="Times New Roman" pitchFamily="18" charset="0"/>
            </a:endParaRPr>
          </a:p>
          <a:p>
            <a:pPr marL="609600" indent="-609600" eaLnBrk="1" hangingPunct="1">
              <a:buFont typeface="Wingdings" pitchFamily="2" charset="2"/>
              <a:buNone/>
              <a:defRPr/>
            </a:pPr>
            <a:r>
              <a:rPr lang="zh-TW" altLang="en-US" b="1" dirty="0" smtClean="0">
                <a:solidFill>
                  <a:schemeClr val="tx1"/>
                </a:solidFill>
                <a:latin typeface="新細明體" pitchFamily="18" charset="-120"/>
              </a:rPr>
              <a:t>例子</a:t>
            </a:r>
            <a:r>
              <a:rPr lang="en-US" altLang="zh-TW" b="1" dirty="0" smtClean="0">
                <a:solidFill>
                  <a:schemeClr val="tx1"/>
                </a:solidFill>
                <a:latin typeface="新細明體" pitchFamily="18" charset="-120"/>
              </a:rPr>
              <a:t>:</a:t>
            </a:r>
            <a:r>
              <a:rPr lang="zh-TW" altLang="en-US" dirty="0" smtClean="0">
                <a:solidFill>
                  <a:schemeClr val="tx1"/>
                </a:solidFill>
                <a:latin typeface="標楷體" pitchFamily="65" charset="-120"/>
                <a:ea typeface="標楷體" pitchFamily="65" charset="-120"/>
              </a:rPr>
              <a:t>某舞者說</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兩件事發生</a:t>
            </a:r>
            <a:r>
              <a:rPr lang="en-US" altLang="zh-TW" dirty="0" smtClean="0">
                <a:solidFill>
                  <a:schemeClr val="tx1"/>
                </a:solidFill>
                <a:latin typeface="標楷體" pitchFamily="65" charset="-120"/>
                <a:ea typeface="標楷體" pitchFamily="65" charset="-120"/>
              </a:rPr>
              <a:t>…</a:t>
            </a:r>
          </a:p>
          <a:p>
            <a:pPr marL="609600" indent="-609600"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(1)</a:t>
            </a:r>
            <a:r>
              <a:rPr lang="zh-TW" altLang="en-US" dirty="0" smtClean="0">
                <a:solidFill>
                  <a:schemeClr val="tx1"/>
                </a:solidFill>
                <a:latin typeface="標楷體" pitchFamily="65" charset="-120"/>
                <a:ea typeface="標楷體" pitchFamily="65" charset="-120"/>
              </a:rPr>
              <a:t>練舞後，時間似乎過得很快，時已凌晨一時，我說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喔，幾分鐘前才晚上八點 </a:t>
            </a:r>
            <a:r>
              <a:rPr lang="en-US" altLang="zh-TW" dirty="0" smtClean="0">
                <a:solidFill>
                  <a:schemeClr val="tx1"/>
                </a:solidFill>
                <a:latin typeface="標楷體" pitchFamily="65" charset="-120"/>
                <a:ea typeface="標楷體" pitchFamily="65" charset="-120"/>
              </a:rPr>
              <a:t>(2) </a:t>
            </a:r>
            <a:r>
              <a:rPr lang="zh-TW" altLang="en-US" dirty="0" smtClean="0">
                <a:solidFill>
                  <a:schemeClr val="tx1"/>
                </a:solidFill>
                <a:latin typeface="標楷體" pitchFamily="65" charset="-120"/>
                <a:ea typeface="標楷體" pitchFamily="65" charset="-120"/>
              </a:rPr>
              <a:t>可是，當我練舞時，時間好像過得比真正時間來得慢</a:t>
            </a:r>
          </a:p>
          <a:p>
            <a:pPr marL="609600" indent="-609600" eaLnBrk="1" hangingPunct="1">
              <a:buFont typeface="Wingdings" pitchFamily="2" charset="2"/>
              <a:buNone/>
              <a:defRPr/>
            </a:pPr>
            <a:endParaRPr lang="zh-TW" altLang="en-US"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40810332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DC5EB5E-BAA7-46F2-85C2-A963919AFC47}" type="slidenum">
              <a:rPr lang="zh-TW" altLang="en-US" smtClean="0"/>
              <a:pPr>
                <a:defRPr/>
              </a:pPr>
              <a:t>231</a:t>
            </a:fld>
            <a:endParaRPr lang="en-US" altLang="zh-TW" dirty="0"/>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神清氣爽  才能專注</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669774"/>
            <a:ext cx="10972800" cy="3591339"/>
          </a:xfrm>
          <a:prstGeom prst="rect">
            <a:avLst/>
          </a:prstGeom>
        </p:spPr>
        <p:txBody>
          <a:bodyPr/>
          <a:lstStyle/>
          <a:p>
            <a:pPr>
              <a:defRPr/>
            </a:pPr>
            <a:r>
              <a:rPr lang="zh-TW" altLang="en-US" dirty="0" smtClean="0">
                <a:solidFill>
                  <a:schemeClr val="tx1"/>
                </a:solidFill>
                <a:latin typeface="標楷體" pitchFamily="65" charset="-120"/>
                <a:ea typeface="標楷體" pitchFamily="65" charset="-120"/>
              </a:rPr>
              <a:t>極限開發法有一實務：</a:t>
            </a:r>
            <a:r>
              <a:rPr lang="zh-TW" altLang="en-US" b="1" dirty="0" smtClean="0">
                <a:solidFill>
                  <a:srgbClr val="FF0000"/>
                </a:solidFill>
                <a:latin typeface="微軟正黑體" pitchFamily="34" charset="-120"/>
                <a:ea typeface="微軟正黑體" pitchFamily="34" charset="-120"/>
              </a:rPr>
              <a:t>不可加班 </a:t>
            </a:r>
            <a:r>
              <a:rPr lang="en-US" altLang="zh-TW" b="1" dirty="0" smtClean="0">
                <a:solidFill>
                  <a:srgbClr val="FF0000"/>
                </a:solidFill>
                <a:latin typeface="微軟正黑體" pitchFamily="34" charset="-120"/>
                <a:ea typeface="微軟正黑體" pitchFamily="34" charset="-120"/>
              </a:rPr>
              <a:t>(No overtime) *</a:t>
            </a:r>
            <a:r>
              <a:rPr lang="zh-TW" altLang="en-US"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饒富啟發性</a:t>
            </a:r>
            <a:r>
              <a:rPr lang="en-US" altLang="zh-TW" dirty="0" smtClean="0">
                <a:solidFill>
                  <a:schemeClr val="tx1"/>
                </a:solidFill>
                <a:latin typeface="標楷體" pitchFamily="65" charset="-120"/>
                <a:ea typeface="標楷體" pitchFamily="65" charset="-120"/>
              </a:rPr>
              <a:t>:</a:t>
            </a:r>
          </a:p>
          <a:p>
            <a:pPr>
              <a:defRPr/>
            </a:pPr>
            <a:r>
              <a:rPr lang="zh-TW" altLang="en-US" dirty="0" smtClean="0">
                <a:solidFill>
                  <a:schemeClr val="tx1"/>
                </a:solidFill>
                <a:latin typeface="標楷體" pitchFamily="65" charset="-120"/>
                <a:ea typeface="標楷體" pitchFamily="65" charset="-120"/>
              </a:rPr>
              <a:t>創意工作要精神飽滿、愉快，才能工作專注，創意湧現，才獲高品質作品；如加班、熬夜，次日精神不濟，品質危矣！進而，週休二日應徜佯青山綠水或悠遊藝文活動，或</a:t>
            </a:r>
            <a:r>
              <a:rPr lang="zh-TW" altLang="en-US" b="1" dirty="0" smtClean="0">
                <a:solidFill>
                  <a:schemeClr val="tx1"/>
                </a:solidFill>
                <a:latin typeface="微軟正黑體" pitchFamily="34" charset="-120"/>
                <a:ea typeface="微軟正黑體" pitchFamily="34" charset="-120"/>
              </a:rPr>
              <a:t>好好睡到飽</a:t>
            </a:r>
            <a:r>
              <a:rPr lang="zh-TW" altLang="en-US" dirty="0" smtClean="0">
                <a:solidFill>
                  <a:schemeClr val="tx1"/>
                </a:solidFill>
                <a:latin typeface="標楷體" pitchFamily="65" charset="-120"/>
                <a:ea typeface="標楷體" pitchFamily="65" charset="-120"/>
              </a:rPr>
              <a:t>，中醫倡子時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深夜</a:t>
            </a:r>
            <a:r>
              <a:rPr lang="en-US" altLang="zh-TW" dirty="0" smtClean="0">
                <a:solidFill>
                  <a:schemeClr val="tx1"/>
                </a:solidFill>
                <a:latin typeface="標楷體" pitchFamily="65" charset="-120"/>
                <a:ea typeface="標楷體" pitchFamily="65" charset="-120"/>
              </a:rPr>
              <a:t>11</a:t>
            </a:r>
            <a:r>
              <a:rPr lang="zh-TW" altLang="en-US" dirty="0" smtClean="0">
                <a:solidFill>
                  <a:schemeClr val="tx1"/>
                </a:solidFill>
                <a:latin typeface="標楷體" pitchFamily="65" charset="-120"/>
                <a:ea typeface="標楷體" pitchFamily="65" charset="-120"/>
              </a:rPr>
              <a:t>時至</a:t>
            </a: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要</a:t>
            </a:r>
            <a:r>
              <a:rPr lang="zh-TW" altLang="en-US" dirty="0">
                <a:solidFill>
                  <a:schemeClr val="tx1"/>
                </a:solidFill>
                <a:latin typeface="標楷體" pitchFamily="65" charset="-120"/>
                <a:ea typeface="標楷體" pitchFamily="65" charset="-120"/>
              </a:rPr>
              <a:t>睡好，才能</a:t>
            </a:r>
            <a:r>
              <a:rPr lang="zh-TW" altLang="en-US" dirty="0" smtClean="0">
                <a:solidFill>
                  <a:schemeClr val="tx1"/>
                </a:solidFill>
                <a:latin typeface="標楷體" pitchFamily="65" charset="-120"/>
                <a:ea typeface="標楷體" pitchFamily="65" charset="-120"/>
              </a:rPr>
              <a:t>神清氣爽、從容自若</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但若敷衍應付瞎忙八小時，則不適用此</a:t>
            </a:r>
            <a:r>
              <a:rPr lang="en-US" altLang="zh-TW" sz="2800" dirty="0" smtClean="0">
                <a:solidFill>
                  <a:schemeClr val="tx1"/>
                </a:solidFill>
                <a:latin typeface="標楷體" pitchFamily="65" charset="-120"/>
                <a:ea typeface="標楷體" pitchFamily="65" charset="-120"/>
              </a:rPr>
              <a:t>! </a:t>
            </a: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新</a:t>
            </a:r>
            <a:r>
              <a:rPr lang="en-US" altLang="zh-TW" sz="2800" dirty="0" smtClean="0">
                <a:solidFill>
                  <a:schemeClr val="tx1"/>
                </a:solidFill>
                <a:latin typeface="標楷體" pitchFamily="65" charset="-120"/>
                <a:ea typeface="標楷體" pitchFamily="65" charset="-120"/>
              </a:rPr>
              <a:t>XP</a:t>
            </a:r>
            <a:r>
              <a:rPr lang="zh-TW" altLang="en-US" sz="2800" dirty="0" smtClean="0">
                <a:solidFill>
                  <a:schemeClr val="tx1"/>
                </a:solidFill>
                <a:latin typeface="標楷體" pitchFamily="65" charset="-120"/>
                <a:ea typeface="標楷體" pitchFamily="65" charset="-120"/>
              </a:rPr>
              <a:t>準則叫它 </a:t>
            </a:r>
            <a:r>
              <a:rPr lang="en-US" altLang="zh-TW" sz="2800" b="1" dirty="0" smtClean="0">
                <a:solidFill>
                  <a:srgbClr val="FF0000"/>
                </a:solidFill>
                <a:latin typeface="標楷體" pitchFamily="65" charset="-120"/>
                <a:ea typeface="標楷體" pitchFamily="65" charset="-120"/>
              </a:rPr>
              <a:t>sustainable pace </a:t>
            </a:r>
            <a:r>
              <a:rPr lang="zh-TW" altLang="en-US" sz="2800" b="1" dirty="0" smtClean="0">
                <a:solidFill>
                  <a:srgbClr val="FF0000"/>
                </a:solidFill>
                <a:latin typeface="標楷體" pitchFamily="65" charset="-120"/>
                <a:ea typeface="標楷體" pitchFamily="65" charset="-120"/>
              </a:rPr>
              <a:t>可持久的步伐</a:t>
            </a:r>
            <a:endParaRPr lang="zh-TW" altLang="en-US" sz="2800" b="1" dirty="0">
              <a:solidFill>
                <a:srgbClr val="FF0000"/>
              </a:solidFill>
              <a:latin typeface="標楷體" pitchFamily="65" charset="-120"/>
              <a:ea typeface="標楷體" pitchFamily="65" charset="-120"/>
            </a:endParaRPr>
          </a:p>
        </p:txBody>
      </p:sp>
    </p:spTree>
    <p:extLst>
      <p:ext uri="{BB962C8B-B14F-4D97-AF65-F5344CB8AC3E}">
        <p14:creationId xmlns:p14="http://schemas.microsoft.com/office/powerpoint/2010/main" val="111612965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B699B15-5F31-487C-B8E9-8F24BB3FD330}" type="slidenum">
              <a:rPr lang="zh-TW" altLang="en-US" smtClean="0">
                <a:solidFill>
                  <a:schemeClr val="tx1"/>
                </a:solidFill>
              </a:rPr>
              <a:pPr>
                <a:defRPr/>
              </a:pPr>
              <a:t>232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創意的重要性</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643270"/>
            <a:ext cx="8534400" cy="3511826"/>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世界有可能從  </a:t>
            </a:r>
            <a:r>
              <a:rPr lang="zh-TW" altLang="en-US" sz="4400" dirty="0" smtClean="0">
                <a:solidFill>
                  <a:schemeClr val="tx1"/>
                </a:solidFill>
                <a:latin typeface="微軟正黑體" pitchFamily="34" charset="-120"/>
                <a:ea typeface="微軟正黑體" pitchFamily="34" charset="-120"/>
              </a:rPr>
              <a:t>資訊時代  </a:t>
            </a:r>
            <a:endParaRPr lang="en-US" altLang="zh-TW" sz="4400" dirty="0" smtClean="0">
              <a:solidFill>
                <a:schemeClr val="tx1"/>
              </a:solidFill>
              <a:latin typeface="微軟正黑體" pitchFamily="34" charset="-120"/>
              <a:ea typeface="微軟正黑體" pitchFamily="34" charset="-120"/>
            </a:endParaRPr>
          </a:p>
          <a:p>
            <a:pPr>
              <a:defRPr/>
            </a:pPr>
            <a:endParaRPr lang="en-US" altLang="zh-TW" sz="4400"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進入</a:t>
            </a:r>
            <a:r>
              <a:rPr lang="en-US" altLang="zh-TW" dirty="0" smtClean="0">
                <a:solidFill>
                  <a:schemeClr val="tx1"/>
                </a:solidFill>
                <a:latin typeface="標楷體" pitchFamily="65" charset="-120"/>
                <a:ea typeface="標楷體" pitchFamily="65" charset="-120"/>
              </a:rPr>
              <a:t>  </a:t>
            </a:r>
            <a:r>
              <a:rPr lang="zh-TW" altLang="en-US" sz="4400" dirty="0" smtClean="0">
                <a:solidFill>
                  <a:schemeClr val="tx1"/>
                </a:solidFill>
                <a:latin typeface="微軟正黑體" pitchFamily="34" charset="-120"/>
                <a:ea typeface="微軟正黑體" pitchFamily="34" charset="-120"/>
              </a:rPr>
              <a:t>觀念時代</a:t>
            </a:r>
            <a:endParaRPr lang="en-US" altLang="zh-TW" sz="4400" dirty="0" smtClean="0">
              <a:solidFill>
                <a:schemeClr val="tx1"/>
              </a:solidFill>
              <a:latin typeface="微軟正黑體" pitchFamily="34" charset="-120"/>
              <a:ea typeface="微軟正黑體" pitchFamily="34"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這時 </a:t>
            </a:r>
            <a:r>
              <a:rPr lang="zh-TW" altLang="en-US" dirty="0" smtClean="0">
                <a:solidFill>
                  <a:schemeClr val="tx1"/>
                </a:solidFill>
                <a:latin typeface="微軟正黑體" pitchFamily="34" charset="-120"/>
                <a:ea typeface="微軟正黑體" pitchFamily="34" charset="-120"/>
              </a:rPr>
              <a:t>創意</a:t>
            </a:r>
            <a:r>
              <a:rPr lang="zh-TW" altLang="en-US" dirty="0" smtClean="0">
                <a:solidFill>
                  <a:schemeClr val="tx1"/>
                </a:solidFill>
                <a:latin typeface="標楷體" pitchFamily="65" charset="-120"/>
                <a:ea typeface="標楷體" pitchFamily="65" charset="-120"/>
              </a:rPr>
              <a:t> 將是最重要的</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299660847"/>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8D38586-3778-4517-9901-1ED9927CB58E}" type="slidenum">
              <a:rPr lang="zh-TW" altLang="en-US" smtClean="0">
                <a:solidFill>
                  <a:schemeClr val="tx1"/>
                </a:solidFill>
              </a:rPr>
              <a:pPr>
                <a:defRPr/>
              </a:pPr>
              <a:t>233</a:t>
            </a:fld>
            <a:endParaRPr lang="en-US" altLang="zh-TW">
              <a:solidFill>
                <a:schemeClr val="tx1"/>
              </a:solidFill>
            </a:endParaRPr>
          </a:p>
        </p:txBody>
      </p:sp>
      <p:sp>
        <p:nvSpPr>
          <p:cNvPr id="2" name="標題 1"/>
          <p:cNvSpPr>
            <a:spLocks noGrp="1"/>
          </p:cNvSpPr>
          <p:nvPr>
            <p:ph type="title"/>
          </p:nvPr>
        </p:nvSpPr>
        <p:spPr>
          <a:xfrm>
            <a:off x="609600" y="0"/>
            <a:ext cx="10972800" cy="1179443"/>
          </a:xfrm>
        </p:spPr>
        <p:txBody>
          <a:bodyPr/>
          <a:lstStyle/>
          <a:p>
            <a:pPr>
              <a:defRPr/>
            </a:pPr>
            <a:r>
              <a:rPr lang="zh-TW" altLang="en-US" dirty="0" smtClean="0">
                <a:solidFill>
                  <a:schemeClr val="tx1"/>
                </a:solidFill>
                <a:latin typeface="標楷體" pitchFamily="65" charset="-120"/>
                <a:ea typeface="標楷體" pitchFamily="65" charset="-120"/>
              </a:rPr>
              <a:t>創意學</a:t>
            </a:r>
            <a:r>
              <a:rPr lang="en-US" altLang="zh-TW" dirty="0" smtClean="0">
                <a:solidFill>
                  <a:schemeClr val="tx1"/>
                </a:solidFill>
              </a:rPr>
              <a:t>*</a:t>
            </a:r>
            <a:endParaRPr lang="zh-TW" altLang="en-US" dirty="0">
              <a:solidFill>
                <a:schemeClr val="tx1"/>
              </a:solidFill>
            </a:endParaRPr>
          </a:p>
        </p:txBody>
      </p:sp>
      <p:sp>
        <p:nvSpPr>
          <p:cNvPr id="3" name="內容版面配置區 2"/>
          <p:cNvSpPr>
            <a:spLocks noGrp="1"/>
          </p:cNvSpPr>
          <p:nvPr>
            <p:ph sz="quarter" idx="4294967295"/>
          </p:nvPr>
        </p:nvSpPr>
        <p:spPr>
          <a:xfrm>
            <a:off x="609600" y="1143001"/>
            <a:ext cx="10972800" cy="4987925"/>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國內學者賴聲川以舞台劇</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創作經驗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研究創意學</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他認為創意來自</a:t>
            </a:r>
            <a:r>
              <a:rPr lang="en-US" altLang="zh-TW" dirty="0" smtClean="0">
                <a:solidFill>
                  <a:schemeClr val="tx1"/>
                </a:solidFill>
                <a:latin typeface="標楷體" pitchFamily="65" charset="-120"/>
                <a:ea typeface="標楷體" pitchFamily="65" charset="-120"/>
              </a:rPr>
              <a:t>:</a:t>
            </a:r>
          </a:p>
          <a:p>
            <a:pPr marL="514350" indent="-514350">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深刻人生體驗帶來的洞察力</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這方面叫</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微軟正黑體" pitchFamily="34" charset="-120"/>
                <a:ea typeface="微軟正黑體" pitchFamily="34" charset="-120"/>
              </a:rPr>
              <a:t>靈感 </a:t>
            </a:r>
            <a:r>
              <a:rPr lang="en-US" altLang="zh-TW" dirty="0" smtClean="0">
                <a:solidFill>
                  <a:schemeClr val="tx1"/>
                </a:solidFill>
                <a:latin typeface="微軟正黑體" pitchFamily="34" charset="-120"/>
                <a:ea typeface="微軟正黑體" pitchFamily="34" charset="-120"/>
              </a:rPr>
              <a:t>,</a:t>
            </a:r>
            <a:r>
              <a:rPr lang="zh-TW" altLang="en-US" dirty="0" smtClean="0">
                <a:solidFill>
                  <a:schemeClr val="tx1"/>
                </a:solidFill>
                <a:latin typeface="微軟正黑體" pitchFamily="34" charset="-120"/>
                <a:ea typeface="微軟正黑體" pitchFamily="34" charset="-120"/>
              </a:rPr>
              <a:t>想像力  </a:t>
            </a:r>
            <a:r>
              <a:rPr lang="zh-TW" altLang="en-US" dirty="0" smtClean="0">
                <a:solidFill>
                  <a:schemeClr val="tx1"/>
                </a:solidFill>
                <a:latin typeface="標楷體" pitchFamily="65" charset="-120"/>
                <a:ea typeface="標楷體" pitchFamily="65" charset="-120"/>
              </a:rPr>
              <a:t>是感性工作</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2) </a:t>
            </a:r>
            <a:r>
              <a:rPr lang="zh-TW" altLang="en-US" dirty="0" smtClean="0">
                <a:solidFill>
                  <a:schemeClr val="tx1"/>
                </a:solidFill>
                <a:latin typeface="標楷體" pitchFamily="65" charset="-120"/>
                <a:ea typeface="標楷體" pitchFamily="65" charset="-120"/>
              </a:rPr>
              <a:t>工程方法</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即軟工</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的認真執行 </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並以適當形式呈現</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zh-TW" altLang="en-US" dirty="0" smtClean="0">
                <a:solidFill>
                  <a:schemeClr val="tx1"/>
                </a:solidFill>
                <a:latin typeface="標楷體" pitchFamily="65" charset="-120"/>
                <a:ea typeface="標楷體" pitchFamily="65" charset="-120"/>
              </a:rPr>
              <a:t>  這方面叫</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微軟正黑體" pitchFamily="34" charset="-120"/>
                <a:ea typeface="微軟正黑體" pitchFamily="34" charset="-120"/>
              </a:rPr>
              <a:t>製作 </a:t>
            </a:r>
            <a:r>
              <a:rPr lang="en-US" altLang="zh-TW" dirty="0" smtClean="0">
                <a:solidFill>
                  <a:schemeClr val="tx1"/>
                </a:solidFill>
                <a:latin typeface="微軟正黑體" pitchFamily="34" charset="-120"/>
                <a:ea typeface="微軟正黑體" pitchFamily="34" charset="-120"/>
              </a:rPr>
              <a:t>,</a:t>
            </a:r>
            <a:r>
              <a:rPr lang="zh-TW" altLang="en-US" dirty="0" smtClean="0">
                <a:solidFill>
                  <a:schemeClr val="tx1"/>
                </a:solidFill>
                <a:latin typeface="微軟正黑體" pitchFamily="34" charset="-120"/>
                <a:ea typeface="微軟正黑體" pitchFamily="34" charset="-120"/>
              </a:rPr>
              <a:t>組合力  </a:t>
            </a:r>
            <a:r>
              <a:rPr lang="zh-TW" altLang="en-US" dirty="0" smtClean="0">
                <a:solidFill>
                  <a:schemeClr val="tx1"/>
                </a:solidFill>
                <a:latin typeface="標楷體" pitchFamily="65" charset="-120"/>
                <a:ea typeface="標楷體" pitchFamily="65" charset="-120"/>
              </a:rPr>
              <a:t>是理性工作</a:t>
            </a:r>
            <a:endParaRPr lang="en-US" altLang="zh-TW" dirty="0" smtClean="0">
              <a:solidFill>
                <a:schemeClr val="tx1"/>
              </a:solidFill>
            </a:endParaRPr>
          </a:p>
          <a:p>
            <a:pPr>
              <a:buFont typeface="Wingdings" pitchFamily="2" charset="2"/>
              <a:buNone/>
              <a:defRPr/>
            </a:pP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賴聲川</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賴聲川的創意學</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天下雜誌</a:t>
            </a:r>
            <a:r>
              <a:rPr lang="en-US" altLang="zh-TW" sz="2000" dirty="0" smtClean="0">
                <a:solidFill>
                  <a:schemeClr val="tx1"/>
                </a:solidFill>
                <a:latin typeface="標楷體" pitchFamily="65" charset="-120"/>
                <a:ea typeface="標楷體" pitchFamily="65" charset="-120"/>
              </a:rPr>
              <a:t>,2006.</a:t>
            </a:r>
          </a:p>
          <a:p>
            <a:pPr>
              <a:buFont typeface="Wingdings" pitchFamily="2" charset="2"/>
              <a:buNone/>
              <a:defRPr/>
            </a:pP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舞台劇與軟體並非不相関，軟體常用的 </a:t>
            </a:r>
            <a:r>
              <a:rPr lang="en-US" altLang="zh-TW" sz="2000" dirty="0" smtClean="0">
                <a:solidFill>
                  <a:schemeClr val="tx1"/>
                </a:solidFill>
                <a:latin typeface="標楷體" pitchFamily="65" charset="-120"/>
                <a:ea typeface="標楷體" pitchFamily="65" charset="-120"/>
              </a:rPr>
              <a:t>scenario  </a:t>
            </a:r>
            <a:r>
              <a:rPr lang="en-US" altLang="zh-TW" sz="2000" dirty="0" err="1" smtClean="0">
                <a:solidFill>
                  <a:schemeClr val="tx1"/>
                </a:solidFill>
                <a:latin typeface="標楷體" pitchFamily="65" charset="-120"/>
                <a:ea typeface="標楷體" pitchFamily="65" charset="-120"/>
              </a:rPr>
              <a:t>即是</a:t>
            </a:r>
            <a:r>
              <a:rPr lang="zh-TW" altLang="en-US" sz="2000" dirty="0" smtClean="0">
                <a:solidFill>
                  <a:schemeClr val="tx1"/>
                </a:solidFill>
                <a:latin typeface="標楷體" pitchFamily="65" charset="-120"/>
                <a:ea typeface="標楷體" pitchFamily="65" charset="-120"/>
              </a:rPr>
              <a:t>舞台劇場景</a:t>
            </a:r>
          </a:p>
          <a:p>
            <a:pPr>
              <a:defRPr/>
            </a:pPr>
            <a:endParaRPr lang="zh-TW" altLang="en-US" dirty="0">
              <a:solidFill>
                <a:schemeClr val="tx1"/>
              </a:solidFill>
            </a:endParaRPr>
          </a:p>
        </p:txBody>
      </p:sp>
    </p:spTree>
    <p:extLst>
      <p:ext uri="{BB962C8B-B14F-4D97-AF65-F5344CB8AC3E}">
        <p14:creationId xmlns:p14="http://schemas.microsoft.com/office/powerpoint/2010/main" val="100826432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3226D78-3280-4678-A2C6-23987D6F698A}" type="slidenum">
              <a:rPr lang="zh-TW" altLang="en-US" smtClean="0">
                <a:solidFill>
                  <a:schemeClr val="tx1"/>
                </a:solidFill>
              </a:rPr>
              <a:pPr>
                <a:defRPr/>
              </a:pPr>
              <a:t>234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舞台劇 實例</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656522"/>
            <a:ext cx="8534400" cy="3657600"/>
          </a:xfrm>
          <a:prstGeom prst="rect">
            <a:avLst/>
          </a:prstGeom>
        </p:spPr>
        <p:txBody>
          <a:bodyPr>
            <a:normAutofit/>
          </a:bodyPr>
          <a:lstStyle/>
          <a:p>
            <a:pPr>
              <a:defRPr/>
            </a:pPr>
            <a:r>
              <a:rPr lang="zh-TW" altLang="en-US" dirty="0" smtClean="0">
                <a:solidFill>
                  <a:schemeClr val="tx1"/>
                </a:solidFill>
                <a:latin typeface="標楷體" pitchFamily="65" charset="-120"/>
                <a:ea typeface="標楷體" pitchFamily="65" charset="-120"/>
              </a:rPr>
              <a:t>某舞台劇將三個</a:t>
            </a:r>
            <a:r>
              <a:rPr lang="zh-TW" altLang="en-US" dirty="0" smtClean="0">
                <a:solidFill>
                  <a:schemeClr val="tx1"/>
                </a:solidFill>
                <a:latin typeface="微軟正黑體" pitchFamily="34" charset="-120"/>
                <a:ea typeface="微軟正黑體" pitchFamily="34" charset="-120"/>
              </a:rPr>
              <a:t>靈感</a:t>
            </a:r>
            <a:r>
              <a:rPr lang="zh-TW" altLang="en-US" dirty="0" smtClean="0">
                <a:solidFill>
                  <a:schemeClr val="tx1"/>
                </a:solidFill>
                <a:latin typeface="標楷體" pitchFamily="65" charset="-120"/>
                <a:ea typeface="標楷體" pitchFamily="65" charset="-120"/>
              </a:rPr>
              <a:t>串成故事</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台大醫院五號垂死病人講他的故事</a:t>
            </a: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2) </a:t>
            </a:r>
            <a:r>
              <a:rPr lang="zh-TW" altLang="en-US" dirty="0" smtClean="0">
                <a:solidFill>
                  <a:schemeClr val="tx1"/>
                </a:solidFill>
                <a:latin typeface="標楷體" pitchFamily="65" charset="-120"/>
                <a:ea typeface="標楷體" pitchFamily="65" charset="-120"/>
              </a:rPr>
              <a:t>他去法國鄉下古堡看到一幅畫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畫中有中國女子</a:t>
            </a: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3) </a:t>
            </a:r>
            <a:r>
              <a:rPr lang="zh-TW" altLang="en-US" dirty="0" smtClean="0">
                <a:solidFill>
                  <a:schemeClr val="tx1"/>
                </a:solidFill>
                <a:latin typeface="標楷體" pitchFamily="65" charset="-120"/>
                <a:ea typeface="標楷體" pitchFamily="65" charset="-120"/>
              </a:rPr>
              <a:t>他去中國上海找尋畫中女子</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76952647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98D5678-4FE8-4925-BEB9-BA0C6307C470}" type="slidenum">
              <a:rPr lang="zh-TW" altLang="en-US" smtClean="0">
                <a:solidFill>
                  <a:schemeClr val="tx1"/>
                </a:solidFill>
              </a:rPr>
              <a:pPr>
                <a:defRPr/>
              </a:pPr>
              <a:t>235</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舞台劇 實例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16764"/>
            <a:ext cx="8534400" cy="3631097"/>
          </a:xfrm>
          <a:prstGeom prst="rect">
            <a:avLst/>
          </a:prstGeom>
        </p:spPr>
        <p:txBody>
          <a:bodyPr>
            <a:normAutofit/>
          </a:bodyPr>
          <a:lstStyle/>
          <a:p>
            <a:pPr>
              <a:defRPr/>
            </a:pPr>
            <a:r>
              <a:rPr lang="zh-TW" altLang="en-US" dirty="0" smtClean="0">
                <a:solidFill>
                  <a:schemeClr val="tx1"/>
                </a:solidFill>
                <a:latin typeface="標楷體" pitchFamily="65" charset="-120"/>
                <a:ea typeface="標楷體" pitchFamily="65" charset="-120"/>
              </a:rPr>
              <a:t>上面第二個靈感來自</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某次賴聲川到羅馬看畫展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看到一幅畫</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畫中有畫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他當時記下小扎</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故事中可套著故事</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這就是他的一個  </a:t>
            </a:r>
            <a:r>
              <a:rPr lang="zh-TW" altLang="en-US" b="1" dirty="0" smtClean="0">
                <a:solidFill>
                  <a:schemeClr val="tx1"/>
                </a:solidFill>
                <a:latin typeface="微軟正黑體" pitchFamily="34" charset="-120"/>
                <a:ea typeface="微軟正黑體" pitchFamily="34" charset="-120"/>
              </a:rPr>
              <a:t>人</a:t>
            </a:r>
            <a:r>
              <a:rPr lang="zh-TW" altLang="en-US" dirty="0" smtClean="0">
                <a:solidFill>
                  <a:schemeClr val="tx1"/>
                </a:solidFill>
                <a:latin typeface="微軟正黑體" pitchFamily="34" charset="-120"/>
                <a:ea typeface="微軟正黑體" pitchFamily="34" charset="-120"/>
              </a:rPr>
              <a:t>生體驗</a:t>
            </a:r>
            <a:endParaRPr lang="zh-TW" altLang="en-US" dirty="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342126238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20000"/>
          </a:bodyPr>
          <a:lstStyle/>
          <a:p>
            <a:pPr marL="0" indent="0">
              <a:buNone/>
            </a:pPr>
            <a:r>
              <a:rPr lang="zh-TW" altLang="en-US" b="1" dirty="0" smtClean="0">
                <a:latin typeface="標楷體" pitchFamily="65" charset="-120"/>
                <a:ea typeface="標楷體" pitchFamily="65" charset="-120"/>
              </a:rPr>
              <a:t>花藝大師凌宗湧 運用樹枝蘭花 交織成水墨畫般 的東方天堂 的花藝創作 贏得西方人士的讚嘆</a:t>
            </a:r>
            <a:endParaRPr lang="en-US" altLang="zh-TW" b="1" dirty="0" smtClean="0">
              <a:latin typeface="標楷體" pitchFamily="65" charset="-120"/>
              <a:ea typeface="標楷體" pitchFamily="65" charset="-120"/>
            </a:endParaRPr>
          </a:p>
          <a:p>
            <a:pPr marL="0" indent="0">
              <a:buNone/>
            </a:pP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慕名學藝者甚眾 他覺</a:t>
            </a:r>
            <a:r>
              <a:rPr lang="zh-TW" altLang="en-US" b="1" dirty="0">
                <a:latin typeface="標楷體" pitchFamily="65" charset="-120"/>
                <a:ea typeface="標楷體" pitchFamily="65" charset="-120"/>
              </a:rPr>
              <a:t>得一群人坐在底下聽老師</a:t>
            </a:r>
            <a:r>
              <a:rPr lang="zh-TW" altLang="en-US" b="1" dirty="0" smtClean="0">
                <a:latin typeface="標楷體" pitchFamily="65" charset="-120"/>
                <a:ea typeface="標楷體" pitchFamily="65" charset="-120"/>
              </a:rPr>
              <a:t>授課 很奇怪也學不到東西 花藝創作講不來 也教不來 最好是從創作過程中激盪想法  於是 他自創</a:t>
            </a:r>
            <a:r>
              <a:rPr lang="zh-TW" altLang="en-US" b="1" dirty="0" smtClean="0">
                <a:solidFill>
                  <a:srgbClr val="FF0000"/>
                </a:solidFill>
                <a:latin typeface="標楷體" pitchFamily="65" charset="-120"/>
                <a:ea typeface="標楷體" pitchFamily="65" charset="-120"/>
              </a:rPr>
              <a:t>跟著花開去旅行 </a:t>
            </a:r>
            <a:r>
              <a:rPr lang="zh-TW" altLang="en-US" b="1" dirty="0" smtClean="0">
                <a:solidFill>
                  <a:schemeClr val="tx1"/>
                </a:solidFill>
                <a:latin typeface="標楷體" pitchFamily="65" charset="-120"/>
                <a:ea typeface="標楷體" pitchFamily="65" charset="-120"/>
              </a:rPr>
              <a:t>帶著學生到處創作 師生到大自然就地取材 集體創作 互動學習</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這樣有</a:t>
            </a:r>
            <a:r>
              <a:rPr lang="zh-TW" altLang="en-US" b="1" dirty="0">
                <a:solidFill>
                  <a:schemeClr val="tx1"/>
                </a:solidFill>
                <a:latin typeface="標楷體" pitchFamily="65" charset="-120"/>
                <a:ea typeface="標楷體" pitchFamily="65" charset="-120"/>
              </a:rPr>
              <a:t>滿滿</a:t>
            </a:r>
            <a:r>
              <a:rPr lang="zh-TW" altLang="en-US" b="1" dirty="0" smtClean="0">
                <a:solidFill>
                  <a:schemeClr val="tx1"/>
                </a:solidFill>
                <a:latin typeface="標楷體" pitchFamily="65" charset="-120"/>
                <a:ea typeface="標楷體" pitchFamily="65" charset="-120"/>
              </a:rPr>
              <a:t>的 </a:t>
            </a:r>
            <a:r>
              <a:rPr lang="zh-TW" altLang="en-US" b="1" dirty="0" smtClean="0">
                <a:solidFill>
                  <a:schemeClr val="tx1"/>
                </a:solidFill>
                <a:latin typeface="微軟正黑體" pitchFamily="34" charset="-120"/>
                <a:ea typeface="微軟正黑體" pitchFamily="34" charset="-120"/>
              </a:rPr>
              <a:t>人生體驗 </a:t>
            </a:r>
            <a:r>
              <a:rPr lang="zh-TW" altLang="en-US" b="1" dirty="0" smtClean="0">
                <a:solidFill>
                  <a:schemeClr val="tx1"/>
                </a:solidFill>
                <a:latin typeface="標楷體" pitchFamily="65" charset="-120"/>
                <a:ea typeface="標楷體" pitchFamily="65" charset="-120"/>
              </a:rPr>
              <a:t>可以做出創意性作品</a:t>
            </a:r>
            <a:endParaRPr lang="zh-TW" altLang="en-US" b="1" dirty="0">
              <a:solidFill>
                <a:schemeClr val="tx1"/>
              </a:solidFill>
              <a:latin typeface="標楷體" pitchFamily="65" charset="-120"/>
              <a:ea typeface="標楷體" pitchFamily="65" charset="-120"/>
            </a:endParaRPr>
          </a:p>
          <a:p>
            <a:pPr marL="0" indent="0">
              <a:buNone/>
            </a:pPr>
            <a:endParaRPr lang="en-US" altLang="zh-TW" b="1" dirty="0" smtClean="0">
              <a:latin typeface="標楷體" pitchFamily="65" charset="-120"/>
              <a:ea typeface="標楷體" pitchFamily="65" charset="-120"/>
            </a:endParaRPr>
          </a:p>
          <a:p>
            <a:pPr marL="0" indent="0">
              <a:buNone/>
            </a:pPr>
            <a:r>
              <a:rPr lang="en-US" altLang="zh-TW" sz="1900" dirty="0" smtClean="0">
                <a:latin typeface="標楷體" pitchFamily="65" charset="-120"/>
                <a:ea typeface="標楷體" pitchFamily="65" charset="-120"/>
              </a:rPr>
              <a:t>[</a:t>
            </a:r>
            <a:r>
              <a:rPr lang="zh-TW" altLang="en-US" sz="1900" dirty="0" smtClean="0">
                <a:latin typeface="標楷體" pitchFamily="65" charset="-120"/>
                <a:ea typeface="標楷體" pitchFamily="65" charset="-120"/>
              </a:rPr>
              <a:t>遠見 </a:t>
            </a:r>
            <a:r>
              <a:rPr lang="en-US" altLang="zh-TW" sz="1900" dirty="0" smtClean="0">
                <a:latin typeface="標楷體" pitchFamily="65" charset="-120"/>
                <a:ea typeface="標楷體" pitchFamily="65" charset="-120"/>
              </a:rPr>
              <a:t>2017.12]</a:t>
            </a:r>
            <a:endParaRPr lang="zh-TW" altLang="en-US" sz="1900"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花藝 實例</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597899486"/>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F4BDE9E-F329-4842-B7EA-DB35B7CAD497}" type="slidenum">
              <a:rPr lang="zh-TW" altLang="en-US" smtClean="0">
                <a:solidFill>
                  <a:schemeClr val="tx1"/>
                </a:solidFill>
              </a:rPr>
              <a:pPr>
                <a:defRPr/>
              </a:pPr>
              <a:t>237</a:t>
            </a:fld>
            <a:endParaRPr lang="en-US" altLang="zh-TW">
              <a:solidFill>
                <a:schemeClr val="tx1"/>
              </a:solidFill>
            </a:endParaRPr>
          </a:p>
        </p:txBody>
      </p:sp>
      <p:sp>
        <p:nvSpPr>
          <p:cNvPr id="2" name="標題 1"/>
          <p:cNvSpPr>
            <a:spLocks noGrp="1"/>
          </p:cNvSpPr>
          <p:nvPr>
            <p:ph type="title"/>
          </p:nvPr>
        </p:nvSpPr>
        <p:spPr/>
        <p:txBody>
          <a:bodyPr/>
          <a:lstStyle/>
          <a:p>
            <a:pPr>
              <a:defRPr/>
            </a:pPr>
            <a:endParaRPr lang="zh-TW" altLang="en-US" dirty="0">
              <a:solidFill>
                <a:schemeClr val="tx1"/>
              </a:solidFill>
            </a:endParaRPr>
          </a:p>
        </p:txBody>
      </p:sp>
      <p:sp>
        <p:nvSpPr>
          <p:cNvPr id="3" name="內容版面配置區 2"/>
          <p:cNvSpPr>
            <a:spLocks noGrp="1"/>
          </p:cNvSpPr>
          <p:nvPr>
            <p:ph sz="quarter" idx="4294967295"/>
          </p:nvPr>
        </p:nvSpPr>
        <p:spPr>
          <a:xfrm>
            <a:off x="1524000" y="1736033"/>
            <a:ext cx="8534400" cy="3684105"/>
          </a:xfrm>
          <a:prstGeom prst="rect">
            <a:avLst/>
          </a:prstGeom>
        </p:spPr>
        <p:txBody>
          <a:bodyPr>
            <a:normAutofit/>
          </a:bodyPr>
          <a:lstStyle/>
          <a:p>
            <a:pPr>
              <a:defRPr/>
            </a:pPr>
            <a:r>
              <a:rPr lang="zh-TW" altLang="en-US" dirty="0" smtClean="0">
                <a:solidFill>
                  <a:schemeClr val="tx1"/>
                </a:solidFill>
                <a:latin typeface="標楷體" pitchFamily="65" charset="-120"/>
                <a:ea typeface="標楷體" pitchFamily="65" charset="-120"/>
              </a:rPr>
              <a:t>各個</a:t>
            </a:r>
            <a:r>
              <a:rPr lang="zh-TW" altLang="en-US" dirty="0" smtClean="0">
                <a:solidFill>
                  <a:schemeClr val="tx1"/>
                </a:solidFill>
                <a:latin typeface="微軟正黑體" pitchFamily="34" charset="-120"/>
                <a:ea typeface="微軟正黑體" pitchFamily="34" charset="-120"/>
              </a:rPr>
              <a:t>人生體驗</a:t>
            </a:r>
            <a:r>
              <a:rPr lang="zh-TW" altLang="en-US" dirty="0" smtClean="0">
                <a:solidFill>
                  <a:schemeClr val="tx1"/>
                </a:solidFill>
                <a:latin typeface="標楷體" pitchFamily="65" charset="-120"/>
                <a:ea typeface="標楷體" pitchFamily="65" charset="-120"/>
              </a:rPr>
              <a:t>已分別儲存成腦海的檔案</a:t>
            </a:r>
            <a:r>
              <a:rPr lang="en-US" altLang="zh-TW" dirty="0" smtClean="0">
                <a:solidFill>
                  <a:schemeClr val="tx1"/>
                </a:solidFill>
                <a:latin typeface="標楷體" pitchFamily="65" charset="-120"/>
                <a:ea typeface="標楷體" pitchFamily="65" charset="-120"/>
              </a:rPr>
              <a:t>,</a:t>
            </a:r>
          </a:p>
          <a:p>
            <a:pPr>
              <a:defRPr/>
            </a:pPr>
            <a:r>
              <a:rPr lang="zh-TW" altLang="en-US" dirty="0" smtClean="0">
                <a:solidFill>
                  <a:schemeClr val="tx1"/>
                </a:solidFill>
                <a:latin typeface="標楷體" pitchFamily="65" charset="-120"/>
                <a:ea typeface="標楷體" pitchFamily="65" charset="-120"/>
              </a:rPr>
              <a:t>創作時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心自動找檔案串在一起</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形成創意</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但要慎防</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心受習性蒙敝</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而無法串出創意</a:t>
            </a:r>
            <a:endParaRPr lang="en-US" altLang="zh-TW" dirty="0" smtClean="0">
              <a:solidFill>
                <a:schemeClr val="tx1"/>
              </a:solidFill>
              <a:latin typeface="標楷體" pitchFamily="65" charset="-120"/>
              <a:ea typeface="標楷體" pitchFamily="65" charset="-120"/>
            </a:endParaRPr>
          </a:p>
          <a:p>
            <a:pPr>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戲劇是人類 </a:t>
            </a:r>
            <a:r>
              <a:rPr lang="zh-TW" altLang="en-US" dirty="0" smtClean="0">
                <a:solidFill>
                  <a:schemeClr val="tx1"/>
                </a:solidFill>
                <a:latin typeface="微軟正黑體" pitchFamily="34" charset="-120"/>
                <a:ea typeface="微軟正黑體" pitchFamily="34" charset="-120"/>
              </a:rPr>
              <a:t>抽象思考 </a:t>
            </a:r>
            <a:r>
              <a:rPr lang="zh-TW" altLang="en-US" dirty="0" smtClean="0">
                <a:solidFill>
                  <a:schemeClr val="tx1"/>
                </a:solidFill>
                <a:latin typeface="標楷體" pitchFamily="65" charset="-120"/>
                <a:ea typeface="標楷體" pitchFamily="65" charset="-120"/>
              </a:rPr>
              <a:t>的精華</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飛碟電台 </a:t>
            </a:r>
            <a:r>
              <a:rPr lang="en-US" altLang="zh-TW" sz="2000" dirty="0" smtClean="0">
                <a:solidFill>
                  <a:schemeClr val="tx1"/>
                </a:solidFill>
                <a:latin typeface="標楷體" pitchFamily="65" charset="-120"/>
                <a:ea typeface="標楷體" pitchFamily="65" charset="-120"/>
              </a:rPr>
              <a:t>2009</a:t>
            </a:r>
            <a:r>
              <a:rPr lang="zh-TW" altLang="en-US" sz="2000" dirty="0" smtClean="0">
                <a:solidFill>
                  <a:schemeClr val="tx1"/>
                </a:solidFill>
                <a:latin typeface="標楷體" pitchFamily="65" charset="-120"/>
                <a:ea typeface="標楷體" pitchFamily="65" charset="-120"/>
              </a:rPr>
              <a:t>春節</a:t>
            </a:r>
            <a:r>
              <a:rPr lang="en-US" altLang="zh-TW" sz="2000"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而抽象思考正是軟工的首要工作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值得深思</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334466763"/>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8D53F46-FED7-42B9-BA4E-EF30AFCEB7A9}" type="slidenum">
              <a:rPr lang="zh-TW" altLang="en-US" smtClean="0">
                <a:solidFill>
                  <a:schemeClr val="tx1"/>
                </a:solidFill>
              </a:rPr>
              <a:pPr>
                <a:defRPr/>
              </a:pPr>
              <a:t>238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軟體業例子</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696278"/>
            <a:ext cx="8534400" cy="3763618"/>
          </a:xfrm>
          <a:prstGeom prst="rect">
            <a:avLst/>
          </a:prstGeom>
        </p:spPr>
        <p:txBody>
          <a:bodyPr>
            <a:normAutofit/>
          </a:bodyPr>
          <a:lstStyle/>
          <a:p>
            <a:pPr>
              <a:defRPr/>
            </a:pP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小王某次看到某網頁呈現方式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日後用到他的作品</a:t>
            </a: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2) </a:t>
            </a:r>
            <a:r>
              <a:rPr lang="zh-TW" altLang="en-US" dirty="0" smtClean="0">
                <a:solidFill>
                  <a:schemeClr val="tx1"/>
                </a:solidFill>
                <a:latin typeface="標楷體" pitchFamily="65" charset="-120"/>
                <a:ea typeface="標楷體" pitchFamily="65" charset="-120"/>
              </a:rPr>
              <a:t>老李讀到某論文的演算法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日後用到他的設計</a:t>
            </a: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3) </a:t>
            </a:r>
            <a:r>
              <a:rPr lang="zh-TW" altLang="en-US" dirty="0" smtClean="0">
                <a:solidFill>
                  <a:schemeClr val="tx1"/>
                </a:solidFill>
                <a:latin typeface="標楷體" pitchFamily="65" charset="-120"/>
                <a:ea typeface="標楷體" pitchFamily="65" charset="-120"/>
              </a:rPr>
              <a:t>小林上網搜尋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找到某個</a:t>
            </a:r>
            <a:r>
              <a:rPr lang="en-US" altLang="zh-TW" dirty="0" smtClean="0">
                <a:solidFill>
                  <a:schemeClr val="tx1"/>
                </a:solidFill>
                <a:latin typeface="標楷體" pitchFamily="65" charset="-120"/>
                <a:ea typeface="標楷體" pitchFamily="65" charset="-120"/>
              </a:rPr>
              <a:t>API (application program interface)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日後他的程式呼叫之</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上述皆基於各人的 </a:t>
            </a:r>
            <a:r>
              <a:rPr lang="zh-TW" altLang="en-US" b="1" dirty="0" smtClean="0">
                <a:solidFill>
                  <a:schemeClr val="tx1"/>
                </a:solidFill>
                <a:latin typeface="微軟正黑體" pitchFamily="34" charset="-120"/>
                <a:ea typeface="微軟正黑體" pitchFamily="34" charset="-120"/>
              </a:rPr>
              <a:t>人</a:t>
            </a:r>
            <a:r>
              <a:rPr lang="zh-TW" altLang="en-US" dirty="0" smtClean="0">
                <a:solidFill>
                  <a:schemeClr val="tx1"/>
                </a:solidFill>
                <a:latin typeface="微軟正黑體" pitchFamily="34" charset="-120"/>
                <a:ea typeface="微軟正黑體" pitchFamily="34" charset="-120"/>
              </a:rPr>
              <a:t>生體驗</a:t>
            </a:r>
            <a:endParaRPr lang="zh-TW" altLang="en-US" dirty="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84403733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E0624D3-690F-4774-841D-D9227EF03D36}" type="slidenum">
              <a:rPr lang="zh-TW" altLang="en-US" smtClean="0">
                <a:solidFill>
                  <a:schemeClr val="tx1"/>
                </a:solidFill>
              </a:rPr>
              <a:pPr>
                <a:defRPr/>
              </a:pPr>
              <a:t>239</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人生體驗 例子</a:t>
            </a:r>
            <a:endParaRPr lang="zh-TW" altLang="en-US" dirty="0">
              <a:solidFill>
                <a:schemeClr val="tx1"/>
              </a:solidFill>
            </a:endParaRPr>
          </a:p>
        </p:txBody>
      </p:sp>
      <p:sp>
        <p:nvSpPr>
          <p:cNvPr id="3" name="內容版面配置區 2"/>
          <p:cNvSpPr>
            <a:spLocks noGrp="1"/>
          </p:cNvSpPr>
          <p:nvPr>
            <p:ph sz="quarter" idx="4294967295"/>
          </p:nvPr>
        </p:nvSpPr>
        <p:spPr>
          <a:xfrm>
            <a:off x="609600" y="2040835"/>
            <a:ext cx="10972800" cy="4090090"/>
          </a:xfrm>
          <a:prstGeom prst="rect">
            <a:avLst/>
          </a:prstGeom>
        </p:spPr>
        <p:txBody>
          <a:bodyPr/>
          <a:lstStyle/>
          <a:p>
            <a:pPr>
              <a:defRPr/>
            </a:pP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某人參加觀光團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走馬看花</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遊歷多國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還留影為證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但毫無體驗</a:t>
            </a: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某學生很會應付考試</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修課證照無但無深入理解體會</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無法在工作上好好運用</a:t>
            </a: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因無英文課</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某研究生自高三後很少唸英文</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可見英文只是學分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與人生無關</a:t>
            </a:r>
            <a:endParaRPr lang="en-US" altLang="zh-TW" dirty="0" smtClean="0">
              <a:solidFill>
                <a:schemeClr val="tx1"/>
              </a:solidFill>
              <a:latin typeface="標楷體" pitchFamily="65" charset="-120"/>
              <a:ea typeface="標楷體" pitchFamily="65" charset="-120"/>
            </a:endParaRPr>
          </a:p>
          <a:p>
            <a:pPr marL="0" indent="0">
              <a:buNone/>
              <a:defRPr/>
            </a:pPr>
            <a:endParaRPr lang="en-US" altLang="zh-TW" dirty="0" smtClean="0">
              <a:solidFill>
                <a:schemeClr val="tx1"/>
              </a:solidFill>
              <a:latin typeface="標楷體" pitchFamily="65" charset="-120"/>
              <a:ea typeface="標楷體" pitchFamily="65" charset="-120"/>
            </a:endParaRPr>
          </a:p>
          <a:p>
            <a:pPr marL="0" indent="0">
              <a:buNone/>
              <a:defRPr/>
            </a:pPr>
            <a:r>
              <a:rPr lang="zh-TW" altLang="en-US" dirty="0">
                <a:solidFill>
                  <a:schemeClr val="tx1"/>
                </a:solidFill>
                <a:latin typeface="標楷體" pitchFamily="65" charset="-120"/>
                <a:ea typeface="標楷體" pitchFamily="65" charset="-120"/>
              </a:rPr>
              <a:t>下面</a:t>
            </a:r>
            <a:r>
              <a:rPr lang="zh-TW" altLang="en-US" dirty="0" smtClean="0">
                <a:solidFill>
                  <a:schemeClr val="tx1"/>
                </a:solidFill>
                <a:latin typeface="標楷體" pitchFamily="65" charset="-120"/>
                <a:ea typeface="標楷體" pitchFamily="65" charset="-120"/>
              </a:rPr>
              <a:t>是有人生體驗的例子</a:t>
            </a:r>
            <a:r>
              <a:rPr lang="en-US" altLang="zh-TW" smtClean="0">
                <a:solidFill>
                  <a:schemeClr val="tx1"/>
                </a:solidFill>
                <a:latin typeface="標楷體" pitchFamily="65" charset="-120"/>
                <a:ea typeface="標楷體" pitchFamily="65" charset="-120"/>
              </a:rPr>
              <a:t>:</a:t>
            </a: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4) </a:t>
            </a:r>
            <a:r>
              <a:rPr lang="zh-TW" altLang="en-US" dirty="0" smtClean="0">
                <a:solidFill>
                  <a:schemeClr val="tx1"/>
                </a:solidFill>
                <a:latin typeface="標楷體" pitchFamily="65" charset="-120"/>
                <a:ea typeface="標楷體" pitchFamily="65" charset="-120"/>
              </a:rPr>
              <a:t>某人喜歡聽英文歌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很投入</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所以聽懂歌詞且受感動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這就有了</a:t>
            </a:r>
            <a:r>
              <a:rPr lang="zh-TW" altLang="en-US" dirty="0">
                <a:solidFill>
                  <a:schemeClr val="tx1"/>
                </a:solidFill>
                <a:latin typeface="標楷體" pitchFamily="65" charset="-120"/>
                <a:ea typeface="標楷體" pitchFamily="65" charset="-120"/>
              </a:rPr>
              <a:t>人生</a:t>
            </a:r>
            <a:r>
              <a:rPr lang="zh-TW" altLang="en-US" dirty="0" smtClean="0">
                <a:solidFill>
                  <a:schemeClr val="tx1"/>
                </a:solidFill>
                <a:latin typeface="標楷體" pitchFamily="65" charset="-120"/>
                <a:ea typeface="標楷體" pitchFamily="65" charset="-120"/>
              </a:rPr>
              <a:t>體驗</a:t>
            </a: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5) </a:t>
            </a:r>
            <a:r>
              <a:rPr lang="zh-TW" altLang="en-US" dirty="0">
                <a:solidFill>
                  <a:schemeClr val="tx1"/>
                </a:solidFill>
                <a:latin typeface="標楷體" pitchFamily="65" charset="-120"/>
                <a:ea typeface="標楷體" pitchFamily="65" charset="-120"/>
              </a:rPr>
              <a:t>旅行社</a:t>
            </a:r>
            <a:r>
              <a:rPr lang="zh-TW" altLang="en-US" dirty="0" smtClean="0">
                <a:solidFill>
                  <a:schemeClr val="tx1"/>
                </a:solidFill>
                <a:latin typeface="標楷體" pitchFamily="65" charset="-120"/>
                <a:ea typeface="標楷體" pitchFamily="65" charset="-120"/>
              </a:rPr>
              <a:t>進步了 徵旅遊體驗師 帶遊客品嘗當地美食 體驗在地文化</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824331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56D1240-296E-44EF-97FA-22E8F1F61381}" type="slidenum">
              <a:rPr lang="zh-TW" altLang="en-US" smtClean="0"/>
              <a:pPr>
                <a:defRPr/>
              </a:pPr>
              <a:t>24</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奠定新的軟體業文化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938528"/>
            <a:ext cx="8534400" cy="3827272"/>
          </a:xfrm>
          <a:prstGeom prst="rect">
            <a:avLst/>
          </a:prstGeom>
        </p:spPr>
        <p:txBody>
          <a:bodyPr>
            <a:normAutofit lnSpcReduction="1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陳教授房子裝潢時 遇過三級能力的木工工班</a:t>
            </a: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至</a:t>
            </a: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人</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A</a:t>
            </a:r>
            <a:r>
              <a:rPr lang="zh-TW" altLang="en-US" dirty="0" smtClean="0">
                <a:solidFill>
                  <a:schemeClr val="tx1"/>
                </a:solidFill>
                <a:latin typeface="標楷體" pitchFamily="65" charset="-120"/>
                <a:ea typeface="標楷體" pitchFamily="65" charset="-120"/>
              </a:rPr>
              <a:t>級</a:t>
            </a:r>
            <a:r>
              <a:rPr lang="en-US" altLang="zh-TW" dirty="0" smtClean="0">
                <a:solidFill>
                  <a:schemeClr val="tx1"/>
                </a:solidFill>
                <a:latin typeface="標楷體" pitchFamily="65" charset="-120"/>
                <a:ea typeface="標楷體" pitchFamily="65" charset="-120"/>
              </a:rPr>
              <a:t>:IKEA</a:t>
            </a:r>
            <a:r>
              <a:rPr lang="zh-TW" altLang="en-US" dirty="0" smtClean="0">
                <a:solidFill>
                  <a:schemeClr val="tx1"/>
                </a:solidFill>
                <a:latin typeface="標楷體" pitchFamily="65" charset="-120"/>
                <a:ea typeface="標楷體" pitchFamily="65" charset="-120"/>
              </a:rPr>
              <a:t>工班 有工序的圖示</a:t>
            </a:r>
            <a:r>
              <a:rPr lang="zh-TW" altLang="en-US" b="1" dirty="0" smtClean="0">
                <a:solidFill>
                  <a:srgbClr val="FF0000"/>
                </a:solidFill>
                <a:latin typeface="標楷體" pitchFamily="65" charset="-120"/>
                <a:ea typeface="標楷體" pitchFamily="65" charset="-120"/>
              </a:rPr>
              <a:t>簡易</a:t>
            </a:r>
            <a:r>
              <a:rPr lang="zh-TW" altLang="en-US" dirty="0" smtClean="0">
                <a:solidFill>
                  <a:schemeClr val="tx1"/>
                </a:solidFill>
                <a:latin typeface="標楷體" pitchFamily="65" charset="-120"/>
                <a:ea typeface="標楷體" pitchFamily="65" charset="-120"/>
              </a:rPr>
              <a:t>文件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技術熟練</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會不斷檢查品質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並與在場客戶確認</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B</a:t>
            </a:r>
            <a:r>
              <a:rPr lang="zh-TW" altLang="en-US" dirty="0" smtClean="0">
                <a:solidFill>
                  <a:schemeClr val="tx1"/>
                </a:solidFill>
                <a:latin typeface="標楷體" pitchFamily="65" charset="-120"/>
                <a:ea typeface="標楷體" pitchFamily="65" charset="-120"/>
              </a:rPr>
              <a:t>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本土年輕工班 技術熟練</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但無文件</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C</a:t>
            </a:r>
            <a:r>
              <a:rPr lang="zh-TW" altLang="en-US" dirty="0" smtClean="0">
                <a:solidFill>
                  <a:schemeClr val="tx1"/>
                </a:solidFill>
                <a:latin typeface="標楷體" pitchFamily="65" charset="-120"/>
                <a:ea typeface="標楷體" pitchFamily="65" charset="-120"/>
              </a:rPr>
              <a:t>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本土年老工班 拼命認真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但</a:t>
            </a:r>
            <a:r>
              <a:rPr lang="zh-TW" altLang="en-US" dirty="0" smtClean="0">
                <a:solidFill>
                  <a:schemeClr val="tx1"/>
                </a:solidFill>
                <a:latin typeface="微軟正黑體" pitchFamily="34" charset="-120"/>
                <a:ea typeface="微軟正黑體" pitchFamily="34" charset="-120"/>
              </a:rPr>
              <a:t>品質</a:t>
            </a:r>
            <a:r>
              <a:rPr lang="zh-TW" altLang="en-US" dirty="0">
                <a:solidFill>
                  <a:schemeClr val="tx1"/>
                </a:solidFill>
                <a:latin typeface="微軟正黑體" pitchFamily="34" charset="-120"/>
                <a:ea typeface="微軟正黑體" pitchFamily="34" charset="-120"/>
              </a:rPr>
              <a:t>及</a:t>
            </a:r>
            <a:r>
              <a:rPr lang="zh-TW" altLang="en-US" dirty="0" smtClean="0">
                <a:solidFill>
                  <a:schemeClr val="tx1"/>
                </a:solidFill>
                <a:latin typeface="微軟正黑體" pitchFamily="34" charset="-120"/>
                <a:ea typeface="微軟正黑體" pitchFamily="34" charset="-120"/>
              </a:rPr>
              <a:t>工時無法預估</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不穩定</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台灣軟體工班大多屬</a:t>
            </a:r>
            <a:r>
              <a:rPr lang="en-US" altLang="zh-TW" dirty="0" smtClean="0">
                <a:solidFill>
                  <a:schemeClr val="tx1"/>
                </a:solidFill>
                <a:latin typeface="標楷體" pitchFamily="65" charset="-120"/>
                <a:ea typeface="標楷體" pitchFamily="65" charset="-120"/>
              </a:rPr>
              <a:t>C</a:t>
            </a:r>
            <a:r>
              <a:rPr lang="zh-TW" altLang="en-US" dirty="0" smtClean="0">
                <a:solidFill>
                  <a:schemeClr val="tx1"/>
                </a:solidFill>
                <a:latin typeface="標楷體" pitchFamily="65" charset="-120"/>
                <a:ea typeface="標楷體" pitchFamily="65" charset="-120"/>
              </a:rPr>
              <a:t>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年輕人應以敏捷工法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可達</a:t>
            </a:r>
            <a:r>
              <a:rPr lang="en-US" altLang="zh-TW" dirty="0" smtClean="0">
                <a:solidFill>
                  <a:schemeClr val="tx1"/>
                </a:solidFill>
                <a:latin typeface="標楷體" pitchFamily="65" charset="-120"/>
                <a:ea typeface="標楷體" pitchFamily="65" charset="-120"/>
              </a:rPr>
              <a:t>A</a:t>
            </a:r>
            <a:r>
              <a:rPr lang="zh-TW" altLang="en-US" dirty="0" smtClean="0">
                <a:solidFill>
                  <a:schemeClr val="tx1"/>
                </a:solidFill>
                <a:latin typeface="標楷體" pitchFamily="65" charset="-120"/>
                <a:ea typeface="標楷體" pitchFamily="65" charset="-120"/>
              </a:rPr>
              <a:t>級水準</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來創業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以滿足社會需求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59906924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A3722F8-531F-4189-9AF5-331110126C29}" type="slidenum">
              <a:rPr lang="zh-TW" altLang="en-US" smtClean="0">
                <a:solidFill>
                  <a:schemeClr val="tx1"/>
                </a:solidFill>
              </a:rPr>
              <a:pPr>
                <a:defRPr/>
              </a:pPr>
              <a:t>240</a:t>
            </a:fld>
            <a:endParaRPr lang="en-US" altLang="zh-TW">
              <a:solidFill>
                <a:schemeClr val="tx1"/>
              </a:solidFill>
            </a:endParaRPr>
          </a:p>
        </p:txBody>
      </p:sp>
      <p:sp>
        <p:nvSpPr>
          <p:cNvPr id="2" name="標題 1"/>
          <p:cNvSpPr>
            <a:spLocks noGrp="1"/>
          </p:cNvSpPr>
          <p:nvPr>
            <p:ph type="title"/>
          </p:nvPr>
        </p:nvSpPr>
        <p:spPr/>
        <p:txBody>
          <a:bodyPr/>
          <a:lstStyle/>
          <a:p>
            <a:pPr>
              <a:defRPr/>
            </a:pPr>
            <a:endParaRPr lang="zh-TW" altLang="en-US">
              <a:solidFill>
                <a:schemeClr val="tx1"/>
              </a:solidFill>
            </a:endParaRPr>
          </a:p>
        </p:txBody>
      </p:sp>
      <p:sp>
        <p:nvSpPr>
          <p:cNvPr id="3" name="內容版面配置區 2"/>
          <p:cNvSpPr>
            <a:spLocks noGrp="1"/>
          </p:cNvSpPr>
          <p:nvPr>
            <p:ph sz="quarter" idx="4294967295"/>
          </p:nvPr>
        </p:nvSpPr>
        <p:spPr>
          <a:xfrm>
            <a:off x="1524000" y="1325216"/>
            <a:ext cx="8534400" cy="3869636"/>
          </a:xfrm>
          <a:prstGeom prst="rect">
            <a:avLst/>
          </a:prstGeom>
        </p:spPr>
        <p:txBody>
          <a:bodyPr>
            <a:normAutofit fontScale="25000" lnSpcReduction="20000"/>
          </a:bodyPr>
          <a:lstStyle/>
          <a:p>
            <a:pPr eaLnBrk="1" hangingPunct="1">
              <a:lnSpc>
                <a:spcPct val="90000"/>
              </a:lnSpc>
              <a:buFont typeface="Wingdings" pitchFamily="2" charset="2"/>
              <a:buNone/>
              <a:defRPr/>
            </a:pPr>
            <a:r>
              <a:rPr lang="en-US" altLang="zh-TW" sz="14400" dirty="0" smtClean="0">
                <a:solidFill>
                  <a:schemeClr val="tx1"/>
                </a:solidFill>
                <a:latin typeface="+mj-ea"/>
                <a:ea typeface="+mj-ea"/>
              </a:rPr>
              <a:t>  </a:t>
            </a:r>
            <a:r>
              <a:rPr lang="zh-TW" altLang="en-US" sz="14400" dirty="0" smtClean="0">
                <a:solidFill>
                  <a:schemeClr val="tx1"/>
                </a:solidFill>
                <a:latin typeface="+mj-ea"/>
                <a:ea typeface="+mj-ea"/>
              </a:rPr>
              <a:t>下面簡介</a:t>
            </a:r>
            <a:r>
              <a:rPr lang="en-US" altLang="zh-TW" sz="14400" dirty="0" smtClean="0">
                <a:solidFill>
                  <a:schemeClr val="tx1"/>
                </a:solidFill>
                <a:latin typeface="+mj-ea"/>
                <a:ea typeface="+mj-ea"/>
              </a:rPr>
              <a:t>:</a:t>
            </a:r>
          </a:p>
          <a:p>
            <a:pPr>
              <a:lnSpc>
                <a:spcPct val="90000"/>
              </a:lnSpc>
              <a:buNone/>
              <a:defRPr/>
            </a:pPr>
            <a:endParaRPr lang="en-US" altLang="zh-TW" sz="14400" dirty="0">
              <a:solidFill>
                <a:schemeClr val="tx1"/>
              </a:solidFill>
              <a:latin typeface="+mj-ea"/>
              <a:ea typeface="+mj-ea"/>
            </a:endParaRPr>
          </a:p>
          <a:p>
            <a:pPr>
              <a:lnSpc>
                <a:spcPct val="90000"/>
              </a:lnSpc>
              <a:buNone/>
              <a:defRPr/>
            </a:pPr>
            <a:r>
              <a:rPr lang="en-US" altLang="zh-TW" sz="14400" dirty="0" smtClean="0">
                <a:solidFill>
                  <a:schemeClr val="tx1"/>
                </a:solidFill>
                <a:latin typeface="+mj-ea"/>
                <a:ea typeface="+mj-ea"/>
              </a:rPr>
              <a:t>1.Agile </a:t>
            </a:r>
            <a:r>
              <a:rPr lang="zh-TW" altLang="en-US" sz="14400" dirty="0">
                <a:solidFill>
                  <a:schemeClr val="tx1"/>
                </a:solidFill>
                <a:latin typeface="+mj-ea"/>
                <a:ea typeface="+mj-ea"/>
              </a:rPr>
              <a:t>此詞</a:t>
            </a:r>
            <a:r>
              <a:rPr lang="zh-TW" altLang="en-US" sz="14400" dirty="0" smtClean="0">
                <a:solidFill>
                  <a:schemeClr val="tx1"/>
                </a:solidFill>
                <a:latin typeface="+mj-ea"/>
                <a:ea typeface="+mj-ea"/>
              </a:rPr>
              <a:t>源</a:t>
            </a:r>
            <a:r>
              <a:rPr lang="zh-TW" altLang="en-US" sz="14400" dirty="0">
                <a:solidFill>
                  <a:schemeClr val="tx1"/>
                </a:solidFill>
                <a:latin typeface="+mj-ea"/>
                <a:ea typeface="+mj-ea"/>
              </a:rPr>
              <a:t>起</a:t>
            </a:r>
            <a:endParaRPr lang="en-US" altLang="zh-TW" sz="14400" dirty="0">
              <a:solidFill>
                <a:schemeClr val="tx1"/>
              </a:solidFill>
              <a:latin typeface="+mj-ea"/>
              <a:ea typeface="+mj-ea"/>
            </a:endParaRPr>
          </a:p>
          <a:p>
            <a:pPr eaLnBrk="1" hangingPunct="1">
              <a:lnSpc>
                <a:spcPct val="90000"/>
              </a:lnSpc>
              <a:buFont typeface="Wingdings" pitchFamily="2" charset="2"/>
              <a:buNone/>
              <a:defRPr/>
            </a:pPr>
            <a:endParaRPr lang="en-US" altLang="zh-TW" sz="14400" dirty="0" smtClean="0">
              <a:solidFill>
                <a:schemeClr val="tx1"/>
              </a:solidFill>
              <a:latin typeface="+mj-ea"/>
              <a:ea typeface="+mj-ea"/>
            </a:endParaRPr>
          </a:p>
          <a:p>
            <a:pPr eaLnBrk="1" hangingPunct="1">
              <a:lnSpc>
                <a:spcPct val="90000"/>
              </a:lnSpc>
              <a:buFont typeface="Wingdings" pitchFamily="2" charset="2"/>
              <a:buNone/>
              <a:defRPr/>
            </a:pPr>
            <a:r>
              <a:rPr lang="en-US" altLang="zh-TW" sz="14400" dirty="0" smtClean="0">
                <a:solidFill>
                  <a:schemeClr val="tx1"/>
                </a:solidFill>
                <a:latin typeface="+mj-ea"/>
                <a:ea typeface="+mj-ea"/>
              </a:rPr>
              <a:t>2.</a:t>
            </a:r>
            <a:r>
              <a:rPr lang="zh-TW" altLang="en-US" sz="14400" dirty="0" smtClean="0">
                <a:solidFill>
                  <a:schemeClr val="tx1"/>
                </a:solidFill>
                <a:latin typeface="+mj-ea"/>
                <a:ea typeface="+mj-ea"/>
              </a:rPr>
              <a:t>極限開發法</a:t>
            </a:r>
            <a:r>
              <a:rPr lang="en-US" altLang="zh-TW" sz="14400" dirty="0" smtClean="0">
                <a:solidFill>
                  <a:schemeClr val="tx1"/>
                </a:solidFill>
                <a:latin typeface="+mj-ea"/>
                <a:ea typeface="+mj-ea"/>
              </a:rPr>
              <a:t>(Extreme</a:t>
            </a:r>
            <a:r>
              <a:rPr lang="zh-TW" altLang="en-US" sz="14400" dirty="0" smtClean="0">
                <a:solidFill>
                  <a:schemeClr val="tx1"/>
                </a:solidFill>
                <a:latin typeface="+mj-ea"/>
                <a:ea typeface="+mj-ea"/>
              </a:rPr>
              <a:t> </a:t>
            </a:r>
            <a:r>
              <a:rPr lang="en-US" altLang="zh-TW" sz="14400" dirty="0" smtClean="0">
                <a:solidFill>
                  <a:schemeClr val="tx1"/>
                </a:solidFill>
                <a:latin typeface="+mj-ea"/>
                <a:ea typeface="+mj-ea"/>
              </a:rPr>
              <a:t>Programming,</a:t>
            </a:r>
            <a:r>
              <a:rPr lang="zh-TW" altLang="en-US" sz="14400" dirty="0" smtClean="0">
                <a:solidFill>
                  <a:schemeClr val="tx1"/>
                </a:solidFill>
                <a:latin typeface="+mj-ea"/>
                <a:ea typeface="+mj-ea"/>
              </a:rPr>
              <a:t> </a:t>
            </a:r>
            <a:r>
              <a:rPr lang="en-US" altLang="zh-TW" sz="14400" dirty="0" smtClean="0">
                <a:solidFill>
                  <a:schemeClr val="tx1"/>
                </a:solidFill>
                <a:latin typeface="+mj-ea"/>
                <a:ea typeface="+mj-ea"/>
              </a:rPr>
              <a:t>XP)</a:t>
            </a:r>
            <a:r>
              <a:rPr lang="zh-TW" altLang="en-US" sz="14400" dirty="0" smtClean="0">
                <a:solidFill>
                  <a:schemeClr val="tx1"/>
                </a:solidFill>
                <a:latin typeface="+mj-ea"/>
                <a:ea typeface="+mj-ea"/>
              </a:rPr>
              <a:t> 的</a:t>
            </a:r>
            <a:endParaRPr lang="en-US" altLang="zh-TW" sz="14400" dirty="0" smtClean="0">
              <a:solidFill>
                <a:schemeClr val="tx1"/>
              </a:solidFill>
              <a:latin typeface="+mj-ea"/>
              <a:ea typeface="+mj-ea"/>
            </a:endParaRPr>
          </a:p>
          <a:p>
            <a:pPr eaLnBrk="1" hangingPunct="1">
              <a:lnSpc>
                <a:spcPct val="90000"/>
              </a:lnSpc>
              <a:buFont typeface="Wingdings" pitchFamily="2" charset="2"/>
              <a:buNone/>
              <a:defRPr/>
            </a:pPr>
            <a:endParaRPr lang="en-US" altLang="zh-TW" sz="14400" dirty="0" smtClean="0">
              <a:solidFill>
                <a:schemeClr val="tx1"/>
              </a:solidFill>
              <a:latin typeface="+mj-ea"/>
              <a:ea typeface="+mj-ea"/>
            </a:endParaRPr>
          </a:p>
          <a:p>
            <a:pPr>
              <a:lnSpc>
                <a:spcPct val="90000"/>
              </a:lnSpc>
              <a:buNone/>
              <a:defRPr/>
            </a:pPr>
            <a:r>
              <a:rPr lang="en-US" altLang="zh-TW" sz="14400" dirty="0" smtClean="0">
                <a:solidFill>
                  <a:schemeClr val="tx1"/>
                </a:solidFill>
                <a:latin typeface="+mj-ea"/>
                <a:ea typeface="+mj-ea"/>
              </a:rPr>
              <a:t>        </a:t>
            </a:r>
            <a:r>
              <a:rPr lang="en-US" altLang="zh-TW" sz="14400" b="1" dirty="0" smtClean="0">
                <a:solidFill>
                  <a:schemeClr val="tx1"/>
                </a:solidFill>
                <a:latin typeface="+mj-ea"/>
                <a:ea typeface="+mj-ea"/>
              </a:rPr>
              <a:t>5</a:t>
            </a:r>
            <a:r>
              <a:rPr lang="zh-TW" altLang="en-US" sz="14400" b="1" dirty="0" smtClean="0">
                <a:solidFill>
                  <a:schemeClr val="tx1"/>
                </a:solidFill>
                <a:latin typeface="+mj-ea"/>
                <a:ea typeface="+mj-ea"/>
              </a:rPr>
              <a:t> </a:t>
            </a:r>
            <a:r>
              <a:rPr lang="zh-TW" altLang="en-US" sz="14400" b="1" dirty="0">
                <a:solidFill>
                  <a:schemeClr val="tx1"/>
                </a:solidFill>
                <a:latin typeface="+mj-ea"/>
                <a:ea typeface="+mj-ea"/>
              </a:rPr>
              <a:t>價值觀 </a:t>
            </a:r>
            <a:r>
              <a:rPr lang="en-US" altLang="zh-TW" sz="14400" b="1" dirty="0">
                <a:solidFill>
                  <a:schemeClr val="tx1"/>
                </a:solidFill>
                <a:latin typeface="+mj-ea"/>
                <a:ea typeface="+mj-ea"/>
              </a:rPr>
              <a:t>(values</a:t>
            </a:r>
            <a:r>
              <a:rPr lang="en-US" altLang="zh-TW" sz="14400" b="1" dirty="0" smtClean="0">
                <a:solidFill>
                  <a:schemeClr val="tx1"/>
                </a:solidFill>
                <a:latin typeface="+mj-ea"/>
                <a:ea typeface="+mj-ea"/>
              </a:rPr>
              <a:t>)</a:t>
            </a:r>
            <a:r>
              <a:rPr lang="zh-TW" altLang="en-US" sz="14400" b="1" dirty="0" smtClean="0">
                <a:solidFill>
                  <a:schemeClr val="tx1"/>
                </a:solidFill>
                <a:latin typeface="+mj-ea"/>
                <a:ea typeface="+mj-ea"/>
              </a:rPr>
              <a:t> 即文化 </a:t>
            </a:r>
            <a:r>
              <a:rPr lang="zh-TW" altLang="en-US" sz="14400" dirty="0" smtClean="0">
                <a:solidFill>
                  <a:schemeClr val="tx1"/>
                </a:solidFill>
                <a:latin typeface="+mj-ea"/>
                <a:ea typeface="+mj-ea"/>
              </a:rPr>
              <a:t>及</a:t>
            </a:r>
            <a:endParaRPr lang="en-US" altLang="zh-TW" sz="14400" dirty="0">
              <a:solidFill>
                <a:schemeClr val="tx1"/>
              </a:solidFill>
              <a:latin typeface="+mj-ea"/>
              <a:ea typeface="+mj-ea"/>
            </a:endParaRPr>
          </a:p>
          <a:p>
            <a:pPr eaLnBrk="1" hangingPunct="1">
              <a:lnSpc>
                <a:spcPct val="90000"/>
              </a:lnSpc>
              <a:buFont typeface="Wingdings" pitchFamily="2" charset="2"/>
              <a:buNone/>
              <a:defRPr/>
            </a:pPr>
            <a:r>
              <a:rPr lang="zh-TW" altLang="en-US" sz="14400" dirty="0" smtClean="0">
                <a:solidFill>
                  <a:schemeClr val="tx1"/>
                </a:solidFill>
                <a:latin typeface="+mj-ea"/>
                <a:ea typeface="+mj-ea"/>
              </a:rPr>
              <a:t> </a:t>
            </a:r>
            <a:r>
              <a:rPr lang="en-US" altLang="zh-TW" sz="14400" dirty="0" smtClean="0">
                <a:solidFill>
                  <a:schemeClr val="tx1"/>
                </a:solidFill>
                <a:latin typeface="+mj-ea"/>
                <a:ea typeface="+mj-ea"/>
              </a:rPr>
              <a:t> </a:t>
            </a:r>
          </a:p>
          <a:p>
            <a:pPr eaLnBrk="1" hangingPunct="1">
              <a:lnSpc>
                <a:spcPct val="90000"/>
              </a:lnSpc>
              <a:buFont typeface="Wingdings" pitchFamily="2" charset="2"/>
              <a:buNone/>
              <a:defRPr/>
            </a:pPr>
            <a:r>
              <a:rPr lang="zh-TW" altLang="en-US" sz="14400" dirty="0">
                <a:solidFill>
                  <a:schemeClr val="tx1"/>
                </a:solidFill>
                <a:latin typeface="+mj-ea"/>
                <a:ea typeface="+mj-ea"/>
              </a:rPr>
              <a:t> </a:t>
            </a:r>
            <a:r>
              <a:rPr lang="zh-TW" altLang="en-US" sz="14400" dirty="0" smtClean="0">
                <a:solidFill>
                  <a:schemeClr val="tx1"/>
                </a:solidFill>
                <a:latin typeface="+mj-ea"/>
                <a:ea typeface="+mj-ea"/>
              </a:rPr>
              <a:t>      </a:t>
            </a:r>
            <a:r>
              <a:rPr lang="en-US" altLang="zh-TW" sz="14400" b="1" dirty="0" smtClean="0">
                <a:solidFill>
                  <a:schemeClr val="tx1"/>
                </a:solidFill>
                <a:latin typeface="+mj-ea"/>
                <a:ea typeface="+mj-ea"/>
              </a:rPr>
              <a:t>12 </a:t>
            </a:r>
            <a:r>
              <a:rPr lang="zh-TW" altLang="en-US" sz="14400" b="1" dirty="0" smtClean="0">
                <a:solidFill>
                  <a:schemeClr val="tx1"/>
                </a:solidFill>
                <a:latin typeface="+mj-ea"/>
                <a:ea typeface="+mj-ea"/>
              </a:rPr>
              <a:t>實務     </a:t>
            </a:r>
            <a:r>
              <a:rPr lang="en-US" altLang="zh-TW" sz="14400" b="1" dirty="0" smtClean="0">
                <a:solidFill>
                  <a:schemeClr val="tx1"/>
                </a:solidFill>
                <a:latin typeface="+mj-ea"/>
                <a:ea typeface="+mj-ea"/>
              </a:rPr>
              <a:t>(practices)</a:t>
            </a:r>
            <a:r>
              <a:rPr lang="zh-TW" altLang="en-US" sz="14400" b="1" dirty="0" smtClean="0">
                <a:solidFill>
                  <a:schemeClr val="tx1"/>
                </a:solidFill>
                <a:latin typeface="+mj-ea"/>
                <a:ea typeface="+mj-ea"/>
              </a:rPr>
              <a:t>  分為四類</a:t>
            </a:r>
            <a:endParaRPr lang="en-US" altLang="zh-TW" sz="14400" b="1" dirty="0" smtClean="0">
              <a:solidFill>
                <a:schemeClr val="tx1"/>
              </a:solidFill>
              <a:latin typeface="+mj-ea"/>
              <a:ea typeface="+mj-ea"/>
            </a:endParaRPr>
          </a:p>
          <a:p>
            <a:pPr eaLnBrk="1" hangingPunct="1">
              <a:lnSpc>
                <a:spcPct val="90000"/>
              </a:lnSpc>
              <a:buFont typeface="Wingdings" pitchFamily="2" charset="2"/>
              <a:buNone/>
              <a:defRPr/>
            </a:pPr>
            <a:r>
              <a:rPr lang="zh-TW" altLang="en-US" sz="4000" dirty="0">
                <a:solidFill>
                  <a:schemeClr val="tx1"/>
                </a:solidFill>
                <a:latin typeface="Times New Roman" pitchFamily="18" charset="0"/>
              </a:rPr>
              <a:t> </a:t>
            </a:r>
            <a:r>
              <a:rPr lang="zh-TW" altLang="en-US" sz="4000" dirty="0" smtClean="0">
                <a:solidFill>
                  <a:schemeClr val="tx1"/>
                </a:solidFill>
                <a:latin typeface="Times New Roman" pitchFamily="18" charset="0"/>
              </a:rPr>
              <a:t>            </a:t>
            </a:r>
            <a:r>
              <a:rPr lang="en-US" altLang="zh-TW" sz="4000" dirty="0" smtClean="0">
                <a:solidFill>
                  <a:schemeClr val="tx1"/>
                </a:solidFill>
                <a:latin typeface="Times New Roman" pitchFamily="18" charset="0"/>
              </a:rPr>
              <a:t> </a:t>
            </a:r>
            <a:endParaRPr lang="en-US" altLang="zh-TW" sz="4000" dirty="0" smtClean="0">
              <a:solidFill>
                <a:schemeClr val="tx1"/>
              </a:solidFill>
              <a:ea typeface="標楷體" pitchFamily="65" charset="-120"/>
            </a:endParaRPr>
          </a:p>
          <a:p>
            <a:pPr>
              <a:defRPr/>
            </a:pPr>
            <a:endParaRPr lang="zh-TW" altLang="en-US" dirty="0">
              <a:solidFill>
                <a:schemeClr val="tx1"/>
              </a:solidFill>
            </a:endParaRPr>
          </a:p>
        </p:txBody>
      </p:sp>
    </p:spTree>
    <p:extLst>
      <p:ext uri="{BB962C8B-B14F-4D97-AF65-F5344CB8AC3E}">
        <p14:creationId xmlns:p14="http://schemas.microsoft.com/office/powerpoint/2010/main" val="35575759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62F6DA1-DAC3-41B1-8F83-8884554E7AD1}" type="slidenum">
              <a:rPr lang="zh-TW" altLang="en-US" smtClean="0">
                <a:solidFill>
                  <a:schemeClr val="tx1"/>
                </a:solidFill>
              </a:rPr>
              <a:pPr>
                <a:defRPr/>
              </a:pPr>
              <a:t>241</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smtClean="0">
                <a:solidFill>
                  <a:schemeClr val="tx1"/>
                </a:solidFill>
              </a:rPr>
              <a:t> </a:t>
            </a:r>
            <a:br>
              <a:rPr lang="en-US" altLang="zh-TW" smtClean="0">
                <a:solidFill>
                  <a:schemeClr val="tx1"/>
                </a:solidFill>
              </a:rPr>
            </a:br>
            <a:r>
              <a:rPr lang="en-US" altLang="zh-TW" smtClean="0">
                <a:solidFill>
                  <a:schemeClr val="tx1"/>
                </a:solidFill>
                <a:latin typeface="標楷體" pitchFamily="65" charset="-120"/>
                <a:ea typeface="標楷體" pitchFamily="65" charset="-120"/>
              </a:rPr>
              <a:t>Agile </a:t>
            </a:r>
            <a:r>
              <a:rPr lang="zh-TW" altLang="en-US" smtClean="0">
                <a:solidFill>
                  <a:schemeClr val="tx1"/>
                </a:solidFill>
                <a:latin typeface="標楷體" pitchFamily="65" charset="-120"/>
                <a:ea typeface="標楷體" pitchFamily="65" charset="-120"/>
              </a:rPr>
              <a:t>此詞源起</a:t>
            </a:r>
          </a:p>
        </p:txBody>
      </p:sp>
      <p:sp>
        <p:nvSpPr>
          <p:cNvPr id="3" name="內容版面配置區 2"/>
          <p:cNvSpPr>
            <a:spLocks noGrp="1"/>
          </p:cNvSpPr>
          <p:nvPr>
            <p:ph sz="quarter" idx="4294967295"/>
          </p:nvPr>
        </p:nvSpPr>
        <p:spPr>
          <a:xfrm>
            <a:off x="1524000" y="1669773"/>
            <a:ext cx="8534400" cy="3710609"/>
          </a:xfrm>
          <a:prstGeom prst="rect">
            <a:avLst/>
          </a:prstGeom>
        </p:spPr>
        <p:txBody>
          <a:bodyPr>
            <a:normAutofit fontScale="92500" lnSpcReduction="20000"/>
          </a:bodyPr>
          <a:lstStyle/>
          <a:p>
            <a:pPr eaLnBrk="1" hangingPunct="1">
              <a:lnSpc>
                <a:spcPct val="90000"/>
              </a:lnSpc>
              <a:buFont typeface="Wingdings" pitchFamily="2" charset="2"/>
              <a:buNone/>
              <a:defRPr/>
            </a:pPr>
            <a:r>
              <a:rPr lang="en-US" altLang="zh-TW" sz="2800" dirty="0" smtClean="0">
                <a:solidFill>
                  <a:schemeClr val="tx1"/>
                </a:solidFill>
              </a:rPr>
              <a:t>   In 2001 in Utah, ”</a:t>
            </a:r>
            <a:r>
              <a:rPr lang="en-US" altLang="zh-TW" sz="2800" b="1" dirty="0" smtClean="0">
                <a:solidFill>
                  <a:schemeClr val="tx1"/>
                </a:solidFill>
              </a:rPr>
              <a:t>agile</a:t>
            </a:r>
            <a:r>
              <a:rPr lang="en-US" altLang="zh-TW" sz="2800" dirty="0" smtClean="0">
                <a:solidFill>
                  <a:schemeClr val="tx1"/>
                </a:solidFill>
              </a:rPr>
              <a:t>” was coined by the Agile Alliance to stress importance of:    </a:t>
            </a:r>
          </a:p>
          <a:p>
            <a:pPr eaLnBrk="1" hangingPunct="1">
              <a:lnSpc>
                <a:spcPct val="90000"/>
              </a:lnSpc>
              <a:buFontTx/>
              <a:buNone/>
              <a:defRPr/>
            </a:pPr>
            <a:r>
              <a:rPr lang="en-US" altLang="zh-TW" sz="2800" dirty="0" smtClean="0">
                <a:solidFill>
                  <a:schemeClr val="tx1"/>
                </a:solidFill>
              </a:rPr>
              <a:t>         </a:t>
            </a:r>
          </a:p>
          <a:p>
            <a:pPr eaLnBrk="1" hangingPunct="1">
              <a:lnSpc>
                <a:spcPct val="90000"/>
              </a:lnSpc>
              <a:buFontTx/>
              <a:buNone/>
              <a:defRPr/>
            </a:pPr>
            <a:r>
              <a:rPr lang="en-US" altLang="zh-TW" sz="2800" dirty="0" smtClean="0">
                <a:solidFill>
                  <a:schemeClr val="tx1"/>
                </a:solidFill>
              </a:rPr>
              <a:t>          </a:t>
            </a:r>
            <a:r>
              <a:rPr lang="en-US" altLang="zh-TW" sz="2800" b="1" dirty="0">
                <a:solidFill>
                  <a:schemeClr val="tx1"/>
                </a:solidFill>
              </a:rPr>
              <a:t>B</a:t>
            </a:r>
            <a:r>
              <a:rPr lang="en-US" altLang="zh-TW" sz="2800" b="1" dirty="0" smtClean="0">
                <a:solidFill>
                  <a:schemeClr val="tx1"/>
                </a:solidFill>
              </a:rPr>
              <a:t>eing able to respond </a:t>
            </a:r>
          </a:p>
          <a:p>
            <a:pPr eaLnBrk="1" hangingPunct="1">
              <a:lnSpc>
                <a:spcPct val="90000"/>
              </a:lnSpc>
              <a:buFontTx/>
              <a:buNone/>
              <a:defRPr/>
            </a:pPr>
            <a:r>
              <a:rPr lang="en-US" altLang="zh-TW" sz="2800" b="1" dirty="0" smtClean="0">
                <a:solidFill>
                  <a:schemeClr val="tx1"/>
                </a:solidFill>
              </a:rPr>
              <a:t>          to </a:t>
            </a:r>
            <a:r>
              <a:rPr lang="en-US" altLang="zh-TW" sz="2800" b="1" dirty="0" smtClean="0">
                <a:solidFill>
                  <a:srgbClr val="FF0000"/>
                </a:solidFill>
              </a:rPr>
              <a:t>changing requirements </a:t>
            </a:r>
          </a:p>
          <a:p>
            <a:pPr eaLnBrk="1" hangingPunct="1">
              <a:lnSpc>
                <a:spcPct val="90000"/>
              </a:lnSpc>
              <a:buFontTx/>
              <a:buNone/>
              <a:defRPr/>
            </a:pPr>
            <a:r>
              <a:rPr lang="en-US" altLang="zh-TW" sz="2800" b="1" dirty="0" smtClean="0">
                <a:solidFill>
                  <a:schemeClr val="tx1"/>
                </a:solidFill>
              </a:rPr>
              <a:t>          within the project time frame.</a:t>
            </a:r>
          </a:p>
          <a:p>
            <a:pPr eaLnBrk="1" hangingPunct="1">
              <a:lnSpc>
                <a:spcPct val="90000"/>
              </a:lnSpc>
              <a:defRPr/>
            </a:pPr>
            <a:endParaRPr lang="en-US" altLang="zh-TW" sz="2800" dirty="0" smtClean="0">
              <a:solidFill>
                <a:schemeClr val="tx1"/>
              </a:solidFill>
            </a:endParaRPr>
          </a:p>
          <a:p>
            <a:pPr eaLnBrk="1" hangingPunct="1">
              <a:lnSpc>
                <a:spcPct val="90000"/>
              </a:lnSpc>
              <a:buFont typeface="Wingdings" pitchFamily="2" charset="2"/>
              <a:buNone/>
              <a:defRPr/>
            </a:pPr>
            <a:r>
              <a:rPr lang="en-US" altLang="zh-TW" sz="2800" dirty="0" smtClean="0">
                <a:solidFill>
                  <a:schemeClr val="tx1"/>
                </a:solidFill>
              </a:rPr>
              <a:t>     “</a:t>
            </a:r>
            <a:r>
              <a:rPr lang="en-US" altLang="zh-TW" sz="2800" b="1" dirty="0" smtClean="0">
                <a:solidFill>
                  <a:schemeClr val="tx1"/>
                </a:solidFill>
              </a:rPr>
              <a:t>Lightweight</a:t>
            </a:r>
            <a:r>
              <a:rPr lang="en-US" altLang="zh-TW" sz="2800" dirty="0" smtClean="0">
                <a:solidFill>
                  <a:schemeClr val="tx1"/>
                </a:solidFill>
              </a:rPr>
              <a:t>” was not adopted because it was regarded as too much of a reaction against something (“</a:t>
            </a:r>
            <a:r>
              <a:rPr lang="en-US" altLang="zh-TW" sz="2800" b="1" dirty="0" smtClean="0">
                <a:solidFill>
                  <a:schemeClr val="tx1"/>
                </a:solidFill>
              </a:rPr>
              <a:t>heavyweight</a:t>
            </a:r>
            <a:r>
              <a:rPr lang="en-US" altLang="zh-TW" sz="2800" smtClean="0">
                <a:solidFill>
                  <a:schemeClr val="tx1"/>
                </a:solidFill>
              </a:rPr>
              <a:t>” with CMMI), </a:t>
            </a:r>
            <a:r>
              <a:rPr lang="en-US" altLang="zh-TW" sz="2800" dirty="0" smtClean="0">
                <a:solidFill>
                  <a:schemeClr val="tx1"/>
                </a:solidFill>
              </a:rPr>
              <a:t>and not enough of a belief in something.</a:t>
            </a:r>
          </a:p>
          <a:p>
            <a:pPr>
              <a:defRPr/>
            </a:pPr>
            <a:endParaRPr lang="zh-TW" altLang="en-US" dirty="0">
              <a:solidFill>
                <a:schemeClr val="tx1"/>
              </a:solidFill>
            </a:endParaRPr>
          </a:p>
        </p:txBody>
      </p:sp>
    </p:spTree>
    <p:extLst>
      <p:ext uri="{BB962C8B-B14F-4D97-AF65-F5344CB8AC3E}">
        <p14:creationId xmlns:p14="http://schemas.microsoft.com/office/powerpoint/2010/main" val="222009965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3A9AC21-0735-40B3-AA6B-1FCC3BFCAB75}" type="slidenum">
              <a:rPr lang="zh-TW" altLang="en-US" smtClean="0">
                <a:solidFill>
                  <a:schemeClr val="tx1"/>
                </a:solidFill>
              </a:rPr>
              <a:pPr>
                <a:defRPr/>
              </a:pPr>
              <a:t>242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十年回顧</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683025"/>
            <a:ext cx="8534400" cy="3737113"/>
          </a:xfrm>
          <a:prstGeom prst="rect">
            <a:avLst/>
          </a:prstGeom>
        </p:spPr>
        <p:txBody>
          <a:bodyPr>
            <a:normAutofit/>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  2001</a:t>
            </a:r>
            <a:r>
              <a:rPr lang="zh-TW" altLang="en-US" dirty="0" smtClean="0">
                <a:solidFill>
                  <a:schemeClr val="tx1"/>
                </a:solidFill>
                <a:latin typeface="標楷體" pitchFamily="65" charset="-120"/>
                <a:ea typeface="標楷體" pitchFamily="65" charset="-120"/>
              </a:rPr>
              <a:t>二月 美國猶他州盛會</a:t>
            </a:r>
            <a:r>
              <a:rPr lang="en-US" altLang="zh-TW" dirty="0" smtClean="0">
                <a:solidFill>
                  <a:schemeClr val="tx1"/>
                </a:solidFill>
                <a:latin typeface="標楷體" pitchFamily="65" charset="-120"/>
                <a:ea typeface="標楷體" pitchFamily="65" charset="-120"/>
              </a:rPr>
              <a:t>,17</a:t>
            </a:r>
            <a:r>
              <a:rPr lang="zh-TW" altLang="en-US" dirty="0" smtClean="0">
                <a:solidFill>
                  <a:schemeClr val="tx1"/>
                </a:solidFill>
                <a:latin typeface="標楷體" pitchFamily="65" charset="-120"/>
                <a:ea typeface="標楷體" pitchFamily="65" charset="-120"/>
              </a:rPr>
              <a:t>位大師簽署發表敏捷宣言 </a:t>
            </a:r>
            <a:r>
              <a:rPr lang="en-US" altLang="zh-TW" dirty="0" smtClean="0">
                <a:solidFill>
                  <a:schemeClr val="tx1"/>
                </a:solidFill>
                <a:latin typeface="標楷體" pitchFamily="65" charset="-120"/>
                <a:ea typeface="標楷體" pitchFamily="65" charset="-120"/>
              </a:rPr>
              <a:t>(Agile Manifesto),</a:t>
            </a:r>
            <a:r>
              <a:rPr lang="zh-TW" altLang="en-US" dirty="0" smtClean="0">
                <a:solidFill>
                  <a:schemeClr val="tx1"/>
                </a:solidFill>
                <a:latin typeface="標楷體" pitchFamily="65" charset="-120"/>
                <a:ea typeface="標楷體" pitchFamily="65" charset="-120"/>
              </a:rPr>
              <a:t>驚豔世人</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倏忽十年</a:t>
            </a:r>
            <a:r>
              <a:rPr lang="en-US" altLang="zh-TW" dirty="0">
                <a:solidFill>
                  <a:schemeClr val="tx1"/>
                </a:solidFill>
                <a:latin typeface="標楷體" pitchFamily="65" charset="-120"/>
                <a:ea typeface="標楷體" pitchFamily="65" charset="-120"/>
              </a:rPr>
              <a:t>, 2011 Agile</a:t>
            </a:r>
            <a:r>
              <a:rPr lang="zh-TW" altLang="en-US" dirty="0">
                <a:solidFill>
                  <a:schemeClr val="tx1"/>
                </a:solidFill>
                <a:latin typeface="標楷體" pitchFamily="65" charset="-120"/>
                <a:ea typeface="標楷體" pitchFamily="65" charset="-120"/>
              </a:rPr>
              <a:t>年度</a:t>
            </a:r>
            <a:r>
              <a:rPr lang="zh-TW" altLang="en-US" dirty="0" smtClean="0">
                <a:solidFill>
                  <a:schemeClr val="tx1"/>
                </a:solidFill>
                <a:latin typeface="標楷體" pitchFamily="65" charset="-120"/>
                <a:ea typeface="標楷體" pitchFamily="65" charset="-120"/>
              </a:rPr>
              <a:t>大會重返猶他舉行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其網站有大師們感言 撼人心弦</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Agile 2011</a:t>
            </a:r>
            <a:r>
              <a:rPr lang="zh-TW" altLang="en-US" dirty="0" smtClean="0">
                <a:solidFill>
                  <a:schemeClr val="tx1"/>
                </a:solidFill>
                <a:latin typeface="標楷體" pitchFamily="65" charset="-120"/>
                <a:ea typeface="標楷體" pitchFamily="65" charset="-120"/>
              </a:rPr>
              <a:t> </a:t>
            </a:r>
            <a:r>
              <a:rPr lang="zh-TW" altLang="en-US" dirty="0">
                <a:solidFill>
                  <a:schemeClr val="tx1"/>
                </a:solidFill>
                <a:latin typeface="標楷體" pitchFamily="65" charset="-120"/>
                <a:ea typeface="標楷體" pitchFamily="65" charset="-120"/>
              </a:rPr>
              <a:t>有三場</a:t>
            </a:r>
            <a:r>
              <a:rPr lang="zh-TW" altLang="en-US" dirty="0" smtClean="0">
                <a:solidFill>
                  <a:schemeClr val="tx1"/>
                </a:solidFill>
                <a:latin typeface="標楷體" pitchFamily="65" charset="-120"/>
                <a:ea typeface="標楷體" pitchFamily="65" charset="-120"/>
              </a:rPr>
              <a:t>主旨演講 </a:t>
            </a:r>
            <a:r>
              <a:rPr lang="en-US" altLang="zh-TW" dirty="0" smtClean="0">
                <a:solidFill>
                  <a:schemeClr val="tx1"/>
                </a:solidFill>
                <a:latin typeface="Times New Roman" pitchFamily="18" charset="0"/>
              </a:rPr>
              <a:t>(</a:t>
            </a:r>
            <a:r>
              <a:rPr lang="en-US" altLang="zh-TW" dirty="0" smtClean="0">
                <a:solidFill>
                  <a:schemeClr val="tx1"/>
                </a:solidFill>
                <a:latin typeface="標楷體" pitchFamily="65" charset="-120"/>
                <a:ea typeface="標楷體" pitchFamily="65" charset="-120"/>
              </a:rPr>
              <a:t>keynote speech) </a:t>
            </a:r>
            <a:r>
              <a:rPr lang="zh-TW" altLang="en-US" dirty="0" smtClean="0">
                <a:solidFill>
                  <a:schemeClr val="tx1"/>
                </a:solidFill>
                <a:latin typeface="標楷體" pitchFamily="65" charset="-120"/>
                <a:ea typeface="標楷體" pitchFamily="65" charset="-120"/>
              </a:rPr>
              <a:t>談心理學</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請讀者注意此趨勢</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5333454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a:bodyPr>
          <a:lstStyle/>
          <a:p>
            <a:pPr marL="0" indent="0">
              <a:buNone/>
            </a:pPr>
            <a:r>
              <a:rPr lang="en-US" altLang="zh-TW" dirty="0" smtClean="0">
                <a:solidFill>
                  <a:schemeClr val="tx1"/>
                </a:solidFill>
              </a:rPr>
              <a:t>2016</a:t>
            </a:r>
            <a:r>
              <a:rPr lang="zh-TW" altLang="en-US" dirty="0" smtClean="0">
                <a:solidFill>
                  <a:schemeClr val="tx1"/>
                </a:solidFill>
              </a:rPr>
              <a:t> </a:t>
            </a:r>
            <a:r>
              <a:rPr lang="zh-TW" altLang="en-US" dirty="0" smtClean="0">
                <a:solidFill>
                  <a:schemeClr val="tx1"/>
                </a:solidFill>
                <a:latin typeface="標楷體" pitchFamily="65" charset="-120"/>
                <a:ea typeface="標楷體" pitchFamily="65" charset="-120"/>
              </a:rPr>
              <a:t>於</a:t>
            </a:r>
            <a:r>
              <a:rPr lang="zh-TW" altLang="en-US" dirty="0">
                <a:solidFill>
                  <a:schemeClr val="tx1"/>
                </a:solidFill>
                <a:latin typeface="標楷體" pitchFamily="65" charset="-120"/>
                <a:ea typeface="標楷體" pitchFamily="65" charset="-120"/>
              </a:rPr>
              <a:t>美國</a:t>
            </a:r>
            <a:r>
              <a:rPr lang="zh-TW" altLang="en-US" dirty="0" smtClean="0">
                <a:solidFill>
                  <a:schemeClr val="tx1"/>
                </a:solidFill>
                <a:latin typeface="標楷體" pitchFamily="65" charset="-120"/>
                <a:ea typeface="標楷體" pitchFamily="65" charset="-120"/>
              </a:rPr>
              <a:t>亞特蘭大 </a:t>
            </a:r>
            <a:r>
              <a:rPr lang="en-US" altLang="zh-TW" dirty="0" smtClean="0">
                <a:solidFill>
                  <a:schemeClr val="tx1"/>
                </a:solidFill>
              </a:rPr>
              <a:t>Agile </a:t>
            </a:r>
            <a:r>
              <a:rPr lang="zh-TW" altLang="en-US" dirty="0" smtClean="0">
                <a:solidFill>
                  <a:schemeClr val="tx1"/>
                </a:solidFill>
                <a:latin typeface="標楷體" pitchFamily="65" charset="-120"/>
                <a:ea typeface="標楷體" pitchFamily="65" charset="-120"/>
              </a:rPr>
              <a:t>年度大會中</a:t>
            </a:r>
            <a:r>
              <a:rPr lang="zh-TW" altLang="en-US" dirty="0" smtClean="0">
                <a:solidFill>
                  <a:schemeClr val="tx1"/>
                </a:solidFill>
              </a:rPr>
              <a:t> </a:t>
            </a:r>
            <a:r>
              <a:rPr lang="en-US" altLang="zh-TW" dirty="0" smtClean="0">
                <a:solidFill>
                  <a:schemeClr val="tx1"/>
                </a:solidFill>
              </a:rPr>
              <a:t>Ron Jeffries</a:t>
            </a:r>
            <a:r>
              <a:rPr lang="zh-TW" altLang="en-US" dirty="0">
                <a:solidFill>
                  <a:schemeClr val="tx1"/>
                </a:solidFill>
                <a:latin typeface="標楷體" pitchFamily="65" charset="-120"/>
                <a:ea typeface="標楷體" pitchFamily="65" charset="-120"/>
              </a:rPr>
              <a:t>大師回顧</a:t>
            </a:r>
            <a:r>
              <a:rPr lang="zh-TW" altLang="en-US" dirty="0" smtClean="0">
                <a:solidFill>
                  <a:schemeClr val="tx1"/>
                </a:solidFill>
                <a:latin typeface="標楷體" pitchFamily="65" charset="-120"/>
                <a:ea typeface="標楷體" pitchFamily="65" charset="-120"/>
              </a:rPr>
              <a:t>二十年來</a:t>
            </a:r>
            <a:r>
              <a:rPr lang="en-US" altLang="zh-TW" dirty="0" smtClean="0">
                <a:solidFill>
                  <a:schemeClr val="tx1"/>
                </a:solidFill>
                <a:latin typeface="標楷體" pitchFamily="65" charset="-120"/>
                <a:ea typeface="標楷體" pitchFamily="65" charset="-120"/>
              </a:rPr>
              <a:t>XP</a:t>
            </a:r>
            <a:r>
              <a:rPr lang="zh-TW" altLang="en-US" dirty="0" smtClean="0">
                <a:solidFill>
                  <a:schemeClr val="tx1"/>
                </a:solidFill>
                <a:latin typeface="標楷體" pitchFamily="65" charset="-120"/>
                <a:ea typeface="標楷體" pitchFamily="65" charset="-120"/>
              </a:rPr>
              <a:t>的發展</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當年 該團隊有前輩傳授 </a:t>
            </a:r>
            <a:r>
              <a:rPr lang="en-US" altLang="zh-TW" dirty="0" smtClean="0">
                <a:solidFill>
                  <a:schemeClr val="tx1"/>
                </a:solidFill>
                <a:latin typeface="標楷體" pitchFamily="65" charset="-120"/>
                <a:ea typeface="標楷體" pitchFamily="65" charset="-120"/>
              </a:rPr>
              <a:t>XP</a:t>
            </a:r>
            <a:r>
              <a:rPr lang="zh-TW" altLang="en-US" dirty="0" smtClean="0">
                <a:solidFill>
                  <a:schemeClr val="tx1"/>
                </a:solidFill>
                <a:latin typeface="標楷體" pitchFamily="65" charset="-120"/>
                <a:ea typeface="標楷體" pitchFamily="65" charset="-120"/>
              </a:rPr>
              <a:t> 價值觀 如簡單 勇氣等 且大家銘記於心 結果工作極快樂 且成效極佳</a:t>
            </a: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但如今 軟體業界</a:t>
            </a:r>
            <a:r>
              <a:rPr lang="zh-TW" altLang="en-US" dirty="0">
                <a:solidFill>
                  <a:schemeClr val="tx1"/>
                </a:solidFill>
                <a:latin typeface="標楷體" pitchFamily="65" charset="-120"/>
                <a:ea typeface="標楷體" pitchFamily="65" charset="-120"/>
              </a:rPr>
              <a:t>大</a:t>
            </a:r>
            <a:r>
              <a:rPr lang="zh-TW" altLang="en-US" dirty="0" smtClean="0">
                <a:solidFill>
                  <a:schemeClr val="tx1"/>
                </a:solidFill>
                <a:latin typeface="標楷體" pitchFamily="65" charset="-120"/>
                <a:ea typeface="標楷體" pitchFamily="65" charset="-120"/>
              </a:rPr>
              <a:t>公司大談 </a:t>
            </a:r>
            <a:r>
              <a:rPr lang="en-US" altLang="zh-TW" dirty="0" smtClean="0">
                <a:solidFill>
                  <a:schemeClr val="tx1"/>
                </a:solidFill>
                <a:latin typeface="標楷體" pitchFamily="65" charset="-120"/>
                <a:ea typeface="標楷體" pitchFamily="65" charset="-120"/>
              </a:rPr>
              <a:t>scale up XP (</a:t>
            </a:r>
            <a:r>
              <a:rPr lang="zh-TW" altLang="en-US" dirty="0" smtClean="0">
                <a:solidFill>
                  <a:schemeClr val="tx1"/>
                </a:solidFill>
                <a:latin typeface="標楷體" pitchFamily="65" charset="-120"/>
                <a:ea typeface="標楷體" pitchFamily="65" charset="-120"/>
              </a:rPr>
              <a:t>擴大規模推行</a:t>
            </a:r>
            <a:r>
              <a:rPr lang="en-US" altLang="zh-TW" dirty="0" smtClean="0">
                <a:solidFill>
                  <a:schemeClr val="tx1"/>
                </a:solidFill>
                <a:latin typeface="標楷體" pitchFamily="65" charset="-120"/>
                <a:ea typeface="標楷體" pitchFamily="65" charset="-120"/>
              </a:rPr>
              <a:t>XP) </a:t>
            </a:r>
            <a:r>
              <a:rPr lang="zh-TW" altLang="en-US" dirty="0" smtClean="0">
                <a:solidFill>
                  <a:schemeClr val="tx1"/>
                </a:solidFill>
                <a:latin typeface="標楷體" pitchFamily="65" charset="-120"/>
                <a:ea typeface="標楷體" pitchFamily="65" charset="-120"/>
              </a:rPr>
              <a:t>且要由上而下 施加 </a:t>
            </a:r>
            <a:r>
              <a:rPr lang="en-US" altLang="zh-TW" dirty="0" smtClean="0">
                <a:solidFill>
                  <a:schemeClr val="tx1"/>
                </a:solidFill>
                <a:latin typeface="標楷體" pitchFamily="65" charset="-120"/>
                <a:ea typeface="標楷體" pitchFamily="65" charset="-120"/>
              </a:rPr>
              <a:t>(impose)</a:t>
            </a:r>
            <a:r>
              <a:rPr lang="zh-TW" altLang="en-US" dirty="0" smtClean="0">
                <a:solidFill>
                  <a:schemeClr val="tx1"/>
                </a:solidFill>
                <a:latin typeface="標楷體" pitchFamily="65" charset="-120"/>
                <a:ea typeface="標楷體" pitchFamily="65" charset="-120"/>
              </a:rPr>
              <a:t> 措施 全面推行 </a:t>
            </a:r>
            <a:r>
              <a:rPr lang="en-US" altLang="zh-TW" dirty="0" smtClean="0">
                <a:solidFill>
                  <a:schemeClr val="tx1"/>
                </a:solidFill>
                <a:latin typeface="標楷體" pitchFamily="65" charset="-120"/>
                <a:ea typeface="標楷體" pitchFamily="65" charset="-120"/>
              </a:rPr>
              <a:t>XP </a:t>
            </a:r>
            <a:r>
              <a:rPr lang="zh-TW" altLang="en-US" dirty="0" smtClean="0">
                <a:solidFill>
                  <a:schemeClr val="tx1"/>
                </a:solidFill>
                <a:latin typeface="標楷體" pitchFamily="65" charset="-120"/>
                <a:ea typeface="標楷體" pitchFamily="65" charset="-120"/>
              </a:rPr>
              <a:t>但他們沒重視內在的 </a:t>
            </a:r>
            <a:r>
              <a:rPr lang="en-US" altLang="zh-TW" dirty="0">
                <a:solidFill>
                  <a:schemeClr val="tx1"/>
                </a:solidFill>
                <a:latin typeface="標楷體" pitchFamily="65" charset="-120"/>
                <a:ea typeface="標楷體" pitchFamily="65" charset="-120"/>
              </a:rPr>
              <a:t>XP</a:t>
            </a: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價值觀的文化培育 這使得公司只獲得小小的進步 而不是應有的大幅進步 反而 成功</a:t>
            </a:r>
            <a:r>
              <a:rPr lang="en-US" altLang="zh-TW" dirty="0" smtClean="0">
                <a:solidFill>
                  <a:schemeClr val="tx1"/>
                </a:solidFill>
                <a:latin typeface="標楷體" pitchFamily="65" charset="-120"/>
                <a:ea typeface="標楷體" pitchFamily="65" charset="-120"/>
              </a:rPr>
              <a:t>XP</a:t>
            </a:r>
            <a:r>
              <a:rPr lang="zh-TW" altLang="en-US" smtClean="0">
                <a:solidFill>
                  <a:schemeClr val="tx1"/>
                </a:solidFill>
                <a:latin typeface="標楷體" pitchFamily="65" charset="-120"/>
                <a:ea typeface="標楷體" pitchFamily="65" charset="-120"/>
              </a:rPr>
              <a:t>小團隊逐漸變大 是較佳的方式</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en-US" altLang="zh-TW" sz="1800" dirty="0" smtClean="0">
                <a:solidFill>
                  <a:schemeClr val="tx1"/>
                </a:solidFill>
                <a:latin typeface="標楷體" pitchFamily="65" charset="-120"/>
                <a:ea typeface="標楷體" pitchFamily="65" charset="-120"/>
              </a:rPr>
              <a:t>[Chet Hendrickson &amp; Ron Jefferies, XP turns 20 and what we have learnt, YouTube]</a:t>
            </a:r>
            <a:endParaRPr lang="zh-TW" altLang="en-US" sz="1800" dirty="0">
              <a:solidFill>
                <a:schemeClr val="tx1"/>
              </a:solidFill>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二十年</a:t>
            </a:r>
            <a:r>
              <a:rPr lang="zh-TW" altLang="en-US" dirty="0">
                <a:solidFill>
                  <a:schemeClr val="tx1"/>
                </a:solidFill>
                <a:latin typeface="標楷體" pitchFamily="65" charset="-120"/>
                <a:ea typeface="標楷體" pitchFamily="65" charset="-120"/>
              </a:rPr>
              <a:t>回顧</a:t>
            </a:r>
            <a:endParaRPr lang="zh-TW" altLang="en-US" dirty="0"/>
          </a:p>
        </p:txBody>
      </p:sp>
    </p:spTree>
    <p:extLst>
      <p:ext uri="{BB962C8B-B14F-4D97-AF65-F5344CB8AC3E}">
        <p14:creationId xmlns:p14="http://schemas.microsoft.com/office/powerpoint/2010/main" val="188358932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AD48FDC-EA02-4996-9C62-C1818A5B2B8B}" type="slidenum">
              <a:rPr lang="zh-TW" altLang="en-US" smtClean="0">
                <a:solidFill>
                  <a:schemeClr val="tx1"/>
                </a:solidFill>
              </a:rPr>
              <a:pPr>
                <a:defRPr/>
              </a:pPr>
              <a:t>244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軟體產業升級</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510747"/>
            <a:ext cx="8534400" cy="3882887"/>
          </a:xfrm>
          <a:prstGeom prst="rect">
            <a:avLst/>
          </a:prstGeom>
        </p:spPr>
        <p:txBody>
          <a:bodyPr>
            <a:normAutofit fontScale="92500" lnSpcReduction="10000"/>
          </a:bodyPr>
          <a:lstStyle/>
          <a:p>
            <a:pPr>
              <a:buFont typeface="Wingdings" pitchFamily="2" charset="2"/>
              <a:buNone/>
              <a:defRPr/>
            </a:pPr>
            <a:r>
              <a:rPr lang="en-US" altLang="zh-TW" dirty="0" smtClean="0">
                <a:solidFill>
                  <a:schemeClr val="tx1"/>
                </a:solidFill>
              </a:rPr>
              <a:t>  </a:t>
            </a:r>
            <a:r>
              <a:rPr lang="en-US" altLang="zh-TW" dirty="0" smtClean="0">
                <a:solidFill>
                  <a:schemeClr val="tx1"/>
                </a:solidFill>
                <a:latin typeface="標楷體" pitchFamily="65" charset="-120"/>
                <a:ea typeface="標楷體" pitchFamily="65" charset="-120"/>
              </a:rPr>
              <a:t>Martin Fowler </a:t>
            </a:r>
            <a:r>
              <a:rPr lang="zh-TW" altLang="en-US" dirty="0" smtClean="0">
                <a:solidFill>
                  <a:schemeClr val="tx1"/>
                </a:solidFill>
                <a:latin typeface="標楷體" pitchFamily="65" charset="-120"/>
                <a:ea typeface="標楷體" pitchFamily="65" charset="-120"/>
              </a:rPr>
              <a:t>在經典文章 </a:t>
            </a:r>
            <a:r>
              <a:rPr lang="en-US" altLang="zh-TW" dirty="0" smtClean="0">
                <a:solidFill>
                  <a:schemeClr val="tx1"/>
                </a:solidFill>
                <a:latin typeface="標楷體" pitchFamily="65" charset="-120"/>
                <a:ea typeface="標楷體" pitchFamily="65" charset="-120"/>
              </a:rPr>
              <a:t>The New Methodology </a:t>
            </a:r>
            <a:r>
              <a:rPr lang="zh-TW" altLang="en-US" dirty="0" smtClean="0">
                <a:solidFill>
                  <a:schemeClr val="tx1"/>
                </a:solidFill>
                <a:latin typeface="標楷體" pitchFamily="65" charset="-120"/>
                <a:ea typeface="標楷體" pitchFamily="65" charset="-120"/>
              </a:rPr>
              <a:t>中回顧軟體產業升級的歷史</a:t>
            </a:r>
            <a:r>
              <a:rPr lang="en-US" altLang="zh-TW" dirty="0" smtClean="0">
                <a:solidFill>
                  <a:schemeClr val="tx1"/>
                </a:solidFill>
                <a:latin typeface="標楷體" pitchFamily="65" charset="-120"/>
                <a:ea typeface="標楷體" pitchFamily="65" charset="-120"/>
              </a:rPr>
              <a:t>:</a:t>
            </a:r>
          </a:p>
          <a:p>
            <a:pPr>
              <a:defRPr/>
            </a:pPr>
            <a:r>
              <a:rPr lang="en-US" altLang="zh-TW" dirty="0" smtClean="0">
                <a:solidFill>
                  <a:schemeClr val="tx1"/>
                </a:solidFill>
                <a:latin typeface="標楷體" pitchFamily="65" charset="-120"/>
                <a:ea typeface="標楷體" pitchFamily="65" charset="-120"/>
              </a:rPr>
              <a:t>1) No methodology (code and fix) </a:t>
            </a:r>
          </a:p>
          <a:p>
            <a:pPr>
              <a:defRPr/>
            </a:pPr>
            <a:r>
              <a:rPr lang="en-US" altLang="zh-TW" dirty="0" smtClean="0">
                <a:solidFill>
                  <a:schemeClr val="tx1"/>
                </a:solidFill>
                <a:latin typeface="標楷體" pitchFamily="65" charset="-120"/>
                <a:ea typeface="標楷體" pitchFamily="65" charset="-120"/>
              </a:rPr>
              <a:t>2) monumental methodology</a:t>
            </a:r>
            <a:r>
              <a:rPr lang="zh-TW" altLang="en-US" dirty="0" smtClean="0">
                <a:solidFill>
                  <a:schemeClr val="tx1"/>
                </a:solidFill>
                <a:latin typeface="標楷體" pitchFamily="65" charset="-120"/>
                <a:ea typeface="標楷體" pitchFamily="65" charset="-120"/>
              </a:rPr>
              <a:t> 紀念碑式龐大的方法論</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(too much methodology)</a:t>
            </a:r>
          </a:p>
          <a:p>
            <a:pPr>
              <a:defRPr/>
            </a:pPr>
            <a:r>
              <a:rPr lang="en-US" altLang="zh-TW" dirty="0" smtClean="0">
                <a:solidFill>
                  <a:schemeClr val="tx1"/>
                </a:solidFill>
                <a:latin typeface="標楷體" pitchFamily="65" charset="-120"/>
                <a:ea typeface="標楷體" pitchFamily="65" charset="-120"/>
              </a:rPr>
              <a:t>3) agile methodology (BEST!)</a:t>
            </a:r>
          </a:p>
          <a:p>
            <a:pPr marL="0" indent="0">
              <a:buNone/>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產業要升級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台灣人不要再拼命做苦力</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軟體產業升級絕非</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軟體園區樓房蓋的更高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專案人數更多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開發行數更多 而是要敏捷做高品質精品</a:t>
            </a:r>
            <a:endParaRPr lang="en-US" altLang="zh-TW" dirty="0" smtClean="0">
              <a:solidFill>
                <a:schemeClr val="tx1"/>
              </a:solidFill>
            </a:endParaRPr>
          </a:p>
          <a:p>
            <a:pPr>
              <a:defRPr/>
            </a:pPr>
            <a:endParaRPr lang="en-US" altLang="zh-TW" dirty="0" smtClean="0">
              <a:solidFill>
                <a:schemeClr val="tx1"/>
              </a:solidFill>
            </a:endParaRPr>
          </a:p>
          <a:p>
            <a:pPr>
              <a:defRPr/>
            </a:pPr>
            <a:endParaRPr lang="en-US" altLang="zh-TW" dirty="0" smtClean="0">
              <a:solidFill>
                <a:schemeClr val="tx1"/>
              </a:solidFill>
            </a:endParaRPr>
          </a:p>
          <a:p>
            <a:pPr>
              <a:defRPr/>
            </a:pPr>
            <a:endParaRPr lang="en-US" altLang="zh-TW" dirty="0" smtClean="0">
              <a:solidFill>
                <a:schemeClr val="tx1"/>
              </a:solidFill>
            </a:endParaRPr>
          </a:p>
          <a:p>
            <a:pPr>
              <a:defRPr/>
            </a:pPr>
            <a:endParaRPr lang="en-US" altLang="zh-TW" dirty="0" smtClean="0">
              <a:solidFill>
                <a:schemeClr val="tx1"/>
              </a:solidFill>
            </a:endParaRPr>
          </a:p>
          <a:p>
            <a:pPr>
              <a:defRPr/>
            </a:pPr>
            <a:endParaRPr lang="zh-TW" altLang="en-US" dirty="0">
              <a:solidFill>
                <a:schemeClr val="tx1"/>
              </a:solidFill>
            </a:endParaRPr>
          </a:p>
        </p:txBody>
      </p:sp>
    </p:spTree>
    <p:extLst>
      <p:ext uri="{BB962C8B-B14F-4D97-AF65-F5344CB8AC3E}">
        <p14:creationId xmlns:p14="http://schemas.microsoft.com/office/powerpoint/2010/main" val="421193160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81F77B2-F36D-4208-8F61-E57A056089FD}" type="slidenum">
              <a:rPr lang="zh-TW" altLang="en-US" smtClean="0"/>
              <a:pPr>
                <a:defRPr/>
              </a:pPr>
              <a:t>245</a:t>
            </a:fld>
            <a:endParaRPr lang="en-US" altLang="zh-TW"/>
          </a:p>
        </p:txBody>
      </p:sp>
      <p:sp>
        <p:nvSpPr>
          <p:cNvPr id="2" name="標題 1"/>
          <p:cNvSpPr>
            <a:spLocks noGrp="1"/>
          </p:cNvSpPr>
          <p:nvPr>
            <p:ph type="title"/>
          </p:nvPr>
        </p:nvSpPr>
        <p:spPr/>
        <p:txBody>
          <a:bodyPr/>
          <a:lstStyle/>
          <a:p>
            <a:pPr>
              <a:defRPr/>
            </a:pPr>
            <a:r>
              <a:rPr lang="en-US" altLang="zh-TW" dirty="0" smtClean="0">
                <a:solidFill>
                  <a:schemeClr val="tx1"/>
                </a:solidFill>
              </a:rPr>
              <a:t>XP values</a:t>
            </a:r>
            <a:r>
              <a:rPr lang="zh-TW" altLang="en-US" dirty="0" smtClean="0">
                <a:solidFill>
                  <a:schemeClr val="tx1"/>
                </a:solidFill>
              </a:rPr>
              <a:t>  </a:t>
            </a:r>
            <a:r>
              <a:rPr lang="zh-TW" altLang="en-US" dirty="0" smtClean="0">
                <a:solidFill>
                  <a:schemeClr val="tx1"/>
                </a:solidFill>
                <a:latin typeface="標楷體" pitchFamily="65" charset="-120"/>
                <a:ea typeface="標楷體" pitchFamily="65" charset="-120"/>
              </a:rPr>
              <a:t>價值觀 </a:t>
            </a:r>
            <a:r>
              <a:rPr lang="en-US" altLang="zh-TW" sz="3200" dirty="0" smtClean="0">
                <a:solidFill>
                  <a:schemeClr val="tx1"/>
                </a:solidFill>
              </a:rPr>
              <a:t>[</a:t>
            </a:r>
            <a:r>
              <a:rPr lang="en-US" altLang="zh-TW" sz="3200" dirty="0" err="1" smtClean="0">
                <a:solidFill>
                  <a:schemeClr val="tx1"/>
                </a:solidFill>
              </a:rPr>
              <a:t>wikipedia</a:t>
            </a:r>
            <a:r>
              <a:rPr lang="en-US" altLang="zh-TW" sz="3200" dirty="0" smtClean="0">
                <a:solidFill>
                  <a:schemeClr val="tx1"/>
                </a:solidFill>
              </a:rPr>
              <a:t>]</a:t>
            </a:r>
            <a:endParaRPr lang="zh-TW" altLang="en-US" sz="3200" dirty="0">
              <a:solidFill>
                <a:schemeClr val="tx1"/>
              </a:solidFill>
            </a:endParaRPr>
          </a:p>
        </p:txBody>
      </p:sp>
      <p:sp>
        <p:nvSpPr>
          <p:cNvPr id="3" name="內容版面配置區 2"/>
          <p:cNvSpPr>
            <a:spLocks noGrp="1"/>
          </p:cNvSpPr>
          <p:nvPr>
            <p:ph sz="quarter" idx="4294967295"/>
          </p:nvPr>
        </p:nvSpPr>
        <p:spPr>
          <a:xfrm>
            <a:off x="1524000" y="1643269"/>
            <a:ext cx="8534400" cy="4041913"/>
          </a:xfrm>
          <a:prstGeom prst="rect">
            <a:avLst/>
          </a:prstGeom>
        </p:spPr>
        <p:txBody>
          <a:bodyPr>
            <a:normAutofit/>
          </a:bodyPr>
          <a:lstStyle/>
          <a:p>
            <a:pPr>
              <a:defRPr/>
            </a:pPr>
            <a:r>
              <a:rPr lang="en-US" sz="2400" dirty="0" smtClean="0">
                <a:solidFill>
                  <a:schemeClr val="tx1"/>
                </a:solidFill>
              </a:rPr>
              <a:t>Extreme Programming initially recognized four values in 1999. A new value was added in the second edition of </a:t>
            </a:r>
            <a:r>
              <a:rPr lang="en-US" sz="2400" i="1" dirty="0" smtClean="0">
                <a:solidFill>
                  <a:schemeClr val="tx1"/>
                </a:solidFill>
              </a:rPr>
              <a:t>Extreme Programming Explained</a:t>
            </a:r>
            <a:r>
              <a:rPr lang="en-US" sz="2400" dirty="0" smtClean="0">
                <a:solidFill>
                  <a:schemeClr val="tx1"/>
                </a:solidFill>
              </a:rPr>
              <a:t>. The five values are:</a:t>
            </a:r>
          </a:p>
          <a:p>
            <a:pPr>
              <a:defRPr/>
            </a:pPr>
            <a:endParaRPr lang="en-US" sz="2400" dirty="0" smtClean="0"/>
          </a:p>
          <a:p>
            <a:pPr>
              <a:defRPr/>
            </a:pPr>
            <a:r>
              <a:rPr lang="en-US" sz="2400" dirty="0" smtClean="0">
                <a:solidFill>
                  <a:schemeClr val="tx1"/>
                </a:solidFill>
                <a:latin typeface="標楷體" pitchFamily="65" charset="-120"/>
                <a:ea typeface="標楷體" pitchFamily="65" charset="-120"/>
                <a:hlinkClick r:id="rId2" action="ppaction://hlinkfile" tooltip="Communication"/>
              </a:rPr>
              <a:t>        Communication</a:t>
            </a:r>
            <a:r>
              <a:rPr lang="en-US" sz="2400" dirty="0" smtClean="0">
                <a:solidFill>
                  <a:schemeClr val="tx1"/>
                </a:solidFill>
                <a:latin typeface="標楷體" pitchFamily="65" charset="-120"/>
                <a:ea typeface="標楷體" pitchFamily="65" charset="-120"/>
              </a:rPr>
              <a:t>  </a:t>
            </a:r>
            <a:r>
              <a:rPr lang="en-US" sz="2400" dirty="0" err="1" smtClean="0">
                <a:solidFill>
                  <a:schemeClr val="tx1"/>
                </a:solidFill>
                <a:latin typeface="標楷體" pitchFamily="65" charset="-120"/>
                <a:ea typeface="標楷體" pitchFamily="65" charset="-120"/>
              </a:rPr>
              <a:t>溝通</a:t>
            </a:r>
            <a:endParaRPr lang="en-US" sz="2400" dirty="0" smtClean="0">
              <a:solidFill>
                <a:schemeClr val="tx1"/>
              </a:solidFill>
              <a:latin typeface="標楷體" pitchFamily="65" charset="-120"/>
              <a:ea typeface="標楷體" pitchFamily="65" charset="-120"/>
            </a:endParaRPr>
          </a:p>
          <a:p>
            <a:pPr>
              <a:defRPr/>
            </a:pPr>
            <a:r>
              <a:rPr lang="en-US" sz="2400" dirty="0" smtClean="0">
                <a:solidFill>
                  <a:schemeClr val="tx1"/>
                </a:solidFill>
                <a:latin typeface="標楷體" pitchFamily="65" charset="-120"/>
                <a:ea typeface="標楷體" pitchFamily="65" charset="-120"/>
                <a:hlinkClick r:id="rId3" action="ppaction://hlinkfile" tooltip="Simplicity"/>
              </a:rPr>
              <a:t>        Simplicity</a:t>
            </a:r>
            <a:r>
              <a:rPr lang="en-US" sz="2400" dirty="0" smtClean="0">
                <a:solidFill>
                  <a:schemeClr val="tx1"/>
                </a:solidFill>
                <a:latin typeface="標楷體" pitchFamily="65" charset="-120"/>
                <a:ea typeface="標楷體" pitchFamily="65" charset="-120"/>
              </a:rPr>
              <a:t>     </a:t>
            </a:r>
            <a:r>
              <a:rPr lang="en-US" sz="2400" dirty="0" err="1" smtClean="0">
                <a:solidFill>
                  <a:schemeClr val="tx1"/>
                </a:solidFill>
                <a:latin typeface="標楷體" pitchFamily="65" charset="-120"/>
                <a:ea typeface="標楷體" pitchFamily="65" charset="-120"/>
              </a:rPr>
              <a:t>簡約</a:t>
            </a:r>
            <a:endParaRPr lang="en-US" sz="2400" dirty="0" smtClean="0">
              <a:solidFill>
                <a:schemeClr val="tx1"/>
              </a:solidFill>
              <a:latin typeface="標楷體" pitchFamily="65" charset="-120"/>
              <a:ea typeface="標楷體" pitchFamily="65" charset="-120"/>
            </a:endParaRPr>
          </a:p>
          <a:p>
            <a:pPr>
              <a:defRPr/>
            </a:pPr>
            <a:r>
              <a:rPr lang="en-US" sz="2400" dirty="0" smtClean="0">
                <a:solidFill>
                  <a:schemeClr val="tx1"/>
                </a:solidFill>
                <a:latin typeface="標楷體" pitchFamily="65" charset="-120"/>
                <a:ea typeface="標楷體" pitchFamily="65" charset="-120"/>
                <a:hlinkClick r:id="rId4" action="ppaction://hlinkfile" tooltip="Feedback"/>
              </a:rPr>
              <a:t>        Feedback</a:t>
            </a:r>
            <a:r>
              <a:rPr lang="en-US" sz="2400" dirty="0" smtClean="0">
                <a:solidFill>
                  <a:schemeClr val="tx1"/>
                </a:solidFill>
                <a:latin typeface="標楷體" pitchFamily="65" charset="-120"/>
                <a:ea typeface="標楷體" pitchFamily="65" charset="-120"/>
              </a:rPr>
              <a:t>       </a:t>
            </a:r>
            <a:r>
              <a:rPr lang="en-US" sz="2400" dirty="0" err="1" smtClean="0">
                <a:solidFill>
                  <a:schemeClr val="tx1"/>
                </a:solidFill>
                <a:latin typeface="標楷體" pitchFamily="65" charset="-120"/>
                <a:ea typeface="標楷體" pitchFamily="65" charset="-120"/>
              </a:rPr>
              <a:t>回饋</a:t>
            </a:r>
            <a:endParaRPr lang="en-US" sz="2400" dirty="0" smtClean="0">
              <a:solidFill>
                <a:schemeClr val="tx1"/>
              </a:solidFill>
              <a:latin typeface="標楷體" pitchFamily="65" charset="-120"/>
              <a:ea typeface="標楷體" pitchFamily="65" charset="-120"/>
            </a:endParaRPr>
          </a:p>
          <a:p>
            <a:pPr>
              <a:defRPr/>
            </a:pPr>
            <a:r>
              <a:rPr lang="en-US" sz="2400" dirty="0" smtClean="0">
                <a:solidFill>
                  <a:schemeClr val="tx1"/>
                </a:solidFill>
                <a:latin typeface="標楷體" pitchFamily="65" charset="-120"/>
                <a:ea typeface="標楷體" pitchFamily="65" charset="-120"/>
                <a:hlinkClick r:id="rId5" action="ppaction://hlinkfile" tooltip="Courage"/>
              </a:rPr>
              <a:t>        Courage</a:t>
            </a:r>
            <a:r>
              <a:rPr lang="en-US" sz="2400" dirty="0" smtClean="0">
                <a:solidFill>
                  <a:schemeClr val="tx1"/>
                </a:solidFill>
                <a:latin typeface="標楷體" pitchFamily="65" charset="-120"/>
                <a:ea typeface="標楷體" pitchFamily="65" charset="-120"/>
              </a:rPr>
              <a:t>        </a:t>
            </a:r>
            <a:r>
              <a:rPr lang="en-US" sz="2400" dirty="0" err="1" smtClean="0">
                <a:solidFill>
                  <a:srgbClr val="FF0000"/>
                </a:solidFill>
                <a:latin typeface="標楷體" pitchFamily="65" charset="-120"/>
                <a:ea typeface="標楷體" pitchFamily="65" charset="-120"/>
              </a:rPr>
              <a:t>勇氣</a:t>
            </a:r>
            <a:endParaRPr lang="en-US" sz="2400" dirty="0" smtClean="0">
              <a:solidFill>
                <a:srgbClr val="FF0000"/>
              </a:solidFill>
              <a:latin typeface="標楷體" pitchFamily="65" charset="-120"/>
              <a:ea typeface="標楷體" pitchFamily="65" charset="-120"/>
            </a:endParaRPr>
          </a:p>
          <a:p>
            <a:pPr>
              <a:defRPr/>
            </a:pPr>
            <a:r>
              <a:rPr lang="en-US" sz="2400" dirty="0" smtClean="0">
                <a:solidFill>
                  <a:schemeClr val="tx1"/>
                </a:solidFill>
                <a:latin typeface="標楷體" pitchFamily="65" charset="-120"/>
                <a:ea typeface="標楷體" pitchFamily="65" charset="-120"/>
                <a:hlinkClick r:id="rId6" action="ppaction://hlinkfile" tooltip="Respect"/>
              </a:rPr>
              <a:t>        Respect</a:t>
            </a:r>
            <a:r>
              <a:rPr lang="en-US" sz="2400" dirty="0" smtClean="0">
                <a:solidFill>
                  <a:schemeClr val="tx1"/>
                </a:solidFill>
                <a:latin typeface="標楷體" pitchFamily="65" charset="-120"/>
                <a:ea typeface="標楷體" pitchFamily="65" charset="-120"/>
              </a:rPr>
              <a:t>        </a:t>
            </a:r>
            <a:r>
              <a:rPr lang="en-US" sz="2400" dirty="0" err="1" smtClean="0">
                <a:solidFill>
                  <a:schemeClr val="tx1"/>
                </a:solidFill>
                <a:latin typeface="標楷體" pitchFamily="65" charset="-120"/>
                <a:ea typeface="標楷體" pitchFamily="65" charset="-120"/>
              </a:rPr>
              <a:t>尊重</a:t>
            </a:r>
            <a:r>
              <a:rPr lang="en-US" sz="2400" dirty="0" smtClean="0">
                <a:solidFill>
                  <a:schemeClr val="tx1"/>
                </a:solidFill>
                <a:latin typeface="標楷體" pitchFamily="65" charset="-120"/>
                <a:ea typeface="標楷體" pitchFamily="65" charset="-120"/>
              </a:rPr>
              <a:t> (</a:t>
            </a:r>
            <a:r>
              <a:rPr lang="en-US" sz="2400" b="1" dirty="0" smtClean="0">
                <a:solidFill>
                  <a:schemeClr val="tx1"/>
                </a:solidFill>
                <a:latin typeface="標楷體" pitchFamily="65" charset="-120"/>
                <a:ea typeface="標楷體" pitchFamily="65" charset="-120"/>
              </a:rPr>
              <a:t>s</a:t>
            </a:r>
            <a:r>
              <a:rPr lang="en-US" sz="2400" dirty="0" smtClean="0">
                <a:solidFill>
                  <a:schemeClr val="tx1"/>
                </a:solidFill>
              </a:rPr>
              <a:t>ee next page)</a:t>
            </a:r>
          </a:p>
          <a:p>
            <a:pPr>
              <a:buFont typeface="Wingdings" pitchFamily="2" charset="2"/>
              <a:buNone/>
              <a:defRPr/>
            </a:pPr>
            <a:endParaRPr lang="zh-TW" altLang="en-US" dirty="0"/>
          </a:p>
        </p:txBody>
      </p:sp>
    </p:spTree>
    <p:extLst>
      <p:ext uri="{BB962C8B-B14F-4D97-AF65-F5344CB8AC3E}">
        <p14:creationId xmlns:p14="http://schemas.microsoft.com/office/powerpoint/2010/main" val="1002670301"/>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5C00869-B3BA-4116-8252-73BDB16C87C3}" type="slidenum">
              <a:rPr lang="zh-TW" altLang="en-US" smtClean="0">
                <a:solidFill>
                  <a:schemeClr val="tx1"/>
                </a:solidFill>
              </a:rPr>
              <a:pPr>
                <a:defRPr/>
              </a:pPr>
              <a:t>246</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Respect  </a:t>
            </a:r>
            <a:r>
              <a:rPr lang="zh-TW" altLang="en-US" dirty="0" smtClean="0">
                <a:solidFill>
                  <a:schemeClr val="tx1"/>
                </a:solidFill>
                <a:latin typeface="標楷體" pitchFamily="65" charset="-120"/>
                <a:ea typeface="標楷體" pitchFamily="65" charset="-120"/>
              </a:rPr>
              <a:t>尊重</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577008"/>
            <a:ext cx="8534400" cy="3803375"/>
          </a:xfrm>
          <a:prstGeom prst="rect">
            <a:avLst/>
          </a:prstGeom>
        </p:spPr>
        <p:txBody>
          <a:bodyPr>
            <a:normAutofit/>
          </a:bodyPr>
          <a:lstStyle/>
          <a:p>
            <a:pPr marL="0" indent="0" algn="just">
              <a:buNone/>
              <a:defRPr/>
            </a:pPr>
            <a:r>
              <a:rPr lang="en-US" altLang="zh-TW" sz="2000" dirty="0" smtClean="0">
                <a:solidFill>
                  <a:schemeClr val="tx1"/>
                </a:solidFill>
                <a:latin typeface="標楷體" pitchFamily="65" charset="-120"/>
                <a:ea typeface="標楷體" pitchFamily="65" charset="-120"/>
              </a:rPr>
              <a:t>(1) </a:t>
            </a:r>
            <a:r>
              <a:rPr lang="zh-TW" altLang="en-US" sz="2000" dirty="0" smtClean="0">
                <a:solidFill>
                  <a:schemeClr val="tx1"/>
                </a:solidFill>
                <a:latin typeface="標楷體" pitchFamily="65" charset="-120"/>
                <a:ea typeface="標楷體" pitchFamily="65" charset="-120"/>
              </a:rPr>
              <a:t>團隊成員</a:t>
            </a:r>
            <a:r>
              <a:rPr lang="zh-TW" altLang="en-US" sz="2000" dirty="0" smtClean="0">
                <a:solidFill>
                  <a:schemeClr val="tx1"/>
                </a:solidFill>
                <a:latin typeface="微軟正黑體" pitchFamily="34" charset="-120"/>
                <a:ea typeface="微軟正黑體" pitchFamily="34" charset="-120"/>
              </a:rPr>
              <a:t>彼此尊重 </a:t>
            </a:r>
            <a:r>
              <a:rPr lang="zh-TW" altLang="en-US" sz="2000" dirty="0" smtClean="0">
                <a:solidFill>
                  <a:schemeClr val="tx1"/>
                </a:solidFill>
                <a:latin typeface="標楷體" pitchFamily="65" charset="-120"/>
                <a:ea typeface="標楷體" pitchFamily="65" charset="-120"/>
              </a:rPr>
              <a:t>因為程式師絕對不應該 維修程式時 造成編譯錯誤 測試碼不過 或耽擱同事的工作  </a:t>
            </a:r>
            <a:r>
              <a:rPr lang="en-US" sz="2000" dirty="0" smtClean="0">
                <a:solidFill>
                  <a:schemeClr val="tx1"/>
                </a:solidFill>
                <a:latin typeface="標楷體" pitchFamily="65" charset="-120"/>
                <a:ea typeface="標楷體" pitchFamily="65" charset="-120"/>
              </a:rPr>
              <a:t> </a:t>
            </a:r>
          </a:p>
          <a:p>
            <a:pPr marL="0" indent="0" algn="just">
              <a:buNone/>
              <a:defRPr/>
            </a:pPr>
            <a:r>
              <a:rPr lang="en-US" sz="2000" dirty="0" smtClean="0">
                <a:solidFill>
                  <a:schemeClr val="tx1"/>
                </a:solidFill>
                <a:latin typeface="標楷體" pitchFamily="65" charset="-120"/>
                <a:ea typeface="標楷體" pitchFamily="65" charset="-120"/>
              </a:rPr>
              <a:t>(2) </a:t>
            </a:r>
            <a:r>
              <a:rPr lang="zh-TW" altLang="en-US" sz="2000" dirty="0" smtClean="0">
                <a:solidFill>
                  <a:schemeClr val="tx1"/>
                </a:solidFill>
                <a:latin typeface="標楷體" pitchFamily="65" charset="-120"/>
                <a:ea typeface="標楷體" pitchFamily="65" charset="-120"/>
              </a:rPr>
              <a:t>團隊成員</a:t>
            </a:r>
            <a:r>
              <a:rPr lang="zh-TW" altLang="en-US" sz="2000" dirty="0" smtClean="0">
                <a:solidFill>
                  <a:schemeClr val="tx1"/>
                </a:solidFill>
                <a:latin typeface="微軟正黑體" pitchFamily="34" charset="-120"/>
                <a:ea typeface="微軟正黑體" pitchFamily="34" charset="-120"/>
              </a:rPr>
              <a:t>尊重本身的工作 </a:t>
            </a:r>
            <a:r>
              <a:rPr lang="zh-TW" altLang="en-US" sz="2000" dirty="0" smtClean="0">
                <a:solidFill>
                  <a:schemeClr val="tx1"/>
                </a:solidFill>
                <a:latin typeface="標楷體" pitchFamily="65" charset="-120"/>
                <a:ea typeface="標楷體" pitchFamily="65" charset="-120"/>
              </a:rPr>
              <a:t>永遠努力去修改設計 追求最佳品質</a:t>
            </a:r>
            <a:endParaRPr lang="en-US" altLang="zh-TW" sz="2000" dirty="0" smtClean="0">
              <a:solidFill>
                <a:schemeClr val="tx1"/>
              </a:solidFill>
              <a:latin typeface="標楷體" pitchFamily="65" charset="-120"/>
              <a:ea typeface="標楷體" pitchFamily="65" charset="-120"/>
            </a:endParaRPr>
          </a:p>
          <a:p>
            <a:pPr marL="0" indent="0" algn="just">
              <a:buNone/>
              <a:defRPr/>
            </a:pPr>
            <a:endParaRPr lang="en-US" sz="2000" dirty="0" smtClean="0">
              <a:solidFill>
                <a:schemeClr val="tx1"/>
              </a:solidFill>
              <a:latin typeface="標楷體" pitchFamily="65" charset="-120"/>
              <a:ea typeface="標楷體" pitchFamily="65" charset="-120"/>
            </a:endParaRPr>
          </a:p>
          <a:p>
            <a:pPr marL="0" indent="0" algn="just">
              <a:buNone/>
              <a:defRPr/>
            </a:pPr>
            <a:r>
              <a:rPr lang="zh-TW" altLang="en-US" sz="2000" b="1" dirty="0" smtClean="0">
                <a:solidFill>
                  <a:schemeClr val="tx1"/>
                </a:solidFill>
                <a:latin typeface="標楷體" pitchFamily="65" charset="-120"/>
                <a:ea typeface="標楷體" pitchFamily="65" charset="-120"/>
              </a:rPr>
              <a:t> 採行前面四項價值觀之後 將可獲的團隊其他成員的尊重</a:t>
            </a:r>
            <a:endParaRPr lang="en-US" sz="2000" b="1" dirty="0" smtClean="0">
              <a:solidFill>
                <a:schemeClr val="tx1"/>
              </a:solidFill>
              <a:latin typeface="標楷體" pitchFamily="65" charset="-120"/>
              <a:ea typeface="標楷體" pitchFamily="65" charset="-120"/>
            </a:endParaRPr>
          </a:p>
          <a:p>
            <a:pPr algn="just">
              <a:defRPr/>
            </a:pPr>
            <a:r>
              <a:rPr lang="zh-TW" altLang="en-US" sz="2000" dirty="0" smtClean="0">
                <a:solidFill>
                  <a:schemeClr val="tx1"/>
                </a:solidFill>
                <a:latin typeface="標楷體" pitchFamily="65" charset="-120"/>
                <a:ea typeface="標楷體" pitchFamily="65" charset="-120"/>
              </a:rPr>
              <a:t>團隊成員無人被看輕或忽視 這確保士氣高昂 忠於團隊  </a:t>
            </a:r>
            <a:endParaRPr lang="en-US" altLang="zh-TW" sz="2000" dirty="0" smtClean="0">
              <a:solidFill>
                <a:schemeClr val="tx1"/>
              </a:solidFill>
              <a:latin typeface="標楷體" pitchFamily="65" charset="-120"/>
              <a:ea typeface="標楷體" pitchFamily="65" charset="-120"/>
            </a:endParaRPr>
          </a:p>
          <a:p>
            <a:pPr algn="just">
              <a:defRPr/>
            </a:pPr>
            <a:r>
              <a:rPr lang="zh-TW" altLang="en-US" sz="2000" dirty="0" smtClean="0">
                <a:solidFill>
                  <a:schemeClr val="tx1"/>
                </a:solidFill>
                <a:latin typeface="標楷體" pitchFamily="65" charset="-120"/>
                <a:ea typeface="標楷體" pitchFamily="65" charset="-120"/>
              </a:rPr>
              <a:t>本價值觀是針對人的</a:t>
            </a:r>
            <a:r>
              <a:rPr lang="en-US" sz="2000" dirty="0" smtClean="0">
                <a:solidFill>
                  <a:schemeClr val="tx1"/>
                </a:solidFill>
                <a:latin typeface="標楷體" pitchFamily="65" charset="-120"/>
                <a:ea typeface="標楷體" pitchFamily="65" charset="-120"/>
              </a:rPr>
              <a:t> </a:t>
            </a:r>
          </a:p>
          <a:p>
            <a:pPr algn="just">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34064044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D689FDD-FF37-4139-8F04-F413E0D210B6}" type="slidenum">
              <a:rPr lang="zh-TW" altLang="en-US" smtClean="0"/>
              <a:pPr>
                <a:defRPr/>
              </a:pPr>
              <a:t>247</a:t>
            </a:fld>
            <a:endParaRPr lang="en-US" altLang="zh-TW"/>
          </a:p>
        </p:txBody>
      </p:sp>
      <p:sp>
        <p:nvSpPr>
          <p:cNvPr id="2" name="標題 1"/>
          <p:cNvSpPr>
            <a:spLocks noGrp="1"/>
          </p:cNvSpPr>
          <p:nvPr>
            <p:ph type="title"/>
          </p:nvPr>
        </p:nvSpPr>
        <p:spPr/>
        <p:txBody>
          <a:bodyPr/>
          <a:lstStyle/>
          <a:p>
            <a:pPr>
              <a:defRPr/>
            </a:pPr>
            <a:r>
              <a:rPr lang="en-US" dirty="0" smtClean="0">
                <a:solidFill>
                  <a:schemeClr val="tx1"/>
                </a:solidFill>
                <a:effectLst/>
              </a:rPr>
              <a:t>XP Practices </a:t>
            </a:r>
            <a:r>
              <a:rPr lang="zh-TW" altLang="en-US" dirty="0" smtClean="0">
                <a:solidFill>
                  <a:schemeClr val="tx1"/>
                </a:solidFill>
                <a:effectLst/>
                <a:latin typeface="標楷體" pitchFamily="65" charset="-120"/>
                <a:ea typeface="標楷體" pitchFamily="65" charset="-120"/>
              </a:rPr>
              <a:t>實務</a:t>
            </a:r>
            <a:endParaRPr lang="zh-TW" altLang="en-US" dirty="0">
              <a:solidFill>
                <a:schemeClr val="tx1"/>
              </a:solidFill>
            </a:endParaRPr>
          </a:p>
        </p:txBody>
      </p:sp>
      <p:sp>
        <p:nvSpPr>
          <p:cNvPr id="3" name="內容版面配置區 2"/>
          <p:cNvSpPr>
            <a:spLocks noGrp="1"/>
          </p:cNvSpPr>
          <p:nvPr>
            <p:ph sz="quarter" idx="4294967295"/>
          </p:nvPr>
        </p:nvSpPr>
        <p:spPr>
          <a:xfrm>
            <a:off x="1524000" y="1630016"/>
            <a:ext cx="8534400" cy="4516784"/>
          </a:xfrm>
          <a:prstGeom prst="rect">
            <a:avLst/>
          </a:prstGeom>
        </p:spPr>
        <p:txBody>
          <a:bodyPr>
            <a:normAutofit fontScale="92500" lnSpcReduction="10000"/>
          </a:bodyPr>
          <a:lstStyle/>
          <a:p>
            <a:pPr>
              <a:buFont typeface="Wingdings" pitchFamily="2" charset="2"/>
              <a:buNone/>
              <a:defRPr/>
            </a:pPr>
            <a:r>
              <a:rPr lang="en-US" altLang="zh-TW" sz="1800" b="1" dirty="0" smtClean="0"/>
              <a:t> </a:t>
            </a:r>
          </a:p>
          <a:p>
            <a:pPr>
              <a:buFont typeface="Wingdings" pitchFamily="2" charset="2"/>
              <a:buAutoNum type="arabicPeriod"/>
              <a:defRPr/>
            </a:pPr>
            <a:r>
              <a:rPr lang="en-US" altLang="zh-TW" sz="2600" b="1" dirty="0" smtClean="0">
                <a:solidFill>
                  <a:schemeClr val="tx1"/>
                </a:solidFill>
              </a:rPr>
              <a:t>Fine scale feedback  </a:t>
            </a:r>
            <a:r>
              <a:rPr lang="zh-TW" altLang="en-US" sz="1800" dirty="0" smtClean="0">
                <a:solidFill>
                  <a:schemeClr val="tx1"/>
                </a:solidFill>
                <a:latin typeface="標楷體" pitchFamily="65" charset="-120"/>
                <a:ea typeface="標楷體" pitchFamily="65" charset="-120"/>
              </a:rPr>
              <a:t>第一類實務 </a:t>
            </a:r>
            <a:r>
              <a:rPr lang="en-US" altLang="zh-TW" sz="1800" dirty="0" smtClean="0">
                <a:solidFill>
                  <a:schemeClr val="tx1"/>
                </a:solidFill>
              </a:rPr>
              <a:t>: </a:t>
            </a:r>
            <a:r>
              <a:rPr lang="zh-TW" altLang="en-US" sz="1800" dirty="0" smtClean="0">
                <a:solidFill>
                  <a:schemeClr val="tx1"/>
                </a:solidFill>
                <a:latin typeface="標楷體" pitchFamily="65" charset="-120"/>
                <a:ea typeface="標楷體" pitchFamily="65" charset="-120"/>
              </a:rPr>
              <a:t>開發少量 就溝通回饋</a:t>
            </a:r>
            <a:endParaRPr lang="en-US" altLang="zh-TW" sz="1800" dirty="0" smtClean="0">
              <a:solidFill>
                <a:schemeClr val="tx1"/>
              </a:solidFill>
              <a:latin typeface="標楷體" pitchFamily="65" charset="-120"/>
              <a:ea typeface="標楷體" pitchFamily="65" charset="-120"/>
            </a:endParaRPr>
          </a:p>
          <a:p>
            <a:pPr marL="0" indent="0">
              <a:buNone/>
              <a:defRPr/>
            </a:pPr>
            <a:endParaRPr lang="en-US" altLang="zh-TW" sz="1800" dirty="0" smtClean="0">
              <a:solidFill>
                <a:schemeClr val="tx1"/>
              </a:solidFill>
              <a:latin typeface="標楷體" pitchFamily="65" charset="-120"/>
              <a:ea typeface="標楷體" pitchFamily="65" charset="-120"/>
            </a:endParaRPr>
          </a:p>
          <a:p>
            <a:pPr marL="0" lvl="1" indent="0">
              <a:buNone/>
              <a:defRPr/>
            </a:pPr>
            <a:r>
              <a:rPr lang="en-US" altLang="zh-TW" sz="1800" dirty="0">
                <a:solidFill>
                  <a:schemeClr val="tx1"/>
                </a:solidFill>
                <a:latin typeface="標楷體" pitchFamily="65" charset="-120"/>
                <a:ea typeface="標楷體" pitchFamily="65" charset="-120"/>
              </a:rPr>
              <a:t> </a:t>
            </a:r>
            <a:r>
              <a:rPr lang="en-US" altLang="zh-TW" sz="1800" dirty="0" smtClean="0">
                <a:solidFill>
                  <a:schemeClr val="tx1"/>
                </a:solidFill>
                <a:latin typeface="標楷體" pitchFamily="65" charset="-120"/>
                <a:ea typeface="標楷體" pitchFamily="65" charset="-120"/>
              </a:rPr>
              <a:t>   </a:t>
            </a:r>
            <a:r>
              <a:rPr lang="en-US" altLang="zh-TW" sz="1800" b="1" dirty="0" smtClean="0">
                <a:solidFill>
                  <a:srgbClr val="FF0000"/>
                </a:solidFill>
                <a:latin typeface="標楷體" pitchFamily="65" charset="-120"/>
                <a:ea typeface="標楷體" pitchFamily="65" charset="-120"/>
              </a:rPr>
              <a:t>1</a:t>
            </a:r>
            <a:r>
              <a:rPr lang="en-US" altLang="zh-TW" sz="1800" dirty="0" smtClean="0">
                <a:solidFill>
                  <a:srgbClr val="FF0000"/>
                </a:solidFill>
                <a:latin typeface="標楷體" pitchFamily="65" charset="-120"/>
                <a:ea typeface="標楷體" pitchFamily="65" charset="-120"/>
              </a:rPr>
              <a:t>. </a:t>
            </a:r>
            <a:r>
              <a:rPr lang="en-US" altLang="zh-TW" sz="1800" dirty="0" smtClean="0">
                <a:solidFill>
                  <a:srgbClr val="FF0000"/>
                </a:solidFill>
                <a:latin typeface="標楷體" pitchFamily="65" charset="-120"/>
                <a:ea typeface="標楷體" pitchFamily="65" charset="-120"/>
                <a:hlinkClick r:id="rId2" action="ppaction://hlinkfile"/>
              </a:rPr>
              <a:t>Pair Programming</a:t>
            </a:r>
            <a:r>
              <a:rPr lang="zh-TW" altLang="en-US" sz="1800" dirty="0" smtClean="0">
                <a:solidFill>
                  <a:srgbClr val="FF0000"/>
                </a:solidFill>
                <a:latin typeface="標楷體" pitchFamily="65" charset="-120"/>
                <a:ea typeface="標楷體" pitchFamily="65" charset="-120"/>
              </a:rPr>
              <a:t> </a:t>
            </a:r>
            <a:r>
              <a:rPr lang="en-US" altLang="zh-TW" sz="1800" dirty="0">
                <a:solidFill>
                  <a:schemeClr val="tx1"/>
                </a:solidFill>
                <a:latin typeface="標楷體" pitchFamily="65" charset="-120"/>
                <a:ea typeface="標楷體" pitchFamily="65" charset="-120"/>
              </a:rPr>
              <a:t>reviewer</a:t>
            </a:r>
            <a:r>
              <a:rPr lang="zh-TW" altLang="en-US" sz="1800" dirty="0">
                <a:solidFill>
                  <a:schemeClr val="tx1"/>
                </a:solidFill>
                <a:latin typeface="標楷體" pitchFamily="65" charset="-120"/>
                <a:ea typeface="標楷體" pitchFamily="65" charset="-120"/>
              </a:rPr>
              <a:t>每秒不斷檢查</a:t>
            </a:r>
            <a:r>
              <a:rPr lang="en-US" altLang="zh-TW" sz="1800" dirty="0">
                <a:solidFill>
                  <a:schemeClr val="tx1"/>
                </a:solidFill>
                <a:latin typeface="標楷體" pitchFamily="65" charset="-120"/>
                <a:ea typeface="標楷體" pitchFamily="65" charset="-120"/>
              </a:rPr>
              <a:t>driver</a:t>
            </a:r>
            <a:r>
              <a:rPr lang="zh-TW" altLang="en-US" sz="1800" dirty="0">
                <a:solidFill>
                  <a:schemeClr val="tx1"/>
                </a:solidFill>
                <a:latin typeface="標楷體" pitchFamily="65" charset="-120"/>
                <a:ea typeface="標楷體" pitchFamily="65" charset="-120"/>
              </a:rPr>
              <a:t>的</a:t>
            </a:r>
            <a:r>
              <a:rPr lang="zh-TW" altLang="en-US" sz="1800" dirty="0" smtClean="0">
                <a:solidFill>
                  <a:schemeClr val="tx1"/>
                </a:solidFill>
                <a:latin typeface="標楷體" pitchFamily="65" charset="-120"/>
                <a:ea typeface="標楷體" pitchFamily="65" charset="-120"/>
              </a:rPr>
              <a:t>工作</a:t>
            </a:r>
            <a:endParaRPr lang="en-US" altLang="zh-TW" sz="1800" dirty="0" smtClean="0">
              <a:solidFill>
                <a:schemeClr val="tx1"/>
              </a:solidFill>
              <a:latin typeface="標楷體" pitchFamily="65" charset="-120"/>
              <a:ea typeface="標楷體" pitchFamily="65" charset="-120"/>
            </a:endParaRPr>
          </a:p>
          <a:p>
            <a:pPr marL="0" lvl="1" indent="0">
              <a:buNone/>
              <a:defRPr/>
            </a:pPr>
            <a:endParaRPr lang="zh-TW" altLang="en-US" sz="1800" dirty="0" smtClean="0">
              <a:solidFill>
                <a:srgbClr val="FF0000"/>
              </a:solidFill>
              <a:latin typeface="標楷體" pitchFamily="65" charset="-120"/>
              <a:ea typeface="標楷體" pitchFamily="65" charset="-120"/>
            </a:endParaRPr>
          </a:p>
          <a:p>
            <a:pPr marL="457200" lvl="1" indent="0">
              <a:buNone/>
              <a:defRPr/>
            </a:pPr>
            <a:r>
              <a:rPr lang="en-US" altLang="zh-TW" sz="1800" dirty="0" smtClean="0">
                <a:solidFill>
                  <a:srgbClr val="FF0000"/>
                </a:solidFill>
                <a:latin typeface="標楷體" pitchFamily="65" charset="-120"/>
                <a:ea typeface="標楷體" pitchFamily="65" charset="-120"/>
                <a:hlinkClick r:id="rId3" action="ppaction://hlinkfile"/>
              </a:rPr>
              <a:t>2. Planning Game</a:t>
            </a:r>
            <a:r>
              <a:rPr lang="zh-TW" altLang="en-US" sz="1800" dirty="0" smtClean="0">
                <a:solidFill>
                  <a:srgbClr val="FF0000"/>
                </a:solidFill>
                <a:latin typeface="標楷體" pitchFamily="65" charset="-120"/>
                <a:ea typeface="標楷體" pitchFamily="65" charset="-120"/>
              </a:rPr>
              <a:t> </a:t>
            </a:r>
            <a:r>
              <a:rPr lang="zh-TW" altLang="en-US" sz="1800" dirty="0" smtClean="0">
                <a:solidFill>
                  <a:schemeClr val="tx1"/>
                </a:solidFill>
                <a:latin typeface="標楷體" pitchFamily="65" charset="-120"/>
                <a:ea typeface="標楷體" pitchFamily="65" charset="-120"/>
              </a:rPr>
              <a:t>規劃活動</a:t>
            </a:r>
            <a:endParaRPr lang="en-US" altLang="zh-TW" sz="1800" dirty="0" smtClean="0">
              <a:solidFill>
                <a:schemeClr val="tx1"/>
              </a:solidFill>
              <a:latin typeface="標楷體" pitchFamily="65" charset="-120"/>
              <a:ea typeface="標楷體" pitchFamily="65" charset="-120"/>
            </a:endParaRPr>
          </a:p>
          <a:p>
            <a:pPr marL="457200" lvl="1" indent="0">
              <a:buNone/>
              <a:defRPr/>
            </a:pPr>
            <a:r>
              <a:rPr lang="en-US" altLang="zh-TW" sz="1800" dirty="0" smtClean="0">
                <a:solidFill>
                  <a:schemeClr val="tx1"/>
                </a:solidFill>
                <a:latin typeface="標楷體" pitchFamily="65" charset="-120"/>
                <a:ea typeface="標楷體" pitchFamily="65" charset="-120"/>
              </a:rPr>
              <a:t>1)release</a:t>
            </a:r>
            <a:r>
              <a:rPr lang="zh-TW" altLang="en-US" sz="1800" dirty="0" smtClean="0">
                <a:solidFill>
                  <a:schemeClr val="tx1"/>
                </a:solidFill>
                <a:latin typeface="標楷體" pitchFamily="65" charset="-120"/>
                <a:ea typeface="標楷體" pitchFamily="65" charset="-120"/>
              </a:rPr>
              <a:t> </a:t>
            </a:r>
            <a:r>
              <a:rPr lang="en-US" altLang="zh-TW" sz="1800" dirty="0" smtClean="0">
                <a:solidFill>
                  <a:schemeClr val="tx1"/>
                </a:solidFill>
                <a:latin typeface="標楷體" pitchFamily="65" charset="-120"/>
                <a:ea typeface="標楷體" pitchFamily="65" charset="-120"/>
              </a:rPr>
              <a:t>planning</a:t>
            </a:r>
            <a:r>
              <a:rPr lang="zh-TW" altLang="en-US" sz="1800" dirty="0" smtClean="0">
                <a:solidFill>
                  <a:schemeClr val="tx1"/>
                </a:solidFill>
                <a:latin typeface="標楷體" pitchFamily="65" charset="-120"/>
                <a:ea typeface="標楷體" pitchFamily="65" charset="-120"/>
              </a:rPr>
              <a:t> 規劃</a:t>
            </a:r>
            <a:r>
              <a:rPr lang="zh-TW" altLang="en-US" sz="1800" dirty="0">
                <a:solidFill>
                  <a:schemeClr val="tx1"/>
                </a:solidFill>
                <a:latin typeface="標楷體" pitchFamily="65" charset="-120"/>
                <a:ea typeface="標楷體" pitchFamily="65" charset="-120"/>
              </a:rPr>
              <a:t>每次</a:t>
            </a:r>
            <a:r>
              <a:rPr lang="zh-TW" altLang="en-US" sz="1800" dirty="0" smtClean="0">
                <a:solidFill>
                  <a:schemeClr val="tx1"/>
                </a:solidFill>
                <a:latin typeface="標楷體" pitchFamily="65" charset="-120"/>
                <a:ea typeface="標楷體" pitchFamily="65" charset="-120"/>
              </a:rPr>
              <a:t>交貨</a:t>
            </a:r>
            <a:r>
              <a:rPr lang="en-US" altLang="zh-TW" sz="1800" dirty="0" smtClean="0">
                <a:solidFill>
                  <a:schemeClr val="tx1"/>
                </a:solidFill>
                <a:latin typeface="標楷體" pitchFamily="65" charset="-120"/>
                <a:ea typeface="標楷體" pitchFamily="65" charset="-120"/>
              </a:rPr>
              <a:t>(release)(</a:t>
            </a:r>
            <a:r>
              <a:rPr lang="zh-TW" altLang="en-US" sz="1800" dirty="0" smtClean="0">
                <a:solidFill>
                  <a:schemeClr val="tx1"/>
                </a:solidFill>
                <a:latin typeface="標楷體" pitchFamily="65" charset="-120"/>
                <a:ea typeface="標楷體" pitchFamily="65" charset="-120"/>
              </a:rPr>
              <a:t>約</a:t>
            </a:r>
            <a:r>
              <a:rPr lang="zh-TW" altLang="en-US" sz="1800" b="1" dirty="0" smtClean="0">
                <a:solidFill>
                  <a:schemeClr val="tx1"/>
                </a:solidFill>
                <a:latin typeface="標楷體" pitchFamily="65" charset="-120"/>
                <a:ea typeface="標楷體" pitchFamily="65" charset="-120"/>
              </a:rPr>
              <a:t>二個月</a:t>
            </a:r>
            <a:r>
              <a:rPr lang="en-US" altLang="zh-TW" sz="1800" dirty="0" smtClean="0">
                <a:solidFill>
                  <a:schemeClr val="tx1"/>
                </a:solidFill>
                <a:latin typeface="標楷體" pitchFamily="65" charset="-120"/>
                <a:ea typeface="標楷體" pitchFamily="65" charset="-120"/>
              </a:rPr>
              <a:t>)</a:t>
            </a:r>
            <a:r>
              <a:rPr lang="zh-TW" altLang="en-US" sz="1800" dirty="0">
                <a:solidFill>
                  <a:schemeClr val="tx1"/>
                </a:solidFill>
                <a:latin typeface="標楷體" pitchFamily="65" charset="-120"/>
                <a:ea typeface="標楷體" pitchFamily="65" charset="-120"/>
              </a:rPr>
              <a:t>的</a:t>
            </a:r>
            <a:r>
              <a:rPr lang="zh-TW" altLang="en-US" sz="1800" dirty="0" smtClean="0">
                <a:solidFill>
                  <a:schemeClr val="tx1"/>
                </a:solidFill>
                <a:latin typeface="標楷體" pitchFamily="65" charset="-120"/>
                <a:ea typeface="標楷體" pitchFamily="65" charset="-120"/>
              </a:rPr>
              <a:t>少量功能</a:t>
            </a:r>
            <a:r>
              <a:rPr lang="en-US" altLang="zh-TW" sz="1800" dirty="0" smtClean="0">
                <a:solidFill>
                  <a:schemeClr val="tx1"/>
                </a:solidFill>
                <a:latin typeface="標楷體" pitchFamily="65" charset="-120"/>
                <a:ea typeface="標楷體" pitchFamily="65" charset="-120"/>
              </a:rPr>
              <a:t>(user stories)</a:t>
            </a:r>
          </a:p>
          <a:p>
            <a:pPr marL="457200" lvl="1" indent="0">
              <a:buNone/>
              <a:defRPr/>
            </a:pPr>
            <a:r>
              <a:rPr lang="en-US" altLang="zh-TW" sz="1800" dirty="0" smtClean="0">
                <a:solidFill>
                  <a:schemeClr val="tx1"/>
                </a:solidFill>
                <a:latin typeface="標楷體" pitchFamily="65" charset="-120"/>
                <a:ea typeface="標楷體" pitchFamily="65" charset="-120"/>
              </a:rPr>
              <a:t>2)iteration planning</a:t>
            </a:r>
            <a:r>
              <a:rPr lang="zh-TW" altLang="en-US" sz="1800" dirty="0" smtClean="0">
                <a:solidFill>
                  <a:schemeClr val="tx1"/>
                </a:solidFill>
                <a:latin typeface="標楷體" pitchFamily="65" charset="-120"/>
                <a:ea typeface="標楷體" pitchFamily="65" charset="-120"/>
              </a:rPr>
              <a:t> 規劃每次回合</a:t>
            </a:r>
            <a:r>
              <a:rPr lang="en-US" altLang="zh-TW" sz="1800" dirty="0" smtClean="0">
                <a:solidFill>
                  <a:schemeClr val="tx1"/>
                </a:solidFill>
                <a:latin typeface="標楷體" pitchFamily="65" charset="-120"/>
                <a:ea typeface="標楷體" pitchFamily="65" charset="-120"/>
              </a:rPr>
              <a:t>(iteration)(</a:t>
            </a:r>
            <a:r>
              <a:rPr lang="zh-TW" altLang="en-US" sz="1800" dirty="0" smtClean="0">
                <a:solidFill>
                  <a:schemeClr val="tx1"/>
                </a:solidFill>
                <a:latin typeface="標楷體" pitchFamily="65" charset="-120"/>
                <a:ea typeface="標楷體" pitchFamily="65" charset="-120"/>
              </a:rPr>
              <a:t>約</a:t>
            </a:r>
            <a:r>
              <a:rPr lang="zh-TW" altLang="en-US" sz="1800" b="1" dirty="0">
                <a:solidFill>
                  <a:schemeClr val="tx1"/>
                </a:solidFill>
                <a:latin typeface="標楷體" pitchFamily="65" charset="-120"/>
                <a:ea typeface="標楷體" pitchFamily="65" charset="-120"/>
              </a:rPr>
              <a:t>三</a:t>
            </a:r>
            <a:r>
              <a:rPr lang="zh-TW" altLang="en-US" sz="1800" b="1" dirty="0" smtClean="0">
                <a:solidFill>
                  <a:schemeClr val="tx1"/>
                </a:solidFill>
                <a:latin typeface="標楷體" pitchFamily="65" charset="-120"/>
                <a:ea typeface="標楷體" pitchFamily="65" charset="-120"/>
              </a:rPr>
              <a:t>週</a:t>
            </a:r>
            <a:r>
              <a:rPr lang="en-US" altLang="zh-TW" sz="1800" b="1" dirty="0" smtClean="0">
                <a:solidFill>
                  <a:schemeClr val="tx1"/>
                </a:solidFill>
                <a:latin typeface="標楷體" pitchFamily="65" charset="-120"/>
                <a:ea typeface="標楷體" pitchFamily="65" charset="-120"/>
              </a:rPr>
              <a:t>)</a:t>
            </a:r>
            <a:r>
              <a:rPr lang="zh-TW" altLang="en-US" sz="1800" dirty="0" smtClean="0">
                <a:solidFill>
                  <a:schemeClr val="tx1"/>
                </a:solidFill>
                <a:latin typeface="標楷體" pitchFamily="65" charset="-120"/>
                <a:ea typeface="標楷體" pitchFamily="65" charset="-120"/>
              </a:rPr>
              <a:t>的派工</a:t>
            </a:r>
            <a:r>
              <a:rPr lang="en-US" altLang="zh-TW" sz="1800" dirty="0" smtClean="0">
                <a:solidFill>
                  <a:schemeClr val="tx1"/>
                </a:solidFill>
                <a:latin typeface="標楷體" pitchFamily="65" charset="-120"/>
                <a:ea typeface="標楷體" pitchFamily="65" charset="-120"/>
              </a:rPr>
              <a:t>&amp;</a:t>
            </a:r>
            <a:r>
              <a:rPr lang="zh-TW" altLang="en-US" sz="1800" dirty="0" smtClean="0">
                <a:solidFill>
                  <a:schemeClr val="tx1"/>
                </a:solidFill>
                <a:latin typeface="標楷體" pitchFamily="65" charset="-120"/>
                <a:ea typeface="標楷體" pitchFamily="65" charset="-120"/>
              </a:rPr>
              <a:t>時程</a:t>
            </a:r>
            <a:endParaRPr lang="en-US" altLang="zh-TW" sz="1800" dirty="0" smtClean="0">
              <a:solidFill>
                <a:schemeClr val="tx1"/>
              </a:solidFill>
              <a:latin typeface="標楷體" pitchFamily="65" charset="-120"/>
              <a:ea typeface="標楷體" pitchFamily="65" charset="-120"/>
            </a:endParaRPr>
          </a:p>
          <a:p>
            <a:pPr marL="457200" lvl="1" indent="0">
              <a:buNone/>
              <a:defRPr/>
            </a:pPr>
            <a:r>
              <a:rPr lang="zh-TW" altLang="en-US" sz="1800" dirty="0" smtClean="0">
                <a:solidFill>
                  <a:schemeClr val="tx1"/>
                </a:solidFill>
                <a:latin typeface="標楷體" pitchFamily="65" charset="-120"/>
                <a:ea typeface="標楷體" pitchFamily="65" charset="-120"/>
              </a:rPr>
              <a:t>   約</a:t>
            </a:r>
            <a:r>
              <a:rPr lang="zh-TW" altLang="en-US" sz="1800" dirty="0">
                <a:solidFill>
                  <a:schemeClr val="tx1"/>
                </a:solidFill>
                <a:latin typeface="標楷體" pitchFamily="65" charset="-120"/>
                <a:ea typeface="標楷體" pitchFamily="65" charset="-120"/>
              </a:rPr>
              <a:t>三個</a:t>
            </a:r>
            <a:r>
              <a:rPr lang="zh-TW" altLang="en-US" sz="1800" dirty="0" smtClean="0">
                <a:solidFill>
                  <a:schemeClr val="tx1"/>
                </a:solidFill>
                <a:latin typeface="標楷體" pitchFamily="65" charset="-120"/>
                <a:ea typeface="標楷體" pitchFamily="65" charset="-120"/>
              </a:rPr>
              <a:t>回合的工作量 </a:t>
            </a:r>
            <a:r>
              <a:rPr lang="zh-TW" altLang="en-US" sz="1800" dirty="0">
                <a:solidFill>
                  <a:schemeClr val="tx1"/>
                </a:solidFill>
                <a:latin typeface="標楷體" pitchFamily="65" charset="-120"/>
                <a:ea typeface="標楷體" pitchFamily="65" charset="-120"/>
              </a:rPr>
              <a:t>可構成</a:t>
            </a:r>
            <a:r>
              <a:rPr lang="zh-TW" altLang="en-US" sz="1800" dirty="0" smtClean="0">
                <a:solidFill>
                  <a:schemeClr val="tx1"/>
                </a:solidFill>
                <a:latin typeface="標楷體" pitchFamily="65" charset="-120"/>
                <a:ea typeface="標楷體" pitchFamily="65" charset="-120"/>
              </a:rPr>
              <a:t>一次交貨</a:t>
            </a:r>
            <a:endParaRPr lang="en-US" altLang="zh-TW" sz="1800" dirty="0" smtClean="0">
              <a:solidFill>
                <a:schemeClr val="tx1"/>
              </a:solidFill>
              <a:latin typeface="標楷體" pitchFamily="65" charset="-120"/>
              <a:ea typeface="標楷體" pitchFamily="65" charset="-120"/>
            </a:endParaRPr>
          </a:p>
          <a:p>
            <a:pPr marL="457200" lvl="1" indent="0">
              <a:buNone/>
              <a:defRPr/>
            </a:pPr>
            <a:endParaRPr lang="en-US" altLang="zh-TW" sz="1800" dirty="0" smtClean="0">
              <a:solidFill>
                <a:schemeClr val="tx1"/>
              </a:solidFill>
              <a:latin typeface="標楷體" pitchFamily="65" charset="-120"/>
              <a:ea typeface="標楷體" pitchFamily="65" charset="-120"/>
            </a:endParaRPr>
          </a:p>
          <a:p>
            <a:pPr marL="457200" lvl="1" indent="0">
              <a:buNone/>
              <a:defRPr/>
            </a:pPr>
            <a:r>
              <a:rPr lang="en-US" altLang="zh-TW" sz="1800" u="sng" dirty="0" smtClean="0">
                <a:solidFill>
                  <a:srgbClr val="FF0000"/>
                </a:solidFill>
                <a:hlinkClick r:id="rId4" action="ppaction://hlinkfile"/>
              </a:rPr>
              <a:t>3. </a:t>
            </a:r>
            <a:r>
              <a:rPr lang="zh-TW" altLang="en-US" sz="1800" u="sng" dirty="0" smtClean="0">
                <a:solidFill>
                  <a:srgbClr val="FF0000"/>
                </a:solidFill>
                <a:hlinkClick r:id="rId4" action="ppaction://hlinkfile"/>
              </a:rPr>
              <a:t> </a:t>
            </a:r>
            <a:r>
              <a:rPr lang="en-US" altLang="zh-TW" sz="1800" u="sng" dirty="0" smtClean="0">
                <a:solidFill>
                  <a:srgbClr val="FF0000"/>
                </a:solidFill>
                <a:hlinkClick r:id="rId4" action="ppaction://hlinkfile"/>
              </a:rPr>
              <a:t>Test Driven Developmen</a:t>
            </a:r>
            <a:r>
              <a:rPr lang="en-US" altLang="zh-TW" sz="1800" dirty="0" smtClean="0">
                <a:solidFill>
                  <a:srgbClr val="FF0000"/>
                </a:solidFill>
                <a:hlinkClick r:id="rId4" action="ppaction://hlinkfile"/>
              </a:rPr>
              <a:t>t</a:t>
            </a:r>
            <a:r>
              <a:rPr lang="en-US" altLang="zh-TW" sz="1800" dirty="0" smtClean="0">
                <a:solidFill>
                  <a:srgbClr val="FF0000"/>
                </a:solidFill>
              </a:rPr>
              <a:t> </a:t>
            </a:r>
            <a:r>
              <a:rPr lang="en-US" altLang="zh-TW" sz="1800" dirty="0">
                <a:solidFill>
                  <a:schemeClr val="tx1"/>
                </a:solidFill>
              </a:rPr>
              <a:t>via </a:t>
            </a:r>
            <a:r>
              <a:rPr lang="en-US" altLang="zh-TW" sz="1800" dirty="0" smtClean="0">
                <a:solidFill>
                  <a:schemeClr val="tx1"/>
                </a:solidFill>
                <a:hlinkClick r:id="rId5" action="ppaction://hlinkfile"/>
              </a:rPr>
              <a:t>Programmer</a:t>
            </a:r>
            <a:r>
              <a:rPr lang="zh-TW" altLang="en-US" sz="1800" dirty="0" smtClean="0">
                <a:solidFill>
                  <a:schemeClr val="tx1"/>
                </a:solidFill>
                <a:hlinkClick r:id="rId5" action="ppaction://hlinkfile"/>
              </a:rPr>
              <a:t> </a:t>
            </a:r>
            <a:r>
              <a:rPr lang="en-US" altLang="zh-TW" sz="1800" dirty="0" smtClean="0">
                <a:solidFill>
                  <a:schemeClr val="tx1"/>
                </a:solidFill>
                <a:hlinkClick r:id="rId5" action="ppaction://hlinkfile"/>
              </a:rPr>
              <a:t>Test</a:t>
            </a:r>
            <a:r>
              <a:rPr lang="en-US" altLang="zh-TW" sz="1800" dirty="0" smtClean="0">
                <a:solidFill>
                  <a:schemeClr val="tx1"/>
                </a:solidFill>
              </a:rPr>
              <a:t> </a:t>
            </a:r>
            <a:r>
              <a:rPr lang="en-US" altLang="zh-TW" sz="1800" dirty="0">
                <a:solidFill>
                  <a:schemeClr val="tx1"/>
                </a:solidFill>
              </a:rPr>
              <a:t>and </a:t>
            </a:r>
            <a:r>
              <a:rPr lang="en-US" altLang="zh-TW" sz="1800" dirty="0" smtClean="0">
                <a:solidFill>
                  <a:schemeClr val="tx1"/>
                </a:solidFill>
                <a:hlinkClick r:id="rId6" action="ppaction://hlinkfile"/>
              </a:rPr>
              <a:t>Customer</a:t>
            </a:r>
            <a:r>
              <a:rPr lang="zh-TW" altLang="en-US" sz="1800" dirty="0" smtClean="0">
                <a:solidFill>
                  <a:schemeClr val="tx1"/>
                </a:solidFill>
                <a:hlinkClick r:id="rId6" action="ppaction://hlinkfile"/>
              </a:rPr>
              <a:t> </a:t>
            </a:r>
            <a:r>
              <a:rPr lang="en-US" altLang="zh-TW" sz="1800" dirty="0" smtClean="0">
                <a:solidFill>
                  <a:schemeClr val="tx1"/>
                </a:solidFill>
                <a:hlinkClick r:id="rId6" action="ppaction://hlinkfile"/>
              </a:rPr>
              <a:t>Test</a:t>
            </a:r>
            <a:r>
              <a:rPr lang="en-US" altLang="zh-TW" sz="1800" dirty="0" smtClean="0">
                <a:solidFill>
                  <a:schemeClr val="tx1"/>
                </a:solidFill>
              </a:rPr>
              <a:t> </a:t>
            </a:r>
            <a:endParaRPr lang="en-US" altLang="zh-TW" sz="1800" dirty="0">
              <a:solidFill>
                <a:schemeClr val="tx1"/>
              </a:solidFill>
            </a:endParaRPr>
          </a:p>
          <a:p>
            <a:pPr marL="457200" lvl="1" indent="0">
              <a:buNone/>
              <a:defRPr/>
            </a:pPr>
            <a:r>
              <a:rPr lang="zh-TW" altLang="en-US" sz="1800" dirty="0">
                <a:solidFill>
                  <a:schemeClr val="tx1"/>
                </a:solidFill>
              </a:rPr>
              <a:t>                                             </a:t>
            </a:r>
            <a:r>
              <a:rPr lang="en-US" altLang="zh-TW" sz="1800" dirty="0">
                <a:solidFill>
                  <a:schemeClr val="tx1"/>
                </a:solidFill>
              </a:rPr>
              <a:t>(were </a:t>
            </a:r>
            <a:r>
              <a:rPr lang="en-US" altLang="zh-TW" sz="1800" dirty="0" smtClean="0">
                <a:solidFill>
                  <a:schemeClr val="tx1"/>
                </a:solidFill>
                <a:hlinkClick r:id="rId7" action="ppaction://hlinkfile"/>
              </a:rPr>
              <a:t>Unit</a:t>
            </a:r>
            <a:r>
              <a:rPr lang="zh-TW" altLang="en-US" sz="1800" dirty="0" smtClean="0">
                <a:solidFill>
                  <a:schemeClr val="tx1"/>
                </a:solidFill>
                <a:hlinkClick r:id="rId7" action="ppaction://hlinkfile"/>
              </a:rPr>
              <a:t> </a:t>
            </a:r>
            <a:r>
              <a:rPr lang="en-US" altLang="zh-TW" sz="1800" dirty="0" smtClean="0">
                <a:solidFill>
                  <a:schemeClr val="tx1"/>
                </a:solidFill>
                <a:hlinkClick r:id="rId7" action="ppaction://hlinkfile"/>
              </a:rPr>
              <a:t>Test</a:t>
            </a:r>
            <a:r>
              <a:rPr lang="en-US" altLang="zh-TW" sz="1800" dirty="0" smtClean="0">
                <a:solidFill>
                  <a:schemeClr val="tx1"/>
                </a:solidFill>
              </a:rPr>
              <a:t> </a:t>
            </a:r>
            <a:r>
              <a:rPr lang="en-US" altLang="zh-TW" sz="1800" dirty="0">
                <a:solidFill>
                  <a:schemeClr val="tx1"/>
                </a:solidFill>
              </a:rPr>
              <a:t>and </a:t>
            </a:r>
            <a:r>
              <a:rPr lang="en-US" altLang="zh-TW" sz="1800" dirty="0" smtClean="0">
                <a:solidFill>
                  <a:schemeClr val="tx1"/>
                </a:solidFill>
                <a:hlinkClick r:id="rId8" action="ppaction://hlinkfile"/>
              </a:rPr>
              <a:t>Acceptance</a:t>
            </a:r>
            <a:r>
              <a:rPr lang="zh-TW" altLang="en-US" sz="1800" dirty="0" smtClean="0">
                <a:solidFill>
                  <a:schemeClr val="tx1"/>
                </a:solidFill>
                <a:hlinkClick r:id="rId8" action="ppaction://hlinkfile"/>
              </a:rPr>
              <a:t> </a:t>
            </a:r>
            <a:r>
              <a:rPr lang="en-US" altLang="zh-TW" sz="1800" dirty="0" smtClean="0">
                <a:solidFill>
                  <a:schemeClr val="tx1"/>
                </a:solidFill>
                <a:hlinkClick r:id="rId8" action="ppaction://hlinkfile"/>
              </a:rPr>
              <a:t>Test</a:t>
            </a:r>
            <a:r>
              <a:rPr lang="en-US" altLang="zh-TW" sz="1800" dirty="0">
                <a:solidFill>
                  <a:schemeClr val="tx1"/>
                </a:solidFill>
              </a:rPr>
              <a:t>) </a:t>
            </a:r>
          </a:p>
          <a:p>
            <a:pPr marL="457200" lvl="1" indent="0">
              <a:buNone/>
              <a:defRPr/>
            </a:pPr>
            <a:r>
              <a:rPr lang="en-US" altLang="zh-TW" sz="1800" dirty="0">
                <a:solidFill>
                  <a:schemeClr val="tx1"/>
                </a:solidFill>
                <a:hlinkClick r:id="rId7" action="ppaction://hlinkfile"/>
              </a:rPr>
              <a:t>           </a:t>
            </a:r>
            <a:r>
              <a:rPr lang="en-US" altLang="zh-TW" sz="1800" dirty="0" smtClean="0">
                <a:solidFill>
                  <a:schemeClr val="tx1"/>
                </a:solidFill>
                <a:hlinkClick r:id="rId7" action="ppaction://hlinkfile"/>
              </a:rPr>
              <a:t>Unit</a:t>
            </a:r>
            <a:r>
              <a:rPr lang="zh-TW" altLang="en-US" sz="1800" dirty="0" smtClean="0">
                <a:solidFill>
                  <a:schemeClr val="tx1"/>
                </a:solidFill>
                <a:hlinkClick r:id="rId7" action="ppaction://hlinkfile"/>
              </a:rPr>
              <a:t> </a:t>
            </a:r>
            <a:r>
              <a:rPr lang="en-US" altLang="zh-TW" sz="1800" dirty="0" smtClean="0">
                <a:solidFill>
                  <a:schemeClr val="tx1"/>
                </a:solidFill>
                <a:hlinkClick r:id="rId7" action="ppaction://hlinkfile"/>
              </a:rPr>
              <a:t>Test</a:t>
            </a:r>
            <a:r>
              <a:rPr lang="en-US" altLang="zh-TW" sz="1800" dirty="0" smtClean="0">
                <a:solidFill>
                  <a:schemeClr val="tx1"/>
                </a:solidFill>
              </a:rPr>
              <a:t> </a:t>
            </a:r>
            <a:r>
              <a:rPr lang="en-US" altLang="zh-TW" sz="1800" dirty="0">
                <a:solidFill>
                  <a:schemeClr val="tx1"/>
                </a:solidFill>
              </a:rPr>
              <a:t>&amp; </a:t>
            </a:r>
            <a:r>
              <a:rPr lang="en-US" altLang="zh-TW" sz="1800" dirty="0" smtClean="0">
                <a:solidFill>
                  <a:schemeClr val="tx1"/>
                </a:solidFill>
                <a:hlinkClick r:id="rId8" action="ppaction://hlinkfile"/>
              </a:rPr>
              <a:t>Acceptance</a:t>
            </a:r>
            <a:r>
              <a:rPr lang="zh-TW" altLang="en-US" sz="1800" dirty="0" smtClean="0">
                <a:solidFill>
                  <a:schemeClr val="tx1"/>
                </a:solidFill>
                <a:hlinkClick r:id="rId8" action="ppaction://hlinkfile"/>
              </a:rPr>
              <a:t> </a:t>
            </a:r>
            <a:r>
              <a:rPr lang="en-US" altLang="zh-TW" sz="1800" dirty="0" smtClean="0">
                <a:solidFill>
                  <a:schemeClr val="tx1"/>
                </a:solidFill>
                <a:hlinkClick r:id="rId8" action="ppaction://hlinkfile"/>
              </a:rPr>
              <a:t>Test</a:t>
            </a:r>
            <a:r>
              <a:rPr lang="en-US" altLang="zh-TW" sz="1800" dirty="0" smtClean="0">
                <a:solidFill>
                  <a:schemeClr val="tx1"/>
                </a:solidFill>
              </a:rPr>
              <a:t> </a:t>
            </a:r>
            <a:r>
              <a:rPr lang="zh-TW" altLang="en-US" sz="1800" dirty="0">
                <a:solidFill>
                  <a:schemeClr val="tx1"/>
                </a:solidFill>
                <a:latin typeface="標楷體" pitchFamily="65" charset="-120"/>
                <a:ea typeface="標楷體" pitchFamily="65" charset="-120"/>
              </a:rPr>
              <a:t>都是每次測試少量 並檢查測試結果</a:t>
            </a:r>
            <a:endParaRPr lang="en-US" altLang="zh-TW" sz="1800" dirty="0">
              <a:solidFill>
                <a:schemeClr val="tx1"/>
              </a:solidFill>
              <a:latin typeface="標楷體" pitchFamily="65" charset="-120"/>
              <a:ea typeface="標楷體" pitchFamily="65" charset="-120"/>
            </a:endParaRPr>
          </a:p>
          <a:p>
            <a:pPr marL="457200" lvl="1" indent="0">
              <a:buNone/>
              <a:defRPr/>
            </a:pPr>
            <a:endParaRPr lang="en-US" altLang="zh-TW" sz="1800" dirty="0" smtClean="0">
              <a:solidFill>
                <a:schemeClr val="tx1"/>
              </a:solidFill>
              <a:latin typeface="標楷體" pitchFamily="65" charset="-120"/>
              <a:ea typeface="標楷體" pitchFamily="65" charset="-120"/>
            </a:endParaRPr>
          </a:p>
          <a:p>
            <a:pPr marL="457200" lvl="1" indent="0">
              <a:buNone/>
              <a:defRPr/>
            </a:pPr>
            <a:r>
              <a:rPr lang="en-US" altLang="zh-TW" sz="1800" dirty="0" smtClean="0">
                <a:solidFill>
                  <a:srgbClr val="FF0000"/>
                </a:solidFill>
                <a:latin typeface="標楷體" pitchFamily="65" charset="-120"/>
                <a:ea typeface="標楷體" pitchFamily="65" charset="-120"/>
                <a:hlinkClick r:id="rId9" action="ppaction://hlinkfile"/>
              </a:rPr>
              <a:t>4. Whole Team</a:t>
            </a:r>
            <a:r>
              <a:rPr lang="zh-TW" altLang="en-US" sz="1800" dirty="0" smtClean="0">
                <a:solidFill>
                  <a:srgbClr val="FF0000"/>
                </a:solidFill>
                <a:latin typeface="標楷體" pitchFamily="65" charset="-120"/>
                <a:ea typeface="標楷體" pitchFamily="65" charset="-120"/>
              </a:rPr>
              <a:t> </a:t>
            </a:r>
            <a:r>
              <a:rPr lang="en-US" altLang="zh-TW" sz="1800" dirty="0" smtClean="0">
                <a:solidFill>
                  <a:schemeClr val="tx1"/>
                </a:solidFill>
                <a:latin typeface="標楷體" pitchFamily="65" charset="-120"/>
                <a:ea typeface="標楷體" pitchFamily="65" charset="-120"/>
              </a:rPr>
              <a:t>(was</a:t>
            </a:r>
            <a:r>
              <a:rPr lang="zh-TW" altLang="en-US" sz="1800" dirty="0" smtClean="0">
                <a:solidFill>
                  <a:schemeClr val="tx1"/>
                </a:solidFill>
                <a:latin typeface="標楷體" pitchFamily="65" charset="-120"/>
                <a:ea typeface="標楷體" pitchFamily="65" charset="-120"/>
              </a:rPr>
              <a:t> </a:t>
            </a:r>
            <a:r>
              <a:rPr lang="en-US" altLang="zh-TW" sz="1800" dirty="0" smtClean="0">
                <a:solidFill>
                  <a:schemeClr val="tx1"/>
                </a:solidFill>
                <a:latin typeface="標楷體" pitchFamily="65" charset="-120"/>
                <a:ea typeface="標楷體" pitchFamily="65" charset="-120"/>
                <a:hlinkClick r:id="rId10" action="ppaction://hlinkfile"/>
              </a:rPr>
              <a:t>On</a:t>
            </a:r>
            <a:r>
              <a:rPr lang="zh-TW" altLang="en-US" sz="1800" dirty="0" smtClean="0">
                <a:solidFill>
                  <a:schemeClr val="tx1"/>
                </a:solidFill>
                <a:latin typeface="標楷體" pitchFamily="65" charset="-120"/>
                <a:ea typeface="標楷體" pitchFamily="65" charset="-120"/>
                <a:hlinkClick r:id="rId10" action="ppaction://hlinkfile"/>
              </a:rPr>
              <a:t> </a:t>
            </a:r>
            <a:r>
              <a:rPr lang="en-US" altLang="zh-TW" sz="1800" dirty="0" smtClean="0">
                <a:solidFill>
                  <a:schemeClr val="tx1"/>
                </a:solidFill>
                <a:latin typeface="標楷體" pitchFamily="65" charset="-120"/>
                <a:ea typeface="標楷體" pitchFamily="65" charset="-120"/>
                <a:hlinkClick r:id="rId10" action="ppaction://hlinkfile"/>
              </a:rPr>
              <a:t>site</a:t>
            </a:r>
            <a:r>
              <a:rPr lang="zh-TW" altLang="en-US" sz="1800" dirty="0" smtClean="0">
                <a:solidFill>
                  <a:schemeClr val="tx1"/>
                </a:solidFill>
                <a:latin typeface="標楷體" pitchFamily="65" charset="-120"/>
                <a:ea typeface="標楷體" pitchFamily="65" charset="-120"/>
                <a:hlinkClick r:id="rId10" action="ppaction://hlinkfile"/>
              </a:rPr>
              <a:t> </a:t>
            </a:r>
            <a:r>
              <a:rPr lang="en-US" altLang="zh-TW" sz="1800" dirty="0" smtClean="0">
                <a:solidFill>
                  <a:schemeClr val="tx1"/>
                </a:solidFill>
                <a:latin typeface="標楷體" pitchFamily="65" charset="-120"/>
                <a:ea typeface="標楷體" pitchFamily="65" charset="-120"/>
                <a:hlinkClick r:id="rId10" action="ppaction://hlinkfile"/>
              </a:rPr>
              <a:t>Customer</a:t>
            </a:r>
            <a:r>
              <a:rPr lang="en-US" altLang="zh-TW" sz="1800" dirty="0" smtClean="0">
                <a:solidFill>
                  <a:schemeClr val="tx1"/>
                </a:solidFill>
                <a:latin typeface="標楷體" pitchFamily="65" charset="-120"/>
                <a:ea typeface="標楷體" pitchFamily="65" charset="-120"/>
              </a:rPr>
              <a:t>)</a:t>
            </a:r>
            <a:r>
              <a:rPr lang="zh-TW" altLang="en-US" sz="1800" dirty="0" smtClean="0">
                <a:solidFill>
                  <a:schemeClr val="tx1"/>
                </a:solidFill>
                <a:latin typeface="標楷體" pitchFamily="65" charset="-120"/>
                <a:ea typeface="標楷體" pitchFamily="65" charset="-120"/>
              </a:rPr>
              <a:t>駐點客戶不斷與團隊溝通 </a:t>
            </a:r>
            <a:r>
              <a:rPr lang="zh-TW" altLang="en-US" sz="1800" dirty="0">
                <a:solidFill>
                  <a:schemeClr val="tx1"/>
                </a:solidFill>
                <a:latin typeface="標楷體" pitchFamily="65" charset="-120"/>
                <a:ea typeface="標楷體" pitchFamily="65" charset="-120"/>
              </a:rPr>
              <a:t>檢查</a:t>
            </a:r>
            <a:r>
              <a:rPr lang="zh-TW" altLang="en-US" sz="1800" dirty="0" smtClean="0">
                <a:solidFill>
                  <a:schemeClr val="tx1"/>
                </a:solidFill>
                <a:latin typeface="標楷體" pitchFamily="65" charset="-120"/>
                <a:ea typeface="標楷體" pitchFamily="65" charset="-120"/>
              </a:rPr>
              <a:t>落實</a:t>
            </a:r>
            <a:r>
              <a:rPr lang="zh-TW" altLang="en-US" sz="1800" dirty="0">
                <a:solidFill>
                  <a:schemeClr val="tx1"/>
                </a:solidFill>
                <a:latin typeface="標楷體" pitchFamily="65" charset="-120"/>
                <a:ea typeface="標楷體" pitchFamily="65" charset="-120"/>
              </a:rPr>
              <a:t>需求</a:t>
            </a:r>
            <a:endParaRPr lang="en-US" altLang="zh-TW" sz="1800" dirty="0">
              <a:solidFill>
                <a:schemeClr val="tx1"/>
              </a:solidFill>
              <a:latin typeface="標楷體" pitchFamily="65" charset="-120"/>
              <a:ea typeface="標楷體" pitchFamily="65" charset="-120"/>
            </a:endParaRPr>
          </a:p>
          <a:p>
            <a:pPr marL="457200" lvl="1" indent="0">
              <a:buNone/>
              <a:defRPr/>
            </a:pPr>
            <a:endParaRPr lang="en-US" altLang="zh-TW" sz="1800" dirty="0">
              <a:solidFill>
                <a:schemeClr val="tx1"/>
              </a:solidFill>
              <a:latin typeface="標楷體" pitchFamily="65" charset="-120"/>
              <a:ea typeface="標楷體" pitchFamily="65" charset="-120"/>
            </a:endParaRPr>
          </a:p>
          <a:p>
            <a:pPr>
              <a:buFont typeface="Wingdings" pitchFamily="2" charset="2"/>
              <a:buNone/>
              <a:defRPr/>
            </a:pPr>
            <a:endParaRPr lang="zh-TW" altLang="en-US" dirty="0" smtClean="0"/>
          </a:p>
        </p:txBody>
      </p:sp>
    </p:spTree>
    <p:extLst>
      <p:ext uri="{BB962C8B-B14F-4D97-AF65-F5344CB8AC3E}">
        <p14:creationId xmlns:p14="http://schemas.microsoft.com/office/powerpoint/2010/main" val="96732101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a:buNone/>
              <a:defRPr/>
            </a:pPr>
            <a:r>
              <a:rPr lang="en-US" altLang="zh-TW" sz="1800" dirty="0">
                <a:solidFill>
                  <a:schemeClr val="tx1"/>
                </a:solidFill>
              </a:rPr>
              <a:t>2. </a:t>
            </a:r>
            <a:r>
              <a:rPr lang="en-US" altLang="zh-TW" b="1" dirty="0">
                <a:solidFill>
                  <a:schemeClr val="tx1"/>
                </a:solidFill>
              </a:rPr>
              <a:t>Continuous process rather than </a:t>
            </a:r>
            <a:r>
              <a:rPr lang="en-US" altLang="zh-TW" b="1" dirty="0" smtClean="0">
                <a:solidFill>
                  <a:schemeClr val="tx1"/>
                </a:solidFill>
              </a:rPr>
              <a:t>batch</a:t>
            </a:r>
            <a:r>
              <a:rPr lang="zh-TW" altLang="en-US" b="1" dirty="0" smtClean="0">
                <a:solidFill>
                  <a:schemeClr val="tx1"/>
                </a:solidFill>
              </a:rPr>
              <a:t>  </a:t>
            </a:r>
            <a:r>
              <a:rPr lang="zh-TW" altLang="en-US" sz="1800" dirty="0" smtClean="0">
                <a:solidFill>
                  <a:schemeClr val="tx1"/>
                </a:solidFill>
                <a:latin typeface="標楷體" pitchFamily="65" charset="-120"/>
                <a:ea typeface="標楷體" pitchFamily="65" charset="-120"/>
              </a:rPr>
              <a:t>第二類實務</a:t>
            </a:r>
            <a:r>
              <a:rPr lang="en-US" altLang="zh-TW" sz="1800" dirty="0" smtClean="0">
                <a:solidFill>
                  <a:schemeClr val="tx1"/>
                </a:solidFill>
              </a:rPr>
              <a:t>:</a:t>
            </a:r>
            <a:r>
              <a:rPr lang="zh-TW" altLang="en-US" sz="1800" dirty="0" smtClean="0">
                <a:solidFill>
                  <a:schemeClr val="tx1"/>
                </a:solidFill>
              </a:rPr>
              <a:t> </a:t>
            </a:r>
            <a:r>
              <a:rPr lang="zh-TW" altLang="en-US" sz="1800" dirty="0" smtClean="0">
                <a:solidFill>
                  <a:schemeClr val="tx1"/>
                </a:solidFill>
                <a:latin typeface="標楷體" pitchFamily="65" charset="-120"/>
                <a:ea typeface="標楷體" pitchFamily="65" charset="-120"/>
              </a:rPr>
              <a:t>連續流程 而非</a:t>
            </a:r>
            <a:r>
              <a:rPr lang="zh-TW" altLang="en-US" sz="1800" dirty="0">
                <a:solidFill>
                  <a:schemeClr val="tx1"/>
                </a:solidFill>
                <a:latin typeface="標楷體" pitchFamily="65" charset="-120"/>
                <a:ea typeface="標楷體" pitchFamily="65" charset="-120"/>
              </a:rPr>
              <a:t>批次流程</a:t>
            </a:r>
          </a:p>
          <a:p>
            <a:pPr marL="457200" lvl="1" indent="0">
              <a:buNone/>
              <a:defRPr/>
            </a:pPr>
            <a:r>
              <a:rPr lang="en-US" altLang="zh-TW" sz="1800" dirty="0" smtClean="0">
                <a:solidFill>
                  <a:schemeClr val="tx1"/>
                </a:solidFill>
                <a:hlinkClick r:id="rId2" action="ppaction://hlinkfile"/>
              </a:rPr>
              <a:t>1. Continuous Integration</a:t>
            </a:r>
            <a:r>
              <a:rPr lang="en-US" altLang="zh-TW" sz="1800" dirty="0" smtClean="0"/>
              <a:t> </a:t>
            </a:r>
            <a:endParaRPr lang="en-US" altLang="zh-TW" sz="1800" dirty="0"/>
          </a:p>
          <a:p>
            <a:pPr marL="457200" lvl="1" indent="0">
              <a:buNone/>
              <a:defRPr/>
            </a:pPr>
            <a:r>
              <a:rPr lang="en-US" altLang="zh-TW" sz="1800" dirty="0" smtClean="0">
                <a:hlinkClick r:id="rId3" action="ppaction://hlinkfile"/>
              </a:rPr>
              <a:t>2. Design Improvement</a:t>
            </a:r>
            <a:r>
              <a:rPr lang="en-US" altLang="zh-TW" sz="1800" dirty="0" smtClean="0"/>
              <a:t> </a:t>
            </a:r>
            <a:r>
              <a:rPr lang="en-US" altLang="zh-TW" sz="1800" dirty="0">
                <a:solidFill>
                  <a:schemeClr val="tx1"/>
                </a:solidFill>
              </a:rPr>
              <a:t>(was </a:t>
            </a:r>
            <a:r>
              <a:rPr lang="en-US" altLang="zh-TW" sz="1800" dirty="0" smtClean="0">
                <a:hlinkClick r:id="rId4" action="ppaction://hlinkfile"/>
              </a:rPr>
              <a:t>Refactor Mercilessly</a:t>
            </a:r>
            <a:r>
              <a:rPr lang="en-US" altLang="zh-TW" sz="1800" dirty="0">
                <a:solidFill>
                  <a:schemeClr val="tx1"/>
                </a:solidFill>
              </a:rPr>
              <a:t>)</a:t>
            </a:r>
            <a:r>
              <a:rPr lang="en-US" altLang="zh-TW" sz="1800" dirty="0"/>
              <a:t> </a:t>
            </a:r>
          </a:p>
          <a:p>
            <a:pPr marL="457200" lvl="1" indent="0">
              <a:buNone/>
              <a:defRPr/>
            </a:pPr>
            <a:r>
              <a:rPr lang="en-US" altLang="zh-TW" sz="1800" dirty="0" smtClean="0">
                <a:hlinkClick r:id="rId5" action="ppaction://hlinkfile"/>
              </a:rPr>
              <a:t>3. Small Releases</a:t>
            </a:r>
            <a:r>
              <a:rPr lang="en-US" altLang="zh-TW" sz="1800" dirty="0" smtClean="0"/>
              <a:t> </a:t>
            </a:r>
            <a:endParaRPr lang="en-US" altLang="zh-TW" sz="1800" dirty="0"/>
          </a:p>
          <a:p>
            <a:pPr marL="0" indent="0">
              <a:buNone/>
            </a:pPr>
            <a:endParaRPr lang="en-US" altLang="zh-TW" dirty="0" smtClean="0"/>
          </a:p>
          <a:p>
            <a:pPr marL="0" indent="0">
              <a:buNone/>
            </a:pP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整合  </a:t>
            </a: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設計改善  </a:t>
            </a: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交貨  這三件事 </a:t>
            </a: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在</a:t>
            </a:r>
            <a:r>
              <a:rPr lang="zh-TW" altLang="en-US" dirty="0">
                <a:solidFill>
                  <a:schemeClr val="tx1"/>
                </a:solidFill>
                <a:latin typeface="標楷體" pitchFamily="65" charset="-120"/>
                <a:ea typeface="標楷體" pitchFamily="65" charset="-120"/>
              </a:rPr>
              <a:t>時間軸線</a:t>
            </a:r>
            <a:r>
              <a:rPr lang="zh-TW" altLang="en-US" dirty="0" smtClean="0">
                <a:solidFill>
                  <a:schemeClr val="tx1"/>
                </a:solidFill>
                <a:latin typeface="標楷體" pitchFamily="65" charset="-120"/>
                <a:ea typeface="標楷體" pitchFamily="65" charset="-120"/>
              </a:rPr>
              <a:t>上 都是小量 連續地</a:t>
            </a:r>
            <a:r>
              <a:rPr lang="zh-TW" altLang="en-US" dirty="0">
                <a:solidFill>
                  <a:schemeClr val="tx1"/>
                </a:solidFill>
                <a:latin typeface="標楷體" pitchFamily="65" charset="-120"/>
                <a:ea typeface="標楷體" pitchFamily="65" charset="-120"/>
              </a:rPr>
              <a:t>處理</a:t>
            </a: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而不是累積到一整批  才一次</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批次</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處理 </a:t>
            </a:r>
            <a:endParaRPr lang="zh-TW" altLang="en-US"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effectLst/>
              </a:rPr>
              <a:t>XP Practices </a:t>
            </a:r>
            <a:r>
              <a:rPr lang="zh-TW" altLang="en-US" dirty="0">
                <a:solidFill>
                  <a:schemeClr val="tx1"/>
                </a:solidFill>
                <a:effectLst/>
                <a:latin typeface="標楷體" pitchFamily="65" charset="-120"/>
                <a:ea typeface="標楷體" pitchFamily="65" charset="-120"/>
              </a:rPr>
              <a:t>實務</a:t>
            </a:r>
            <a:endParaRPr lang="zh-TW" altLang="en-US" dirty="0"/>
          </a:p>
        </p:txBody>
      </p:sp>
    </p:spTree>
    <p:extLst>
      <p:ext uri="{BB962C8B-B14F-4D97-AF65-F5344CB8AC3E}">
        <p14:creationId xmlns:p14="http://schemas.microsoft.com/office/powerpoint/2010/main" val="269891784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C085A01-5DB1-475E-9BF8-9211BC279E0A}" type="slidenum">
              <a:rPr lang="zh-TW" altLang="en-US" smtClean="0"/>
              <a:pPr>
                <a:defRPr/>
              </a:pPr>
              <a:t>249</a:t>
            </a:fld>
            <a:endParaRPr lang="en-US" altLang="zh-TW"/>
          </a:p>
        </p:txBody>
      </p:sp>
      <p:sp>
        <p:nvSpPr>
          <p:cNvPr id="188418" name="標題 1"/>
          <p:cNvSpPr>
            <a:spLocks noGrp="1"/>
          </p:cNvSpPr>
          <p:nvPr>
            <p:ph type="title"/>
          </p:nvPr>
        </p:nvSpPr>
        <p:spPr/>
        <p:txBody>
          <a:bodyPr/>
          <a:lstStyle/>
          <a:p>
            <a:r>
              <a:rPr lang="en-US" altLang="zh-TW" dirty="0" smtClean="0">
                <a:solidFill>
                  <a:schemeClr val="tx1"/>
                </a:solidFill>
                <a:effectLst/>
              </a:rPr>
              <a:t>XP Practices</a:t>
            </a:r>
            <a:r>
              <a:rPr lang="zh-TW" altLang="en-US" dirty="0" smtClean="0">
                <a:solidFill>
                  <a:schemeClr val="tx1"/>
                </a:solidFill>
                <a:effectLst/>
              </a:rPr>
              <a:t> </a:t>
            </a:r>
            <a:r>
              <a:rPr lang="zh-TW" altLang="en-US" dirty="0" smtClean="0">
                <a:solidFill>
                  <a:schemeClr val="tx1"/>
                </a:solidFill>
                <a:effectLst/>
                <a:latin typeface="標楷體" pitchFamily="65" charset="-120"/>
                <a:ea typeface="標楷體" pitchFamily="65" charset="-120"/>
              </a:rPr>
              <a:t>實務</a:t>
            </a:r>
            <a:r>
              <a:rPr lang="en-US" altLang="zh-TW" dirty="0" smtClean="0">
                <a:solidFill>
                  <a:schemeClr val="tx1"/>
                </a:solidFill>
                <a:effectLst/>
              </a:rPr>
              <a:t>(Cont.)</a:t>
            </a:r>
            <a:endParaRPr lang="zh-TW" altLang="en-US" dirty="0" smtClean="0">
              <a:solidFill>
                <a:schemeClr val="tx1"/>
              </a:solidFill>
              <a:effectLst/>
            </a:endParaRPr>
          </a:p>
        </p:txBody>
      </p:sp>
      <p:sp>
        <p:nvSpPr>
          <p:cNvPr id="3" name="內容版面配置區 2"/>
          <p:cNvSpPr>
            <a:spLocks noGrp="1"/>
          </p:cNvSpPr>
          <p:nvPr>
            <p:ph sz="quarter" idx="4294967295"/>
          </p:nvPr>
        </p:nvSpPr>
        <p:spPr>
          <a:xfrm>
            <a:off x="1524000" y="1749286"/>
            <a:ext cx="8534400" cy="3776871"/>
          </a:xfrm>
          <a:prstGeom prst="rect">
            <a:avLst/>
          </a:prstGeom>
        </p:spPr>
        <p:txBody>
          <a:bodyPr>
            <a:normAutofit fontScale="85000" lnSpcReduction="20000"/>
          </a:bodyPr>
          <a:lstStyle/>
          <a:p>
            <a:pPr>
              <a:buFont typeface="Wingdings" pitchFamily="2" charset="2"/>
              <a:buNone/>
              <a:defRPr/>
            </a:pPr>
            <a:r>
              <a:rPr lang="en-US" sz="1800" dirty="0" smtClean="0">
                <a:solidFill>
                  <a:schemeClr val="tx1"/>
                </a:solidFill>
              </a:rPr>
              <a:t>3. </a:t>
            </a:r>
            <a:r>
              <a:rPr lang="en-US" sz="2600" dirty="0" smtClean="0">
                <a:solidFill>
                  <a:schemeClr val="tx1"/>
                </a:solidFill>
              </a:rPr>
              <a:t>Shared understanding</a:t>
            </a:r>
            <a:r>
              <a:rPr lang="zh-TW" altLang="en-US" sz="2600" dirty="0" smtClean="0">
                <a:solidFill>
                  <a:schemeClr val="tx1"/>
                </a:solidFill>
              </a:rPr>
              <a:t> </a:t>
            </a:r>
            <a:r>
              <a:rPr lang="zh-TW" altLang="en-US" sz="1800" dirty="0" smtClean="0">
                <a:solidFill>
                  <a:schemeClr val="tx1"/>
                </a:solidFill>
                <a:latin typeface="標楷體" pitchFamily="65" charset="-120"/>
                <a:ea typeface="標楷體" pitchFamily="65" charset="-120"/>
              </a:rPr>
              <a:t>第三類</a:t>
            </a:r>
            <a:r>
              <a:rPr lang="zh-TW" altLang="en-US" sz="1800" dirty="0">
                <a:solidFill>
                  <a:schemeClr val="tx1"/>
                </a:solidFill>
                <a:latin typeface="標楷體" pitchFamily="65" charset="-120"/>
                <a:ea typeface="標楷體" pitchFamily="65" charset="-120"/>
              </a:rPr>
              <a:t>實務 </a:t>
            </a:r>
            <a:r>
              <a:rPr lang="en-US" altLang="zh-TW" sz="1800" dirty="0" smtClean="0">
                <a:solidFill>
                  <a:schemeClr val="tx1"/>
                </a:solidFill>
              </a:rPr>
              <a:t>:</a:t>
            </a:r>
            <a:r>
              <a:rPr lang="zh-TW" altLang="en-US" sz="1800" dirty="0">
                <a:solidFill>
                  <a:schemeClr val="tx1"/>
                </a:solidFill>
                <a:latin typeface="標楷體" pitchFamily="65" charset="-120"/>
                <a:ea typeface="標楷體" pitchFamily="65" charset="-120"/>
              </a:rPr>
              <a:t>程式</a:t>
            </a:r>
            <a:r>
              <a:rPr lang="zh-TW" altLang="en-US" sz="1800" dirty="0" smtClean="0">
                <a:solidFill>
                  <a:schemeClr val="tx1"/>
                </a:solidFill>
                <a:latin typeface="標楷體" pitchFamily="65" charset="-120"/>
                <a:ea typeface="標楷體" pitchFamily="65" charset="-120"/>
              </a:rPr>
              <a:t>知識</a:t>
            </a:r>
            <a:r>
              <a:rPr lang="zh-TW" altLang="en-US" sz="1800" dirty="0">
                <a:solidFill>
                  <a:schemeClr val="tx1"/>
                </a:solidFill>
                <a:latin typeface="標楷體" pitchFamily="65" charset="-120"/>
                <a:ea typeface="標楷體" pitchFamily="65" charset="-120"/>
              </a:rPr>
              <a:t>要</a:t>
            </a:r>
            <a:r>
              <a:rPr lang="zh-TW" altLang="en-US" sz="1800" dirty="0" smtClean="0">
                <a:solidFill>
                  <a:schemeClr val="tx1"/>
                </a:solidFill>
                <a:latin typeface="標楷體" pitchFamily="65" charset="-120"/>
                <a:ea typeface="標楷體" pitchFamily="65" charset="-120"/>
              </a:rPr>
              <a:t>能共享</a:t>
            </a:r>
            <a:endParaRPr lang="en-US" sz="1800" dirty="0">
              <a:solidFill>
                <a:schemeClr val="tx1"/>
              </a:solidFill>
              <a:latin typeface="標楷體" pitchFamily="65" charset="-120"/>
              <a:ea typeface="標楷體" pitchFamily="65" charset="-120"/>
            </a:endParaRPr>
          </a:p>
          <a:p>
            <a:pPr marL="457200" lvl="1" indent="0">
              <a:buNone/>
              <a:defRPr/>
            </a:pPr>
            <a:endParaRPr lang="en-US" altLang="zh-TW" sz="1800" dirty="0">
              <a:solidFill>
                <a:schemeClr val="tx1"/>
              </a:solidFill>
              <a:latin typeface="標楷體" pitchFamily="65" charset="-120"/>
              <a:ea typeface="標楷體" pitchFamily="65" charset="-120"/>
            </a:endParaRPr>
          </a:p>
          <a:p>
            <a:pPr marL="457200" lvl="1" indent="0">
              <a:buNone/>
              <a:defRPr/>
            </a:pPr>
            <a:r>
              <a:rPr lang="en-US" altLang="zh-TW" sz="1800" dirty="0" smtClean="0">
                <a:hlinkClick r:id="rId2" action="ppaction://hlinkfile"/>
              </a:rPr>
              <a:t>1. Coding Standard</a:t>
            </a:r>
            <a:r>
              <a:rPr lang="en-US" altLang="zh-TW" sz="1800" dirty="0" smtClean="0"/>
              <a:t> </a:t>
            </a:r>
            <a:r>
              <a:rPr lang="en-US" altLang="zh-TW" sz="1800" dirty="0">
                <a:solidFill>
                  <a:schemeClr val="tx1"/>
                </a:solidFill>
              </a:rPr>
              <a:t>or</a:t>
            </a:r>
            <a:r>
              <a:rPr lang="en-US" altLang="zh-TW" sz="1800" dirty="0"/>
              <a:t> </a:t>
            </a:r>
            <a:r>
              <a:rPr lang="en-US" altLang="zh-TW" sz="1800" dirty="0" smtClean="0">
                <a:hlinkClick r:id="rId3" action="ppaction://hlinkfile"/>
              </a:rPr>
              <a:t>Coding Conventions</a:t>
            </a:r>
            <a:endParaRPr lang="en-US" altLang="zh-TW" sz="1800" dirty="0"/>
          </a:p>
          <a:p>
            <a:pPr marL="457200" lvl="1" indent="0">
              <a:buNone/>
              <a:defRPr/>
            </a:pPr>
            <a:r>
              <a:rPr lang="zh-TW" altLang="en-US" sz="1800" dirty="0"/>
              <a:t>      </a:t>
            </a:r>
            <a:r>
              <a:rPr lang="zh-TW" altLang="en-US" sz="1800" dirty="0">
                <a:solidFill>
                  <a:schemeClr val="tx1"/>
                </a:solidFill>
                <a:latin typeface="標楷體" pitchFamily="65" charset="-120"/>
                <a:ea typeface="標楷體" pitchFamily="65" charset="-120"/>
              </a:rPr>
              <a:t>程式</a:t>
            </a:r>
            <a:r>
              <a:rPr lang="zh-TW" altLang="en-US" sz="1800" dirty="0" smtClean="0">
                <a:solidFill>
                  <a:schemeClr val="tx1"/>
                </a:solidFill>
                <a:latin typeface="標楷體" pitchFamily="65" charset="-120"/>
                <a:ea typeface="標楷體" pitchFamily="65" charset="-120"/>
              </a:rPr>
              <a:t>寫法 的規定</a:t>
            </a:r>
            <a:endParaRPr lang="en-US" altLang="zh-TW" sz="1800" dirty="0" smtClean="0">
              <a:solidFill>
                <a:schemeClr val="tx1"/>
              </a:solidFill>
              <a:latin typeface="標楷體" pitchFamily="65" charset="-120"/>
              <a:ea typeface="標楷體" pitchFamily="65" charset="-120"/>
            </a:endParaRPr>
          </a:p>
          <a:p>
            <a:pPr marL="457200" lvl="1" indent="0">
              <a:buNone/>
              <a:defRPr/>
            </a:pPr>
            <a:endParaRPr lang="en-US" altLang="zh-TW" sz="1800" dirty="0">
              <a:solidFill>
                <a:schemeClr val="tx1"/>
              </a:solidFill>
              <a:latin typeface="標楷體" pitchFamily="65" charset="-120"/>
              <a:ea typeface="標楷體" pitchFamily="65" charset="-120"/>
            </a:endParaRPr>
          </a:p>
          <a:p>
            <a:pPr marL="457200" lvl="1" indent="0">
              <a:buNone/>
              <a:defRPr/>
            </a:pPr>
            <a:r>
              <a:rPr lang="en-US" altLang="zh-TW" sz="1800" dirty="0" smtClean="0">
                <a:hlinkClick r:id="rId4" action="ppaction://hlinkfile"/>
              </a:rPr>
              <a:t>2. Collective Code Ownership</a:t>
            </a:r>
            <a:r>
              <a:rPr lang="en-US" altLang="zh-TW" sz="1800" dirty="0" smtClean="0"/>
              <a:t> </a:t>
            </a:r>
            <a:endParaRPr lang="en-US" altLang="zh-TW" sz="1800" dirty="0"/>
          </a:p>
          <a:p>
            <a:pPr marL="457200" lvl="1" indent="0">
              <a:buNone/>
              <a:defRPr/>
            </a:pPr>
            <a:r>
              <a:rPr lang="zh-TW" altLang="en-US" sz="1800" dirty="0"/>
              <a:t>      </a:t>
            </a:r>
            <a:r>
              <a:rPr lang="zh-TW" altLang="en-US" sz="1800" dirty="0">
                <a:solidFill>
                  <a:schemeClr val="tx1"/>
                </a:solidFill>
                <a:latin typeface="標楷體" pitchFamily="65" charset="-120"/>
                <a:ea typeface="標楷體" pitchFamily="65" charset="-120"/>
              </a:rPr>
              <a:t>程式共有制  每人可改他人程式</a:t>
            </a:r>
            <a:endParaRPr lang="en-US" altLang="zh-TW" sz="1800" dirty="0"/>
          </a:p>
          <a:p>
            <a:pPr>
              <a:buFont typeface="Wingdings" pitchFamily="2" charset="2"/>
              <a:buNone/>
              <a:defRPr/>
            </a:pPr>
            <a:endParaRPr lang="en-US" sz="1800" dirty="0" smtClean="0">
              <a:solidFill>
                <a:schemeClr val="tx1"/>
              </a:solidFill>
              <a:latin typeface="標楷體" pitchFamily="65" charset="-120"/>
              <a:ea typeface="標楷體" pitchFamily="65" charset="-120"/>
            </a:endParaRPr>
          </a:p>
          <a:p>
            <a:pPr marL="457200" lvl="1" indent="0">
              <a:buNone/>
              <a:defRPr/>
            </a:pPr>
            <a:r>
              <a:rPr lang="en-US" sz="1800" dirty="0" smtClean="0">
                <a:hlinkClick r:id="rId5" action="ppaction://hlinkfile"/>
              </a:rPr>
              <a:t>3. Simple Design</a:t>
            </a:r>
            <a:r>
              <a:rPr lang="en-US" sz="1800" dirty="0" smtClean="0"/>
              <a:t> </a:t>
            </a:r>
            <a:r>
              <a:rPr lang="en-US" sz="1800" dirty="0" smtClean="0">
                <a:solidFill>
                  <a:schemeClr val="tx1"/>
                </a:solidFill>
              </a:rPr>
              <a:t>(</a:t>
            </a:r>
            <a:r>
              <a:rPr lang="en-US" sz="1800" dirty="0" smtClean="0">
                <a:hlinkClick r:id="rId6" action="ppaction://hlinkfile"/>
              </a:rPr>
              <a:t>Do Simple Things</a:t>
            </a:r>
            <a:r>
              <a:rPr lang="en-US" sz="1800" dirty="0" smtClean="0"/>
              <a:t>, </a:t>
            </a:r>
            <a:r>
              <a:rPr lang="en-US" sz="1800" dirty="0" smtClean="0">
                <a:hlinkClick r:id="rId7" action="ppaction://hlinkfile"/>
              </a:rPr>
              <a:t>You </a:t>
            </a:r>
            <a:r>
              <a:rPr lang="en-US" sz="1800" dirty="0" err="1" smtClean="0">
                <a:hlinkClick r:id="rId7" action="ppaction://hlinkfile"/>
              </a:rPr>
              <a:t>Arent</a:t>
            </a:r>
            <a:r>
              <a:rPr lang="en-US" sz="1800" dirty="0" smtClean="0">
                <a:hlinkClick r:id="rId7" action="ppaction://hlinkfile"/>
              </a:rPr>
              <a:t> </a:t>
            </a:r>
            <a:r>
              <a:rPr lang="en-US" sz="1800" dirty="0" err="1" smtClean="0">
                <a:hlinkClick r:id="rId7" action="ppaction://hlinkfile"/>
              </a:rPr>
              <a:t>Gonna</a:t>
            </a:r>
            <a:r>
              <a:rPr lang="en-US" sz="1800" dirty="0" smtClean="0">
                <a:hlinkClick r:id="rId7" action="ppaction://hlinkfile"/>
              </a:rPr>
              <a:t> Need It</a:t>
            </a:r>
            <a:r>
              <a:rPr lang="en-US" sz="1800" dirty="0" smtClean="0"/>
              <a:t>, </a:t>
            </a:r>
            <a:r>
              <a:rPr lang="en-US" sz="1800" dirty="0" smtClean="0">
                <a:hlinkClick r:id="rId8" action="ppaction://hlinkfile"/>
              </a:rPr>
              <a:t>Once And Only Once</a:t>
            </a:r>
            <a:r>
              <a:rPr lang="en-US" sz="1800" dirty="0" smtClean="0"/>
              <a:t>, </a:t>
            </a:r>
            <a:r>
              <a:rPr lang="en-US" sz="1800" dirty="0" smtClean="0">
                <a:hlinkClick r:id="rId9" action="ppaction://hlinkfile"/>
              </a:rPr>
              <a:t>Simplify Vigorously</a:t>
            </a:r>
            <a:r>
              <a:rPr lang="en-US" sz="1800" dirty="0" smtClean="0">
                <a:solidFill>
                  <a:schemeClr val="tx1"/>
                </a:solidFill>
              </a:rPr>
              <a:t>)</a:t>
            </a:r>
          </a:p>
          <a:p>
            <a:pPr marL="457200" lvl="1" indent="0">
              <a:buNone/>
              <a:defRPr/>
            </a:pPr>
            <a:r>
              <a:rPr lang="zh-TW" altLang="en-US" sz="1800" dirty="0">
                <a:solidFill>
                  <a:schemeClr val="tx1"/>
                </a:solidFill>
              </a:rPr>
              <a:t> </a:t>
            </a:r>
            <a:r>
              <a:rPr lang="zh-TW" altLang="en-US" sz="1800" dirty="0" smtClean="0">
                <a:solidFill>
                  <a:schemeClr val="tx1"/>
                </a:solidFill>
              </a:rPr>
              <a:t>    </a:t>
            </a:r>
            <a:r>
              <a:rPr lang="zh-TW" altLang="en-US" sz="1800" dirty="0" smtClean="0">
                <a:solidFill>
                  <a:schemeClr val="tx1"/>
                </a:solidFill>
                <a:latin typeface="標楷體" pitchFamily="65" charset="-120"/>
                <a:ea typeface="標楷體" pitchFamily="65" charset="-120"/>
              </a:rPr>
              <a:t>簡單的設計  使每個人都容易</a:t>
            </a:r>
            <a:r>
              <a:rPr lang="zh-TW" altLang="en-US" sz="1800" dirty="0">
                <a:solidFill>
                  <a:schemeClr val="tx1"/>
                </a:solidFill>
                <a:latin typeface="標楷體" pitchFamily="65" charset="-120"/>
                <a:ea typeface="標楷體" pitchFamily="65" charset="-120"/>
              </a:rPr>
              <a:t>了解程式</a:t>
            </a:r>
            <a:endParaRPr lang="en-US" altLang="zh-TW" sz="1800" dirty="0"/>
          </a:p>
          <a:p>
            <a:pPr marL="457200" lvl="1" indent="0">
              <a:buNone/>
              <a:defRPr/>
            </a:pPr>
            <a:r>
              <a:rPr lang="en-US" sz="1800" dirty="0" smtClean="0">
                <a:latin typeface="標楷體" pitchFamily="65" charset="-120"/>
                <a:ea typeface="標楷體" pitchFamily="65" charset="-120"/>
              </a:rPr>
              <a:t> </a:t>
            </a:r>
          </a:p>
          <a:p>
            <a:pPr marL="457200" lvl="1" indent="0">
              <a:buNone/>
              <a:defRPr/>
            </a:pPr>
            <a:endParaRPr lang="en-US" sz="1800" dirty="0" smtClean="0">
              <a:latin typeface="標楷體" pitchFamily="65" charset="-120"/>
              <a:ea typeface="標楷體" pitchFamily="65" charset="-120"/>
            </a:endParaRPr>
          </a:p>
          <a:p>
            <a:pPr marL="457200" lvl="1" indent="0">
              <a:buNone/>
              <a:defRPr/>
            </a:pPr>
            <a:r>
              <a:rPr lang="en-US" sz="1800" dirty="0" smtClean="0">
                <a:hlinkClick r:id="rId10" action="ppaction://hlinkfile"/>
              </a:rPr>
              <a:t>4. System Metaphor</a:t>
            </a:r>
            <a:r>
              <a:rPr lang="en-US" sz="1800" dirty="0" smtClean="0"/>
              <a:t> </a:t>
            </a:r>
          </a:p>
          <a:p>
            <a:pPr marL="457200" lvl="1" indent="0">
              <a:buNone/>
              <a:defRPr/>
            </a:pPr>
            <a:r>
              <a:rPr lang="zh-TW" altLang="en-US" sz="1800" dirty="0"/>
              <a:t> </a:t>
            </a:r>
            <a:r>
              <a:rPr lang="zh-TW" altLang="en-US" sz="1800" dirty="0" smtClean="0"/>
              <a:t>    </a:t>
            </a:r>
            <a:r>
              <a:rPr lang="zh-TW" altLang="en-US" sz="1800" dirty="0" smtClean="0">
                <a:solidFill>
                  <a:schemeClr val="tx1"/>
                </a:solidFill>
                <a:latin typeface="標楷體" pitchFamily="65" charset="-120"/>
                <a:ea typeface="標楷體" pitchFamily="65" charset="-120"/>
              </a:rPr>
              <a:t>整個系統 </a:t>
            </a:r>
            <a:r>
              <a:rPr lang="zh-TW" altLang="en-US" sz="1800" dirty="0">
                <a:solidFill>
                  <a:schemeClr val="tx1"/>
                </a:solidFill>
                <a:latin typeface="標楷體" pitchFamily="65" charset="-120"/>
                <a:ea typeface="標楷體" pitchFamily="65" charset="-120"/>
              </a:rPr>
              <a:t>用另一個</a:t>
            </a:r>
            <a:r>
              <a:rPr lang="zh-TW" altLang="en-US" sz="1800" dirty="0" smtClean="0">
                <a:solidFill>
                  <a:schemeClr val="tx1"/>
                </a:solidFill>
                <a:latin typeface="標楷體" pitchFamily="65" charset="-120"/>
                <a:ea typeface="標楷體" pitchFamily="65" charset="-120"/>
              </a:rPr>
              <a:t>每人都了解的系統做比喻 來</a:t>
            </a:r>
            <a:r>
              <a:rPr lang="zh-TW" altLang="en-US" sz="1800" dirty="0">
                <a:solidFill>
                  <a:schemeClr val="tx1"/>
                </a:solidFill>
                <a:latin typeface="標楷體" pitchFamily="65" charset="-120"/>
                <a:ea typeface="標楷體" pitchFamily="65" charset="-120"/>
              </a:rPr>
              <a:t>命名</a:t>
            </a:r>
            <a:r>
              <a:rPr lang="zh-TW" altLang="en-US" sz="1800" dirty="0" smtClean="0">
                <a:solidFill>
                  <a:schemeClr val="tx1"/>
                </a:solidFill>
                <a:latin typeface="標楷體" pitchFamily="65" charset="-120"/>
                <a:ea typeface="標楷體" pitchFamily="65" charset="-120"/>
              </a:rPr>
              <a:t>程式變數 這樣易</a:t>
            </a:r>
            <a:r>
              <a:rPr lang="zh-TW" altLang="en-US" sz="1800" dirty="0">
                <a:solidFill>
                  <a:schemeClr val="tx1"/>
                </a:solidFill>
                <a:latin typeface="標楷體" pitchFamily="65" charset="-120"/>
                <a:ea typeface="標楷體" pitchFamily="65" charset="-120"/>
              </a:rPr>
              <a:t>了解</a:t>
            </a:r>
            <a:r>
              <a:rPr lang="en-US" altLang="zh-TW" sz="1800" dirty="0">
                <a:latin typeface="標楷體" pitchFamily="65" charset="-120"/>
                <a:ea typeface="標楷體" pitchFamily="65" charset="-120"/>
              </a:rPr>
              <a:t> </a:t>
            </a:r>
            <a:endParaRPr lang="en-US" sz="1800" dirty="0" smtClean="0">
              <a:solidFill>
                <a:schemeClr val="tx1"/>
              </a:solidFill>
              <a:latin typeface="標楷體" pitchFamily="65" charset="-120"/>
              <a:ea typeface="標楷體" pitchFamily="65" charset="-120"/>
            </a:endParaRPr>
          </a:p>
          <a:p>
            <a:pPr lvl="1">
              <a:buFontTx/>
              <a:buNone/>
              <a:defRPr/>
            </a:pPr>
            <a:endParaRPr lang="en-US" sz="1800" dirty="0" smtClean="0"/>
          </a:p>
        </p:txBody>
      </p:sp>
    </p:spTree>
    <p:extLst>
      <p:ext uri="{BB962C8B-B14F-4D97-AF65-F5344CB8AC3E}">
        <p14:creationId xmlns:p14="http://schemas.microsoft.com/office/powerpoint/2010/main" val="1866358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D160C8F-2A55-4D21-9D21-1B5A05F65446}" type="slidenum">
              <a:rPr lang="zh-TW" altLang="en-US" smtClean="0"/>
              <a:pPr>
                <a:defRPr/>
              </a:pPr>
              <a:t>25</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文化是產業基礎 但不是產業</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783080"/>
            <a:ext cx="8534400" cy="3730752"/>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舉例說</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若故宮博物院視辦特展為文化創意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文創</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產業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而以高價門票的收入為產業產值</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則這是膚淺短視而不對的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相反的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故宮應低價或免費供民眾觀賞精品</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以提升人民文化水準</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日後人民才可蘊育出高產值的文創產業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漢寶德</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當心，文化與產業兩失！</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中國時報</a:t>
            </a:r>
            <a:r>
              <a:rPr lang="en-US" altLang="zh-TW" sz="2000" dirty="0" smtClean="0">
                <a:solidFill>
                  <a:schemeClr val="tx1"/>
                </a:solidFill>
                <a:latin typeface="標楷體" pitchFamily="65" charset="-120"/>
                <a:ea typeface="標楷體" pitchFamily="65" charset="-120"/>
              </a:rPr>
              <a:t>, 2009.11.29</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50871641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a:buFont typeface="Wingdings" pitchFamily="2" charset="2"/>
              <a:buNone/>
              <a:defRPr/>
            </a:pPr>
            <a:r>
              <a:rPr lang="en-US" altLang="zh-TW" sz="1800" dirty="0">
                <a:solidFill>
                  <a:schemeClr val="tx1"/>
                </a:solidFill>
              </a:rPr>
              <a:t>4. </a:t>
            </a:r>
            <a:r>
              <a:rPr lang="en-US" altLang="zh-TW" b="1" dirty="0">
                <a:solidFill>
                  <a:schemeClr val="tx1"/>
                </a:solidFill>
              </a:rPr>
              <a:t>Programmer </a:t>
            </a:r>
            <a:r>
              <a:rPr lang="en-US" altLang="zh-TW" b="1" dirty="0" smtClean="0">
                <a:solidFill>
                  <a:schemeClr val="tx1"/>
                </a:solidFill>
              </a:rPr>
              <a:t>welfare</a:t>
            </a:r>
            <a:r>
              <a:rPr lang="zh-TW" altLang="en-US" b="1" dirty="0" smtClean="0">
                <a:solidFill>
                  <a:schemeClr val="tx1"/>
                </a:solidFill>
              </a:rPr>
              <a:t>  </a:t>
            </a:r>
            <a:r>
              <a:rPr lang="zh-TW" altLang="en-US" sz="1800" dirty="0" smtClean="0">
                <a:solidFill>
                  <a:schemeClr val="tx1"/>
                </a:solidFill>
                <a:latin typeface="標楷體" pitchFamily="65" charset="-120"/>
                <a:ea typeface="標楷體" pitchFamily="65" charset="-120"/>
              </a:rPr>
              <a:t>第四類實務</a:t>
            </a:r>
            <a:r>
              <a:rPr lang="en-US" altLang="zh-TW" sz="1800" dirty="0" smtClean="0">
                <a:solidFill>
                  <a:schemeClr val="tx1"/>
                </a:solidFill>
              </a:rPr>
              <a:t>:</a:t>
            </a:r>
            <a:r>
              <a:rPr lang="zh-TW" altLang="en-US" sz="1800" dirty="0" smtClean="0">
                <a:solidFill>
                  <a:schemeClr val="tx1"/>
                </a:solidFill>
                <a:latin typeface="標楷體" pitchFamily="65" charset="-120"/>
                <a:ea typeface="標楷體" pitchFamily="65" charset="-120"/>
              </a:rPr>
              <a:t>員工福祉</a:t>
            </a:r>
            <a:endParaRPr lang="en-US" altLang="zh-TW" sz="1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1800" dirty="0">
              <a:solidFill>
                <a:schemeClr val="tx1"/>
              </a:solidFill>
              <a:latin typeface="標楷體" pitchFamily="65" charset="-120"/>
              <a:ea typeface="標楷體" pitchFamily="65" charset="-120"/>
            </a:endParaRPr>
          </a:p>
          <a:p>
            <a:pPr lvl="1">
              <a:defRPr/>
            </a:pPr>
            <a:r>
              <a:rPr lang="en-US" altLang="zh-TW" sz="1800" dirty="0" smtClean="0">
                <a:hlinkClick r:id="rId2" action="ppaction://hlinkfile"/>
              </a:rPr>
              <a:t>Sustainable Pace</a:t>
            </a:r>
            <a:r>
              <a:rPr lang="en-US" altLang="zh-TW" sz="1800" dirty="0" smtClean="0"/>
              <a:t> </a:t>
            </a:r>
            <a:r>
              <a:rPr lang="en-US" altLang="zh-TW" sz="1800" dirty="0">
                <a:solidFill>
                  <a:schemeClr val="tx1"/>
                </a:solidFill>
              </a:rPr>
              <a:t>(original name: </a:t>
            </a:r>
            <a:r>
              <a:rPr lang="en-US" altLang="zh-TW" sz="1800" dirty="0" smtClean="0">
                <a:hlinkClick r:id="rId3" action="ppaction://hlinkfile"/>
              </a:rPr>
              <a:t>Forty Hour Week</a:t>
            </a:r>
            <a:r>
              <a:rPr lang="en-US" altLang="zh-TW" sz="1800" dirty="0" smtClean="0">
                <a:solidFill>
                  <a:schemeClr val="tx1"/>
                </a:solidFill>
              </a:rPr>
              <a:t>)</a:t>
            </a:r>
          </a:p>
          <a:p>
            <a:pPr lvl="1">
              <a:defRPr/>
            </a:pPr>
            <a:endParaRPr lang="en-US" altLang="zh-TW" sz="1800" dirty="0">
              <a:solidFill>
                <a:schemeClr val="tx1"/>
              </a:solidFill>
            </a:endParaRPr>
          </a:p>
          <a:p>
            <a:pPr lvl="1">
              <a:defRPr/>
            </a:pPr>
            <a:endParaRPr lang="en-US" altLang="zh-TW" sz="1800" dirty="0" smtClean="0">
              <a:solidFill>
                <a:schemeClr val="tx1"/>
              </a:solidFill>
            </a:endParaRPr>
          </a:p>
          <a:p>
            <a:pPr marL="457200" lvl="1" indent="0">
              <a:buNone/>
              <a:defRPr/>
            </a:pPr>
            <a:r>
              <a:rPr lang="en-US" altLang="zh-TW" sz="1800" dirty="0">
                <a:solidFill>
                  <a:schemeClr val="tx1"/>
                </a:solidFill>
                <a:latin typeface="標楷體" pitchFamily="65" charset="-120"/>
                <a:ea typeface="標楷體" pitchFamily="65" charset="-120"/>
              </a:rPr>
              <a:t>[Extreme Programming Practice, Wiki]</a:t>
            </a:r>
            <a:endParaRPr lang="en-US" altLang="zh-TW" sz="1200" dirty="0">
              <a:ea typeface="標楷體" pitchFamily="65" charset="-120"/>
            </a:endParaRPr>
          </a:p>
          <a:p>
            <a:pPr marL="457200" lvl="1" indent="0">
              <a:buNone/>
              <a:defRPr/>
            </a:pPr>
            <a:endParaRPr lang="en-US" altLang="zh-TW" sz="1800" dirty="0">
              <a:solidFill>
                <a:schemeClr val="tx1"/>
              </a:solidFill>
            </a:endParaRPr>
          </a:p>
          <a:p>
            <a:pPr lvl="1">
              <a:buFontTx/>
              <a:buNone/>
              <a:defRPr/>
            </a:pPr>
            <a:r>
              <a:rPr lang="en-US" altLang="zh-TW" sz="1800" dirty="0" smtClean="0"/>
              <a:t> </a:t>
            </a:r>
            <a:endParaRPr lang="en-US" altLang="zh-TW" sz="1800" dirty="0">
              <a:solidFill>
                <a:schemeClr val="tx1"/>
              </a:solidFill>
            </a:endParaRPr>
          </a:p>
          <a:p>
            <a:pPr>
              <a:defRPr/>
            </a:pPr>
            <a:endParaRPr lang="zh-TW" altLang="en-US" dirty="0"/>
          </a:p>
          <a:p>
            <a:pPr marL="0" indent="0">
              <a:buNone/>
            </a:pPr>
            <a:endParaRPr lang="zh-TW" altLang="en-US" dirty="0"/>
          </a:p>
        </p:txBody>
      </p:sp>
      <p:sp>
        <p:nvSpPr>
          <p:cNvPr id="3" name="標題 2"/>
          <p:cNvSpPr>
            <a:spLocks noGrp="1"/>
          </p:cNvSpPr>
          <p:nvPr>
            <p:ph type="title"/>
          </p:nvPr>
        </p:nvSpPr>
        <p:spPr/>
        <p:txBody>
          <a:bodyPr/>
          <a:lstStyle/>
          <a:p>
            <a:r>
              <a:rPr lang="en-US" altLang="zh-TW" dirty="0">
                <a:solidFill>
                  <a:schemeClr val="tx1"/>
                </a:solidFill>
                <a:effectLst/>
              </a:rPr>
              <a:t>XP </a:t>
            </a:r>
            <a:r>
              <a:rPr lang="en-US" altLang="zh-TW" dirty="0" smtClean="0">
                <a:solidFill>
                  <a:schemeClr val="tx1"/>
                </a:solidFill>
                <a:effectLst/>
              </a:rPr>
              <a:t>Practices</a:t>
            </a:r>
            <a:r>
              <a:rPr lang="zh-TW" altLang="en-US" dirty="0" smtClean="0">
                <a:solidFill>
                  <a:schemeClr val="tx1"/>
                </a:solidFill>
                <a:effectLst/>
              </a:rPr>
              <a:t> </a:t>
            </a:r>
            <a:r>
              <a:rPr lang="zh-TW" altLang="en-US" dirty="0" smtClean="0">
                <a:solidFill>
                  <a:schemeClr val="tx1"/>
                </a:solidFill>
                <a:effectLst/>
                <a:latin typeface="標楷體" pitchFamily="65" charset="-120"/>
                <a:ea typeface="標楷體" pitchFamily="65" charset="-120"/>
              </a:rPr>
              <a:t>實務</a:t>
            </a:r>
            <a:r>
              <a:rPr lang="en-US" altLang="zh-TW" dirty="0">
                <a:solidFill>
                  <a:schemeClr val="tx1"/>
                </a:solidFill>
                <a:effectLst/>
              </a:rPr>
              <a:t>(Cont.)</a:t>
            </a:r>
            <a:endParaRPr lang="zh-TW" altLang="en-US" dirty="0"/>
          </a:p>
        </p:txBody>
      </p:sp>
    </p:spTree>
    <p:extLst>
      <p:ext uri="{BB962C8B-B14F-4D97-AF65-F5344CB8AC3E}">
        <p14:creationId xmlns:p14="http://schemas.microsoft.com/office/powerpoint/2010/main" val="2887765980"/>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dirty="0" smtClean="0">
                <a:hlinkClick r:id="rId2"/>
              </a:rPr>
              <a:t>www.extremeprogramming.org</a:t>
            </a:r>
            <a:endParaRPr lang="en-US" altLang="zh-TW" dirty="0" smtClean="0"/>
          </a:p>
          <a:p>
            <a:pPr marL="0" indent="0">
              <a:buNone/>
            </a:pPr>
            <a:r>
              <a:rPr lang="en-US" altLang="zh-TW" dirty="0" smtClean="0"/>
              <a:t>Extreme Programming: A Gentle Introduction</a:t>
            </a:r>
          </a:p>
          <a:p>
            <a:pPr marL="0" indent="0">
              <a:buNone/>
            </a:pPr>
            <a:endParaRPr lang="en-US" altLang="zh-TW" dirty="0" smtClean="0"/>
          </a:p>
          <a:p>
            <a:pPr marL="0" indent="0">
              <a:buNone/>
            </a:pPr>
            <a:r>
              <a:rPr lang="en-US" altLang="zh-TW" dirty="0" smtClean="0"/>
              <a:t>We will cover the </a:t>
            </a:r>
            <a:r>
              <a:rPr lang="en-US" altLang="zh-TW" b="1" dirty="0" smtClean="0"/>
              <a:t>Simple Rules </a:t>
            </a:r>
            <a:r>
              <a:rPr lang="en-US" altLang="zh-TW" dirty="0" smtClean="0"/>
              <a:t>in it:</a:t>
            </a:r>
          </a:p>
          <a:p>
            <a:pPr marL="0" indent="0">
              <a:buNone/>
            </a:pPr>
            <a:r>
              <a:rPr lang="en-US" altLang="zh-TW" dirty="0"/>
              <a:t> </a:t>
            </a:r>
            <a:r>
              <a:rPr lang="en-US" altLang="zh-TW" dirty="0" smtClean="0"/>
              <a:t> </a:t>
            </a:r>
            <a:r>
              <a:rPr lang="en-US" altLang="zh-TW" b="1" dirty="0" smtClean="0"/>
              <a:t>Planning, Managing, Designing, Coding, Testing</a:t>
            </a:r>
            <a:endParaRPr lang="zh-TW" altLang="en-US" b="1" dirty="0"/>
          </a:p>
        </p:txBody>
      </p:sp>
      <p:sp>
        <p:nvSpPr>
          <p:cNvPr id="3" name="標題 2"/>
          <p:cNvSpPr>
            <a:spLocks noGrp="1"/>
          </p:cNvSpPr>
          <p:nvPr>
            <p:ph type="title"/>
          </p:nvPr>
        </p:nvSpPr>
        <p:spPr/>
        <p:txBody>
          <a:bodyPr/>
          <a:lstStyle/>
          <a:p>
            <a:r>
              <a:rPr lang="en-US" altLang="zh-TW" dirty="0" smtClean="0">
                <a:solidFill>
                  <a:schemeClr val="tx1"/>
                </a:solidFill>
                <a:latin typeface="Times New Roman" pitchFamily="18" charset="0"/>
                <a:cs typeface="Times New Roman" pitchFamily="18" charset="0"/>
              </a:rPr>
              <a:t>XP Official Site</a:t>
            </a:r>
            <a:r>
              <a:rPr lang="zh-TW" altLang="en-US" dirty="0" smtClean="0">
                <a:solidFill>
                  <a:schemeClr val="tx1"/>
                </a:solidFill>
                <a:latin typeface="Times New Roman" pitchFamily="18" charset="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極限開發官網</a:t>
            </a:r>
            <a:endParaRPr lang="zh-TW" altLang="en-US" dirty="0">
              <a:solidFill>
                <a:schemeClr val="tx1"/>
              </a:solidFill>
              <a:latin typeface="標楷體" pitchFamily="65" charset="-120"/>
              <a:ea typeface="標楷體" pitchFamily="65" charset="-120"/>
              <a:cs typeface="Times New Roman" pitchFamily="18" charset="0"/>
            </a:endParaRPr>
          </a:p>
        </p:txBody>
      </p:sp>
    </p:spTree>
    <p:extLst>
      <p:ext uri="{BB962C8B-B14F-4D97-AF65-F5344CB8AC3E}">
        <p14:creationId xmlns:p14="http://schemas.microsoft.com/office/powerpoint/2010/main" val="414702228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dirty="0" smtClean="0"/>
              <a:t>Simplicity is subjective. Your team together decide whether or not a design is simple. Four qualities of simplicity:</a:t>
            </a:r>
          </a:p>
          <a:p>
            <a:pPr marL="0" indent="0">
              <a:buNone/>
            </a:pPr>
            <a:endParaRPr lang="en-US" altLang="zh-TW" dirty="0" smtClean="0"/>
          </a:p>
          <a:p>
            <a:pPr marL="0" indent="0">
              <a:buNone/>
            </a:pPr>
            <a:r>
              <a:rPr lang="en-US" altLang="zh-TW" dirty="0" smtClean="0"/>
              <a:t>1. </a:t>
            </a:r>
            <a:r>
              <a:rPr lang="en-US" altLang="zh-TW" b="1" dirty="0" smtClean="0"/>
              <a:t>Testable</a:t>
            </a:r>
            <a:r>
              <a:rPr lang="en-US" altLang="zh-TW" dirty="0" smtClean="0"/>
              <a:t> – you can write unit tests and acceptance tests to test the design.</a:t>
            </a:r>
          </a:p>
          <a:p>
            <a:pPr marL="0" indent="0">
              <a:buNone/>
            </a:pPr>
            <a:r>
              <a:rPr lang="en-US" altLang="zh-TW" dirty="0" smtClean="0"/>
              <a:t>2. </a:t>
            </a:r>
            <a:r>
              <a:rPr lang="en-US" altLang="zh-TW" b="1" dirty="0" smtClean="0"/>
              <a:t>Understandable</a:t>
            </a:r>
            <a:r>
              <a:rPr lang="en-US" altLang="zh-TW" dirty="0" smtClean="0"/>
              <a:t> </a:t>
            </a:r>
          </a:p>
          <a:p>
            <a:pPr marL="0" indent="0">
              <a:buNone/>
            </a:pPr>
            <a:r>
              <a:rPr lang="en-US" altLang="zh-TW" dirty="0" smtClean="0"/>
              <a:t>3. </a:t>
            </a:r>
            <a:r>
              <a:rPr lang="en-US" altLang="zh-TW" b="1" dirty="0" err="1" smtClean="0"/>
              <a:t>Browsable</a:t>
            </a:r>
            <a:r>
              <a:rPr lang="en-US" altLang="zh-TW" dirty="0" smtClean="0"/>
              <a:t> – being able to find what you want when you want it. Good naming, polymorphism, </a:t>
            </a:r>
            <a:r>
              <a:rPr lang="en-US" altLang="zh-TW" b="1" dirty="0" smtClean="0"/>
              <a:t>delegation (ex. </a:t>
            </a:r>
            <a:r>
              <a:rPr lang="en-US" altLang="zh-TW" b="1" dirty="0"/>
              <a:t>n</a:t>
            </a:r>
            <a:r>
              <a:rPr lang="en-US" altLang="zh-TW" b="1" dirty="0" smtClean="0"/>
              <a:t>ext)</a:t>
            </a:r>
            <a:r>
              <a:rPr lang="en-US" altLang="zh-TW" dirty="0" smtClean="0"/>
              <a:t>, and inheritance help.</a:t>
            </a:r>
          </a:p>
          <a:p>
            <a:pPr marL="0" indent="0">
              <a:buNone/>
            </a:pPr>
            <a:r>
              <a:rPr lang="en-US" altLang="zh-TW" dirty="0" smtClean="0"/>
              <a:t>4. </a:t>
            </a:r>
            <a:r>
              <a:rPr lang="en-US" altLang="zh-TW" b="1" dirty="0" smtClean="0"/>
              <a:t>Explainable</a:t>
            </a:r>
            <a:r>
              <a:rPr lang="en-US" altLang="zh-TW" dirty="0" smtClean="0"/>
              <a:t> – easy to show new people  how everything works.</a:t>
            </a: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rPr>
              <a:t>Simplicity</a:t>
            </a:r>
            <a:r>
              <a:rPr lang="zh-TW" altLang="en-US" dirty="0" smtClean="0">
                <a:solidFill>
                  <a:schemeClr val="tx1"/>
                </a:solidFill>
              </a:rPr>
              <a:t> </a:t>
            </a:r>
            <a:r>
              <a:rPr lang="zh-TW" altLang="en-US" dirty="0" smtClean="0">
                <a:solidFill>
                  <a:schemeClr val="tx1"/>
                </a:solidFill>
                <a:latin typeface="標楷體" pitchFamily="65" charset="-120"/>
                <a:ea typeface="標楷體" pitchFamily="65" charset="-120"/>
              </a:rPr>
              <a:t>簡約</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83937358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676401"/>
            <a:ext cx="10972800" cy="4182532"/>
          </a:xfrm>
        </p:spPr>
        <p:txBody>
          <a:bodyPr>
            <a:normAutofit lnSpcReduction="10000"/>
          </a:bodyPr>
          <a:lstStyle/>
          <a:p>
            <a:pPr marL="0" indent="0">
              <a:buNone/>
            </a:pPr>
            <a:r>
              <a:rPr lang="en-US" altLang="zh-TW" dirty="0"/>
              <a:t>p</a:t>
            </a:r>
            <a:r>
              <a:rPr lang="en-US" altLang="zh-TW" dirty="0" smtClean="0"/>
              <a:t>ublic interface worker ( ) { public Result work(); }</a:t>
            </a:r>
          </a:p>
          <a:p>
            <a:pPr marL="0" indent="0">
              <a:buNone/>
            </a:pPr>
            <a:endParaRPr lang="en-US" altLang="zh-TW" dirty="0" smtClean="0"/>
          </a:p>
          <a:p>
            <a:pPr marL="0" indent="0">
              <a:buNone/>
            </a:pPr>
            <a:r>
              <a:rPr lang="en-US" altLang="zh-TW" dirty="0" smtClean="0"/>
              <a:t>public class Secretary</a:t>
            </a:r>
            <a:r>
              <a:rPr lang="zh-TW" altLang="en-US" dirty="0" smtClean="0"/>
              <a:t> </a:t>
            </a:r>
            <a:r>
              <a:rPr lang="zh-TW" altLang="en-US" dirty="0" smtClean="0">
                <a:solidFill>
                  <a:srgbClr val="FF0000"/>
                </a:solidFill>
              </a:rPr>
              <a:t>秘書 </a:t>
            </a:r>
            <a:r>
              <a:rPr lang="en-US" altLang="zh-TW" dirty="0" smtClean="0"/>
              <a:t>implements worker {</a:t>
            </a:r>
          </a:p>
          <a:p>
            <a:pPr marL="0" indent="0">
              <a:buNone/>
            </a:pPr>
            <a:r>
              <a:rPr lang="en-US" altLang="zh-TW" dirty="0" smtClean="0"/>
              <a:t>    public Result work() { Result </a:t>
            </a:r>
            <a:r>
              <a:rPr lang="en-US" altLang="zh-TW" dirty="0" err="1" smtClean="0"/>
              <a:t>myResult</a:t>
            </a:r>
            <a:r>
              <a:rPr lang="en-US" altLang="zh-TW" dirty="0" smtClean="0"/>
              <a:t>= new Result(); return </a:t>
            </a:r>
            <a:r>
              <a:rPr lang="en-US" altLang="zh-TW" dirty="0" err="1" smtClean="0"/>
              <a:t>myResult</a:t>
            </a:r>
            <a:r>
              <a:rPr lang="en-US" altLang="zh-TW" dirty="0" smtClean="0"/>
              <a:t>;}   }</a:t>
            </a:r>
          </a:p>
          <a:p>
            <a:pPr marL="0" indent="0">
              <a:buNone/>
            </a:pPr>
            <a:endParaRPr lang="en-US" altLang="zh-TW" dirty="0" smtClean="0"/>
          </a:p>
          <a:p>
            <a:pPr marL="0" indent="0">
              <a:buNone/>
            </a:pPr>
            <a:r>
              <a:rPr lang="en-US" altLang="zh-TW" dirty="0" smtClean="0"/>
              <a:t>public </a:t>
            </a:r>
            <a:r>
              <a:rPr lang="en-US" altLang="zh-TW" dirty="0"/>
              <a:t>class </a:t>
            </a:r>
            <a:r>
              <a:rPr lang="en-US" altLang="zh-TW" dirty="0" smtClean="0"/>
              <a:t>Boss</a:t>
            </a:r>
            <a:r>
              <a:rPr lang="zh-TW" altLang="en-US" dirty="0" smtClean="0"/>
              <a:t> </a:t>
            </a:r>
            <a:r>
              <a:rPr lang="zh-TW" altLang="en-US" dirty="0" smtClean="0">
                <a:solidFill>
                  <a:srgbClr val="FF0000"/>
                </a:solidFill>
              </a:rPr>
              <a:t>老闆 </a:t>
            </a:r>
            <a:r>
              <a:rPr lang="en-US" altLang="zh-TW" dirty="0" smtClean="0"/>
              <a:t>implements </a:t>
            </a:r>
            <a:r>
              <a:rPr lang="en-US" altLang="zh-TW" dirty="0"/>
              <a:t>worker {</a:t>
            </a:r>
          </a:p>
          <a:p>
            <a:pPr marL="0" indent="0">
              <a:buNone/>
            </a:pPr>
            <a:r>
              <a:rPr lang="en-US" altLang="zh-TW" dirty="0" smtClean="0"/>
              <a:t>    private Secretary </a:t>
            </a:r>
            <a:r>
              <a:rPr lang="en-US" altLang="zh-TW" dirty="0" err="1" smtClean="0">
                <a:solidFill>
                  <a:srgbClr val="FF0000"/>
                </a:solidFill>
              </a:rPr>
              <a:t>secretary</a:t>
            </a:r>
            <a:r>
              <a:rPr lang="en-US" altLang="zh-TW" dirty="0" smtClean="0"/>
              <a:t>;</a:t>
            </a:r>
          </a:p>
          <a:p>
            <a:pPr marL="0" indent="0">
              <a:buNone/>
            </a:pPr>
            <a:r>
              <a:rPr lang="en-US" altLang="zh-TW" dirty="0" smtClean="0"/>
              <a:t>    public Result work() { return </a:t>
            </a:r>
            <a:r>
              <a:rPr lang="en-US" altLang="zh-TW" dirty="0" err="1" smtClean="0">
                <a:solidFill>
                  <a:srgbClr val="FF0000"/>
                </a:solidFill>
              </a:rPr>
              <a:t>secretary.work</a:t>
            </a:r>
            <a:r>
              <a:rPr lang="en-US" altLang="zh-TW" dirty="0" smtClean="0">
                <a:solidFill>
                  <a:srgbClr val="FF0000"/>
                </a:solidFill>
              </a:rPr>
              <a:t>(); </a:t>
            </a:r>
            <a:r>
              <a:rPr lang="en-US" altLang="zh-TW" smtClean="0"/>
              <a:t>} } //</a:t>
            </a:r>
            <a:r>
              <a:rPr lang="zh-TW" altLang="en-US" dirty="0" smtClean="0">
                <a:solidFill>
                  <a:srgbClr val="FF0000"/>
                </a:solidFill>
              </a:rPr>
              <a:t>秘書</a:t>
            </a:r>
            <a:r>
              <a:rPr lang="zh-TW" altLang="en-US" b="1" dirty="0" smtClean="0">
                <a:solidFill>
                  <a:srgbClr val="FF0000"/>
                </a:solidFill>
              </a:rPr>
              <a:t>代理</a:t>
            </a:r>
            <a:r>
              <a:rPr lang="zh-TW" altLang="en-US" dirty="0" smtClean="0">
                <a:solidFill>
                  <a:srgbClr val="FF0000"/>
                </a:solidFill>
              </a:rPr>
              <a:t>老闆工作</a:t>
            </a:r>
            <a:endParaRPr lang="en-US" altLang="zh-TW" dirty="0" smtClean="0">
              <a:solidFill>
                <a:srgbClr val="FF0000"/>
              </a:solidFill>
            </a:endParaRPr>
          </a:p>
          <a:p>
            <a:pPr marL="0" indent="0">
              <a:buNone/>
            </a:pPr>
            <a:endParaRPr lang="en-US" altLang="zh-TW" dirty="0" smtClean="0"/>
          </a:p>
          <a:p>
            <a:pPr marL="0" indent="0">
              <a:buNone/>
            </a:pPr>
            <a:r>
              <a:rPr lang="en-US" altLang="zh-TW" dirty="0" smtClean="0"/>
              <a:t>[Stack Overflow, 2011]</a:t>
            </a: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rPr>
              <a:t>A Delegation Example </a:t>
            </a:r>
            <a:r>
              <a:rPr lang="zh-TW" altLang="en-US" dirty="0" smtClean="0">
                <a:solidFill>
                  <a:schemeClr val="tx1"/>
                </a:solidFill>
                <a:latin typeface="標楷體" pitchFamily="65" charset="-120"/>
                <a:ea typeface="標楷體" pitchFamily="65" charset="-120"/>
              </a:rPr>
              <a:t>代理例子</a:t>
            </a:r>
            <a:r>
              <a:rPr lang="en-US" altLang="zh-TW" dirty="0" smtClean="0">
                <a:solidFill>
                  <a:schemeClr val="tx1"/>
                </a:solidFill>
              </a:rPr>
              <a:t/>
            </a:r>
            <a:br>
              <a:rPr lang="en-US" altLang="zh-TW" dirty="0" smtClean="0">
                <a:solidFill>
                  <a:schemeClr val="tx1"/>
                </a:solidFill>
              </a:rPr>
            </a:br>
            <a:r>
              <a:rPr lang="en-US" altLang="zh-TW" dirty="0" smtClean="0">
                <a:solidFill>
                  <a:schemeClr val="tx1"/>
                </a:solidFill>
              </a:rPr>
              <a:t>(It is like </a:t>
            </a:r>
            <a:r>
              <a:rPr lang="en-US" altLang="zh-TW" dirty="0">
                <a:solidFill>
                  <a:schemeClr val="tx1"/>
                </a:solidFill>
              </a:rPr>
              <a:t>r</a:t>
            </a:r>
            <a:r>
              <a:rPr lang="en-US" altLang="zh-TW" dirty="0" smtClean="0">
                <a:solidFill>
                  <a:schemeClr val="tx1"/>
                </a:solidFill>
              </a:rPr>
              <a:t>eal </a:t>
            </a:r>
            <a:r>
              <a:rPr lang="en-US" altLang="zh-TW" dirty="0">
                <a:solidFill>
                  <a:schemeClr val="tx1"/>
                </a:solidFill>
              </a:rPr>
              <a:t>w</a:t>
            </a:r>
            <a:r>
              <a:rPr lang="en-US" altLang="zh-TW" dirty="0" smtClean="0">
                <a:solidFill>
                  <a:schemeClr val="tx1"/>
                </a:solidFill>
              </a:rPr>
              <a:t>orld!)</a:t>
            </a:r>
            <a:endParaRPr lang="zh-TW" altLang="en-US" dirty="0">
              <a:solidFill>
                <a:schemeClr val="tx1"/>
              </a:solidFill>
            </a:endParaRPr>
          </a:p>
        </p:txBody>
      </p:sp>
    </p:spTree>
    <p:extLst>
      <p:ext uri="{BB962C8B-B14F-4D97-AF65-F5344CB8AC3E}">
        <p14:creationId xmlns:p14="http://schemas.microsoft.com/office/powerpoint/2010/main" val="203954578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457200" indent="-457200">
              <a:buAutoNum type="arabicPeriod"/>
            </a:pPr>
            <a:r>
              <a:rPr lang="en-US" altLang="zh-TW" sz="3200" dirty="0" smtClean="0"/>
              <a:t>When you need to reduce the coupling of methods to their class.</a:t>
            </a:r>
          </a:p>
          <a:p>
            <a:pPr marL="0" indent="0">
              <a:buNone/>
            </a:pPr>
            <a:endParaRPr lang="en-US" altLang="zh-TW" sz="3200" dirty="0"/>
          </a:p>
          <a:p>
            <a:pPr marL="0" indent="0">
              <a:buNone/>
            </a:pPr>
            <a:r>
              <a:rPr lang="en-US" altLang="zh-TW" sz="3200" dirty="0" smtClean="0"/>
              <a:t>2.  When you have components that behave identically, but realize that this situation can change in the future.</a:t>
            </a:r>
            <a:endParaRPr lang="zh-TW" altLang="en-US" sz="3200" dirty="0"/>
          </a:p>
        </p:txBody>
      </p:sp>
      <p:sp>
        <p:nvSpPr>
          <p:cNvPr id="3" name="標題 2"/>
          <p:cNvSpPr>
            <a:spLocks noGrp="1"/>
          </p:cNvSpPr>
          <p:nvPr>
            <p:ph type="title"/>
          </p:nvPr>
        </p:nvSpPr>
        <p:spPr/>
        <p:txBody>
          <a:bodyPr/>
          <a:lstStyle/>
          <a:p>
            <a:r>
              <a:rPr lang="en-US" altLang="zh-TW" dirty="0" smtClean="0">
                <a:solidFill>
                  <a:schemeClr val="tx1"/>
                </a:solidFill>
              </a:rPr>
              <a:t>When to Use Delegation</a:t>
            </a:r>
            <a:endParaRPr lang="zh-TW" altLang="en-US" dirty="0">
              <a:solidFill>
                <a:schemeClr val="tx1"/>
              </a:solidFill>
            </a:endParaRPr>
          </a:p>
        </p:txBody>
      </p:sp>
    </p:spTree>
    <p:extLst>
      <p:ext uri="{BB962C8B-B14F-4D97-AF65-F5344CB8AC3E}">
        <p14:creationId xmlns:p14="http://schemas.microsoft.com/office/powerpoint/2010/main" val="3290881478"/>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071938"/>
          </a:xfrm>
        </p:spPr>
        <p:txBody>
          <a:bodyPr>
            <a:normAutofit/>
          </a:bodyPr>
          <a:lstStyle/>
          <a:p>
            <a:pPr marL="0" indent="0">
              <a:buNone/>
            </a:pPr>
            <a:r>
              <a:rPr lang="en-US" altLang="zh-TW" dirty="0" smtClean="0"/>
              <a:t>You multiply by 100 to turn a fraction into percentage and you also multiply by 100 to turn meters into centimeters.</a:t>
            </a:r>
          </a:p>
          <a:p>
            <a:pPr marL="0" indent="0">
              <a:buNone/>
            </a:pPr>
            <a:endParaRPr lang="en-US" altLang="zh-TW" dirty="0" smtClean="0"/>
          </a:p>
          <a:p>
            <a:pPr marL="0" indent="0">
              <a:buNone/>
            </a:pPr>
            <a:r>
              <a:rPr lang="en-US" altLang="zh-TW" dirty="0" smtClean="0"/>
              <a:t>To be </a:t>
            </a:r>
            <a:r>
              <a:rPr lang="en-US" altLang="zh-TW" b="1" dirty="0" smtClean="0"/>
              <a:t>simple</a:t>
            </a:r>
            <a:r>
              <a:rPr lang="en-US" altLang="zh-TW" dirty="0" smtClean="0"/>
              <a:t>, should you have </a:t>
            </a:r>
            <a:r>
              <a:rPr lang="en-US" altLang="zh-TW" b="1" dirty="0" smtClean="0"/>
              <a:t>just one </a:t>
            </a:r>
            <a:r>
              <a:rPr lang="en-US" altLang="zh-TW" dirty="0" smtClean="0"/>
              <a:t>single function?</a:t>
            </a:r>
          </a:p>
          <a:p>
            <a:pPr marL="0" indent="0">
              <a:buNone/>
            </a:pPr>
            <a:r>
              <a:rPr lang="en-US" altLang="zh-TW" dirty="0"/>
              <a:t> </a:t>
            </a:r>
            <a:r>
              <a:rPr lang="en-US" altLang="zh-TW" dirty="0" smtClean="0"/>
              <a:t>     </a:t>
            </a:r>
            <a:r>
              <a:rPr lang="en-US" altLang="zh-TW" dirty="0" err="1" smtClean="0"/>
              <a:t>convertPercentOrMeters</a:t>
            </a:r>
            <a:r>
              <a:rPr lang="en-US" altLang="zh-TW" dirty="0" smtClean="0"/>
              <a:t>(x)  </a:t>
            </a:r>
            <a:r>
              <a:rPr lang="en-US" altLang="zh-TW" b="1" dirty="0" smtClean="0">
                <a:solidFill>
                  <a:srgbClr val="FF0000"/>
                </a:solidFill>
              </a:rPr>
              <a:t>NO!</a:t>
            </a:r>
          </a:p>
          <a:p>
            <a:pPr marL="0" indent="0">
              <a:buNone/>
            </a:pPr>
            <a:endParaRPr lang="en-US" altLang="zh-TW" dirty="0" smtClean="0"/>
          </a:p>
          <a:p>
            <a:pPr marL="0" indent="0">
              <a:buNone/>
            </a:pPr>
            <a:r>
              <a:rPr lang="en-US" altLang="zh-TW" dirty="0" smtClean="0"/>
              <a:t>You want two functions because they tell you different things!</a:t>
            </a:r>
          </a:p>
          <a:p>
            <a:pPr marL="0" indent="0">
              <a:buNone/>
            </a:pPr>
            <a:r>
              <a:rPr lang="en-US" altLang="zh-TW" dirty="0"/>
              <a:t> </a:t>
            </a:r>
            <a:r>
              <a:rPr lang="en-US" altLang="zh-TW" dirty="0" smtClean="0"/>
              <a:t>     </a:t>
            </a:r>
            <a:r>
              <a:rPr lang="en-US" altLang="zh-TW" dirty="0" err="1" smtClean="0"/>
              <a:t>convertToPercent</a:t>
            </a:r>
            <a:r>
              <a:rPr lang="en-US" altLang="zh-TW" dirty="0" smtClean="0"/>
              <a:t>(</a:t>
            </a:r>
            <a:r>
              <a:rPr lang="en-US" altLang="zh-TW" dirty="0" err="1" smtClean="0"/>
              <a:t>aFraction</a:t>
            </a:r>
            <a:r>
              <a:rPr lang="en-US" altLang="zh-TW" dirty="0" smtClean="0"/>
              <a:t>)</a:t>
            </a:r>
          </a:p>
          <a:p>
            <a:pPr marL="0" indent="0">
              <a:buNone/>
            </a:pPr>
            <a:r>
              <a:rPr lang="en-US" altLang="zh-TW" dirty="0"/>
              <a:t> </a:t>
            </a:r>
            <a:r>
              <a:rPr lang="en-US" altLang="zh-TW" dirty="0" smtClean="0"/>
              <a:t>     </a:t>
            </a:r>
            <a:r>
              <a:rPr lang="en-US" altLang="zh-TW" dirty="0" err="1" smtClean="0"/>
              <a:t>convertMetersToCentimeters</a:t>
            </a:r>
            <a:r>
              <a:rPr lang="en-US" altLang="zh-TW" dirty="0" smtClean="0"/>
              <a:t>(</a:t>
            </a:r>
            <a:r>
              <a:rPr lang="en-US" altLang="zh-TW" dirty="0" err="1" smtClean="0"/>
              <a:t>aLength</a:t>
            </a:r>
            <a:r>
              <a:rPr lang="en-US" altLang="zh-TW" dirty="0" smtClean="0"/>
              <a:t>)</a:t>
            </a: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rPr>
              <a:t>Once and Only Once</a:t>
            </a:r>
            <a:endParaRPr lang="zh-TW" altLang="en-US" dirty="0">
              <a:solidFill>
                <a:schemeClr val="tx1"/>
              </a:solidFill>
            </a:endParaRPr>
          </a:p>
        </p:txBody>
      </p:sp>
    </p:spTree>
    <p:extLst>
      <p:ext uri="{BB962C8B-B14F-4D97-AF65-F5344CB8AC3E}">
        <p14:creationId xmlns:p14="http://schemas.microsoft.com/office/powerpoint/2010/main" val="116783513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buNone/>
            </a:pPr>
            <a:r>
              <a:rPr lang="en-US" altLang="zh-TW" dirty="0" smtClean="0"/>
              <a:t>Simple design requires </a:t>
            </a:r>
            <a:r>
              <a:rPr lang="en-US" altLang="zh-TW" b="1" dirty="0" smtClean="0"/>
              <a:t>insight</a:t>
            </a:r>
            <a:r>
              <a:rPr lang="en-US" altLang="zh-TW" dirty="0"/>
              <a:t> </a:t>
            </a:r>
            <a:r>
              <a:rPr lang="en-US" altLang="zh-TW" b="1" dirty="0"/>
              <a:t>into your problem domain </a:t>
            </a:r>
            <a:r>
              <a:rPr lang="en-US" altLang="zh-TW" dirty="0"/>
              <a:t>to </a:t>
            </a:r>
            <a:r>
              <a:rPr lang="en-US" altLang="zh-TW" dirty="0" smtClean="0"/>
              <a:t>recognize it. The </a:t>
            </a:r>
            <a:r>
              <a:rPr lang="en-US" altLang="zh-TW" b="1" dirty="0" smtClean="0"/>
              <a:t>insight</a:t>
            </a:r>
            <a:r>
              <a:rPr lang="en-US" altLang="zh-TW" dirty="0" smtClean="0"/>
              <a:t> </a:t>
            </a:r>
            <a:r>
              <a:rPr lang="en-US" altLang="zh-TW" dirty="0"/>
              <a:t>is developed gradually over </a:t>
            </a:r>
            <a:r>
              <a:rPr lang="en-US" altLang="zh-TW" dirty="0" smtClean="0"/>
              <a:t>time.</a:t>
            </a:r>
          </a:p>
          <a:p>
            <a:pPr marL="0" indent="0">
              <a:buNone/>
            </a:pPr>
            <a:endParaRPr lang="en-US" altLang="zh-TW" dirty="0" smtClean="0"/>
          </a:p>
          <a:p>
            <a:pPr marL="0" indent="0">
              <a:buNone/>
            </a:pPr>
            <a:r>
              <a:rPr lang="en-US" altLang="zh-TW" dirty="0" smtClean="0"/>
              <a:t>Simple design often come after the project has been running for some time. Thus, first</a:t>
            </a:r>
            <a:r>
              <a:rPr lang="en-US" altLang="zh-TW" dirty="0"/>
              <a:t>,</a:t>
            </a:r>
            <a:r>
              <a:rPr lang="en-US" altLang="zh-TW" dirty="0" smtClean="0"/>
              <a:t> just create code for the features you are implementing while you develop your </a:t>
            </a:r>
            <a:r>
              <a:rPr lang="en-US" altLang="zh-TW" b="1" dirty="0" smtClean="0"/>
              <a:t>insight</a:t>
            </a:r>
            <a:r>
              <a:rPr lang="en-US" altLang="zh-TW" dirty="0" smtClean="0"/>
              <a:t>. Then, refactor incrementally to implement your </a:t>
            </a:r>
            <a:r>
              <a:rPr lang="en-US" altLang="zh-TW" b="1" dirty="0" smtClean="0"/>
              <a:t>insight</a:t>
            </a:r>
            <a:r>
              <a:rPr lang="en-US" altLang="zh-TW" dirty="0" smtClean="0"/>
              <a:t>.</a:t>
            </a:r>
          </a:p>
          <a:p>
            <a:pPr marL="0" indent="0">
              <a:buNone/>
            </a:pPr>
            <a:endParaRPr lang="en-US" altLang="zh-TW" dirty="0"/>
          </a:p>
          <a:p>
            <a:pPr marL="0" indent="0">
              <a:buNone/>
            </a:pPr>
            <a:r>
              <a:rPr lang="en-US" altLang="zh-TW" dirty="0" smtClean="0"/>
              <a:t>Keep things as simple as possible for as long as possible by </a:t>
            </a:r>
            <a:r>
              <a:rPr lang="en-US" altLang="zh-TW" b="1" dirty="0" smtClean="0"/>
              <a:t>never adding functionality early</a:t>
            </a:r>
            <a:r>
              <a:rPr lang="en-US" altLang="zh-TW" dirty="0" smtClean="0"/>
              <a:t>.</a:t>
            </a: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rPr>
              <a:t>Simple design needs </a:t>
            </a:r>
            <a:r>
              <a:rPr lang="en-US" altLang="zh-TW" dirty="0" smtClean="0">
                <a:solidFill>
                  <a:srgbClr val="FF0000"/>
                </a:solidFill>
              </a:rPr>
              <a:t>Insight</a:t>
            </a:r>
            <a:endParaRPr lang="zh-TW" altLang="en-US" dirty="0">
              <a:solidFill>
                <a:srgbClr val="FF0000"/>
              </a:solidFill>
            </a:endParaRPr>
          </a:p>
        </p:txBody>
      </p:sp>
    </p:spTree>
    <p:extLst>
      <p:ext uri="{BB962C8B-B14F-4D97-AF65-F5344CB8AC3E}">
        <p14:creationId xmlns:p14="http://schemas.microsoft.com/office/powerpoint/2010/main" val="241692793"/>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012671"/>
          </a:xfrm>
        </p:spPr>
        <p:txBody>
          <a:bodyPr>
            <a:normAutofit lnSpcReduction="10000"/>
          </a:bodyPr>
          <a:lstStyle/>
          <a:p>
            <a:pPr marL="0" indent="0">
              <a:buNone/>
            </a:pPr>
            <a:r>
              <a:rPr lang="zh-TW" altLang="en-US" dirty="0" smtClean="0">
                <a:latin typeface="標楷體" pitchFamily="65" charset="-120"/>
                <a:ea typeface="標楷體" pitchFamily="65" charset="-120"/>
              </a:rPr>
              <a:t>上</a:t>
            </a:r>
            <a:r>
              <a:rPr lang="zh-TW" altLang="en-US" dirty="0" smtClean="0">
                <a:solidFill>
                  <a:schemeClr val="tx1"/>
                </a:solidFill>
                <a:latin typeface="標楷體" pitchFamily="65" charset="-120"/>
                <a:ea typeface="標楷體" pitchFamily="65" charset="-120"/>
              </a:rPr>
              <a:t>述最後一個實務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每周四十工時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(forty-hour week) </a:t>
            </a:r>
            <a:r>
              <a:rPr lang="zh-TW" altLang="en-US" dirty="0" smtClean="0">
                <a:solidFill>
                  <a:schemeClr val="tx1"/>
                </a:solidFill>
                <a:latin typeface="標楷體" pitchFamily="65" charset="-120"/>
                <a:ea typeface="標楷體" pitchFamily="65" charset="-120"/>
              </a:rPr>
              <a:t>即每天工作八小時 每周五天 不加班 則員工身心愉快 工作品質才高</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*瑞典第二大城戈騰堡某一安養院 於 </a:t>
            </a:r>
            <a:r>
              <a:rPr lang="en-US" altLang="zh-TW" dirty="0" smtClean="0">
                <a:solidFill>
                  <a:schemeClr val="tx1"/>
                </a:solidFill>
                <a:latin typeface="標楷體" pitchFamily="65" charset="-120"/>
                <a:ea typeface="標楷體" pitchFamily="65" charset="-120"/>
              </a:rPr>
              <a:t>2015.2 </a:t>
            </a:r>
            <a:r>
              <a:rPr lang="zh-TW" altLang="en-US" dirty="0" smtClean="0">
                <a:solidFill>
                  <a:schemeClr val="tx1"/>
                </a:solidFill>
                <a:latin typeface="標楷體" pitchFamily="65" charset="-120"/>
                <a:ea typeface="標楷體" pitchFamily="65" charset="-120"/>
              </a:rPr>
              <a:t>做一年實驗 員工每天</a:t>
            </a:r>
            <a:r>
              <a:rPr lang="zh-TW" altLang="en-US" dirty="0">
                <a:solidFill>
                  <a:schemeClr val="tx1"/>
                </a:solidFill>
                <a:latin typeface="標楷體" pitchFamily="65" charset="-120"/>
                <a:ea typeface="標楷體" pitchFamily="65" charset="-120"/>
              </a:rPr>
              <a:t>工作</a:t>
            </a:r>
            <a:r>
              <a:rPr lang="zh-TW" altLang="en-US" dirty="0" smtClean="0">
                <a:solidFill>
                  <a:schemeClr val="tx1"/>
                </a:solidFill>
                <a:latin typeface="標楷體" pitchFamily="65" charset="-120"/>
                <a:ea typeface="標楷體" pitchFamily="65" charset="-120"/>
              </a:rPr>
              <a:t>六小時 </a:t>
            </a:r>
            <a:r>
              <a:rPr lang="zh-TW" altLang="en-US" dirty="0">
                <a:solidFill>
                  <a:schemeClr val="tx1"/>
                </a:solidFill>
                <a:latin typeface="標楷體" pitchFamily="65" charset="-120"/>
                <a:ea typeface="標楷體" pitchFamily="65" charset="-120"/>
              </a:rPr>
              <a:t>每周五</a:t>
            </a:r>
            <a:r>
              <a:rPr lang="zh-TW" altLang="en-US" dirty="0" smtClean="0">
                <a:solidFill>
                  <a:schemeClr val="tx1"/>
                </a:solidFill>
                <a:latin typeface="標楷體" pitchFamily="65" charset="-120"/>
                <a:ea typeface="標楷體" pitchFamily="65" charset="-120"/>
              </a:rPr>
              <a:t>天 每周三十工時 不減薪 於 </a:t>
            </a:r>
            <a:r>
              <a:rPr lang="en-US" altLang="zh-TW" dirty="0" smtClean="0">
                <a:solidFill>
                  <a:schemeClr val="tx1"/>
                </a:solidFill>
                <a:latin typeface="標楷體" pitchFamily="65" charset="-120"/>
                <a:ea typeface="標楷體" pitchFamily="65" charset="-120"/>
              </a:rPr>
              <a:t>2016.4 </a:t>
            </a:r>
            <a:r>
              <a:rPr lang="zh-TW" altLang="en-US" dirty="0" smtClean="0">
                <a:solidFill>
                  <a:schemeClr val="tx1"/>
                </a:solidFill>
                <a:latin typeface="標楷體" pitchFamily="65" charset="-120"/>
                <a:ea typeface="標楷體" pitchFamily="65" charset="-120"/>
              </a:rPr>
              <a:t>公布實驗結果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員工上班士氣高 曠職大減 院民反應 照顧頗有改進 市議員希望此</a:t>
            </a:r>
            <a:r>
              <a:rPr lang="zh-TW" altLang="en-US" dirty="0">
                <a:solidFill>
                  <a:schemeClr val="tx1"/>
                </a:solidFill>
                <a:latin typeface="標楷體" pitchFamily="65" charset="-120"/>
                <a:ea typeface="標楷體" pitchFamily="65" charset="-120"/>
              </a:rPr>
              <a:t>每周三十工時 </a:t>
            </a:r>
            <a:r>
              <a:rPr lang="zh-TW" altLang="en-US" dirty="0" smtClean="0">
                <a:solidFill>
                  <a:schemeClr val="tx1"/>
                </a:solidFill>
                <a:latin typeface="標楷體" pitchFamily="65" charset="-120"/>
                <a:ea typeface="標楷體" pitchFamily="65" charset="-120"/>
              </a:rPr>
              <a:t>能推廣全國</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美國有公司八點上班 一點下班 每天工作五小時 員工士氣</a:t>
            </a:r>
            <a:r>
              <a:rPr lang="zh-TW" altLang="en-US" dirty="0">
                <a:solidFill>
                  <a:schemeClr val="tx1"/>
                </a:solidFill>
                <a:latin typeface="標楷體" pitchFamily="65" charset="-120"/>
                <a:ea typeface="標楷體" pitchFamily="65" charset="-120"/>
              </a:rPr>
              <a:t>大</a:t>
            </a:r>
            <a:r>
              <a:rPr lang="zh-TW" altLang="en-US" dirty="0" smtClean="0">
                <a:solidFill>
                  <a:schemeClr val="tx1"/>
                </a:solidFill>
                <a:latin typeface="標楷體" pitchFamily="65" charset="-120"/>
                <a:ea typeface="標楷體" pitchFamily="65" charset="-120"/>
              </a:rPr>
              <a:t>振 公司</a:t>
            </a:r>
            <a:r>
              <a:rPr lang="zh-TW" altLang="en-US" dirty="0">
                <a:solidFill>
                  <a:schemeClr val="tx1"/>
                </a:solidFill>
                <a:latin typeface="標楷體" pitchFamily="65" charset="-120"/>
                <a:ea typeface="標楷體" pitchFamily="65" charset="-120"/>
              </a:rPr>
              <a:t>盈餘</a:t>
            </a:r>
            <a:r>
              <a:rPr lang="zh-TW" altLang="en-US" dirty="0" smtClean="0">
                <a:solidFill>
                  <a:schemeClr val="tx1"/>
                </a:solidFill>
                <a:latin typeface="標楷體" pitchFamily="65" charset="-120"/>
                <a:ea typeface="標楷體" pitchFamily="65" charset="-120"/>
              </a:rPr>
              <a:t>爆增</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2016.05.22 </a:t>
            </a:r>
            <a:r>
              <a:rPr lang="zh-TW" altLang="en-US" sz="2000" dirty="0" smtClean="0">
                <a:solidFill>
                  <a:schemeClr val="tx1"/>
                </a:solidFill>
                <a:latin typeface="標楷體" pitchFamily="65" charset="-120"/>
                <a:ea typeface="標楷體" pitchFamily="65" charset="-120"/>
              </a:rPr>
              <a:t>聯合報</a:t>
            </a:r>
            <a:endParaRPr lang="zh-TW" altLang="en-US" sz="2000"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smtClean="0">
                <a:solidFill>
                  <a:schemeClr val="tx1"/>
                </a:solidFill>
              </a:rPr>
              <a:t>Forty-Hour Week</a:t>
            </a:r>
            <a:endParaRPr lang="zh-TW" altLang="en-US" dirty="0">
              <a:solidFill>
                <a:schemeClr val="tx1"/>
              </a:solidFill>
            </a:endParaRPr>
          </a:p>
        </p:txBody>
      </p:sp>
    </p:spTree>
    <p:extLst>
      <p:ext uri="{BB962C8B-B14F-4D97-AF65-F5344CB8AC3E}">
        <p14:creationId xmlns:p14="http://schemas.microsoft.com/office/powerpoint/2010/main" val="308117284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43AD544-07FE-447B-81FC-9564611F5FBB}" type="slidenum">
              <a:rPr lang="zh-TW" altLang="en-US" smtClean="0">
                <a:solidFill>
                  <a:schemeClr val="tx1"/>
                </a:solidFill>
              </a:rPr>
              <a:pPr>
                <a:defRPr/>
              </a:pPr>
              <a:t>258</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    Fearlessness </a:t>
            </a:r>
            <a:r>
              <a:rPr lang="zh-TW" altLang="en-US" dirty="0" smtClean="0">
                <a:solidFill>
                  <a:schemeClr val="tx1"/>
                </a:solidFill>
                <a:latin typeface="標楷體" pitchFamily="65" charset="-120"/>
                <a:ea typeface="標楷體" pitchFamily="65" charset="-120"/>
              </a:rPr>
              <a:t>無懼 帶來 </a:t>
            </a:r>
            <a:r>
              <a:rPr lang="en-US" altLang="zh-TW" dirty="0" smtClean="0">
                <a:solidFill>
                  <a:schemeClr val="tx1"/>
                </a:solidFill>
                <a:ea typeface="標楷體" pitchFamily="65" charset="-120"/>
              </a:rPr>
              <a:t>Aggressiveness  </a:t>
            </a:r>
            <a:r>
              <a:rPr lang="zh-TW" altLang="en-US" dirty="0" smtClean="0">
                <a:solidFill>
                  <a:schemeClr val="tx1"/>
                </a:solidFill>
                <a:latin typeface="標楷體" pitchFamily="65" charset="-120"/>
                <a:ea typeface="標楷體" pitchFamily="65" charset="-120"/>
              </a:rPr>
              <a:t>進取</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669773"/>
            <a:ext cx="8534400" cy="3710609"/>
          </a:xfrm>
          <a:prstGeom prst="rect">
            <a:avLst/>
          </a:prstGeom>
        </p:spPr>
        <p:txBody>
          <a:bodyPr>
            <a:normAutofit/>
          </a:bodyPr>
          <a:lstStyle/>
          <a:p>
            <a:pPr>
              <a:buFont typeface="Wingdings" pitchFamily="2" charset="2"/>
              <a:buNone/>
              <a:defRPr/>
            </a:pPr>
            <a:r>
              <a:rPr lang="en-US" altLang="zh-TW" dirty="0" smtClean="0">
                <a:solidFill>
                  <a:schemeClr val="tx1"/>
                </a:solidFill>
              </a:rPr>
              <a:t>Fearlessness (Aggressiveness) =</a:t>
            </a:r>
          </a:p>
          <a:p>
            <a:pPr>
              <a:buFont typeface="Wingdings" pitchFamily="2" charset="2"/>
              <a:buNone/>
              <a:defRPr/>
            </a:pPr>
            <a:r>
              <a:rPr lang="en-US" altLang="zh-TW" dirty="0" smtClean="0">
                <a:solidFill>
                  <a:schemeClr val="tx1"/>
                </a:solidFill>
              </a:rPr>
              <a:t> 1) Simplicity (do the simplest thing   </a:t>
            </a:r>
            <a:r>
              <a:rPr lang="zh-TW" altLang="en-US" dirty="0" smtClean="0">
                <a:solidFill>
                  <a:schemeClr val="tx1"/>
                </a:solidFill>
                <a:latin typeface="標楷體" pitchFamily="65" charset="-120"/>
                <a:ea typeface="標楷體" pitchFamily="65" charset="-120"/>
              </a:rPr>
              <a:t>用最簡單而可行的方式</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rPr>
              <a:t>             that could possibly work)  +</a:t>
            </a:r>
          </a:p>
          <a:p>
            <a:pPr>
              <a:buFont typeface="Wingdings" pitchFamily="2" charset="2"/>
              <a:buNone/>
              <a:defRPr/>
            </a:pPr>
            <a:r>
              <a:rPr lang="en-US" altLang="zh-TW" dirty="0" smtClean="0">
                <a:solidFill>
                  <a:schemeClr val="tx1"/>
                </a:solidFill>
              </a:rPr>
              <a:t>  2) Communication (naming) +</a:t>
            </a:r>
            <a:r>
              <a:rPr lang="zh-TW" altLang="en-US" dirty="0" smtClean="0">
                <a:solidFill>
                  <a:schemeClr val="tx1"/>
                </a:solidFill>
              </a:rPr>
              <a:t>   </a:t>
            </a:r>
            <a:r>
              <a:rPr lang="zh-TW" altLang="en-US" dirty="0" smtClean="0">
                <a:solidFill>
                  <a:schemeClr val="tx1"/>
                </a:solidFill>
                <a:latin typeface="標楷體" pitchFamily="65" charset="-120"/>
                <a:ea typeface="標楷體" pitchFamily="65" charset="-120"/>
              </a:rPr>
              <a:t>命名要易溝通</a:t>
            </a:r>
            <a:endParaRPr lang="en-US" altLang="zh-TW" dirty="0" smtClean="0">
              <a:solidFill>
                <a:schemeClr val="tx1"/>
              </a:solidFill>
            </a:endParaRPr>
          </a:p>
          <a:p>
            <a:pPr>
              <a:buFont typeface="Wingdings" pitchFamily="2" charset="2"/>
              <a:buNone/>
              <a:defRPr/>
            </a:pPr>
            <a:r>
              <a:rPr lang="en-US" altLang="zh-TW" dirty="0" smtClean="0">
                <a:solidFill>
                  <a:schemeClr val="tx1"/>
                </a:solidFill>
              </a:rPr>
              <a:t>  3) Testing (unit-test &amp; acceptance-test)</a:t>
            </a:r>
            <a:r>
              <a:rPr lang="zh-TW" altLang="en-US" dirty="0" smtClean="0">
                <a:solidFill>
                  <a:schemeClr val="tx1"/>
                </a:solidFill>
              </a:rPr>
              <a:t> </a:t>
            </a:r>
            <a:r>
              <a:rPr lang="zh-TW" altLang="en-US" dirty="0" smtClean="0">
                <a:solidFill>
                  <a:schemeClr val="tx1"/>
                </a:solidFill>
                <a:latin typeface="標楷體" pitchFamily="65" charset="-120"/>
                <a:ea typeface="標楷體" pitchFamily="65" charset="-120"/>
              </a:rPr>
              <a:t>兩種測試</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上述三件事使恐懼消失 人變進取 這才有機會做出高品質精品</a:t>
            </a:r>
            <a:endParaRPr lang="en-US" altLang="zh-TW"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98361311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solidFill>
                <a:schemeClr val="tx1"/>
              </a:solidFill>
            </a:endParaRPr>
          </a:p>
        </p:txBody>
      </p:sp>
      <p:sp>
        <p:nvSpPr>
          <p:cNvPr id="3" name="內容版面配置區 2"/>
          <p:cNvSpPr>
            <a:spLocks noGrp="1"/>
          </p:cNvSpPr>
          <p:nvPr>
            <p:ph sz="quarter" idx="4294967295"/>
          </p:nvPr>
        </p:nvSpPr>
        <p:spPr>
          <a:xfrm>
            <a:off x="1524000" y="874644"/>
            <a:ext cx="9462052" cy="4147930"/>
          </a:xfrm>
          <a:prstGeom prst="rect">
            <a:avLst/>
          </a:prstGeom>
        </p:spPr>
        <p:txBody>
          <a:bodyPr>
            <a:normAutofit fontScale="85000" lnSpcReduction="20000"/>
          </a:bodyPr>
          <a:lstStyle/>
          <a:p>
            <a:pPr>
              <a:buFont typeface="Wingdings" pitchFamily="2" charset="2"/>
              <a:buNone/>
              <a:defRPr/>
            </a:pPr>
            <a:r>
              <a:rPr lang="en-US" altLang="zh-TW" dirty="0" smtClean="0">
                <a:solidFill>
                  <a:schemeClr val="tx1"/>
                </a:solidFill>
              </a:rPr>
              <a:t>    </a:t>
            </a:r>
            <a:r>
              <a:rPr lang="zh-TW" altLang="en-US" dirty="0" smtClean="0">
                <a:solidFill>
                  <a:schemeClr val="tx1"/>
                </a:solidFill>
              </a:rPr>
              <a:t>                 </a:t>
            </a:r>
            <a:r>
              <a:rPr lang="zh-TW" altLang="en-US" sz="6400" dirty="0">
                <a:solidFill>
                  <a:schemeClr val="tx1"/>
                </a:solidFill>
                <a:latin typeface="標楷體" pitchFamily="65" charset="-120"/>
                <a:ea typeface="標楷體" pitchFamily="65" charset="-120"/>
              </a:rPr>
              <a:t> </a:t>
            </a:r>
            <a:r>
              <a:rPr lang="zh-TW" altLang="en-US" sz="6400" dirty="0" smtClean="0">
                <a:solidFill>
                  <a:schemeClr val="tx1"/>
                </a:solidFill>
                <a:latin typeface="標楷體" pitchFamily="65" charset="-120"/>
                <a:ea typeface="標楷體" pitchFamily="65" charset="-120"/>
              </a:rPr>
              <a:t>  敏捷宣言  及</a:t>
            </a:r>
            <a:endParaRPr lang="en-US" altLang="zh-TW" sz="64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6400" dirty="0">
                <a:solidFill>
                  <a:schemeClr val="tx1"/>
                </a:solidFill>
                <a:latin typeface="標楷體" pitchFamily="65" charset="-120"/>
                <a:ea typeface="標楷體" pitchFamily="65" charset="-120"/>
              </a:rPr>
              <a:t> </a:t>
            </a:r>
            <a:r>
              <a:rPr lang="zh-TW" altLang="en-US" sz="6400" dirty="0" smtClean="0">
                <a:solidFill>
                  <a:schemeClr val="tx1"/>
                </a:solidFill>
                <a:latin typeface="標楷體" pitchFamily="65" charset="-120"/>
                <a:ea typeface="標楷體" pitchFamily="65" charset="-120"/>
              </a:rPr>
              <a:t>  </a:t>
            </a:r>
            <a:r>
              <a:rPr lang="en-US" altLang="zh-TW" sz="6400" dirty="0" smtClean="0">
                <a:solidFill>
                  <a:schemeClr val="tx1"/>
                </a:solidFill>
                <a:latin typeface="標楷體" pitchFamily="65" charset="-120"/>
                <a:ea typeface="標楷體" pitchFamily="65" charset="-120"/>
              </a:rPr>
              <a:t>(Agile Manifesto)</a:t>
            </a:r>
          </a:p>
          <a:p>
            <a:pPr>
              <a:buFont typeface="Wingdings" pitchFamily="2" charset="2"/>
              <a:buNone/>
              <a:defRPr/>
            </a:pPr>
            <a:r>
              <a:rPr lang="zh-TW" altLang="en-US" sz="6400" dirty="0" smtClean="0">
                <a:solidFill>
                  <a:schemeClr val="tx1"/>
                </a:solidFill>
                <a:latin typeface="標楷體" pitchFamily="65" charset="-120"/>
                <a:ea typeface="標楷體" pitchFamily="65" charset="-120"/>
              </a:rPr>
              <a:t> </a:t>
            </a:r>
            <a:endParaRPr lang="en-US" altLang="zh-TW" sz="64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6400" dirty="0">
                <a:solidFill>
                  <a:schemeClr val="tx1"/>
                </a:solidFill>
                <a:latin typeface="標楷體" pitchFamily="65" charset="-120"/>
                <a:ea typeface="標楷體" pitchFamily="65" charset="-120"/>
              </a:rPr>
              <a:t> </a:t>
            </a:r>
            <a:r>
              <a:rPr lang="zh-TW" altLang="en-US" sz="6400" dirty="0" smtClean="0">
                <a:solidFill>
                  <a:schemeClr val="tx1"/>
                </a:solidFill>
                <a:latin typeface="標楷體" pitchFamily="65" charset="-120"/>
                <a:ea typeface="標楷體" pitchFamily="65" charset="-120"/>
              </a:rPr>
              <a:t>      匠藝宣言</a:t>
            </a:r>
            <a:endParaRPr lang="en-US" altLang="zh-TW" sz="6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6400" dirty="0">
                <a:solidFill>
                  <a:schemeClr val="tx1"/>
                </a:solidFill>
                <a:latin typeface="標楷體" pitchFamily="65" charset="-120"/>
                <a:ea typeface="標楷體" pitchFamily="65" charset="-120"/>
              </a:rPr>
              <a:t> </a:t>
            </a:r>
            <a:r>
              <a:rPr lang="en-US" altLang="zh-TW" sz="6400" dirty="0" smtClean="0">
                <a:solidFill>
                  <a:schemeClr val="tx1"/>
                </a:solidFill>
                <a:latin typeface="標楷體" pitchFamily="65" charset="-120"/>
                <a:ea typeface="標楷體" pitchFamily="65" charset="-120"/>
              </a:rPr>
              <a:t>  (Craftsmanship Manifesto)</a:t>
            </a:r>
            <a:endParaRPr lang="zh-TW" altLang="en-US" sz="64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2370281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436AE74-67AE-4CB1-B1DB-B10E79D41232}" type="slidenum">
              <a:rPr lang="zh-TW" altLang="en-US" smtClean="0"/>
              <a:pPr>
                <a:defRPr/>
              </a:pPr>
              <a:t>26</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軟工是軟體業基礎 但不是產業</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2130552"/>
            <a:ext cx="8534400" cy="3647948"/>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軟體工程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軟工</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是任何軟體業都需的工作文化</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是軟體業的基</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礎</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但軟工本身不是產業  國內資訊教育要認知此點</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b="1" dirty="0" smtClean="0">
                <a:solidFill>
                  <a:schemeClr val="tx1"/>
                </a:solidFill>
                <a:latin typeface="微軟正黑體" pitchFamily="34" charset="-120"/>
                <a:ea typeface="微軟正黑體" pitchFamily="34" charset="-120"/>
              </a:rPr>
              <a:t>例子</a:t>
            </a:r>
            <a:r>
              <a:rPr lang="en-US" altLang="zh-TW" b="1"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影像處理軟體是影像處理領域的軟體業的產品</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當某開發團隊做某影像處理軟體專案時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該團隊的工作方式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特別是溝通方式</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就是該專案的軟工</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而另一個金融軟體專案 必然有另一型式的軟工</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注意 這些軟工都很重要 但它們不是軟體業</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085116288"/>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65F658D-1286-44AD-8C79-2278F417DD5B}" type="slidenum">
              <a:rPr lang="zh-TW" altLang="en-US" smtClean="0">
                <a:solidFill>
                  <a:schemeClr val="tx1"/>
                </a:solidFill>
              </a:rPr>
              <a:pPr>
                <a:defRPr/>
              </a:pPr>
              <a:t>260</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敏捷宣言</a:t>
            </a:r>
            <a:endParaRPr lang="zh-TW" altLang="en-US" b="1" dirty="0">
              <a:solidFill>
                <a:schemeClr val="tx1"/>
              </a:solidFill>
              <a:effectLst/>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616765"/>
            <a:ext cx="10972800" cy="4514160"/>
          </a:xfrm>
          <a:prstGeom prst="rect">
            <a:avLst/>
          </a:prstGeom>
        </p:spPr>
        <p:txBody>
          <a:bodyPr/>
          <a:lstStyle/>
          <a:p>
            <a:pPr marL="514350" indent="-514350" eaLnBrk="1" hangingPunct="1">
              <a:lnSpc>
                <a:spcPct val="90000"/>
              </a:lnSpc>
              <a:buFont typeface="Wingdings" pitchFamily="2" charset="2"/>
              <a:buNone/>
              <a:defRPr/>
            </a:pPr>
            <a:r>
              <a:rPr lang="en-US" altLang="zh-TW" sz="2800" b="1" dirty="0" smtClean="0">
                <a:solidFill>
                  <a:schemeClr val="tx1"/>
                </a:solidFill>
                <a:latin typeface="標楷體" pitchFamily="65" charset="-120"/>
                <a:ea typeface="標楷體" pitchFamily="65" charset="-120"/>
              </a:rPr>
              <a:t>1)</a:t>
            </a:r>
            <a:r>
              <a:rPr lang="zh-TW" altLang="en-US" sz="2800" b="1" dirty="0" smtClean="0">
                <a:solidFill>
                  <a:schemeClr val="tx1"/>
                </a:solidFill>
                <a:latin typeface="標楷體" pitchFamily="65" charset="-120"/>
                <a:ea typeface="標楷體" pitchFamily="65" charset="-120"/>
              </a:rPr>
              <a:t> 個人及互動 </a:t>
            </a:r>
            <a:r>
              <a:rPr lang="en-US" altLang="zh-TW" sz="2800" dirty="0" smtClean="0">
                <a:solidFill>
                  <a:schemeClr val="tx1"/>
                </a:solidFill>
                <a:latin typeface="Times New Roman" pitchFamily="18" charset="0"/>
                <a:ea typeface="標楷體" pitchFamily="65" charset="-120"/>
                <a:cs typeface="Times New Roman" pitchFamily="18" charset="0"/>
              </a:rPr>
              <a:t>values</a:t>
            </a:r>
            <a:r>
              <a:rPr lang="en-US" altLang="zh-TW" sz="2800" b="1" dirty="0" smtClean="0">
                <a:solidFill>
                  <a:schemeClr val="tx1"/>
                </a:solidFill>
                <a:latin typeface="Times New Roman" pitchFamily="18" charset="0"/>
                <a:ea typeface="標楷體" pitchFamily="65" charset="-120"/>
                <a:cs typeface="Times New Roman" pitchFamily="18" charset="0"/>
              </a:rPr>
              <a:t> </a:t>
            </a:r>
            <a:r>
              <a:rPr lang="en-US" altLang="zh-TW" sz="2800" b="1" dirty="0" smtClean="0">
                <a:solidFill>
                  <a:schemeClr val="tx1"/>
                </a:solidFill>
              </a:rPr>
              <a:t>Individual and interactions </a:t>
            </a:r>
            <a:r>
              <a:rPr lang="en-US" altLang="zh-TW" sz="2800" dirty="0" smtClean="0">
                <a:solidFill>
                  <a:schemeClr val="tx1"/>
                </a:solidFill>
              </a:rPr>
              <a:t>over</a:t>
            </a:r>
          </a:p>
          <a:p>
            <a:pPr marL="514350" indent="-514350"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重</a:t>
            </a:r>
            <a:r>
              <a:rPr lang="zh-TW" altLang="en-US" sz="2800" b="1" dirty="0" smtClean="0">
                <a:solidFill>
                  <a:schemeClr val="tx1"/>
                </a:solidFill>
                <a:latin typeface="標楷體" pitchFamily="65" charset="-120"/>
                <a:ea typeface="標楷體" pitchFamily="65" charset="-120"/>
              </a:rPr>
              <a:t>於</a:t>
            </a:r>
            <a:r>
              <a:rPr lang="zh-TW" altLang="en-US" sz="2800" dirty="0" smtClean="0">
                <a:solidFill>
                  <a:schemeClr val="tx1"/>
                </a:solidFill>
                <a:latin typeface="標楷體" pitchFamily="65" charset="-120"/>
                <a:ea typeface="標楷體" pitchFamily="65" charset="-120"/>
              </a:rPr>
              <a:t>程序及工具 </a:t>
            </a:r>
            <a:r>
              <a:rPr lang="en-US" altLang="zh-TW" sz="2800" dirty="0" smtClean="0">
                <a:solidFill>
                  <a:schemeClr val="tx1"/>
                </a:solidFill>
              </a:rPr>
              <a:t>processes and tools.</a:t>
            </a:r>
          </a:p>
          <a:p>
            <a:pPr eaLnBrk="1" hangingPunct="1">
              <a:lnSpc>
                <a:spcPct val="90000"/>
              </a:lnSpc>
              <a:buFontTx/>
              <a:buNone/>
              <a:defRPr/>
            </a:pPr>
            <a:r>
              <a:rPr lang="en-US" altLang="zh-TW" sz="2800" dirty="0" smtClean="0">
                <a:solidFill>
                  <a:schemeClr val="tx1"/>
                </a:solidFill>
              </a:rPr>
              <a:t>2)</a:t>
            </a:r>
            <a:r>
              <a:rPr lang="zh-TW" altLang="en-US" sz="2800" dirty="0" smtClean="0">
                <a:solidFill>
                  <a:schemeClr val="tx1"/>
                </a:solidFill>
              </a:rPr>
              <a:t> </a:t>
            </a:r>
            <a:r>
              <a:rPr lang="zh-TW" altLang="en-US" sz="2800" b="1" dirty="0" smtClean="0">
                <a:solidFill>
                  <a:schemeClr val="tx1"/>
                </a:solidFill>
                <a:latin typeface="標楷體" pitchFamily="65" charset="-120"/>
                <a:ea typeface="標楷體" pitchFamily="65" charset="-120"/>
              </a:rPr>
              <a:t>可用軟體 </a:t>
            </a:r>
            <a:r>
              <a:rPr lang="en-US" altLang="zh-TW" sz="2800" b="1" dirty="0" smtClean="0">
                <a:solidFill>
                  <a:schemeClr val="tx1"/>
                </a:solidFill>
                <a:latin typeface="標楷體" pitchFamily="65" charset="-120"/>
                <a:ea typeface="標楷體" pitchFamily="65" charset="-120"/>
              </a:rPr>
              <a:t>values </a:t>
            </a:r>
            <a:r>
              <a:rPr lang="en-US" altLang="zh-TW" sz="2800" b="1" dirty="0" smtClean="0">
                <a:solidFill>
                  <a:schemeClr val="tx1"/>
                </a:solidFill>
              </a:rPr>
              <a:t>Working software </a:t>
            </a:r>
            <a:r>
              <a:rPr lang="en-US" altLang="zh-TW" sz="2800" i="1" dirty="0" smtClean="0">
                <a:solidFill>
                  <a:schemeClr val="tx1"/>
                </a:solidFill>
              </a:rPr>
              <a:t>over</a:t>
            </a:r>
            <a:r>
              <a:rPr lang="zh-TW" altLang="en-US" sz="2800" i="1" dirty="0" smtClean="0">
                <a:solidFill>
                  <a:schemeClr val="tx1"/>
                </a:solidFill>
              </a:rPr>
              <a:t>  </a:t>
            </a:r>
            <a:endParaRPr lang="en-US" altLang="zh-TW" sz="2800" i="1" dirty="0" smtClean="0">
              <a:solidFill>
                <a:schemeClr val="tx1"/>
              </a:solidFill>
            </a:endParaRPr>
          </a:p>
          <a:p>
            <a:pPr eaLnBrk="1" hangingPunct="1">
              <a:lnSpc>
                <a:spcPct val="90000"/>
              </a:lnSpc>
              <a:buFontTx/>
              <a:buNone/>
              <a:defRPr/>
            </a:pPr>
            <a:r>
              <a:rPr lang="zh-TW" altLang="en-US" sz="2800" i="1" dirty="0">
                <a:solidFill>
                  <a:schemeClr val="tx1"/>
                </a:solidFill>
                <a:latin typeface="標楷體" pitchFamily="65" charset="-120"/>
                <a:ea typeface="標楷體" pitchFamily="65" charset="-120"/>
              </a:rPr>
              <a:t> </a:t>
            </a:r>
            <a:r>
              <a:rPr lang="zh-TW" altLang="en-US" sz="2800" i="1"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重</a:t>
            </a:r>
            <a:r>
              <a:rPr lang="zh-TW" altLang="en-US" sz="2800" b="1" dirty="0">
                <a:solidFill>
                  <a:schemeClr val="tx1"/>
                </a:solidFill>
                <a:latin typeface="標楷體" pitchFamily="65" charset="-120"/>
                <a:ea typeface="標楷體" pitchFamily="65" charset="-120"/>
              </a:rPr>
              <a:t>於</a:t>
            </a:r>
            <a:r>
              <a:rPr lang="zh-TW" altLang="en-US" sz="2800" dirty="0" smtClean="0">
                <a:solidFill>
                  <a:schemeClr val="tx1"/>
                </a:solidFill>
                <a:latin typeface="標楷體" pitchFamily="65" charset="-120"/>
                <a:ea typeface="標楷體" pitchFamily="65" charset="-120"/>
              </a:rPr>
              <a:t>完整文件 </a:t>
            </a:r>
            <a:r>
              <a:rPr lang="en-US" altLang="zh-TW" sz="2800" dirty="0" smtClean="0">
                <a:solidFill>
                  <a:schemeClr val="tx1"/>
                </a:solidFill>
              </a:rPr>
              <a:t>comprehensive</a:t>
            </a:r>
            <a:r>
              <a:rPr lang="zh-TW" altLang="en-US" sz="2800" dirty="0" smtClean="0">
                <a:solidFill>
                  <a:schemeClr val="tx1"/>
                </a:solidFill>
              </a:rPr>
              <a:t> </a:t>
            </a:r>
            <a:r>
              <a:rPr lang="en-US" altLang="zh-TW" sz="2800" dirty="0" smtClean="0">
                <a:solidFill>
                  <a:schemeClr val="tx1"/>
                </a:solidFill>
              </a:rPr>
              <a:t>documentation.</a:t>
            </a:r>
          </a:p>
          <a:p>
            <a:pPr eaLnBrk="1" hangingPunct="1">
              <a:lnSpc>
                <a:spcPct val="90000"/>
              </a:lnSpc>
              <a:buFontTx/>
              <a:buNone/>
              <a:defRPr/>
            </a:pPr>
            <a:r>
              <a:rPr lang="en-US" altLang="zh-TW" sz="2800" dirty="0" smtClean="0">
                <a:solidFill>
                  <a:schemeClr val="tx1"/>
                </a:solidFill>
              </a:rPr>
              <a:t>3)</a:t>
            </a:r>
            <a:r>
              <a:rPr lang="zh-TW" altLang="en-US" sz="2800" dirty="0" smtClean="0">
                <a:solidFill>
                  <a:schemeClr val="tx1"/>
                </a:solidFill>
                <a:latin typeface="標楷體" pitchFamily="65" charset="-120"/>
                <a:ea typeface="標楷體" pitchFamily="65" charset="-120"/>
              </a:rPr>
              <a:t>與</a:t>
            </a:r>
            <a:r>
              <a:rPr lang="zh-TW" altLang="en-US" sz="2800" b="1" dirty="0" smtClean="0">
                <a:solidFill>
                  <a:schemeClr val="tx1"/>
                </a:solidFill>
                <a:latin typeface="標楷體" pitchFamily="65" charset="-120"/>
                <a:ea typeface="標楷體" pitchFamily="65" charset="-120"/>
              </a:rPr>
              <a:t>客戶合作 </a:t>
            </a:r>
            <a:r>
              <a:rPr lang="en-US" altLang="zh-TW" sz="2800" b="1" dirty="0" smtClean="0">
                <a:solidFill>
                  <a:schemeClr val="tx1"/>
                </a:solidFill>
                <a:latin typeface="標楷體" pitchFamily="65" charset="-120"/>
                <a:ea typeface="標楷體" pitchFamily="65" charset="-120"/>
              </a:rPr>
              <a:t>values </a:t>
            </a:r>
            <a:r>
              <a:rPr lang="en-US" altLang="zh-TW" sz="2800" b="1" dirty="0" smtClean="0">
                <a:solidFill>
                  <a:schemeClr val="tx1"/>
                </a:solidFill>
              </a:rPr>
              <a:t>Customer collaboration</a:t>
            </a:r>
            <a:r>
              <a:rPr lang="en-US" altLang="zh-TW" sz="2800" dirty="0" smtClean="0">
                <a:solidFill>
                  <a:schemeClr val="tx1"/>
                </a:solidFill>
              </a:rPr>
              <a:t> </a:t>
            </a:r>
            <a:r>
              <a:rPr lang="en-US" altLang="zh-TW" sz="2800" i="1" dirty="0" smtClean="0">
                <a:solidFill>
                  <a:schemeClr val="tx1"/>
                </a:solidFill>
              </a:rPr>
              <a:t>over</a:t>
            </a:r>
            <a:r>
              <a:rPr lang="en-US" altLang="zh-TW" sz="2800" dirty="0" smtClean="0">
                <a:solidFill>
                  <a:schemeClr val="tx1"/>
                </a:solidFill>
              </a:rPr>
              <a:t> </a:t>
            </a:r>
            <a:r>
              <a:rPr lang="zh-TW" altLang="en-US" sz="2800" dirty="0" smtClean="0">
                <a:solidFill>
                  <a:schemeClr val="tx1"/>
                </a:solidFill>
                <a:latin typeface="標楷體" pitchFamily="65" charset="-120"/>
                <a:ea typeface="標楷體" pitchFamily="65" charset="-120"/>
              </a:rPr>
              <a:t>重</a:t>
            </a:r>
            <a:r>
              <a:rPr lang="zh-TW" altLang="en-US" sz="2800" b="1" dirty="0">
                <a:solidFill>
                  <a:schemeClr val="tx1"/>
                </a:solidFill>
                <a:latin typeface="標楷體" pitchFamily="65" charset="-120"/>
                <a:ea typeface="標楷體" pitchFamily="65" charset="-120"/>
              </a:rPr>
              <a:t>於</a:t>
            </a:r>
            <a:r>
              <a:rPr lang="zh-TW" altLang="en-US" sz="2800" dirty="0" smtClean="0">
                <a:solidFill>
                  <a:schemeClr val="tx1"/>
                </a:solidFill>
                <a:latin typeface="標楷體" pitchFamily="65" charset="-120"/>
                <a:ea typeface="標楷體" pitchFamily="65" charset="-120"/>
              </a:rPr>
              <a:t>合約談判 </a:t>
            </a:r>
            <a:r>
              <a:rPr lang="en-US" altLang="zh-TW" sz="2800" dirty="0" smtClean="0">
                <a:solidFill>
                  <a:schemeClr val="tx1"/>
                </a:solidFill>
              </a:rPr>
              <a:t>contract negotiation.</a:t>
            </a:r>
          </a:p>
          <a:p>
            <a:pPr eaLnBrk="1" hangingPunct="1">
              <a:lnSpc>
                <a:spcPct val="90000"/>
              </a:lnSpc>
              <a:buFontTx/>
              <a:buNone/>
              <a:defRPr/>
            </a:pPr>
            <a:r>
              <a:rPr lang="en-US" altLang="zh-TW" sz="2800" dirty="0" smtClean="0">
                <a:solidFill>
                  <a:schemeClr val="tx1"/>
                </a:solidFill>
              </a:rPr>
              <a:t>4)</a:t>
            </a:r>
            <a:r>
              <a:rPr lang="zh-TW" altLang="en-US" sz="2800" b="1" dirty="0" smtClean="0">
                <a:solidFill>
                  <a:schemeClr val="tx1"/>
                </a:solidFill>
                <a:latin typeface="標楷體" pitchFamily="65" charset="-120"/>
                <a:ea typeface="標楷體" pitchFamily="65" charset="-120"/>
              </a:rPr>
              <a:t>因應變動 </a:t>
            </a:r>
            <a:r>
              <a:rPr lang="en-US" altLang="zh-TW" sz="2800" b="1" dirty="0" smtClean="0">
                <a:solidFill>
                  <a:schemeClr val="tx1"/>
                </a:solidFill>
                <a:latin typeface="標楷體" pitchFamily="65" charset="-120"/>
                <a:ea typeface="標楷體" pitchFamily="65" charset="-120"/>
              </a:rPr>
              <a:t>values </a:t>
            </a:r>
            <a:r>
              <a:rPr lang="en-US" altLang="zh-TW" sz="2800" b="1" dirty="0" smtClean="0">
                <a:solidFill>
                  <a:schemeClr val="tx1"/>
                </a:solidFill>
              </a:rPr>
              <a:t>Responding to change </a:t>
            </a:r>
            <a:r>
              <a:rPr lang="en-US" altLang="zh-TW" sz="2800" i="1" dirty="0" smtClean="0">
                <a:solidFill>
                  <a:schemeClr val="tx1"/>
                </a:solidFill>
              </a:rPr>
              <a:t>over</a:t>
            </a:r>
            <a:r>
              <a:rPr lang="zh-TW" altLang="en-US" sz="2800" dirty="0">
                <a:solidFill>
                  <a:schemeClr val="tx1"/>
                </a:solidFill>
                <a:latin typeface="標楷體" pitchFamily="65" charset="-120"/>
                <a:ea typeface="標楷體" pitchFamily="65" charset="-120"/>
              </a:rPr>
              <a:t>重</a:t>
            </a:r>
            <a:r>
              <a:rPr lang="zh-TW" altLang="en-US" sz="2800" b="1" dirty="0">
                <a:solidFill>
                  <a:schemeClr val="tx1"/>
                </a:solidFill>
                <a:latin typeface="標楷體" pitchFamily="65" charset="-120"/>
                <a:ea typeface="標楷體" pitchFamily="65" charset="-120"/>
              </a:rPr>
              <a:t>於</a:t>
            </a:r>
            <a:r>
              <a:rPr lang="zh-TW" altLang="en-US" sz="2800" dirty="0" smtClean="0">
                <a:solidFill>
                  <a:schemeClr val="tx1"/>
                </a:solidFill>
                <a:latin typeface="標楷體" pitchFamily="65" charset="-120"/>
                <a:ea typeface="標楷體" pitchFamily="65" charset="-120"/>
              </a:rPr>
              <a:t>遵循計畫 </a:t>
            </a:r>
            <a:r>
              <a:rPr lang="en-US" altLang="zh-TW" sz="2800" dirty="0" smtClean="0">
                <a:solidFill>
                  <a:schemeClr val="tx1"/>
                </a:solidFill>
              </a:rPr>
              <a:t>following a plan.</a:t>
            </a:r>
          </a:p>
          <a:p>
            <a:pPr>
              <a:defRPr/>
            </a:pPr>
            <a:endParaRPr lang="zh-TW" altLang="en-US" dirty="0">
              <a:solidFill>
                <a:schemeClr val="tx1"/>
              </a:solidFill>
            </a:endParaRPr>
          </a:p>
        </p:txBody>
      </p:sp>
    </p:spTree>
    <p:extLst>
      <p:ext uri="{BB962C8B-B14F-4D97-AF65-F5344CB8AC3E}">
        <p14:creationId xmlns:p14="http://schemas.microsoft.com/office/powerpoint/2010/main" val="61218132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10000"/>
          </a:bodyPr>
          <a:lstStyle/>
          <a:p>
            <a:pPr marL="457200" indent="-457200">
              <a:buAutoNum type="arabicParenR"/>
            </a:pPr>
            <a:r>
              <a:rPr lang="zh-TW" altLang="en-US" sz="3200" b="1" dirty="0" smtClean="0">
                <a:solidFill>
                  <a:schemeClr val="tx1"/>
                </a:solidFill>
                <a:latin typeface="標楷體" pitchFamily="65" charset="-120"/>
                <a:ea typeface="標楷體" pitchFamily="65" charset="-120"/>
              </a:rPr>
              <a:t>在</a:t>
            </a:r>
            <a:r>
              <a:rPr lang="zh-TW" altLang="en-US" sz="3200" b="1" dirty="0" smtClean="0">
                <a:solidFill>
                  <a:schemeClr val="tx1"/>
                </a:solidFill>
                <a:latin typeface="微軟正黑體" pitchFamily="34" charset="-120"/>
                <a:ea typeface="微軟正黑體" pitchFamily="34" charset="-120"/>
              </a:rPr>
              <a:t>變動的世界 </a:t>
            </a:r>
            <a:r>
              <a:rPr lang="zh-TW" altLang="en-US" sz="3200" b="1" dirty="0" smtClean="0">
                <a:solidFill>
                  <a:schemeClr val="tx1"/>
                </a:solidFill>
                <a:latin typeface="標楷體" pitchFamily="65" charset="-120"/>
                <a:ea typeface="標楷體" pitchFamily="65" charset="-120"/>
              </a:rPr>
              <a:t>要 </a:t>
            </a:r>
            <a:r>
              <a:rPr lang="en-US" altLang="zh-TW" sz="3200" b="1" dirty="0" smtClean="0">
                <a:solidFill>
                  <a:schemeClr val="tx1"/>
                </a:solidFill>
                <a:latin typeface="標楷體" pitchFamily="65" charset="-120"/>
                <a:ea typeface="標楷體" pitchFamily="65" charset="-120"/>
              </a:rPr>
              <a:t>responding to change</a:t>
            </a:r>
            <a:r>
              <a:rPr lang="zh-TW" altLang="en-US" sz="3200" b="1" dirty="0" smtClean="0">
                <a:solidFill>
                  <a:schemeClr val="tx1"/>
                </a:solidFill>
                <a:latin typeface="標楷體" pitchFamily="65" charset="-120"/>
                <a:ea typeface="標楷體" pitchFamily="65" charset="-120"/>
              </a:rPr>
              <a:t> 不要遵循計畫</a:t>
            </a:r>
            <a:endParaRPr lang="en-US" altLang="zh-TW" sz="3200" b="1" dirty="0" smtClean="0">
              <a:solidFill>
                <a:schemeClr val="tx1"/>
              </a:solidFill>
              <a:latin typeface="標楷體" pitchFamily="65" charset="-120"/>
              <a:ea typeface="標楷體" pitchFamily="65" charset="-120"/>
            </a:endParaRPr>
          </a:p>
          <a:p>
            <a:pPr marL="0" indent="0">
              <a:buNone/>
            </a:pPr>
            <a:r>
              <a:rPr lang="en-US" altLang="zh-TW" sz="3200" b="1" dirty="0" smtClean="0">
                <a:solidFill>
                  <a:schemeClr val="tx1"/>
                </a:solidFill>
                <a:latin typeface="標楷體" pitchFamily="65" charset="-120"/>
                <a:ea typeface="標楷體" pitchFamily="65" charset="-120"/>
              </a:rPr>
              <a:t>2)</a:t>
            </a:r>
            <a:r>
              <a:rPr lang="zh-TW" altLang="en-US" sz="3200" b="1" dirty="0" smtClean="0">
                <a:solidFill>
                  <a:schemeClr val="tx1"/>
                </a:solidFill>
                <a:latin typeface="標楷體" pitchFamily="65" charset="-120"/>
                <a:ea typeface="標楷體" pitchFamily="65" charset="-120"/>
              </a:rPr>
              <a:t>找到優質客戶與之</a:t>
            </a:r>
            <a:r>
              <a:rPr lang="en-US" altLang="zh-TW" sz="3200" b="1" dirty="0" smtClean="0">
                <a:solidFill>
                  <a:schemeClr val="tx1"/>
                </a:solidFill>
                <a:latin typeface="標楷體" pitchFamily="65" charset="-120"/>
                <a:ea typeface="標楷體" pitchFamily="65" charset="-120"/>
              </a:rPr>
              <a:t>customer collaboration</a:t>
            </a:r>
            <a:r>
              <a:rPr lang="zh-TW" altLang="en-US" sz="3200" b="1" dirty="0" smtClean="0">
                <a:solidFill>
                  <a:schemeClr val="tx1"/>
                </a:solidFill>
                <a:latin typeface="標楷體" pitchFamily="65" charset="-120"/>
                <a:ea typeface="標楷體" pitchFamily="65" charset="-120"/>
              </a:rPr>
              <a:t>不要只談合約</a:t>
            </a:r>
            <a:endParaRPr lang="en-US" altLang="zh-TW" sz="3200" b="1" dirty="0" smtClean="0">
              <a:solidFill>
                <a:schemeClr val="tx1"/>
              </a:solidFill>
              <a:latin typeface="標楷體" pitchFamily="65" charset="-120"/>
              <a:ea typeface="標楷體" pitchFamily="65" charset="-120"/>
            </a:endParaRPr>
          </a:p>
          <a:p>
            <a:pPr marL="0" indent="0">
              <a:buNone/>
            </a:pPr>
            <a:r>
              <a:rPr lang="en-US" altLang="zh-TW" sz="3200" b="1" dirty="0" smtClean="0">
                <a:solidFill>
                  <a:schemeClr val="tx1"/>
                </a:solidFill>
                <a:latin typeface="標楷體" pitchFamily="65" charset="-120"/>
                <a:ea typeface="標楷體" pitchFamily="65" charset="-120"/>
              </a:rPr>
              <a:t>3)</a:t>
            </a:r>
            <a:r>
              <a:rPr lang="zh-TW" altLang="en-US" sz="3200" b="1" dirty="0" smtClean="0">
                <a:solidFill>
                  <a:schemeClr val="tx1"/>
                </a:solidFill>
                <a:latin typeface="標楷體" pitchFamily="65" charset="-120"/>
                <a:ea typeface="標楷體" pitchFamily="65" charset="-120"/>
              </a:rPr>
              <a:t>找到具才華又能互動的同事 </a:t>
            </a:r>
            <a:r>
              <a:rPr lang="en-US" altLang="zh-TW" sz="3200" b="1" dirty="0" smtClean="0">
                <a:solidFill>
                  <a:schemeClr val="tx1"/>
                </a:solidFill>
                <a:latin typeface="標楷體" pitchFamily="65" charset="-120"/>
                <a:ea typeface="標楷體" pitchFamily="65" charset="-120"/>
              </a:rPr>
              <a:t>individual and interactions</a:t>
            </a:r>
            <a:r>
              <a:rPr lang="zh-TW" altLang="en-US" sz="3200" b="1" dirty="0" smtClean="0">
                <a:solidFill>
                  <a:schemeClr val="tx1"/>
                </a:solidFill>
                <a:latin typeface="標楷體" pitchFamily="65" charset="-120"/>
                <a:ea typeface="標楷體" pitchFamily="65" charset="-120"/>
              </a:rPr>
              <a:t> 不要繁雜的程序及工具</a:t>
            </a:r>
            <a:endParaRPr lang="en-US" altLang="zh-TW" sz="3200" b="1" dirty="0" smtClean="0">
              <a:solidFill>
                <a:schemeClr val="tx1"/>
              </a:solidFill>
              <a:latin typeface="標楷體" pitchFamily="65" charset="-120"/>
              <a:ea typeface="標楷體" pitchFamily="65" charset="-120"/>
            </a:endParaRPr>
          </a:p>
          <a:p>
            <a:pPr marL="0" indent="0">
              <a:buNone/>
            </a:pPr>
            <a:r>
              <a:rPr lang="en-US" altLang="zh-TW" sz="3200" b="1" dirty="0" smtClean="0">
                <a:solidFill>
                  <a:schemeClr val="tx1"/>
                </a:solidFill>
                <a:latin typeface="標楷體" pitchFamily="65" charset="-120"/>
                <a:ea typeface="標楷體" pitchFamily="65" charset="-120"/>
              </a:rPr>
              <a:t>4)</a:t>
            </a:r>
            <a:r>
              <a:rPr lang="zh-TW" altLang="en-US" sz="3200" b="1" dirty="0" smtClean="0">
                <a:solidFill>
                  <a:schemeClr val="tx1"/>
                </a:solidFill>
                <a:latin typeface="標楷體" pitchFamily="65" charset="-120"/>
                <a:ea typeface="標楷體" pitchFamily="65" charset="-120"/>
              </a:rPr>
              <a:t>同事要開發客戶可用軟體 </a:t>
            </a:r>
            <a:r>
              <a:rPr lang="en-US" altLang="zh-TW" sz="3200" b="1" dirty="0" smtClean="0">
                <a:solidFill>
                  <a:schemeClr val="tx1"/>
                </a:solidFill>
                <a:latin typeface="標楷體" pitchFamily="65" charset="-120"/>
                <a:ea typeface="標楷體" pitchFamily="65" charset="-120"/>
              </a:rPr>
              <a:t>working software</a:t>
            </a:r>
            <a:r>
              <a:rPr lang="zh-TW" altLang="en-US" sz="3200" b="1" dirty="0" smtClean="0">
                <a:solidFill>
                  <a:schemeClr val="tx1"/>
                </a:solidFill>
                <a:latin typeface="標楷體" pitchFamily="65" charset="-120"/>
                <a:ea typeface="標楷體" pitchFamily="65" charset="-120"/>
              </a:rPr>
              <a:t>不要求</a:t>
            </a:r>
            <a:r>
              <a:rPr lang="zh-TW" altLang="en-US" sz="3200" b="1" dirty="0" smtClean="0">
                <a:solidFill>
                  <a:schemeClr val="tx1"/>
                </a:solidFill>
                <a:latin typeface="微軟正黑體" pitchFamily="34" charset="-120"/>
                <a:ea typeface="微軟正黑體" pitchFamily="34" charset="-120"/>
              </a:rPr>
              <a:t>完整文件</a:t>
            </a:r>
            <a:endParaRPr lang="en-US" altLang="zh-TW" sz="3200" b="1" dirty="0" smtClean="0">
              <a:solidFill>
                <a:schemeClr val="tx1"/>
              </a:solidFill>
              <a:latin typeface="微軟正黑體" pitchFamily="34" charset="-120"/>
              <a:ea typeface="微軟正黑體" pitchFamily="34" charset="-120"/>
            </a:endParaRPr>
          </a:p>
          <a:p>
            <a:pPr marL="0" indent="0">
              <a:buNone/>
            </a:pP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陳教授提出此順序 認為</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敏捷方法疾呼 不要</a:t>
            </a:r>
            <a:r>
              <a:rPr lang="en-US" altLang="zh-TW" b="1" dirty="0" smtClean="0">
                <a:solidFill>
                  <a:schemeClr val="tx1"/>
                </a:solidFill>
                <a:latin typeface="標楷體" pitchFamily="65" charset="-120"/>
                <a:ea typeface="標楷體" pitchFamily="65" charset="-120"/>
              </a:rPr>
              <a:t>CMMI</a:t>
            </a:r>
            <a:r>
              <a:rPr lang="zh-TW" altLang="en-US" b="1" dirty="0" smtClean="0">
                <a:solidFill>
                  <a:schemeClr val="tx1"/>
                </a:solidFill>
                <a:latin typeface="標楷體" pitchFamily="65" charset="-120"/>
                <a:ea typeface="標楷體" pitchFamily="65" charset="-120"/>
              </a:rPr>
              <a:t>式</a:t>
            </a:r>
            <a:r>
              <a:rPr lang="zh-TW" altLang="en-US" b="1" dirty="0" smtClean="0">
                <a:solidFill>
                  <a:schemeClr val="tx1"/>
                </a:solidFill>
                <a:latin typeface="微軟正黑體" pitchFamily="34" charset="-120"/>
                <a:ea typeface="微軟正黑體" pitchFamily="34" charset="-120"/>
              </a:rPr>
              <a:t>完整文件 </a:t>
            </a:r>
            <a:r>
              <a:rPr lang="zh-TW" altLang="en-US" b="1" dirty="0" smtClean="0">
                <a:solidFill>
                  <a:schemeClr val="tx1"/>
                </a:solidFill>
                <a:latin typeface="標楷體" pitchFamily="65" charset="-120"/>
                <a:ea typeface="標楷體" pitchFamily="65" charset="-120"/>
              </a:rPr>
              <a:t>其源頭即來自</a:t>
            </a:r>
            <a:r>
              <a:rPr lang="zh-TW" altLang="en-US" b="1" dirty="0" smtClean="0">
                <a:solidFill>
                  <a:srgbClr val="FF0000"/>
                </a:solidFill>
                <a:latin typeface="微軟正黑體" pitchFamily="34" charset="-120"/>
                <a:ea typeface="微軟正黑體" pitchFamily="34" charset="-120"/>
              </a:rPr>
              <a:t>變動</a:t>
            </a:r>
            <a:r>
              <a:rPr lang="zh-TW" altLang="en-US" b="1" dirty="0">
                <a:solidFill>
                  <a:srgbClr val="FF0000"/>
                </a:solidFill>
                <a:latin typeface="微軟正黑體" pitchFamily="34" charset="-120"/>
                <a:ea typeface="微軟正黑體" pitchFamily="34" charset="-120"/>
              </a:rPr>
              <a:t>的世界</a:t>
            </a:r>
            <a:r>
              <a:rPr lang="zh-TW" altLang="en-US" b="1" dirty="0" smtClean="0">
                <a:solidFill>
                  <a:srgbClr val="FF0000"/>
                </a:solidFill>
                <a:latin typeface="標楷體" pitchFamily="65" charset="-120"/>
                <a:ea typeface="標楷體" pitchFamily="65" charset="-120"/>
              </a:rPr>
              <a:t> </a:t>
            </a:r>
            <a:endParaRPr lang="zh-TW" altLang="en-US" b="1" dirty="0">
              <a:solidFill>
                <a:srgbClr val="FF0000"/>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敏捷四宣言的 先後順序</a:t>
            </a:r>
            <a:endParaRPr lang="zh-TW" altLang="en-US" dirty="0"/>
          </a:p>
        </p:txBody>
      </p:sp>
    </p:spTree>
    <p:extLst>
      <p:ext uri="{BB962C8B-B14F-4D97-AF65-F5344CB8AC3E}">
        <p14:creationId xmlns:p14="http://schemas.microsoft.com/office/powerpoint/2010/main" val="109921713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7F5ACE9-8EFB-4B6D-BF07-3BCC0442E7CF}" type="slidenum">
              <a:rPr lang="zh-TW" altLang="en-US" smtClean="0">
                <a:solidFill>
                  <a:schemeClr val="tx1"/>
                </a:solidFill>
              </a:rPr>
              <a:pPr>
                <a:defRPr/>
              </a:pPr>
              <a:t>262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smtClean="0">
                <a:solidFill>
                  <a:schemeClr val="tx1"/>
                </a:solidFill>
                <a:latin typeface="標楷體" pitchFamily="65" charset="-120"/>
                <a:ea typeface="標楷體" pitchFamily="65" charset="-120"/>
              </a:rPr>
              <a:t>精實開發 </a:t>
            </a:r>
            <a:r>
              <a:rPr lang="en-US" altLang="zh-TW" dirty="0" smtClean="0">
                <a:solidFill>
                  <a:schemeClr val="tx1"/>
                </a:solidFill>
              </a:rPr>
              <a:t>Lean Development</a:t>
            </a:r>
            <a:endParaRPr lang="zh-TW" altLang="en-US" dirty="0">
              <a:solidFill>
                <a:schemeClr val="tx1"/>
              </a:solidFill>
            </a:endParaRPr>
          </a:p>
        </p:txBody>
      </p:sp>
      <p:sp>
        <p:nvSpPr>
          <p:cNvPr id="3" name="內容版面配置區 2"/>
          <p:cNvSpPr>
            <a:spLocks noGrp="1"/>
          </p:cNvSpPr>
          <p:nvPr>
            <p:ph sz="quarter" idx="4294967295"/>
          </p:nvPr>
        </p:nvSpPr>
        <p:spPr>
          <a:xfrm>
            <a:off x="609600" y="1736035"/>
            <a:ext cx="10972800" cy="4394890"/>
          </a:xfrm>
          <a:prstGeom prst="rect">
            <a:avLst/>
          </a:prstGeom>
        </p:spPr>
        <p:txBody>
          <a:bodyPr/>
          <a:lstStyle/>
          <a:p>
            <a:pPr marL="0" indent="0">
              <a:buFont typeface="Wingdings" pitchFamily="2" charset="2"/>
              <a:buNone/>
              <a:defRPr/>
            </a:pPr>
            <a:r>
              <a:rPr lang="en-US" altLang="zh-TW" dirty="0" smtClean="0">
                <a:solidFill>
                  <a:schemeClr val="tx1"/>
                </a:solidFill>
                <a:latin typeface="標楷體" pitchFamily="65" charset="-120"/>
                <a:ea typeface="標楷體" pitchFamily="65" charset="-120"/>
              </a:rPr>
              <a:t>Lean development (</a:t>
            </a:r>
            <a:r>
              <a:rPr lang="zh-TW" altLang="en-US" dirty="0" smtClean="0">
                <a:solidFill>
                  <a:schemeClr val="tx1"/>
                </a:solidFill>
                <a:latin typeface="標楷體" pitchFamily="65" charset="-120"/>
                <a:ea typeface="標楷體" pitchFamily="65" charset="-120"/>
              </a:rPr>
              <a:t>瘦身精實的開發</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來自 </a:t>
            </a:r>
            <a:r>
              <a:rPr lang="en-US" altLang="zh-TW" dirty="0" smtClean="0">
                <a:solidFill>
                  <a:schemeClr val="tx1"/>
                </a:solidFill>
                <a:latin typeface="標楷體" pitchFamily="65" charset="-120"/>
                <a:ea typeface="標楷體" pitchFamily="65" charset="-120"/>
              </a:rPr>
              <a:t>Lean manufacturing </a:t>
            </a:r>
            <a:r>
              <a:rPr lang="zh-TW" altLang="en-US" dirty="0" smtClean="0">
                <a:solidFill>
                  <a:schemeClr val="tx1"/>
                </a:solidFill>
                <a:latin typeface="標楷體" pitchFamily="65" charset="-120"/>
                <a:ea typeface="標楷體" pitchFamily="65" charset="-120"/>
              </a:rPr>
              <a:t>將瘦身製造業應用在軟體開發上 </a:t>
            </a: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r>
              <a:rPr lang="zh-TW" altLang="en-US" dirty="0" smtClean="0">
                <a:solidFill>
                  <a:schemeClr val="tx1"/>
                </a:solidFill>
                <a:latin typeface="標楷體" pitchFamily="65" charset="-120"/>
                <a:ea typeface="標楷體" pitchFamily="65" charset="-120"/>
              </a:rPr>
              <a:t>強調砍浪費 </a:t>
            </a:r>
            <a:r>
              <a:rPr lang="en-US" altLang="zh-TW" dirty="0" smtClean="0">
                <a:solidFill>
                  <a:schemeClr val="tx1"/>
                </a:solidFill>
                <a:latin typeface="標楷體" pitchFamily="65" charset="-120"/>
                <a:ea typeface="標楷體" pitchFamily="65" charset="-120"/>
              </a:rPr>
              <a:t>(</a:t>
            </a:r>
            <a:r>
              <a:rPr lang="en-US" altLang="zh-TW" dirty="0">
                <a:solidFill>
                  <a:schemeClr val="tx1"/>
                </a:solidFill>
                <a:latin typeface="標楷體" pitchFamily="65" charset="-120"/>
                <a:ea typeface="標楷體" pitchFamily="65" charset="-120"/>
              </a:rPr>
              <a:t>e</a:t>
            </a:r>
            <a:r>
              <a:rPr lang="en-US" altLang="zh-TW" dirty="0" smtClean="0">
                <a:solidFill>
                  <a:schemeClr val="tx1"/>
                </a:solidFill>
                <a:latin typeface="標楷體" pitchFamily="65" charset="-120"/>
                <a:ea typeface="標楷體" pitchFamily="65" charset="-120"/>
              </a:rPr>
              <a:t>liminate waste)</a:t>
            </a:r>
            <a:r>
              <a:rPr lang="zh-TW" altLang="en-US" dirty="0" smtClean="0">
                <a:solidFill>
                  <a:schemeClr val="tx1"/>
                </a:solidFill>
                <a:latin typeface="標楷體" pitchFamily="65" charset="-120"/>
                <a:ea typeface="標楷體" pitchFamily="65" charset="-120"/>
              </a:rPr>
              <a:t> 包括不必要的開會 工作 文件 有一項浪費是 做以後會需要的東西</a:t>
            </a: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r>
              <a:rPr lang="zh-TW" altLang="en-US" dirty="0" smtClean="0">
                <a:solidFill>
                  <a:schemeClr val="tx1"/>
                </a:solidFill>
                <a:latin typeface="標楷體" pitchFamily="65" charset="-120"/>
                <a:ea typeface="標楷體" pitchFamily="65" charset="-120"/>
              </a:rPr>
              <a:t>還要砍浪費的工作方式 如 </a:t>
            </a:r>
            <a:r>
              <a:rPr lang="en-US" altLang="zh-TW" dirty="0" smtClean="0">
                <a:solidFill>
                  <a:schemeClr val="tx1"/>
                </a:solidFill>
                <a:latin typeface="標楷體" pitchFamily="65" charset="-120"/>
                <a:ea typeface="標楷體" pitchFamily="65" charset="-120"/>
              </a:rPr>
              <a:t>multi-tasking</a:t>
            </a:r>
            <a:r>
              <a:rPr lang="zh-TW" altLang="en-US" dirty="0" smtClean="0">
                <a:solidFill>
                  <a:schemeClr val="tx1"/>
                </a:solidFill>
                <a:latin typeface="標楷體" pitchFamily="65" charset="-120"/>
                <a:ea typeface="標楷體" pitchFamily="65" charset="-120"/>
              </a:rPr>
              <a:t> 一人同時做多事 這反而慢了</a:t>
            </a: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316211740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B673489-7BB1-4FF2-825D-4B17F1D24E2C}" type="slidenum">
              <a:rPr lang="zh-TW" altLang="en-US" smtClean="0">
                <a:solidFill>
                  <a:schemeClr val="tx1"/>
                </a:solidFill>
              </a:rPr>
              <a:pPr>
                <a:defRPr/>
              </a:pPr>
              <a:t>263</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Lean Development (Cont.)</a:t>
            </a:r>
            <a:endParaRPr lang="zh-TW" altLang="en-US" dirty="0">
              <a:solidFill>
                <a:schemeClr val="tx1"/>
              </a:solidFill>
            </a:endParaRPr>
          </a:p>
        </p:txBody>
      </p:sp>
      <p:sp>
        <p:nvSpPr>
          <p:cNvPr id="3" name="內容版面配置區 2"/>
          <p:cNvSpPr>
            <a:spLocks noGrp="1"/>
          </p:cNvSpPr>
          <p:nvPr>
            <p:ph sz="quarter" idx="4294967295"/>
          </p:nvPr>
        </p:nvSpPr>
        <p:spPr>
          <a:xfrm>
            <a:off x="609600" y="1868557"/>
            <a:ext cx="10972800" cy="4262368"/>
          </a:xfrm>
          <a:prstGeom prst="rect">
            <a:avLst/>
          </a:prstGeom>
        </p:spPr>
        <p:txBody>
          <a:bodyPr/>
          <a:lstStyle/>
          <a:p>
            <a:pPr>
              <a:buFont typeface="Wingdings" pitchFamily="2" charset="2"/>
              <a:buNone/>
              <a:defRPr/>
            </a:pPr>
            <a:r>
              <a:rPr lang="en-US" altLang="zh-TW" dirty="0" smtClean="0">
                <a:solidFill>
                  <a:schemeClr val="tx1"/>
                </a:solidFill>
                <a:latin typeface="Times New Roman" pitchFamily="18" charset="0"/>
                <a:cs typeface="Times New Roman" pitchFamily="18" charset="0"/>
              </a:rPr>
              <a:t>7 Principles: [wiki]</a:t>
            </a:r>
          </a:p>
          <a:p>
            <a:pPr>
              <a:buFont typeface="Wingdings" pitchFamily="2" charset="2"/>
              <a:buNone/>
              <a:defRPr/>
            </a:pPr>
            <a:r>
              <a:rPr lang="en-US" altLang="zh-TW" dirty="0" smtClean="0">
                <a:solidFill>
                  <a:schemeClr val="tx1"/>
                </a:solidFill>
                <a:latin typeface="Times New Roman" pitchFamily="18" charset="0"/>
                <a:cs typeface="Times New Roman" pitchFamily="18" charset="0"/>
              </a:rPr>
              <a:t>        1 Eliminate waste </a:t>
            </a:r>
            <a:r>
              <a:rPr lang="zh-TW" altLang="en-US" dirty="0" smtClean="0">
                <a:solidFill>
                  <a:schemeClr val="tx1"/>
                </a:solidFill>
                <a:latin typeface="標楷體" pitchFamily="65" charset="-120"/>
                <a:ea typeface="標楷體" pitchFamily="65" charset="-120"/>
                <a:cs typeface="Times New Roman" pitchFamily="18" charset="0"/>
              </a:rPr>
              <a:t>根除浪費</a:t>
            </a: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r>
              <a:rPr lang="en-US" altLang="zh-TW" dirty="0" smtClean="0">
                <a:solidFill>
                  <a:schemeClr val="tx1"/>
                </a:solidFill>
                <a:latin typeface="Times New Roman" pitchFamily="18" charset="0"/>
                <a:cs typeface="Times New Roman" pitchFamily="18" charset="0"/>
              </a:rPr>
              <a:t>        2 Amplify learning</a:t>
            </a:r>
            <a:r>
              <a:rPr lang="zh-TW" altLang="en-US" dirty="0" smtClean="0">
                <a:solidFill>
                  <a:schemeClr val="tx1"/>
                </a:solidFill>
                <a:latin typeface="Times New Roman" pitchFamily="18" charset="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大量學習</a:t>
            </a:r>
            <a:endParaRPr lang="en-US" altLang="zh-TW" dirty="0" smtClean="0">
              <a:solidFill>
                <a:schemeClr val="tx1"/>
              </a:solidFill>
              <a:latin typeface="Times New Roman" pitchFamily="18" charset="0"/>
              <a:cs typeface="Times New Roman" pitchFamily="18" charset="0"/>
            </a:endParaRPr>
          </a:p>
          <a:p>
            <a:pPr>
              <a:buFont typeface="Wingdings" pitchFamily="2" charset="2"/>
              <a:buNone/>
              <a:defRPr/>
            </a:pPr>
            <a:r>
              <a:rPr lang="en-US" altLang="zh-TW" dirty="0" smtClean="0">
                <a:solidFill>
                  <a:schemeClr val="tx1"/>
                </a:solidFill>
                <a:latin typeface="Times New Roman" pitchFamily="18" charset="0"/>
                <a:cs typeface="Times New Roman" pitchFamily="18" charset="0"/>
              </a:rPr>
              <a:t>        3 Decide as late as possible</a:t>
            </a:r>
            <a:r>
              <a:rPr lang="zh-TW" altLang="en-US" dirty="0" smtClean="0">
                <a:solidFill>
                  <a:schemeClr val="tx1"/>
                </a:solidFill>
                <a:latin typeface="Times New Roman" pitchFamily="18" charset="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盡晚決定</a:t>
            </a: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r>
              <a:rPr lang="en-US" altLang="zh-TW" dirty="0" smtClean="0">
                <a:solidFill>
                  <a:schemeClr val="tx1"/>
                </a:solidFill>
                <a:latin typeface="Times New Roman" pitchFamily="18" charset="0"/>
                <a:cs typeface="Times New Roman" pitchFamily="18" charset="0"/>
              </a:rPr>
              <a:t>        4 Deliver as fast as possible</a:t>
            </a:r>
            <a:r>
              <a:rPr lang="zh-TW" altLang="en-US" dirty="0" smtClean="0">
                <a:solidFill>
                  <a:schemeClr val="tx1"/>
                </a:solidFill>
                <a:latin typeface="Times New Roman" pitchFamily="18" charset="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盡快交貨</a:t>
            </a: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r>
              <a:rPr lang="en-US" altLang="zh-TW" dirty="0" smtClean="0">
                <a:solidFill>
                  <a:schemeClr val="tx1"/>
                </a:solidFill>
                <a:latin typeface="Times New Roman" pitchFamily="18" charset="0"/>
                <a:cs typeface="Times New Roman" pitchFamily="18" charset="0"/>
              </a:rPr>
              <a:t>        5 Empower the team</a:t>
            </a:r>
            <a:r>
              <a:rPr lang="zh-TW" altLang="en-US" dirty="0" smtClean="0">
                <a:solidFill>
                  <a:schemeClr val="tx1"/>
                </a:solidFill>
                <a:latin typeface="Times New Roman" pitchFamily="18" charset="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授權團隊</a:t>
            </a: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r>
              <a:rPr lang="en-US" altLang="zh-TW" dirty="0" smtClean="0">
                <a:solidFill>
                  <a:schemeClr val="tx1"/>
                </a:solidFill>
                <a:latin typeface="Times New Roman" pitchFamily="18" charset="0"/>
                <a:cs typeface="Times New Roman" pitchFamily="18" charset="0"/>
              </a:rPr>
              <a:t>        6 Build integrity in</a:t>
            </a:r>
            <a:r>
              <a:rPr lang="zh-TW" altLang="en-US" dirty="0" smtClean="0">
                <a:solidFill>
                  <a:schemeClr val="tx1"/>
                </a:solidFill>
                <a:latin typeface="Times New Roman" pitchFamily="18" charset="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整合思維</a:t>
            </a: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r>
              <a:rPr lang="en-US" altLang="zh-TW" dirty="0" smtClean="0">
                <a:solidFill>
                  <a:schemeClr val="tx1"/>
                </a:solidFill>
                <a:latin typeface="Times New Roman" pitchFamily="18" charset="0"/>
                <a:cs typeface="Times New Roman" pitchFamily="18" charset="0"/>
              </a:rPr>
              <a:t>        7 See the whole</a:t>
            </a:r>
            <a:r>
              <a:rPr lang="zh-TW" altLang="en-US" dirty="0" smtClean="0">
                <a:solidFill>
                  <a:schemeClr val="tx1"/>
                </a:solidFill>
                <a:latin typeface="Times New Roman" pitchFamily="18" charset="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眼觀全局</a:t>
            </a:r>
            <a:endParaRPr lang="zh-TW" altLang="en-US" dirty="0">
              <a:solidFill>
                <a:schemeClr val="tx1"/>
              </a:solidFill>
              <a:latin typeface="標楷體" pitchFamily="65" charset="-120"/>
              <a:ea typeface="標楷體" pitchFamily="65" charset="-120"/>
              <a:cs typeface="Times New Roman" pitchFamily="18" charset="0"/>
            </a:endParaRPr>
          </a:p>
        </p:txBody>
      </p:sp>
    </p:spTree>
    <p:extLst>
      <p:ext uri="{BB962C8B-B14F-4D97-AF65-F5344CB8AC3E}">
        <p14:creationId xmlns:p14="http://schemas.microsoft.com/office/powerpoint/2010/main" val="180147936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12C4E36-8FE7-4199-B104-93E405C69703}" type="slidenum">
              <a:rPr lang="zh-TW" altLang="en-US" smtClean="0">
                <a:solidFill>
                  <a:schemeClr val="tx1"/>
                </a:solidFill>
              </a:rPr>
              <a:pPr>
                <a:defRPr/>
              </a:pPr>
              <a:t>264</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Lean Development (Cont.)</a:t>
            </a:r>
            <a:endParaRPr lang="zh-TW" altLang="en-US" dirty="0">
              <a:solidFill>
                <a:schemeClr val="tx1"/>
              </a:solidFill>
            </a:endParaRPr>
          </a:p>
        </p:txBody>
      </p:sp>
      <p:sp>
        <p:nvSpPr>
          <p:cNvPr id="3" name="內容版面配置區 2"/>
          <p:cNvSpPr>
            <a:spLocks noGrp="1"/>
          </p:cNvSpPr>
          <p:nvPr>
            <p:ph sz="quarter" idx="4294967295"/>
          </p:nvPr>
        </p:nvSpPr>
        <p:spPr>
          <a:xfrm>
            <a:off x="1524000" y="1696278"/>
            <a:ext cx="8534400" cy="4068418"/>
          </a:xfrm>
          <a:prstGeom prst="rect">
            <a:avLst/>
          </a:prstGeom>
        </p:spPr>
        <p:txBody>
          <a:bodyPr>
            <a:normAutofit/>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Agile </a:t>
            </a:r>
            <a:r>
              <a:rPr lang="zh-TW" altLang="en-US" dirty="0" smtClean="0">
                <a:solidFill>
                  <a:schemeClr val="tx1"/>
                </a:solidFill>
                <a:latin typeface="標楷體" pitchFamily="65" charset="-120"/>
                <a:ea typeface="標楷體" pitchFamily="65" charset="-120"/>
              </a:rPr>
              <a:t>強調從思維上進行人的改造  以新造之人組織嶄新軟體公司 是</a:t>
            </a:r>
            <a:r>
              <a:rPr lang="zh-TW" altLang="en-US" dirty="0" smtClean="0">
                <a:solidFill>
                  <a:schemeClr val="tx1"/>
                </a:solidFill>
                <a:latin typeface="微軟正黑體" pitchFamily="34" charset="-120"/>
                <a:ea typeface="微軟正黑體" pitchFamily="34" charset="-120"/>
              </a:rPr>
              <a:t>革命式</a:t>
            </a:r>
            <a:r>
              <a:rPr lang="zh-TW" altLang="en-US" dirty="0" smtClean="0">
                <a:solidFill>
                  <a:schemeClr val="tx1"/>
                </a:solidFill>
                <a:latin typeface="標楷體" pitchFamily="65" charset="-120"/>
                <a:ea typeface="標楷體" pitchFamily="65" charset="-120"/>
              </a:rPr>
              <a:t>的做法</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Lean </a:t>
            </a:r>
            <a:r>
              <a:rPr lang="zh-TW" altLang="en-US" dirty="0" smtClean="0">
                <a:solidFill>
                  <a:schemeClr val="tx1"/>
                </a:solidFill>
                <a:latin typeface="標楷體" pitchFamily="65" charset="-120"/>
                <a:ea typeface="標楷體" pitchFamily="65" charset="-120"/>
              </a:rPr>
              <a:t>強調從現有組織減去肥肉 除去浪費  是</a:t>
            </a:r>
            <a:r>
              <a:rPr lang="zh-TW" altLang="en-US" dirty="0" smtClean="0">
                <a:solidFill>
                  <a:schemeClr val="tx1"/>
                </a:solidFill>
                <a:latin typeface="微軟正黑體" pitchFamily="34" charset="-120"/>
                <a:ea typeface="微軟正黑體" pitchFamily="34" charset="-120"/>
              </a:rPr>
              <a:t>改善式</a:t>
            </a:r>
            <a:r>
              <a:rPr lang="zh-TW" altLang="en-US" dirty="0" smtClean="0">
                <a:solidFill>
                  <a:schemeClr val="tx1"/>
                </a:solidFill>
                <a:latin typeface="標楷體" pitchFamily="65" charset="-120"/>
                <a:ea typeface="標楷體" pitchFamily="65" charset="-120"/>
              </a:rPr>
              <a:t>的做法</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在實務上二者很多雷同 印度的年度大會叫</a:t>
            </a:r>
            <a:r>
              <a:rPr lang="en-US" altLang="zh-TW" dirty="0" smtClean="0">
                <a:solidFill>
                  <a:schemeClr val="tx1"/>
                </a:solidFill>
                <a:latin typeface="標楷體" pitchFamily="65" charset="-120"/>
                <a:ea typeface="標楷體" pitchFamily="65" charset="-120"/>
              </a:rPr>
              <a:t>agile &amp; lean  </a:t>
            </a:r>
            <a:r>
              <a:rPr lang="zh-TW" altLang="en-US" dirty="0" smtClean="0">
                <a:solidFill>
                  <a:schemeClr val="tx1"/>
                </a:solidFill>
                <a:latin typeface="標楷體" pitchFamily="65" charset="-120"/>
                <a:ea typeface="標楷體" pitchFamily="65" charset="-120"/>
              </a:rPr>
              <a:t>美國叫 </a:t>
            </a:r>
            <a:r>
              <a:rPr lang="en-US" altLang="zh-TW" dirty="0" smtClean="0">
                <a:solidFill>
                  <a:schemeClr val="tx1"/>
                </a:solidFill>
                <a:latin typeface="標楷體" pitchFamily="65" charset="-120"/>
                <a:ea typeface="標楷體" pitchFamily="65" charset="-120"/>
              </a:rPr>
              <a:t>agile</a:t>
            </a:r>
            <a:r>
              <a:rPr lang="zh-TW" altLang="en-US" dirty="0" smtClean="0">
                <a:solidFill>
                  <a:schemeClr val="tx1"/>
                </a:solidFill>
                <a:latin typeface="標楷體" pitchFamily="65" charset="-120"/>
                <a:ea typeface="標楷體" pitchFamily="65" charset="-120"/>
              </a:rPr>
              <a:t> 歐洲叫 </a:t>
            </a:r>
            <a:r>
              <a:rPr lang="en-US" altLang="zh-TW" dirty="0" smtClean="0">
                <a:solidFill>
                  <a:schemeClr val="tx1"/>
                </a:solidFill>
                <a:latin typeface="標楷體" pitchFamily="65" charset="-120"/>
                <a:ea typeface="標楷體" pitchFamily="65" charset="-120"/>
              </a:rPr>
              <a:t>XP</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rgbClr val="C00000"/>
                </a:solidFill>
                <a:latin typeface="標楷體" pitchFamily="65" charset="-120"/>
                <a:ea typeface="標楷體" pitchFamily="65" charset="-120"/>
              </a:rPr>
              <a:t>WHEN</a:t>
            </a:r>
            <a:r>
              <a:rPr lang="zh-TW" altLang="en-US" dirty="0" smtClean="0">
                <a:solidFill>
                  <a:srgbClr val="C00000"/>
                </a:solidFill>
                <a:latin typeface="標楷體" pitchFamily="65" charset="-120"/>
                <a:ea typeface="標楷體" pitchFamily="65" charset="-120"/>
              </a:rPr>
              <a:t> </a:t>
            </a:r>
            <a:r>
              <a:rPr lang="en-US" altLang="zh-TW" dirty="0" smtClean="0">
                <a:solidFill>
                  <a:srgbClr val="C00000"/>
                </a:solidFill>
                <a:latin typeface="標楷體" pitchFamily="65" charset="-120"/>
                <a:ea typeface="標楷體" pitchFamily="65" charset="-120"/>
              </a:rPr>
              <a:t>YOU ARE AGILE, YOU GET LEAN. </a:t>
            </a:r>
            <a:r>
              <a:rPr lang="zh-TW" altLang="en-US" dirty="0" smtClean="0">
                <a:solidFill>
                  <a:srgbClr val="C00000"/>
                </a:solidFill>
                <a:latin typeface="標楷體" pitchFamily="65" charset="-120"/>
                <a:ea typeface="標楷體" pitchFamily="65" charset="-120"/>
              </a:rPr>
              <a:t>心</a:t>
            </a:r>
            <a:r>
              <a:rPr lang="zh-TW" altLang="en-US" dirty="0">
                <a:solidFill>
                  <a:srgbClr val="C00000"/>
                </a:solidFill>
                <a:latin typeface="標楷體" pitchFamily="65" charset="-120"/>
                <a:ea typeface="標楷體" pitchFamily="65" charset="-120"/>
              </a:rPr>
              <a:t>敏捷</a:t>
            </a:r>
            <a:r>
              <a:rPr lang="zh-TW" altLang="en-US" dirty="0" smtClean="0">
                <a:solidFill>
                  <a:srgbClr val="C00000"/>
                </a:solidFill>
                <a:latin typeface="標楷體" pitchFamily="65" charset="-120"/>
                <a:ea typeface="標楷體" pitchFamily="65" charset="-120"/>
              </a:rPr>
              <a:t>後 身</a:t>
            </a:r>
            <a:r>
              <a:rPr lang="zh-TW" altLang="en-US" dirty="0">
                <a:solidFill>
                  <a:srgbClr val="C00000"/>
                </a:solidFill>
                <a:latin typeface="標楷體" pitchFamily="65" charset="-120"/>
                <a:ea typeface="標楷體" pitchFamily="65" charset="-120"/>
              </a:rPr>
              <a:t>自然瘦</a:t>
            </a:r>
          </a:p>
        </p:txBody>
      </p:sp>
    </p:spTree>
    <p:extLst>
      <p:ext uri="{BB962C8B-B14F-4D97-AF65-F5344CB8AC3E}">
        <p14:creationId xmlns:p14="http://schemas.microsoft.com/office/powerpoint/2010/main" val="69092072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122738"/>
          </a:xfrm>
        </p:spPr>
        <p:txBody>
          <a:bodyPr>
            <a:normAutofit fontScale="92500" lnSpcReduction="20000"/>
          </a:bodyPr>
          <a:lstStyle/>
          <a:p>
            <a:pPr marL="0" indent="0">
              <a:buNone/>
            </a:pPr>
            <a:r>
              <a:rPr lang="en-US" altLang="zh-TW" b="1" dirty="0" smtClean="0">
                <a:latin typeface="標楷體" pitchFamily="65" charset="-120"/>
                <a:ea typeface="標楷體" pitchFamily="65" charset="-120"/>
              </a:rPr>
              <a:t>Agile </a:t>
            </a:r>
            <a:r>
              <a:rPr lang="zh-TW" altLang="en-US" b="1" dirty="0" smtClean="0">
                <a:latin typeface="標楷體" pitchFamily="65" charset="-120"/>
                <a:ea typeface="標楷體" pitchFamily="65" charset="-120"/>
              </a:rPr>
              <a:t>大師 </a:t>
            </a:r>
            <a:r>
              <a:rPr lang="en-US" altLang="zh-TW" b="1" dirty="0" smtClean="0">
                <a:latin typeface="標楷體" pitchFamily="65" charset="-120"/>
                <a:ea typeface="標楷體" pitchFamily="65" charset="-120"/>
              </a:rPr>
              <a:t>Martin Fowler </a:t>
            </a:r>
            <a:r>
              <a:rPr lang="zh-TW" altLang="en-US" b="1" dirty="0" smtClean="0">
                <a:latin typeface="標楷體" pitchFamily="65" charset="-120"/>
                <a:ea typeface="標楷體" pitchFamily="65" charset="-120"/>
              </a:rPr>
              <a:t>指出</a:t>
            </a:r>
            <a:r>
              <a:rPr lang="en-US" altLang="zh-TW" b="1" dirty="0" smtClean="0">
                <a:latin typeface="標楷體" pitchFamily="65" charset="-120"/>
                <a:ea typeface="標楷體" pitchFamily="65" charset="-120"/>
              </a:rPr>
              <a:t> lean </a:t>
            </a:r>
            <a:r>
              <a:rPr lang="zh-TW" altLang="en-US" b="1" dirty="0" smtClean="0">
                <a:latin typeface="標楷體" pitchFamily="65" charset="-120"/>
                <a:ea typeface="標楷體" pitchFamily="65" charset="-120"/>
              </a:rPr>
              <a:t>確實來自 </a:t>
            </a:r>
            <a:r>
              <a:rPr lang="en-US" altLang="zh-TW" b="1" dirty="0" smtClean="0">
                <a:latin typeface="標楷體" pitchFamily="65" charset="-120"/>
                <a:ea typeface="標楷體" pitchFamily="65" charset="-120"/>
              </a:rPr>
              <a:t>lean manufacturing </a:t>
            </a:r>
            <a:r>
              <a:rPr lang="zh-TW" altLang="en-US" b="1" dirty="0" smtClean="0">
                <a:latin typeface="標楷體" pitchFamily="65" charset="-120"/>
                <a:ea typeface="標楷體" pitchFamily="65" charset="-120"/>
              </a:rPr>
              <a:t>它是日本人大野耐 </a:t>
            </a:r>
            <a:r>
              <a:rPr lang="en-US" altLang="zh-TW" b="1" dirty="0" smtClean="0">
                <a:latin typeface="標楷體" pitchFamily="65" charset="-120"/>
                <a:ea typeface="標楷體" pitchFamily="65" charset="-120"/>
              </a:rPr>
              <a:t>(</a:t>
            </a:r>
            <a:r>
              <a:rPr lang="en-US" altLang="zh-TW" b="1" dirty="0" err="1" smtClean="0">
                <a:latin typeface="標楷體" pitchFamily="65" charset="-120"/>
                <a:ea typeface="標楷體" pitchFamily="65" charset="-120"/>
              </a:rPr>
              <a:t>Taiichi</a:t>
            </a:r>
            <a:r>
              <a:rPr lang="en-US" altLang="zh-TW" b="1" dirty="0" smtClean="0">
                <a:latin typeface="標楷體" pitchFamily="65" charset="-120"/>
                <a:ea typeface="標楷體" pitchFamily="65" charset="-120"/>
              </a:rPr>
              <a:t> </a:t>
            </a:r>
            <a:r>
              <a:rPr lang="en-US" altLang="zh-TW" b="1" dirty="0" err="1" smtClean="0">
                <a:latin typeface="標楷體" pitchFamily="65" charset="-120"/>
                <a:ea typeface="標楷體" pitchFamily="65" charset="-120"/>
              </a:rPr>
              <a:t>Ohno</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發展的豐田生產系統 使豐田汽車績效</a:t>
            </a:r>
            <a:r>
              <a:rPr lang="zh-TW" altLang="en-US" b="1" smtClean="0">
                <a:latin typeface="標楷體" pitchFamily="65" charset="-120"/>
                <a:ea typeface="標楷體" pitchFamily="65" charset="-120"/>
              </a:rPr>
              <a:t>超越西方的汽車</a:t>
            </a:r>
            <a:r>
              <a:rPr lang="zh-TW" altLang="en-US" b="1" dirty="0" smtClean="0">
                <a:latin typeface="標楷體" pitchFamily="65" charset="-120"/>
                <a:ea typeface="標楷體" pitchFamily="65" charset="-120"/>
              </a:rPr>
              <a:t>公司</a:t>
            </a:r>
            <a:endParaRPr lang="en-US" altLang="zh-TW" b="1" dirty="0" smtClean="0">
              <a:latin typeface="標楷體" pitchFamily="65" charset="-120"/>
              <a:ea typeface="標楷體" pitchFamily="65" charset="-120"/>
            </a:endParaRPr>
          </a:p>
          <a:p>
            <a:pPr marL="0" indent="0">
              <a:buNone/>
            </a:pPr>
            <a:endParaRPr lang="en-US" altLang="zh-TW" b="1" dirty="0">
              <a:latin typeface="標楷體" pitchFamily="65" charset="-120"/>
              <a:ea typeface="標楷體" pitchFamily="65" charset="-120"/>
            </a:endParaRPr>
          </a:p>
          <a:p>
            <a:pPr marL="0" indent="0">
              <a:buNone/>
            </a:pPr>
            <a:r>
              <a:rPr lang="en-US" altLang="zh-TW" b="1" dirty="0" smtClean="0">
                <a:latin typeface="標楷體" pitchFamily="65" charset="-120"/>
                <a:ea typeface="標楷體" pitchFamily="65" charset="-120"/>
              </a:rPr>
              <a:t>Mary &amp; Tom </a:t>
            </a:r>
            <a:r>
              <a:rPr lang="en-US" altLang="zh-TW" b="1" dirty="0" err="1" smtClean="0">
                <a:latin typeface="標楷體" pitchFamily="65" charset="-120"/>
                <a:ea typeface="標楷體" pitchFamily="65" charset="-120"/>
              </a:rPr>
              <a:t>Poppendieck</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夫婦有貢獻 </a:t>
            </a:r>
            <a:r>
              <a:rPr lang="en-US" altLang="zh-TW" b="1" dirty="0" smtClean="0">
                <a:latin typeface="標楷體" pitchFamily="65" charset="-120"/>
                <a:ea typeface="標楷體" pitchFamily="65" charset="-120"/>
              </a:rPr>
              <a:t>Mary</a:t>
            </a:r>
            <a:r>
              <a:rPr lang="zh-TW" altLang="en-US" b="1" dirty="0" smtClean="0">
                <a:latin typeface="標楷體" pitchFamily="65" charset="-120"/>
                <a:ea typeface="標楷體" pitchFamily="65" charset="-120"/>
              </a:rPr>
              <a:t>在</a:t>
            </a:r>
            <a:r>
              <a:rPr lang="en-US" altLang="zh-TW" b="1" dirty="0">
                <a:latin typeface="標楷體" pitchFamily="65" charset="-120"/>
                <a:ea typeface="標楷體" pitchFamily="65" charset="-120"/>
              </a:rPr>
              <a:t>lean manufacturing </a:t>
            </a:r>
            <a:r>
              <a:rPr lang="zh-TW" altLang="en-US" b="1" dirty="0" smtClean="0">
                <a:latin typeface="標楷體" pitchFamily="65" charset="-120"/>
                <a:ea typeface="標楷體" pitchFamily="65" charset="-120"/>
              </a:rPr>
              <a:t>的工廠上班 </a:t>
            </a:r>
            <a:r>
              <a:rPr lang="en-US" altLang="zh-TW" b="1" dirty="0" smtClean="0">
                <a:latin typeface="標楷體" pitchFamily="65" charset="-120"/>
                <a:ea typeface="標楷體" pitchFamily="65" charset="-120"/>
              </a:rPr>
              <a:t>Tom</a:t>
            </a:r>
            <a:r>
              <a:rPr lang="zh-TW" altLang="en-US" b="1" dirty="0" smtClean="0">
                <a:latin typeface="標楷體" pitchFamily="65" charset="-120"/>
                <a:ea typeface="標楷體" pitchFamily="65" charset="-120"/>
              </a:rPr>
              <a:t>是軟體工程師 他們合寫幾本書 把 </a:t>
            </a:r>
            <a:r>
              <a:rPr lang="en-US" altLang="zh-TW" b="1" dirty="0" smtClean="0">
                <a:latin typeface="標楷體" pitchFamily="65" charset="-120"/>
                <a:ea typeface="標楷體" pitchFamily="65" charset="-120"/>
              </a:rPr>
              <a:t>lean </a:t>
            </a:r>
            <a:r>
              <a:rPr lang="zh-TW" altLang="en-US" b="1" dirty="0" smtClean="0">
                <a:latin typeface="標楷體" pitchFamily="65" charset="-120"/>
                <a:ea typeface="標楷體" pitchFamily="65" charset="-120"/>
              </a:rPr>
              <a:t>用在軟體上 因而就有 </a:t>
            </a:r>
            <a:r>
              <a:rPr lang="en-US" altLang="zh-TW" b="1" dirty="0" smtClean="0">
                <a:latin typeface="標楷體" pitchFamily="65" charset="-120"/>
                <a:ea typeface="標楷體" pitchFamily="65" charset="-120"/>
              </a:rPr>
              <a:t>lean software </a:t>
            </a:r>
            <a:r>
              <a:rPr lang="zh-TW" altLang="en-US" b="1" dirty="0" smtClean="0">
                <a:latin typeface="標楷體" pitchFamily="65" charset="-120"/>
                <a:ea typeface="標楷體" pitchFamily="65" charset="-120"/>
              </a:rPr>
              <a:t>這詞</a:t>
            </a:r>
            <a:endParaRPr lang="en-US" altLang="zh-TW" b="1" dirty="0" smtClean="0">
              <a:latin typeface="標楷體" pitchFamily="65" charset="-120"/>
              <a:ea typeface="標楷體" pitchFamily="65" charset="-120"/>
            </a:endParaRPr>
          </a:p>
          <a:p>
            <a:pPr marL="0" indent="0">
              <a:buNone/>
            </a:pPr>
            <a:endParaRPr lang="en-US" altLang="zh-TW" b="1" dirty="0">
              <a:latin typeface="標楷體" pitchFamily="65" charset="-120"/>
              <a:ea typeface="標楷體" pitchFamily="65" charset="-120"/>
            </a:endParaRPr>
          </a:p>
          <a:p>
            <a:pPr marL="0" indent="0">
              <a:buNone/>
            </a:pPr>
            <a:r>
              <a:rPr lang="en-US" altLang="zh-TW" b="1" dirty="0">
                <a:latin typeface="標楷體" pitchFamily="65" charset="-120"/>
                <a:ea typeface="標楷體" pitchFamily="65" charset="-120"/>
              </a:rPr>
              <a:t>lean </a:t>
            </a:r>
            <a:r>
              <a:rPr lang="en-US" altLang="zh-TW" b="1" dirty="0" smtClean="0">
                <a:latin typeface="標楷體" pitchFamily="65" charset="-120"/>
                <a:ea typeface="標楷體" pitchFamily="65" charset="-120"/>
              </a:rPr>
              <a:t>manufacturing </a:t>
            </a:r>
            <a:r>
              <a:rPr lang="zh-TW" altLang="en-US" b="1" dirty="0" smtClean="0">
                <a:latin typeface="標楷體" pitchFamily="65" charset="-120"/>
                <a:ea typeface="標楷體" pitchFamily="65" charset="-120"/>
              </a:rPr>
              <a:t>及 </a:t>
            </a:r>
            <a:r>
              <a:rPr lang="en-US" altLang="zh-TW" b="1" dirty="0" smtClean="0">
                <a:latin typeface="標楷體" pitchFamily="65" charset="-120"/>
                <a:ea typeface="標楷體" pitchFamily="65" charset="-120"/>
              </a:rPr>
              <a:t>agile software methods </a:t>
            </a:r>
            <a:r>
              <a:rPr lang="zh-TW" altLang="en-US" b="1" dirty="0" smtClean="0">
                <a:latin typeface="標楷體" pitchFamily="65" charset="-120"/>
                <a:ea typeface="標楷體" pitchFamily="65" charset="-120"/>
              </a:rPr>
              <a:t>的理念很相近 都強調 </a:t>
            </a:r>
            <a:r>
              <a:rPr lang="en-US" altLang="zh-TW" b="1" dirty="0" smtClean="0">
                <a:latin typeface="標楷體" pitchFamily="65" charset="-120"/>
                <a:ea typeface="標楷體" pitchFamily="65" charset="-120"/>
              </a:rPr>
              <a:t>adaptive planning (</a:t>
            </a:r>
            <a:r>
              <a:rPr lang="zh-TW" altLang="en-US" b="1" dirty="0" smtClean="0">
                <a:latin typeface="標楷體" pitchFamily="65" charset="-120"/>
                <a:ea typeface="標楷體" pitchFamily="65" charset="-120"/>
              </a:rPr>
              <a:t>可調整的規劃</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及 </a:t>
            </a:r>
            <a:r>
              <a:rPr lang="en-US" altLang="zh-TW" b="1" dirty="0" smtClean="0">
                <a:latin typeface="標楷體" pitchFamily="65" charset="-120"/>
                <a:ea typeface="標楷體" pitchFamily="65" charset="-120"/>
              </a:rPr>
              <a:t>people focused</a:t>
            </a:r>
            <a:r>
              <a:rPr lang="zh-TW" altLang="en-US" b="1" dirty="0" smtClean="0">
                <a:latin typeface="標楷體" pitchFamily="65" charset="-120"/>
                <a:ea typeface="標楷體" pitchFamily="65" charset="-120"/>
              </a:rPr>
              <a:t> </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以人為本</a:t>
            </a:r>
            <a:r>
              <a:rPr lang="en-US" altLang="zh-TW" b="1" dirty="0" smtClean="0">
                <a:latin typeface="標楷體" pitchFamily="65" charset="-120"/>
                <a:ea typeface="標楷體" pitchFamily="65" charset="-120"/>
              </a:rPr>
              <a:t>)</a:t>
            </a:r>
          </a:p>
          <a:p>
            <a:pPr marL="0" indent="0">
              <a:buNone/>
            </a:pPr>
            <a:endParaRPr lang="en-US" altLang="zh-TW" b="1" dirty="0">
              <a:latin typeface="標楷體" pitchFamily="65" charset="-120"/>
              <a:ea typeface="標楷體" pitchFamily="65" charset="-120"/>
            </a:endParaRPr>
          </a:p>
          <a:p>
            <a:pPr marL="0" indent="0">
              <a:buNone/>
            </a:pPr>
            <a:r>
              <a:rPr lang="en-US" altLang="zh-TW" b="1" dirty="0" smtClean="0">
                <a:solidFill>
                  <a:srgbClr val="FF0000"/>
                </a:solidFill>
                <a:latin typeface="標楷體" pitchFamily="65" charset="-120"/>
                <a:ea typeface="標楷體" pitchFamily="65" charset="-120"/>
              </a:rPr>
              <a:t>You do not do agile or lean. You do agile and lean.</a:t>
            </a:r>
          </a:p>
          <a:p>
            <a:pPr marL="0" indent="0">
              <a:buNone/>
            </a:pPr>
            <a:endParaRPr lang="en-US" altLang="zh-TW" b="1" dirty="0">
              <a:latin typeface="標楷體" pitchFamily="65" charset="-120"/>
              <a:ea typeface="標楷體" pitchFamily="65" charset="-120"/>
            </a:endParaRPr>
          </a:p>
          <a:p>
            <a:pPr marL="0" indent="0">
              <a:buNone/>
            </a:pPr>
            <a:r>
              <a:rPr lang="en-US" altLang="zh-TW" b="1" dirty="0" smtClean="0">
                <a:latin typeface="標楷體" pitchFamily="65" charset="-120"/>
                <a:ea typeface="標楷體" pitchFamily="65" charset="-120"/>
              </a:rPr>
              <a:t>[Martin Fowler, “Agile versus Lean,” MartinFowler.com,</a:t>
            </a:r>
            <a:r>
              <a:rPr lang="zh-TW" altLang="en-US" b="1" dirty="0" smtClean="0">
                <a:latin typeface="標楷體" pitchFamily="65" charset="-120"/>
                <a:ea typeface="標楷體" pitchFamily="65" charset="-120"/>
              </a:rPr>
              <a:t> </a:t>
            </a:r>
            <a:r>
              <a:rPr lang="en-US" altLang="zh-TW" b="1" dirty="0" smtClean="0">
                <a:latin typeface="標楷體" pitchFamily="65" charset="-120"/>
                <a:ea typeface="標楷體" pitchFamily="65" charset="-120"/>
              </a:rPr>
              <a:t>June 26, 2008.</a:t>
            </a:r>
          </a:p>
          <a:p>
            <a:pPr marL="0" indent="0">
              <a:buNone/>
            </a:pPr>
            <a:endParaRPr lang="zh-TW" altLang="en-US" dirty="0"/>
          </a:p>
        </p:txBody>
      </p:sp>
      <p:sp>
        <p:nvSpPr>
          <p:cNvPr id="3" name="標題 2"/>
          <p:cNvSpPr>
            <a:spLocks noGrp="1"/>
          </p:cNvSpPr>
          <p:nvPr>
            <p:ph type="title"/>
          </p:nvPr>
        </p:nvSpPr>
        <p:spPr/>
        <p:txBody>
          <a:bodyPr/>
          <a:lstStyle/>
          <a:p>
            <a:r>
              <a:rPr lang="en-US" altLang="zh-TW" dirty="0">
                <a:solidFill>
                  <a:schemeClr val="tx1"/>
                </a:solidFill>
              </a:rPr>
              <a:t>Lean Development (Cont.)</a:t>
            </a:r>
            <a:endParaRPr lang="zh-TW" altLang="en-US" dirty="0"/>
          </a:p>
        </p:txBody>
      </p:sp>
    </p:spTree>
    <p:extLst>
      <p:ext uri="{BB962C8B-B14F-4D97-AF65-F5344CB8AC3E}">
        <p14:creationId xmlns:p14="http://schemas.microsoft.com/office/powerpoint/2010/main" val="269474831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E0BF8E5-AA61-4F6F-BC95-7F6EF34069F3}" type="slidenum">
              <a:rPr lang="zh-TW" altLang="en-US" smtClean="0">
                <a:solidFill>
                  <a:schemeClr val="tx1"/>
                </a:solidFill>
              </a:rPr>
              <a:pPr>
                <a:defRPr/>
              </a:pPr>
              <a:t>266</a:t>
            </a:fld>
            <a:endParaRPr lang="en-US" altLang="zh-TW">
              <a:solidFill>
                <a:schemeClr val="tx1"/>
              </a:solidFill>
            </a:endParaRPr>
          </a:p>
        </p:txBody>
      </p:sp>
      <p:sp>
        <p:nvSpPr>
          <p:cNvPr id="2" name="標題 1"/>
          <p:cNvSpPr>
            <a:spLocks noGrp="1"/>
          </p:cNvSpPr>
          <p:nvPr>
            <p:ph type="title"/>
          </p:nvPr>
        </p:nvSpPr>
        <p:spPr/>
        <p:txBody>
          <a:bodyPr/>
          <a:lstStyle/>
          <a:p>
            <a:pPr>
              <a:defRPr/>
            </a:pPr>
            <a:endParaRPr lang="zh-TW" altLang="en-US">
              <a:solidFill>
                <a:schemeClr val="tx1"/>
              </a:solidFill>
            </a:endParaRPr>
          </a:p>
        </p:txBody>
      </p:sp>
      <p:sp>
        <p:nvSpPr>
          <p:cNvPr id="3" name="內容版面配置區 2"/>
          <p:cNvSpPr>
            <a:spLocks noGrp="1"/>
          </p:cNvSpPr>
          <p:nvPr>
            <p:ph sz="quarter" idx="4294967295"/>
          </p:nvPr>
        </p:nvSpPr>
        <p:spPr>
          <a:xfrm>
            <a:off x="1524000" y="1590260"/>
            <a:ext cx="8534400" cy="3843131"/>
          </a:xfrm>
          <a:prstGeom prst="rect">
            <a:avLst/>
          </a:prstGeom>
        </p:spPr>
        <p:txBody>
          <a:bodyPr>
            <a:normAutofit/>
          </a:bodyPr>
          <a:lstStyle/>
          <a:p>
            <a:pPr>
              <a:buFont typeface="Wingdings" pitchFamily="2" charset="2"/>
              <a:buNone/>
              <a:defRPr/>
            </a:pPr>
            <a:r>
              <a:rPr lang="zh-TW" altLang="en-US" dirty="0" smtClean="0">
                <a:solidFill>
                  <a:schemeClr val="tx1"/>
                </a:solidFill>
                <a:latin typeface="+mj-ea"/>
                <a:ea typeface="+mj-ea"/>
              </a:rPr>
              <a:t>上面是著名的</a:t>
            </a:r>
            <a:r>
              <a:rPr lang="zh-TW" altLang="en-US" b="1" dirty="0" smtClean="0">
                <a:solidFill>
                  <a:schemeClr val="tx1"/>
                </a:solidFill>
                <a:latin typeface="+mj-ea"/>
                <a:ea typeface="+mj-ea"/>
              </a:rPr>
              <a:t>敏捷宣言 </a:t>
            </a:r>
            <a:r>
              <a:rPr lang="en-US" altLang="zh-TW" b="1" dirty="0" smtClean="0">
                <a:solidFill>
                  <a:schemeClr val="tx1"/>
                </a:solidFill>
                <a:latin typeface="+mj-ea"/>
                <a:ea typeface="+mj-ea"/>
              </a:rPr>
              <a:t>(Agile Manifesto)</a:t>
            </a:r>
            <a:r>
              <a:rPr lang="en-US" altLang="zh-TW" dirty="0" smtClean="0">
                <a:solidFill>
                  <a:schemeClr val="tx1"/>
                </a:solidFill>
                <a:latin typeface="+mj-ea"/>
                <a:ea typeface="+mj-ea"/>
              </a:rPr>
              <a:t> </a:t>
            </a:r>
          </a:p>
          <a:p>
            <a:pPr>
              <a:buFont typeface="Wingdings" pitchFamily="2" charset="2"/>
              <a:buNone/>
              <a:defRPr/>
            </a:pPr>
            <a:r>
              <a:rPr lang="zh-TW" altLang="en-US" dirty="0" smtClean="0">
                <a:solidFill>
                  <a:schemeClr val="tx1"/>
                </a:solidFill>
                <a:latin typeface="+mj-ea"/>
                <a:ea typeface="+mj-ea"/>
              </a:rPr>
              <a:t>標示敏捷時代的開始  有四條  </a:t>
            </a:r>
            <a:r>
              <a:rPr lang="zh-TW" altLang="en-US" b="1" dirty="0" smtClean="0">
                <a:solidFill>
                  <a:srgbClr val="FF0000"/>
                </a:solidFill>
                <a:latin typeface="+mj-ea"/>
                <a:ea typeface="+mj-ea"/>
              </a:rPr>
              <a:t>重</a:t>
            </a:r>
            <a:r>
              <a:rPr lang="en-US" altLang="zh-TW" b="1" dirty="0" smtClean="0">
                <a:solidFill>
                  <a:srgbClr val="FF0000"/>
                </a:solidFill>
                <a:latin typeface="+mj-ea"/>
                <a:ea typeface="+mj-ea"/>
              </a:rPr>
              <a:t>A</a:t>
            </a:r>
            <a:r>
              <a:rPr lang="zh-TW" altLang="en-US" b="1" dirty="0" smtClean="0">
                <a:solidFill>
                  <a:srgbClr val="FF0000"/>
                </a:solidFill>
                <a:latin typeface="+mj-ea"/>
                <a:ea typeface="+mj-ea"/>
              </a:rPr>
              <a:t>而輕</a:t>
            </a:r>
            <a:r>
              <a:rPr lang="en-US" altLang="zh-TW" b="1" dirty="0" smtClean="0">
                <a:solidFill>
                  <a:srgbClr val="FF0000"/>
                </a:solidFill>
                <a:latin typeface="+mj-ea"/>
                <a:ea typeface="+mj-ea"/>
              </a:rPr>
              <a:t>B  (value A over B)</a:t>
            </a:r>
          </a:p>
          <a:p>
            <a:pPr>
              <a:buFont typeface="Wingdings" pitchFamily="2" charset="2"/>
              <a:buNone/>
              <a:defRPr/>
            </a:pPr>
            <a:endParaRPr lang="en-US" altLang="zh-TW" dirty="0" smtClean="0">
              <a:solidFill>
                <a:srgbClr val="FF0000"/>
              </a:solidFill>
              <a:latin typeface="+mj-ea"/>
              <a:ea typeface="+mj-ea"/>
            </a:endParaRPr>
          </a:p>
          <a:p>
            <a:pPr>
              <a:buFont typeface="Wingdings" pitchFamily="2" charset="2"/>
              <a:buNone/>
              <a:defRPr/>
            </a:pPr>
            <a:r>
              <a:rPr lang="zh-TW" altLang="en-US" dirty="0" smtClean="0">
                <a:solidFill>
                  <a:schemeClr val="tx1"/>
                </a:solidFill>
                <a:latin typeface="+mj-ea"/>
                <a:ea typeface="+mj-ea"/>
              </a:rPr>
              <a:t>下面是</a:t>
            </a:r>
            <a:r>
              <a:rPr lang="zh-TW" altLang="en-US" dirty="0">
                <a:solidFill>
                  <a:schemeClr val="tx1"/>
                </a:solidFill>
                <a:latin typeface="+mj-ea"/>
                <a:ea typeface="+mj-ea"/>
              </a:rPr>
              <a:t>提高</a:t>
            </a:r>
            <a:r>
              <a:rPr lang="zh-TW" altLang="en-US" dirty="0" smtClean="0">
                <a:solidFill>
                  <a:schemeClr val="tx1"/>
                </a:solidFill>
                <a:latin typeface="+mj-ea"/>
                <a:ea typeface="+mj-ea"/>
              </a:rPr>
              <a:t>標準的</a:t>
            </a:r>
            <a:endParaRPr lang="en-US" altLang="zh-TW" dirty="0" smtClean="0">
              <a:solidFill>
                <a:schemeClr val="tx1"/>
              </a:solidFill>
              <a:latin typeface="+mj-ea"/>
              <a:ea typeface="+mj-ea"/>
            </a:endParaRPr>
          </a:p>
          <a:p>
            <a:pPr>
              <a:buFont typeface="Wingdings" pitchFamily="2" charset="2"/>
              <a:buNone/>
              <a:defRPr/>
            </a:pPr>
            <a:r>
              <a:rPr lang="zh-TW" altLang="en-US" dirty="0">
                <a:solidFill>
                  <a:schemeClr val="tx1"/>
                </a:solidFill>
                <a:latin typeface="+mj-ea"/>
                <a:ea typeface="+mj-ea"/>
              </a:rPr>
              <a:t> </a:t>
            </a:r>
            <a:r>
              <a:rPr lang="zh-TW" altLang="en-US" dirty="0" smtClean="0">
                <a:solidFill>
                  <a:schemeClr val="tx1"/>
                </a:solidFill>
                <a:latin typeface="+mj-ea"/>
                <a:ea typeface="+mj-ea"/>
              </a:rPr>
              <a:t>     </a:t>
            </a:r>
            <a:r>
              <a:rPr lang="zh-TW" altLang="en-US" b="1" dirty="0" smtClean="0">
                <a:solidFill>
                  <a:schemeClr val="tx1"/>
                </a:solidFill>
                <a:latin typeface="+mj-ea"/>
                <a:ea typeface="+mj-ea"/>
              </a:rPr>
              <a:t>匠藝宣言 </a:t>
            </a:r>
            <a:r>
              <a:rPr lang="en-US" altLang="zh-TW" b="1" dirty="0" smtClean="0">
                <a:solidFill>
                  <a:schemeClr val="tx1"/>
                </a:solidFill>
                <a:latin typeface="+mj-ea"/>
                <a:ea typeface="+mj-ea"/>
              </a:rPr>
              <a:t>(Craftsmanship Manifesto)</a:t>
            </a:r>
            <a:r>
              <a:rPr lang="zh-TW" altLang="en-US" b="1" dirty="0" smtClean="0">
                <a:solidFill>
                  <a:schemeClr val="tx1"/>
                </a:solidFill>
                <a:latin typeface="+mj-ea"/>
                <a:ea typeface="+mj-ea"/>
              </a:rPr>
              <a:t> </a:t>
            </a:r>
            <a:endParaRPr lang="en-US" altLang="zh-TW" b="1" dirty="0" smtClean="0">
              <a:solidFill>
                <a:schemeClr val="tx1"/>
              </a:solidFill>
              <a:latin typeface="+mj-ea"/>
              <a:ea typeface="+mj-ea"/>
            </a:endParaRPr>
          </a:p>
          <a:p>
            <a:pPr>
              <a:buFont typeface="Wingdings" pitchFamily="2" charset="2"/>
              <a:buNone/>
              <a:defRPr/>
            </a:pPr>
            <a:r>
              <a:rPr lang="zh-TW" altLang="en-US" dirty="0" smtClean="0">
                <a:solidFill>
                  <a:schemeClr val="tx1"/>
                </a:solidFill>
                <a:latin typeface="+mj-ea"/>
              </a:rPr>
              <a:t>有</a:t>
            </a:r>
            <a:r>
              <a:rPr lang="zh-TW" altLang="en-US" dirty="0">
                <a:solidFill>
                  <a:schemeClr val="tx1"/>
                </a:solidFill>
                <a:latin typeface="+mj-ea"/>
              </a:rPr>
              <a:t>四</a:t>
            </a:r>
            <a:r>
              <a:rPr lang="zh-TW" altLang="en-US" dirty="0" smtClean="0">
                <a:solidFill>
                  <a:schemeClr val="tx1"/>
                </a:solidFill>
                <a:latin typeface="+mj-ea"/>
              </a:rPr>
              <a:t>條 </a:t>
            </a:r>
            <a:r>
              <a:rPr lang="zh-TW" altLang="en-US" b="1" dirty="0" smtClean="0">
                <a:solidFill>
                  <a:srgbClr val="FF0000"/>
                </a:solidFill>
                <a:latin typeface="+mj-ea"/>
              </a:rPr>
              <a:t>不僅 </a:t>
            </a:r>
            <a:r>
              <a:rPr lang="en-US" altLang="zh-TW" b="1" dirty="0" smtClean="0">
                <a:solidFill>
                  <a:srgbClr val="FF0000"/>
                </a:solidFill>
                <a:latin typeface="+mj-ea"/>
              </a:rPr>
              <a:t>A</a:t>
            </a:r>
            <a:r>
              <a:rPr lang="zh-TW" altLang="en-US" b="1" dirty="0" smtClean="0">
                <a:solidFill>
                  <a:srgbClr val="FF0000"/>
                </a:solidFill>
                <a:latin typeface="+mj-ea"/>
              </a:rPr>
              <a:t>更要</a:t>
            </a:r>
            <a:r>
              <a:rPr lang="en-US" altLang="zh-TW" b="1" dirty="0" smtClean="0">
                <a:solidFill>
                  <a:srgbClr val="FF0000"/>
                </a:solidFill>
                <a:latin typeface="+mj-ea"/>
              </a:rPr>
              <a:t>A+  (Not only A, but also A+)</a:t>
            </a:r>
            <a:endParaRPr lang="en-US" altLang="zh-TW" b="1" dirty="0" smtClean="0">
              <a:solidFill>
                <a:srgbClr val="FF0000"/>
              </a:solidFill>
              <a:latin typeface="+mj-ea"/>
              <a:ea typeface="+mj-ea"/>
            </a:endParaRPr>
          </a:p>
          <a:p>
            <a:pPr>
              <a:buFont typeface="Wingdings" pitchFamily="2" charset="2"/>
              <a:buNone/>
              <a:defRPr/>
            </a:pPr>
            <a:r>
              <a:rPr lang="zh-TW" altLang="en-US" dirty="0" smtClean="0">
                <a:solidFill>
                  <a:schemeClr val="tx1"/>
                </a:solidFill>
                <a:latin typeface="+mj-ea"/>
                <a:ea typeface="+mj-ea"/>
              </a:rPr>
              <a:t>此乃 </a:t>
            </a:r>
            <a:r>
              <a:rPr lang="en-US" altLang="zh-TW" dirty="0" smtClean="0">
                <a:solidFill>
                  <a:schemeClr val="tx1"/>
                </a:solidFill>
                <a:latin typeface="+mj-ea"/>
                <a:ea typeface="+mj-ea"/>
              </a:rPr>
              <a:t>Agile 2008</a:t>
            </a:r>
            <a:r>
              <a:rPr lang="zh-TW" altLang="en-US" dirty="0" smtClean="0">
                <a:solidFill>
                  <a:schemeClr val="tx1"/>
                </a:solidFill>
                <a:latin typeface="+mj-ea"/>
                <a:ea typeface="+mj-ea"/>
              </a:rPr>
              <a:t> 會後 專家討論出來的</a:t>
            </a:r>
            <a:endParaRPr lang="en-US" altLang="zh-TW" dirty="0" smtClean="0">
              <a:solidFill>
                <a:schemeClr val="tx1"/>
              </a:solidFill>
              <a:latin typeface="+mj-ea"/>
              <a:ea typeface="+mj-ea"/>
            </a:endParaRPr>
          </a:p>
          <a:p>
            <a:pPr>
              <a:buFont typeface="Wingdings" pitchFamily="2" charset="2"/>
              <a:buNone/>
              <a:defRPr/>
            </a:pPr>
            <a:r>
              <a:rPr lang="zh-TW" altLang="en-US" dirty="0" smtClean="0">
                <a:solidFill>
                  <a:schemeClr val="tx1"/>
                </a:solidFill>
                <a:latin typeface="+mj-ea"/>
                <a:ea typeface="+mj-ea"/>
              </a:rPr>
              <a:t>乃精益求精</a:t>
            </a:r>
            <a:r>
              <a:rPr lang="zh-TW" altLang="en-US" dirty="0" smtClean="0">
                <a:solidFill>
                  <a:schemeClr val="tx1"/>
                </a:solidFill>
                <a:latin typeface="+mj-ea"/>
              </a:rPr>
              <a:t>  使敏捷度更高 軟體品質更高</a:t>
            </a:r>
            <a:endParaRPr lang="en-US" altLang="zh-TW" dirty="0" smtClean="0">
              <a:solidFill>
                <a:schemeClr val="tx1"/>
              </a:solidFill>
              <a:latin typeface="+mj-ea"/>
              <a:ea typeface="+mj-ea"/>
            </a:endParaRP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297514676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FA5E615-D674-4C03-8088-C81B78928105}" type="slidenum">
              <a:rPr lang="zh-TW" altLang="en-US" smtClean="0">
                <a:solidFill>
                  <a:schemeClr val="tx1"/>
                </a:solidFill>
              </a:rPr>
              <a:pPr>
                <a:defRPr/>
              </a:pPr>
              <a:t>267</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匠藝宣言</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239184" y="1749287"/>
            <a:ext cx="11952816" cy="3803374"/>
          </a:xfrm>
          <a:prstGeom prst="rect">
            <a:avLst/>
          </a:prstGeom>
        </p:spPr>
        <p:txBody>
          <a:bodyPr>
            <a:normAutofit/>
          </a:bodyPr>
          <a:lstStyle/>
          <a:p>
            <a:pPr marL="514350" indent="-514350">
              <a:buFont typeface="Wingdings" pitchFamily="2" charset="2"/>
              <a:buNone/>
              <a:defRPr/>
            </a:pPr>
            <a:endParaRPr lang="en-US" altLang="zh-TW" dirty="0" smtClean="0">
              <a:solidFill>
                <a:schemeClr val="tx1"/>
              </a:solidFill>
            </a:endParaRPr>
          </a:p>
          <a:p>
            <a:pPr marL="514350" indent="-514350">
              <a:buFont typeface="Wingdings" pitchFamily="2" charset="2"/>
              <a:buNone/>
              <a:defRPr/>
            </a:pPr>
            <a:r>
              <a:rPr lang="en-US" altLang="zh-TW" dirty="0" smtClean="0">
                <a:solidFill>
                  <a:schemeClr val="tx1"/>
                </a:solidFill>
              </a:rPr>
              <a:t>1)Not only working software,  but also </a:t>
            </a:r>
            <a:r>
              <a:rPr lang="en-US" altLang="zh-TW" b="1" dirty="0" smtClean="0">
                <a:solidFill>
                  <a:schemeClr val="tx1"/>
                </a:solidFill>
              </a:rPr>
              <a:t>well-crafted software</a:t>
            </a:r>
            <a:r>
              <a:rPr lang="en-US" altLang="zh-TW" dirty="0" smtClean="0">
                <a:solidFill>
                  <a:schemeClr val="tx1"/>
                </a:solidFill>
              </a:rPr>
              <a:t>.</a:t>
            </a:r>
          </a:p>
          <a:p>
            <a:pPr marL="514350" indent="-514350">
              <a:buFont typeface="Wingdings" pitchFamily="2" charset="2"/>
              <a:buNone/>
              <a:defRPr/>
            </a:pPr>
            <a:endParaRPr lang="en-US" altLang="zh-TW" dirty="0" smtClean="0">
              <a:solidFill>
                <a:schemeClr val="tx1"/>
              </a:solidFill>
            </a:endParaRPr>
          </a:p>
          <a:p>
            <a:pPr marL="514350" indent="-514350">
              <a:buFont typeface="Wingdings" pitchFamily="2" charset="2"/>
              <a:buNone/>
              <a:defRPr/>
            </a:pPr>
            <a:r>
              <a:rPr lang="en-US" altLang="zh-TW" dirty="0" smtClean="0">
                <a:solidFill>
                  <a:schemeClr val="tx1"/>
                </a:solidFill>
              </a:rPr>
              <a:t>2)Not only responding to change, but also </a:t>
            </a:r>
            <a:r>
              <a:rPr lang="en-US" altLang="zh-TW" b="1" dirty="0" smtClean="0">
                <a:solidFill>
                  <a:schemeClr val="tx1"/>
                </a:solidFill>
              </a:rPr>
              <a:t>steadily adding value</a:t>
            </a:r>
            <a:r>
              <a:rPr lang="en-US" altLang="zh-TW" dirty="0" smtClean="0">
                <a:solidFill>
                  <a:schemeClr val="tx1"/>
                </a:solidFill>
              </a:rPr>
              <a:t>.</a:t>
            </a:r>
          </a:p>
          <a:p>
            <a:pPr marL="514350" indent="-514350">
              <a:buFont typeface="Wingdings" pitchFamily="2" charset="2"/>
              <a:buNone/>
              <a:defRPr/>
            </a:pPr>
            <a:endParaRPr lang="en-US" altLang="zh-TW" dirty="0" smtClean="0">
              <a:solidFill>
                <a:schemeClr val="tx1"/>
              </a:solidFill>
            </a:endParaRPr>
          </a:p>
          <a:p>
            <a:pPr marL="514350" indent="-514350">
              <a:buFont typeface="Wingdings" pitchFamily="2" charset="2"/>
              <a:buNone/>
              <a:defRPr/>
            </a:pPr>
            <a:r>
              <a:rPr lang="en-US" altLang="zh-TW" dirty="0" smtClean="0">
                <a:solidFill>
                  <a:schemeClr val="tx1"/>
                </a:solidFill>
              </a:rPr>
              <a:t>3)Not only individuals and interactions, but also </a:t>
            </a:r>
            <a:r>
              <a:rPr lang="en-US" altLang="zh-TW" b="1" dirty="0" smtClean="0">
                <a:solidFill>
                  <a:schemeClr val="tx1"/>
                </a:solidFill>
              </a:rPr>
              <a:t>a community of professionals</a:t>
            </a:r>
            <a:r>
              <a:rPr lang="en-US" altLang="zh-TW" dirty="0" smtClean="0">
                <a:solidFill>
                  <a:schemeClr val="tx1"/>
                </a:solidFill>
              </a:rPr>
              <a:t>.</a:t>
            </a:r>
          </a:p>
          <a:p>
            <a:pPr marL="514350" indent="-514350">
              <a:buFont typeface="Wingdings" pitchFamily="2" charset="2"/>
              <a:buNone/>
              <a:defRPr/>
            </a:pPr>
            <a:endParaRPr lang="en-US" altLang="zh-TW" dirty="0" smtClean="0">
              <a:solidFill>
                <a:schemeClr val="tx1"/>
              </a:solidFill>
            </a:endParaRPr>
          </a:p>
          <a:p>
            <a:pPr marL="514350" indent="-514350">
              <a:buFont typeface="Wingdings" pitchFamily="2" charset="2"/>
              <a:buNone/>
              <a:defRPr/>
            </a:pPr>
            <a:r>
              <a:rPr lang="en-US" altLang="zh-TW" dirty="0" smtClean="0">
                <a:solidFill>
                  <a:schemeClr val="tx1"/>
                </a:solidFill>
              </a:rPr>
              <a:t>4)Not only customer collaboration, but also </a:t>
            </a:r>
            <a:r>
              <a:rPr lang="en-US" altLang="zh-TW" b="1" dirty="0" smtClean="0">
                <a:solidFill>
                  <a:schemeClr val="tx1"/>
                </a:solidFill>
              </a:rPr>
              <a:t>productive partnership</a:t>
            </a:r>
            <a:r>
              <a:rPr lang="en-US" altLang="zh-TW" dirty="0" smtClean="0">
                <a:solidFill>
                  <a:schemeClr val="tx1"/>
                </a:solidFill>
              </a:rPr>
              <a:t>.</a:t>
            </a:r>
            <a:endParaRPr lang="zh-TW" altLang="en-US" dirty="0">
              <a:solidFill>
                <a:schemeClr val="tx1"/>
              </a:solidFill>
            </a:endParaRPr>
          </a:p>
        </p:txBody>
      </p:sp>
    </p:spTree>
    <p:extLst>
      <p:ext uri="{BB962C8B-B14F-4D97-AF65-F5344CB8AC3E}">
        <p14:creationId xmlns:p14="http://schemas.microsoft.com/office/powerpoint/2010/main" val="422517540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640E5E0-F952-4C04-8AB6-B536CCBB7BB9}" type="slidenum">
              <a:rPr lang="zh-TW" altLang="en-US" smtClean="0">
                <a:solidFill>
                  <a:schemeClr val="tx1"/>
                </a:solidFill>
              </a:rPr>
              <a:pPr>
                <a:defRPr/>
              </a:pPr>
              <a:t>268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a:solidFill>
                  <a:schemeClr val="tx1"/>
                </a:solidFill>
                <a:latin typeface="標楷體" pitchFamily="65" charset="-120"/>
                <a:ea typeface="標楷體" pitchFamily="65" charset="-120"/>
              </a:rPr>
              <a:t>匠</a:t>
            </a:r>
            <a:r>
              <a:rPr lang="zh-TW" altLang="en-US" dirty="0" smtClean="0">
                <a:solidFill>
                  <a:schemeClr val="tx1"/>
                </a:solidFill>
                <a:latin typeface="標楷體" pitchFamily="65" charset="-120"/>
                <a:ea typeface="標楷體" pitchFamily="65" charset="-120"/>
              </a:rPr>
              <a:t>藝宣言</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762538"/>
            <a:ext cx="8534400" cy="3511827"/>
          </a:xfrm>
          <a:prstGeom prst="rect">
            <a:avLst/>
          </a:prstGeom>
        </p:spPr>
        <p:txBody>
          <a:bodyPr>
            <a:normAutofit lnSpcReduction="1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不僅要 可用軟體   還要 精巧軟體</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不僅要 回應變化   還要 穩定增值</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不僅要 個人及互動 還要 專家群體</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不僅要 與客戶合作 還要 有效夥伴</a:t>
            </a:r>
            <a:endParaRPr lang="zh-TW" altLang="en-US" sz="28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3064584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78ED5ED-98F2-4C5D-91AD-9E70014483A8}" type="slidenum">
              <a:rPr lang="zh-TW" altLang="en-US" smtClean="0">
                <a:solidFill>
                  <a:schemeClr val="tx1"/>
                </a:solidFill>
              </a:rPr>
              <a:pPr>
                <a:defRPr/>
              </a:pPr>
              <a:t>269</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Craftsmanship Principles</a:t>
            </a:r>
            <a:endParaRPr lang="zh-TW" altLang="en-US" dirty="0">
              <a:solidFill>
                <a:schemeClr val="tx1"/>
              </a:solidFill>
            </a:endParaRPr>
          </a:p>
        </p:txBody>
      </p:sp>
      <p:sp>
        <p:nvSpPr>
          <p:cNvPr id="3" name="內容版面配置區 2"/>
          <p:cNvSpPr>
            <a:spLocks noGrp="1"/>
          </p:cNvSpPr>
          <p:nvPr>
            <p:ph sz="quarter" idx="4294967295"/>
          </p:nvPr>
        </p:nvSpPr>
        <p:spPr>
          <a:xfrm>
            <a:off x="609600" y="1603513"/>
            <a:ext cx="10972800" cy="4527413"/>
          </a:xfrm>
          <a:prstGeom prst="rect">
            <a:avLst/>
          </a:prstGeom>
        </p:spPr>
        <p:txBody>
          <a:bodyPr/>
          <a:lstStyle/>
          <a:p>
            <a:pPr>
              <a:buFont typeface="Wingdings" pitchFamily="2" charset="2"/>
              <a:buNone/>
              <a:defRPr/>
            </a:pPr>
            <a:r>
              <a:rPr lang="zh-TW" altLang="en-US" dirty="0" smtClean="0">
                <a:solidFill>
                  <a:schemeClr val="tx1"/>
                </a:solidFill>
              </a:rPr>
              <a:t>     </a:t>
            </a:r>
            <a:r>
              <a:rPr lang="en-US" altLang="zh-TW" dirty="0" smtClean="0">
                <a:solidFill>
                  <a:schemeClr val="tx1"/>
                </a:solidFill>
                <a:latin typeface="標楷體" pitchFamily="65" charset="-120"/>
                <a:ea typeface="標楷體" pitchFamily="65" charset="-120"/>
              </a:rPr>
              <a:t>Uncle Bob Martin </a:t>
            </a:r>
            <a:r>
              <a:rPr lang="zh-TW" altLang="en-US" dirty="0" smtClean="0">
                <a:solidFill>
                  <a:schemeClr val="tx1"/>
                </a:solidFill>
                <a:latin typeface="標楷體" pitchFamily="65" charset="-120"/>
                <a:ea typeface="標楷體" pitchFamily="65" charset="-120"/>
              </a:rPr>
              <a:t>在美國芝加哥催生 </a:t>
            </a:r>
            <a:r>
              <a:rPr lang="en-US" altLang="zh-TW" dirty="0" smtClean="0">
                <a:solidFill>
                  <a:schemeClr val="tx1"/>
                </a:solidFill>
                <a:latin typeface="標楷體" pitchFamily="65" charset="-120"/>
                <a:ea typeface="標楷體" pitchFamily="65" charset="-120"/>
              </a:rPr>
              <a:t>the 8th Light</a:t>
            </a:r>
            <a:r>
              <a:rPr lang="zh-TW" altLang="en-US" dirty="0" smtClean="0">
                <a:solidFill>
                  <a:schemeClr val="tx1"/>
                </a:solidFill>
                <a:latin typeface="標楷體" pitchFamily="65" charset="-120"/>
                <a:ea typeface="標楷體" pitchFamily="65" charset="-120"/>
              </a:rPr>
              <a:t> 軟體公司 該公司遵循匠藝宣言 </a:t>
            </a:r>
            <a:r>
              <a:rPr lang="zh-TW" altLang="en-US" dirty="0">
                <a:solidFill>
                  <a:schemeClr val="tx1"/>
                </a:solidFill>
                <a:latin typeface="標楷體" pitchFamily="65" charset="-120"/>
                <a:ea typeface="標楷體" pitchFamily="65" charset="-120"/>
              </a:rPr>
              <a:t>厲</a:t>
            </a:r>
            <a:r>
              <a:rPr lang="zh-TW" altLang="en-US" dirty="0" smtClean="0">
                <a:solidFill>
                  <a:schemeClr val="tx1"/>
                </a:solidFill>
                <a:latin typeface="標楷體" pitchFamily="65" charset="-120"/>
                <a:ea typeface="標楷體" pitchFamily="65" charset="-120"/>
              </a:rPr>
              <a:t>行師徒制 養成軟體匠師</a:t>
            </a:r>
            <a:r>
              <a:rPr lang="en-US" altLang="zh-TW" dirty="0" smtClean="0">
                <a:solidFill>
                  <a:schemeClr val="tx1"/>
                </a:solidFill>
                <a:latin typeface="標楷體" pitchFamily="65" charset="-120"/>
                <a:ea typeface="標楷體" pitchFamily="65" charset="-120"/>
              </a:rPr>
              <a:t>(craftsman)</a:t>
            </a:r>
            <a:r>
              <a:rPr lang="zh-TW" altLang="en-US" dirty="0" smtClean="0">
                <a:solidFill>
                  <a:schemeClr val="tx1"/>
                </a:solidFill>
                <a:latin typeface="標楷體" pitchFamily="65" charset="-120"/>
                <a:ea typeface="標楷體" pitchFamily="65" charset="-120"/>
              </a:rPr>
              <a:t> 其軟體品質極佳 其網站有招徒廣告 </a:t>
            </a:r>
            <a:r>
              <a:rPr lang="en-US" altLang="zh-TW" dirty="0" smtClean="0">
                <a:solidFill>
                  <a:schemeClr val="tx1"/>
                </a:solidFill>
                <a:latin typeface="標楷體" pitchFamily="65" charset="-120"/>
                <a:ea typeface="標楷體" pitchFamily="65" charset="-120"/>
              </a:rPr>
              <a:t>(apprentice program)</a:t>
            </a: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The 8th Light </a:t>
            </a:r>
            <a:r>
              <a:rPr lang="zh-TW" altLang="en-US" dirty="0" smtClean="0">
                <a:solidFill>
                  <a:schemeClr val="tx1"/>
                </a:solidFill>
                <a:latin typeface="標楷體" pitchFamily="65" charset="-120"/>
                <a:ea typeface="標楷體" pitchFamily="65" charset="-120"/>
              </a:rPr>
              <a:t>依其實務經驗 為上述匠藝宣言的每項價值觀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整理出 </a:t>
            </a:r>
            <a:r>
              <a:rPr lang="en-US" altLang="zh-TW" dirty="0" smtClean="0">
                <a:solidFill>
                  <a:schemeClr val="tx1"/>
                </a:solidFill>
                <a:latin typeface="標楷體" pitchFamily="65" charset="-120"/>
                <a:ea typeface="標楷體" pitchFamily="65" charset="-120"/>
              </a:rPr>
              <a:t>3 </a:t>
            </a:r>
            <a:r>
              <a:rPr lang="zh-TW" altLang="en-US" dirty="0" smtClean="0">
                <a:solidFill>
                  <a:schemeClr val="tx1"/>
                </a:solidFill>
                <a:latin typeface="標楷體" pitchFamily="65" charset="-120"/>
                <a:ea typeface="標楷體" pitchFamily="65" charset="-120"/>
              </a:rPr>
              <a:t>條原則 </a:t>
            </a:r>
            <a:r>
              <a:rPr lang="en-US" altLang="zh-TW" dirty="0" smtClean="0">
                <a:solidFill>
                  <a:schemeClr val="tx1"/>
                </a:solidFill>
                <a:latin typeface="標楷體" pitchFamily="65" charset="-120"/>
                <a:ea typeface="標楷體" pitchFamily="65" charset="-120"/>
              </a:rPr>
              <a:t>(principles)</a:t>
            </a:r>
            <a:r>
              <a:rPr lang="zh-TW" altLang="en-US" dirty="0" smtClean="0">
                <a:solidFill>
                  <a:schemeClr val="tx1"/>
                </a:solidFill>
                <a:latin typeface="標楷體" pitchFamily="65" charset="-120"/>
                <a:ea typeface="標楷體" pitchFamily="65" charset="-120"/>
              </a:rPr>
              <a:t> 包括</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要做的事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有所為 </a:t>
            </a:r>
            <a:r>
              <a:rPr lang="en-US" altLang="zh-TW" dirty="0" smtClean="0">
                <a:solidFill>
                  <a:schemeClr val="tx1"/>
                </a:solidFill>
                <a:latin typeface="標楷體" pitchFamily="65" charset="-120"/>
                <a:ea typeface="標楷體" pitchFamily="65" charset="-120"/>
              </a:rPr>
              <a:t>(we do) </a:t>
            </a:r>
            <a:r>
              <a:rPr lang="zh-TW" altLang="en-US" dirty="0" smtClean="0">
                <a:solidFill>
                  <a:schemeClr val="tx1"/>
                </a:solidFill>
                <a:latin typeface="標楷體" pitchFamily="65" charset="-120"/>
                <a:ea typeface="標楷體" pitchFamily="65" charset="-120"/>
              </a:rPr>
              <a:t>及</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不做的事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有所不為 </a:t>
            </a:r>
            <a:r>
              <a:rPr lang="en-US" altLang="zh-TW" dirty="0" smtClean="0">
                <a:solidFill>
                  <a:schemeClr val="tx1"/>
                </a:solidFill>
                <a:latin typeface="標楷體" pitchFamily="65" charset="-120"/>
                <a:ea typeface="標楷體" pitchFamily="65" charset="-120"/>
              </a:rPr>
              <a:t>( we do not)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共 </a:t>
            </a:r>
            <a:r>
              <a:rPr lang="en-US" altLang="zh-TW" dirty="0" smtClean="0">
                <a:solidFill>
                  <a:schemeClr val="tx1"/>
                </a:solidFill>
                <a:latin typeface="標楷體" pitchFamily="65" charset="-120"/>
                <a:ea typeface="標楷體" pitchFamily="65" charset="-120"/>
              </a:rPr>
              <a:t>12 </a:t>
            </a:r>
            <a:r>
              <a:rPr lang="zh-TW" altLang="en-US" dirty="0" smtClean="0">
                <a:solidFill>
                  <a:schemeClr val="tx1"/>
                </a:solidFill>
                <a:latin typeface="標楷體" pitchFamily="65" charset="-120"/>
                <a:ea typeface="標楷體" pitchFamily="65" charset="-120"/>
              </a:rPr>
              <a:t>條原則如下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8665018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9A3CDC7-10E4-4A65-BF0E-E5C915C25C88}" type="slidenum">
              <a:rPr lang="zh-TW" altLang="en-US" smtClean="0"/>
              <a:pPr>
                <a:defRPr/>
              </a:pPr>
              <a:t>27</a:t>
            </a:fld>
            <a:endParaRPr lang="en-US" altLang="zh-TW"/>
          </a:p>
        </p:txBody>
      </p:sp>
      <p:sp>
        <p:nvSpPr>
          <p:cNvPr id="10242" name="Rectangle 2"/>
          <p:cNvSpPr>
            <a:spLocks noGrp="1" noChangeArrowheads="1"/>
          </p:cNvSpPr>
          <p:nvPr>
            <p:ph type="title"/>
          </p:nvPr>
        </p:nvSpPr>
        <p:spPr>
          <a:xfrm>
            <a:off x="609600" y="0"/>
            <a:ext cx="10972800" cy="1344168"/>
          </a:xfrm>
        </p:spPr>
        <p:txBody>
          <a:bodyPr/>
          <a:lstStyle/>
          <a:p>
            <a:pPr eaLnBrk="1" hangingPunct="1">
              <a:defRPr/>
            </a:pPr>
            <a:r>
              <a:rPr lang="en-US" altLang="zh-TW" sz="5400" dirty="0" smtClean="0">
                <a:solidFill>
                  <a:schemeClr val="tx1"/>
                </a:solidFill>
                <a:latin typeface="標楷體" pitchFamily="65" charset="-120"/>
                <a:ea typeface="標楷體" pitchFamily="65" charset="-120"/>
              </a:rPr>
              <a:t>Agile </a:t>
            </a:r>
            <a:r>
              <a:rPr lang="en-US" altLang="zh-TW" sz="5400" dirty="0" err="1" smtClean="0">
                <a:solidFill>
                  <a:schemeClr val="tx1"/>
                </a:solidFill>
                <a:latin typeface="標楷體" pitchFamily="65" charset="-120"/>
                <a:ea typeface="標楷體" pitchFamily="65" charset="-120"/>
              </a:rPr>
              <a:t>文化</a:t>
            </a:r>
            <a:endParaRPr lang="zh-TW" altLang="en-US" sz="5400" dirty="0" smtClean="0">
              <a:solidFill>
                <a:schemeClr val="tx1"/>
              </a:solidFill>
              <a:latin typeface="標楷體" pitchFamily="65" charset="-120"/>
              <a:ea typeface="標楷體" pitchFamily="65" charset="-120"/>
            </a:endParaRPr>
          </a:p>
        </p:txBody>
      </p:sp>
      <p:sp>
        <p:nvSpPr>
          <p:cNvPr id="10243" name="Rectangle 3"/>
          <p:cNvSpPr>
            <a:spLocks noGrp="1" noChangeArrowheads="1"/>
          </p:cNvSpPr>
          <p:nvPr>
            <p:ph sz="quarter" idx="4294967295"/>
          </p:nvPr>
        </p:nvSpPr>
        <p:spPr>
          <a:xfrm>
            <a:off x="609600" y="1268413"/>
            <a:ext cx="10972800" cy="5256212"/>
          </a:xfrm>
          <a:prstGeom prst="rect">
            <a:avLst/>
          </a:prstGeom>
        </p:spPr>
        <p:txBody>
          <a:bodyPr>
            <a:normAutofit/>
          </a:bodyPr>
          <a:lstStyle/>
          <a:p>
            <a:pPr eaLnBrk="1" hangingPunct="1">
              <a:lnSpc>
                <a:spcPct val="90000"/>
              </a:lnSpc>
              <a:buFont typeface="Wingdings" pitchFamily="2" charset="2"/>
              <a:buNone/>
              <a:defRPr/>
            </a:pPr>
            <a:r>
              <a:rPr lang="zh-TW" altLang="en-US" sz="14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軟體業需 快捷週密 </a:t>
            </a:r>
            <a:r>
              <a:rPr lang="en-US" altLang="zh-TW" sz="2800" dirty="0" smtClean="0">
                <a:solidFill>
                  <a:schemeClr val="tx1"/>
                </a:solidFill>
                <a:latin typeface="標楷體" pitchFamily="65" charset="-120"/>
                <a:ea typeface="標楷體" pitchFamily="65" charset="-120"/>
              </a:rPr>
              <a:t>(agile) </a:t>
            </a:r>
            <a:r>
              <a:rPr lang="en-US" altLang="zh-TW" sz="2800" dirty="0" err="1" smtClean="0">
                <a:solidFill>
                  <a:schemeClr val="tx1"/>
                </a:solidFill>
                <a:latin typeface="標楷體" pitchFamily="65" charset="-120"/>
                <a:ea typeface="標楷體" pitchFamily="65" charset="-120"/>
              </a:rPr>
              <a:t>的文化</a:t>
            </a:r>
            <a:r>
              <a:rPr lang="en-US" altLang="zh-TW" sz="2800" dirty="0" smtClean="0">
                <a:solidFill>
                  <a:schemeClr val="tx1"/>
                </a:solidFill>
                <a:latin typeface="標楷體" pitchFamily="65" charset="-120"/>
                <a:ea typeface="標楷體" pitchFamily="65" charset="-120"/>
              </a:rPr>
              <a:t>:</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latin typeface="標楷體" pitchFamily="65" charset="-120"/>
                <a:ea typeface="標楷體" pitchFamily="65" charset="-120"/>
              </a:rPr>
              <a:t>  </a:t>
            </a:r>
            <a:r>
              <a:rPr lang="en-US" altLang="zh-TW" sz="4400" dirty="0" smtClean="0">
                <a:solidFill>
                  <a:schemeClr val="tx1"/>
                </a:solidFill>
                <a:latin typeface="標楷體" pitchFamily="65" charset="-120"/>
                <a:ea typeface="標楷體" pitchFamily="65" charset="-120"/>
              </a:rPr>
              <a:t>1)</a:t>
            </a:r>
            <a:r>
              <a:rPr lang="en-US" altLang="zh-TW" sz="2400" dirty="0" smtClean="0">
                <a:latin typeface="標楷體" pitchFamily="65" charset="-120"/>
                <a:ea typeface="標楷體" pitchFamily="65" charset="-120"/>
              </a:rPr>
              <a:t> </a:t>
            </a:r>
            <a:r>
              <a:rPr lang="zh-TW" altLang="en-US" sz="6600" dirty="0" smtClean="0">
                <a:solidFill>
                  <a:schemeClr val="folHlink"/>
                </a:solidFill>
                <a:latin typeface="標楷體" pitchFamily="65" charset="-120"/>
                <a:ea typeface="標楷體" pitchFamily="65" charset="-120"/>
              </a:rPr>
              <a:t>綿密</a:t>
            </a:r>
            <a:r>
              <a:rPr lang="zh-TW" altLang="en-US" sz="2800" dirty="0" smtClean="0">
                <a:solidFill>
                  <a:schemeClr val="folHlink"/>
                </a:solidFill>
                <a:latin typeface="標楷體" pitchFamily="65" charset="-120"/>
                <a:ea typeface="標楷體" pitchFamily="65" charset="-120"/>
              </a:rPr>
              <a:t>的團隊</a:t>
            </a:r>
            <a:r>
              <a:rPr lang="zh-TW" altLang="en-US" sz="6600" dirty="0" smtClean="0">
                <a:solidFill>
                  <a:schemeClr val="folHlink"/>
                </a:solidFill>
                <a:latin typeface="標楷體" pitchFamily="65" charset="-120"/>
                <a:ea typeface="標楷體" pitchFamily="65" charset="-120"/>
              </a:rPr>
              <a:t>溝通</a:t>
            </a:r>
            <a:r>
              <a:rPr lang="zh-TW" altLang="en-US" sz="2400" dirty="0" smtClean="0">
                <a:latin typeface="標楷體" pitchFamily="65" charset="-120"/>
                <a:ea typeface="標楷體" pitchFamily="65" charset="-120"/>
              </a:rPr>
              <a:t> </a:t>
            </a:r>
          </a:p>
          <a:p>
            <a:pPr eaLnBrk="1" hangingPunct="1">
              <a:lnSpc>
                <a:spcPct val="90000"/>
              </a:lnSpc>
              <a:buFont typeface="Wingdings" pitchFamily="2" charset="2"/>
              <a:buNone/>
              <a:defRPr/>
            </a:pPr>
            <a:r>
              <a:rPr lang="zh-TW" altLang="en-US" sz="2400" dirty="0" smtClean="0">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團隊成員隨時隨地面對面快速溝通，</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如</a:t>
            </a:r>
            <a:r>
              <a:rPr lang="en-US" altLang="zh-TW" sz="2800" dirty="0" smtClean="0">
                <a:solidFill>
                  <a:schemeClr val="tx1"/>
                </a:solidFill>
                <a:latin typeface="標楷體" pitchFamily="65" charset="-120"/>
                <a:ea typeface="標楷體" pitchFamily="65" charset="-120"/>
              </a:rPr>
              <a:t>:</a:t>
            </a:r>
            <a:r>
              <a:rPr lang="zh-TW" altLang="en-US" sz="2800" b="1" dirty="0" smtClean="0">
                <a:solidFill>
                  <a:schemeClr val="tx1"/>
                </a:solidFill>
                <a:latin typeface="標楷體" pitchFamily="65" charset="-120"/>
                <a:ea typeface="標楷體" pitchFamily="65" charset="-120"/>
              </a:rPr>
              <a:t>架構設計會議</a:t>
            </a:r>
            <a:endParaRPr lang="en-US" altLang="zh-TW"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latin typeface="標楷體" pitchFamily="65" charset="-120"/>
                <a:ea typeface="標楷體" pitchFamily="65" charset="-120"/>
              </a:rPr>
              <a:t>  </a:t>
            </a:r>
            <a:r>
              <a:rPr lang="en-US" altLang="zh-TW" sz="4400" dirty="0" smtClean="0">
                <a:solidFill>
                  <a:schemeClr val="tx1"/>
                </a:solidFill>
                <a:latin typeface="標楷體" pitchFamily="65" charset="-120"/>
                <a:ea typeface="標楷體" pitchFamily="65" charset="-120"/>
              </a:rPr>
              <a:t>2)</a:t>
            </a:r>
            <a:r>
              <a:rPr lang="en-US" altLang="zh-TW" sz="4400" dirty="0" smtClean="0">
                <a:latin typeface="標楷體" pitchFamily="65" charset="-120"/>
                <a:ea typeface="標楷體" pitchFamily="65" charset="-120"/>
              </a:rPr>
              <a:t> </a:t>
            </a:r>
            <a:r>
              <a:rPr lang="zh-TW" altLang="en-US" sz="6600" dirty="0" smtClean="0">
                <a:solidFill>
                  <a:schemeClr val="folHlink"/>
                </a:solidFill>
                <a:latin typeface="標楷體" pitchFamily="65" charset="-120"/>
                <a:ea typeface="標楷體" pitchFamily="65" charset="-120"/>
              </a:rPr>
              <a:t>專注</a:t>
            </a:r>
            <a:r>
              <a:rPr lang="zh-TW" altLang="en-US" sz="2800" dirty="0" smtClean="0">
                <a:solidFill>
                  <a:schemeClr val="folHlink"/>
                </a:solidFill>
                <a:latin typeface="標楷體" pitchFamily="65" charset="-120"/>
                <a:ea typeface="標楷體" pitchFamily="65" charset="-120"/>
              </a:rPr>
              <a:t>的個人</a:t>
            </a:r>
            <a:r>
              <a:rPr lang="zh-TW" altLang="en-US" sz="6600" dirty="0" smtClean="0">
                <a:solidFill>
                  <a:schemeClr val="folHlink"/>
                </a:solidFill>
                <a:latin typeface="標楷體" pitchFamily="65" charset="-120"/>
                <a:ea typeface="標楷體" pitchFamily="65" charset="-120"/>
              </a:rPr>
              <a:t>思考</a:t>
            </a:r>
          </a:p>
          <a:p>
            <a:pPr eaLnBrk="1" hangingPunct="1">
              <a:lnSpc>
                <a:spcPct val="90000"/>
              </a:lnSpc>
              <a:buFont typeface="Wingdings" pitchFamily="2" charset="2"/>
              <a:buNone/>
              <a:defRPr/>
            </a:pPr>
            <a:r>
              <a:rPr lang="zh-TW" altLang="en-US" sz="2400" dirty="0" smtClean="0">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各成員個人思考每分每秒要專注週密，      </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如</a:t>
            </a:r>
            <a:r>
              <a:rPr lang="en-US" altLang="zh-TW" sz="2800" dirty="0" smtClean="0">
                <a:solidFill>
                  <a:schemeClr val="tx1"/>
                </a:solidFill>
                <a:latin typeface="標楷體" pitchFamily="65" charset="-120"/>
                <a:ea typeface="標楷體" pitchFamily="65" charset="-120"/>
              </a:rPr>
              <a:t>:</a:t>
            </a:r>
            <a:r>
              <a:rPr lang="zh-TW" altLang="en-US" sz="2800" b="1" dirty="0" smtClean="0">
                <a:solidFill>
                  <a:schemeClr val="tx1"/>
                </a:solidFill>
                <a:ea typeface="標楷體" pitchFamily="65" charset="-120"/>
              </a:rPr>
              <a:t>演算法</a:t>
            </a:r>
            <a:r>
              <a:rPr lang="zh-TW" altLang="en-US" sz="2800" b="1" dirty="0" smtClean="0">
                <a:solidFill>
                  <a:schemeClr val="tx1"/>
                </a:solidFill>
                <a:latin typeface="標楷體" pitchFamily="65" charset="-120"/>
                <a:ea typeface="標楷體" pitchFamily="65" charset="-120"/>
              </a:rPr>
              <a:t>設計</a:t>
            </a:r>
            <a:r>
              <a:rPr lang="en-US" altLang="zh-TW" sz="2400" dirty="0" smtClean="0">
                <a:solidFill>
                  <a:schemeClr val="tx1"/>
                </a:solidFill>
                <a:latin typeface="標楷體" pitchFamily="65" charset="-120"/>
                <a:ea typeface="標楷體" pitchFamily="65" charset="-120"/>
              </a:rPr>
              <a:t> </a:t>
            </a:r>
          </a:p>
          <a:p>
            <a:pPr eaLnBrk="1" hangingPunct="1">
              <a:lnSpc>
                <a:spcPct val="90000"/>
              </a:lnSpc>
              <a:buFont typeface="Wingdings" pitchFamily="2" charset="2"/>
              <a:buNone/>
              <a:defRPr/>
            </a:pPr>
            <a:r>
              <a:rPr lang="en-US" altLang="zh-TW" sz="2400" dirty="0" smtClean="0">
                <a:latin typeface="標楷體" pitchFamily="65" charset="-120"/>
                <a:ea typeface="標楷體" pitchFamily="65" charset="-120"/>
              </a:rPr>
              <a:t>  </a:t>
            </a:r>
          </a:p>
          <a:p>
            <a:pPr eaLnBrk="1" hangingPunct="1">
              <a:lnSpc>
                <a:spcPct val="90000"/>
              </a:lnSpc>
              <a:buFont typeface="Wingdings" pitchFamily="2" charset="2"/>
              <a:buNone/>
              <a:defRPr/>
            </a:pPr>
            <a:endParaRPr lang="zh-TW" altLang="en-US" sz="2400" dirty="0" smtClean="0">
              <a:latin typeface="標楷體" pitchFamily="65" charset="-120"/>
              <a:ea typeface="標楷體" pitchFamily="65" charset="-120"/>
            </a:endParaRPr>
          </a:p>
          <a:p>
            <a:pPr eaLnBrk="1" hangingPunct="1">
              <a:lnSpc>
                <a:spcPct val="90000"/>
              </a:lnSpc>
              <a:buFont typeface="Wingdings" pitchFamily="2" charset="2"/>
              <a:buNone/>
              <a:defRPr/>
            </a:pPr>
            <a:endParaRPr lang="zh-TW" altLang="en-US" sz="1000" dirty="0" smtClean="0">
              <a:latin typeface="標楷體" pitchFamily="65" charset="-120"/>
              <a:ea typeface="標楷體" pitchFamily="65" charset="-120"/>
            </a:endParaRPr>
          </a:p>
        </p:txBody>
      </p:sp>
    </p:spTree>
    <p:extLst>
      <p:ext uri="{BB962C8B-B14F-4D97-AF65-F5344CB8AC3E}">
        <p14:creationId xmlns:p14="http://schemas.microsoft.com/office/powerpoint/2010/main" val="1086509836"/>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2425E3B-7FC0-4A35-B1F9-9E749F210FC4}" type="slidenum">
              <a:rPr lang="zh-TW" altLang="en-US" smtClean="0">
                <a:solidFill>
                  <a:schemeClr val="tx1"/>
                </a:solidFill>
              </a:rPr>
              <a:pPr>
                <a:defRPr/>
              </a:pPr>
              <a:t>270</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b="1" dirty="0" smtClean="0">
                <a:solidFill>
                  <a:schemeClr val="tx1"/>
                </a:solidFill>
              </a:rPr>
              <a:t>Well-Crafted Software</a:t>
            </a:r>
            <a:endParaRPr lang="zh-TW" altLang="en-US" dirty="0">
              <a:solidFill>
                <a:schemeClr val="tx1"/>
              </a:solidFill>
            </a:endParaRPr>
          </a:p>
        </p:txBody>
      </p:sp>
      <p:sp>
        <p:nvSpPr>
          <p:cNvPr id="3" name="內容版面配置區 2"/>
          <p:cNvSpPr>
            <a:spLocks noGrp="1"/>
          </p:cNvSpPr>
          <p:nvPr>
            <p:ph sz="quarter" idx="4294967295"/>
          </p:nvPr>
        </p:nvSpPr>
        <p:spPr>
          <a:xfrm>
            <a:off x="1524000" y="1603512"/>
            <a:ext cx="8534400" cy="3604592"/>
          </a:xfrm>
          <a:prstGeom prst="rect">
            <a:avLst/>
          </a:prstGeom>
        </p:spPr>
        <p:txBody>
          <a:bodyPr>
            <a:normAutofit fontScale="92500" lnSpcReduction="10000"/>
          </a:bodyPr>
          <a:lstStyle/>
          <a:p>
            <a:pPr>
              <a:defRPr/>
            </a:pPr>
            <a:r>
              <a:rPr lang="en-US" altLang="zh-TW" sz="2400" dirty="0" smtClean="0">
                <a:solidFill>
                  <a:schemeClr val="tx1"/>
                </a:solidFill>
              </a:rPr>
              <a:t>We humbly demonstrate our expertise by delivering quality software.</a:t>
            </a:r>
          </a:p>
          <a:p>
            <a:pPr lvl="1">
              <a:defRPr/>
            </a:pPr>
            <a:r>
              <a:rPr lang="en-US" altLang="zh-TW" sz="2400" dirty="0" smtClean="0">
                <a:solidFill>
                  <a:schemeClr val="tx1"/>
                </a:solidFill>
              </a:rPr>
              <a:t>We do not inflate our abilities or claim expertise where we have none.</a:t>
            </a:r>
          </a:p>
          <a:p>
            <a:pPr>
              <a:defRPr/>
            </a:pPr>
            <a:r>
              <a:rPr lang="en-US" altLang="zh-TW" sz="2400" dirty="0" smtClean="0">
                <a:solidFill>
                  <a:schemeClr val="tx1"/>
                </a:solidFill>
              </a:rPr>
              <a:t>We continually master a variety of technologies and techniques.</a:t>
            </a:r>
          </a:p>
          <a:p>
            <a:pPr lvl="1">
              <a:defRPr/>
            </a:pPr>
            <a:r>
              <a:rPr lang="en-US" altLang="zh-TW" sz="2400" dirty="0" smtClean="0">
                <a:solidFill>
                  <a:schemeClr val="tx1"/>
                </a:solidFill>
              </a:rPr>
              <a:t>We do not let unfamiliarity dissuade us from using the best tools.</a:t>
            </a:r>
          </a:p>
          <a:p>
            <a:pPr>
              <a:defRPr/>
            </a:pPr>
            <a:r>
              <a:rPr lang="en-US" altLang="zh-TW" sz="2400" dirty="0" smtClean="0">
                <a:solidFill>
                  <a:schemeClr val="tx1"/>
                </a:solidFill>
              </a:rPr>
              <a:t>We take responsibility for the correctness of our code by testing it thoroughly.</a:t>
            </a:r>
          </a:p>
          <a:p>
            <a:pPr lvl="1">
              <a:defRPr/>
            </a:pPr>
            <a:r>
              <a:rPr lang="en-US" altLang="zh-TW" sz="2400" dirty="0" smtClean="0">
                <a:solidFill>
                  <a:schemeClr val="tx1"/>
                </a:solidFill>
              </a:rPr>
              <a:t>We do not tolerate preventable defects.</a:t>
            </a:r>
            <a:endParaRPr lang="zh-TW" altLang="en-US" sz="2400" dirty="0">
              <a:solidFill>
                <a:schemeClr val="tx1"/>
              </a:solidFill>
            </a:endParaRPr>
          </a:p>
        </p:txBody>
      </p:sp>
    </p:spTree>
    <p:extLst>
      <p:ext uri="{BB962C8B-B14F-4D97-AF65-F5344CB8AC3E}">
        <p14:creationId xmlns:p14="http://schemas.microsoft.com/office/powerpoint/2010/main" val="135769317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944BA17-318A-4EB3-9654-4ABBADCF9744}" type="slidenum">
              <a:rPr lang="zh-TW" altLang="en-US" smtClean="0">
                <a:solidFill>
                  <a:schemeClr val="tx1"/>
                </a:solidFill>
              </a:rPr>
              <a:pPr>
                <a:defRPr/>
              </a:pPr>
              <a:t>271</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b="1" dirty="0" smtClean="0">
                <a:solidFill>
                  <a:schemeClr val="tx1"/>
                </a:solidFill>
              </a:rPr>
              <a:t>Steadily Adding Value</a:t>
            </a:r>
            <a:endParaRPr lang="zh-TW" altLang="en-US" dirty="0">
              <a:solidFill>
                <a:schemeClr val="tx1"/>
              </a:solidFill>
            </a:endParaRPr>
          </a:p>
        </p:txBody>
      </p:sp>
      <p:sp>
        <p:nvSpPr>
          <p:cNvPr id="3" name="內容版面配置區 2"/>
          <p:cNvSpPr>
            <a:spLocks noGrp="1"/>
          </p:cNvSpPr>
          <p:nvPr>
            <p:ph sz="quarter" idx="4294967295"/>
          </p:nvPr>
        </p:nvSpPr>
        <p:spPr>
          <a:xfrm>
            <a:off x="1524000" y="1987825"/>
            <a:ext cx="8534400" cy="3445565"/>
          </a:xfrm>
          <a:prstGeom prst="rect">
            <a:avLst/>
          </a:prstGeom>
        </p:spPr>
        <p:txBody>
          <a:bodyPr/>
          <a:lstStyle/>
          <a:p>
            <a:pPr>
              <a:defRPr/>
            </a:pPr>
            <a:r>
              <a:rPr lang="en-US" altLang="zh-TW" dirty="0" smtClean="0">
                <a:solidFill>
                  <a:schemeClr val="tx1"/>
                </a:solidFill>
              </a:rPr>
              <a:t>We estimate with diligence.</a:t>
            </a:r>
          </a:p>
          <a:p>
            <a:pPr lvl="1">
              <a:defRPr/>
            </a:pPr>
            <a:r>
              <a:rPr lang="en-US" altLang="zh-TW" sz="2000" dirty="0" smtClean="0">
                <a:solidFill>
                  <a:schemeClr val="tx1"/>
                </a:solidFill>
              </a:rPr>
              <a:t>We do not let fear or pressure make us promise what we can’t deliver.</a:t>
            </a:r>
          </a:p>
          <a:p>
            <a:pPr>
              <a:defRPr/>
            </a:pPr>
            <a:r>
              <a:rPr lang="en-US" altLang="zh-TW" dirty="0" smtClean="0">
                <a:solidFill>
                  <a:schemeClr val="tx1"/>
                </a:solidFill>
              </a:rPr>
              <a:t>We always apply our best efforts to complete our work.</a:t>
            </a:r>
          </a:p>
          <a:p>
            <a:pPr lvl="1">
              <a:defRPr/>
            </a:pPr>
            <a:r>
              <a:rPr lang="en-US" altLang="zh-TW" sz="2000" dirty="0" smtClean="0">
                <a:solidFill>
                  <a:schemeClr val="tx1"/>
                </a:solidFill>
              </a:rPr>
              <a:t>We do not make excuses.</a:t>
            </a:r>
          </a:p>
          <a:p>
            <a:pPr>
              <a:defRPr/>
            </a:pPr>
            <a:r>
              <a:rPr lang="en-US" altLang="zh-TW" dirty="0" smtClean="0">
                <a:solidFill>
                  <a:schemeClr val="tx1"/>
                </a:solidFill>
              </a:rPr>
              <a:t>We work at a sustainable pace.</a:t>
            </a:r>
          </a:p>
          <a:p>
            <a:pPr lvl="1">
              <a:defRPr/>
            </a:pPr>
            <a:r>
              <a:rPr lang="en-US" altLang="zh-TW" sz="2000" dirty="0" smtClean="0">
                <a:solidFill>
                  <a:schemeClr val="tx1"/>
                </a:solidFill>
              </a:rPr>
              <a:t>We do not burn out.</a:t>
            </a:r>
          </a:p>
          <a:p>
            <a:pPr>
              <a:defRPr/>
            </a:pPr>
            <a:endParaRPr lang="zh-TW" altLang="en-US" dirty="0">
              <a:solidFill>
                <a:schemeClr val="tx1"/>
              </a:solidFill>
            </a:endParaRPr>
          </a:p>
        </p:txBody>
      </p:sp>
    </p:spTree>
    <p:extLst>
      <p:ext uri="{BB962C8B-B14F-4D97-AF65-F5344CB8AC3E}">
        <p14:creationId xmlns:p14="http://schemas.microsoft.com/office/powerpoint/2010/main" val="332997285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4A35027-A83E-427A-B8BA-0FF6CB3CED80}" type="slidenum">
              <a:rPr lang="zh-TW" altLang="en-US" smtClean="0">
                <a:solidFill>
                  <a:schemeClr val="tx1"/>
                </a:solidFill>
              </a:rPr>
              <a:pPr>
                <a:defRPr/>
              </a:pPr>
              <a:t>272</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b="1" dirty="0" smtClean="0">
                <a:solidFill>
                  <a:schemeClr val="tx1"/>
                </a:solidFill>
              </a:rPr>
              <a:t>A Community of Professionals</a:t>
            </a:r>
            <a:endParaRPr lang="zh-TW" altLang="en-US" dirty="0">
              <a:solidFill>
                <a:schemeClr val="tx1"/>
              </a:solidFill>
            </a:endParaRPr>
          </a:p>
        </p:txBody>
      </p:sp>
      <p:sp>
        <p:nvSpPr>
          <p:cNvPr id="3" name="內容版面配置區 2"/>
          <p:cNvSpPr>
            <a:spLocks noGrp="1"/>
          </p:cNvSpPr>
          <p:nvPr>
            <p:ph sz="quarter" idx="4294967295"/>
          </p:nvPr>
        </p:nvSpPr>
        <p:spPr>
          <a:xfrm>
            <a:off x="1524000" y="1669773"/>
            <a:ext cx="8534400" cy="3909391"/>
          </a:xfrm>
          <a:prstGeom prst="rect">
            <a:avLst/>
          </a:prstGeom>
        </p:spPr>
        <p:txBody>
          <a:bodyPr>
            <a:normAutofit/>
          </a:bodyPr>
          <a:lstStyle/>
          <a:p>
            <a:pPr>
              <a:defRPr/>
            </a:pPr>
            <a:r>
              <a:rPr lang="en-US" altLang="zh-TW" sz="2400" dirty="0" smtClean="0">
                <a:solidFill>
                  <a:schemeClr val="tx1"/>
                </a:solidFill>
              </a:rPr>
              <a:t>We embrace differences of opinion and personality.</a:t>
            </a:r>
          </a:p>
          <a:p>
            <a:pPr lvl="1">
              <a:defRPr/>
            </a:pPr>
            <a:r>
              <a:rPr lang="en-US" altLang="zh-TW" sz="2400" dirty="0" smtClean="0">
                <a:solidFill>
                  <a:schemeClr val="tx1"/>
                </a:solidFill>
              </a:rPr>
              <a:t>We do not allow our current practice to impede improvement.</a:t>
            </a:r>
          </a:p>
          <a:p>
            <a:pPr>
              <a:defRPr/>
            </a:pPr>
            <a:r>
              <a:rPr lang="en-US" altLang="zh-TW" sz="2400" dirty="0" smtClean="0">
                <a:solidFill>
                  <a:schemeClr val="tx1"/>
                </a:solidFill>
              </a:rPr>
              <a:t>We prefer open source tools that we can inspect, evaluate, and improve.</a:t>
            </a:r>
          </a:p>
          <a:p>
            <a:pPr lvl="1">
              <a:defRPr/>
            </a:pPr>
            <a:r>
              <a:rPr lang="en-US" altLang="zh-TW" sz="2400" dirty="0" smtClean="0">
                <a:solidFill>
                  <a:schemeClr val="tx1"/>
                </a:solidFill>
              </a:rPr>
              <a:t>We avoid proprietary products that lack transparency.</a:t>
            </a:r>
          </a:p>
          <a:p>
            <a:pPr>
              <a:defRPr/>
            </a:pPr>
            <a:r>
              <a:rPr lang="en-US" altLang="zh-TW" sz="2400" dirty="0" smtClean="0">
                <a:solidFill>
                  <a:schemeClr val="tx1"/>
                </a:solidFill>
              </a:rPr>
              <a:t>We teach anyone with a willingness to learn.</a:t>
            </a:r>
          </a:p>
          <a:p>
            <a:pPr lvl="1">
              <a:defRPr/>
            </a:pPr>
            <a:r>
              <a:rPr lang="en-US" altLang="zh-TW" sz="2400" dirty="0" smtClean="0">
                <a:solidFill>
                  <a:schemeClr val="tx1"/>
                </a:solidFill>
              </a:rPr>
              <a:t>We do not hoard our knowledge or practices.</a:t>
            </a:r>
          </a:p>
          <a:p>
            <a:pPr>
              <a:defRPr/>
            </a:pPr>
            <a:endParaRPr lang="zh-TW" altLang="en-US" sz="2400" dirty="0">
              <a:solidFill>
                <a:schemeClr val="tx1"/>
              </a:solidFill>
            </a:endParaRPr>
          </a:p>
        </p:txBody>
      </p:sp>
    </p:spTree>
    <p:extLst>
      <p:ext uri="{BB962C8B-B14F-4D97-AF65-F5344CB8AC3E}">
        <p14:creationId xmlns:p14="http://schemas.microsoft.com/office/powerpoint/2010/main" val="248716723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E4330F3-59E0-4727-997E-E54BEBF2E433}" type="slidenum">
              <a:rPr lang="zh-TW" altLang="en-US" smtClean="0">
                <a:solidFill>
                  <a:schemeClr val="tx1"/>
                </a:solidFill>
              </a:rPr>
              <a:pPr>
                <a:defRPr/>
              </a:pPr>
              <a:t>273</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b="1" dirty="0" smtClean="0">
                <a:solidFill>
                  <a:schemeClr val="tx1"/>
                </a:solidFill>
              </a:rPr>
              <a:t>Productive Partnerships</a:t>
            </a:r>
            <a:endParaRPr lang="zh-TW" altLang="en-US" dirty="0">
              <a:solidFill>
                <a:schemeClr val="tx1"/>
              </a:solidFill>
            </a:endParaRPr>
          </a:p>
        </p:txBody>
      </p:sp>
      <p:sp>
        <p:nvSpPr>
          <p:cNvPr id="3" name="內容版面配置區 2"/>
          <p:cNvSpPr>
            <a:spLocks noGrp="1"/>
          </p:cNvSpPr>
          <p:nvPr>
            <p:ph sz="quarter" idx="4294967295"/>
          </p:nvPr>
        </p:nvSpPr>
        <p:spPr>
          <a:xfrm>
            <a:off x="1524000" y="1643269"/>
            <a:ext cx="8534400" cy="3935895"/>
          </a:xfrm>
          <a:prstGeom prst="rect">
            <a:avLst/>
          </a:prstGeom>
        </p:spPr>
        <p:txBody>
          <a:bodyPr>
            <a:normAutofit/>
          </a:bodyPr>
          <a:lstStyle/>
          <a:p>
            <a:pPr>
              <a:defRPr/>
            </a:pPr>
            <a:r>
              <a:rPr lang="en-US" altLang="zh-TW" sz="2400" dirty="0" smtClean="0">
                <a:solidFill>
                  <a:schemeClr val="tx1"/>
                </a:solidFill>
              </a:rPr>
              <a:t>We show respect for our customers and fellow craftsmen.</a:t>
            </a:r>
          </a:p>
          <a:p>
            <a:pPr lvl="1">
              <a:defRPr/>
            </a:pPr>
            <a:r>
              <a:rPr lang="en-US" altLang="zh-TW" sz="2400" dirty="0" smtClean="0">
                <a:solidFill>
                  <a:schemeClr val="tx1"/>
                </a:solidFill>
              </a:rPr>
              <a:t>We do not act unprofessionally or unethically.</a:t>
            </a:r>
          </a:p>
          <a:p>
            <a:pPr>
              <a:defRPr/>
            </a:pPr>
            <a:r>
              <a:rPr lang="en-US" altLang="zh-TW" sz="2400" dirty="0" smtClean="0">
                <a:solidFill>
                  <a:schemeClr val="tx1"/>
                </a:solidFill>
              </a:rPr>
              <a:t>We communicate our progress honestly and openly with our customers.</a:t>
            </a:r>
          </a:p>
          <a:p>
            <a:pPr lvl="1">
              <a:defRPr/>
            </a:pPr>
            <a:r>
              <a:rPr lang="en-US" altLang="zh-TW" sz="2400" dirty="0" smtClean="0">
                <a:solidFill>
                  <a:schemeClr val="tx1"/>
                </a:solidFill>
              </a:rPr>
              <a:t>We do not conceal or embellish.</a:t>
            </a:r>
          </a:p>
          <a:p>
            <a:pPr>
              <a:defRPr/>
            </a:pPr>
            <a:r>
              <a:rPr lang="en-US" altLang="zh-TW" sz="2400" dirty="0" smtClean="0">
                <a:solidFill>
                  <a:schemeClr val="tx1"/>
                </a:solidFill>
              </a:rPr>
              <a:t>We partner with our customers to understand their business.</a:t>
            </a:r>
          </a:p>
          <a:p>
            <a:pPr lvl="1">
              <a:defRPr/>
            </a:pPr>
            <a:r>
              <a:rPr lang="en-US" altLang="zh-TW" sz="2400" dirty="0" smtClean="0">
                <a:solidFill>
                  <a:schemeClr val="tx1"/>
                </a:solidFill>
              </a:rPr>
              <a:t>We do not propose solutions until we are sure we have found the right problem.</a:t>
            </a:r>
          </a:p>
          <a:p>
            <a:pPr>
              <a:defRPr/>
            </a:pPr>
            <a:endParaRPr lang="zh-TW" altLang="en-US" dirty="0">
              <a:solidFill>
                <a:schemeClr val="tx1"/>
              </a:solidFill>
            </a:endParaRPr>
          </a:p>
        </p:txBody>
      </p:sp>
    </p:spTree>
    <p:extLst>
      <p:ext uri="{BB962C8B-B14F-4D97-AF65-F5344CB8AC3E}">
        <p14:creationId xmlns:p14="http://schemas.microsoft.com/office/powerpoint/2010/main" val="428009300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dirty="0" smtClean="0"/>
              <a:t>1. Team members do not want to self-organize and self-manage.</a:t>
            </a:r>
          </a:p>
          <a:p>
            <a:pPr marL="0" indent="0">
              <a:buNone/>
            </a:pPr>
            <a:r>
              <a:rPr lang="en-US" altLang="zh-TW" dirty="0" smtClean="0"/>
              <a:t>2. SE and agile techniques are not yet mature.</a:t>
            </a:r>
          </a:p>
          <a:p>
            <a:pPr marL="0" indent="0">
              <a:buNone/>
            </a:pPr>
            <a:r>
              <a:rPr lang="en-US" altLang="zh-TW" dirty="0" smtClean="0"/>
              <a:t>3. Frequent delivery causes unhealthy speed.</a:t>
            </a:r>
          </a:p>
          <a:p>
            <a:pPr marL="0" indent="0">
              <a:buNone/>
            </a:pPr>
            <a:r>
              <a:rPr lang="en-US" altLang="zh-TW" dirty="0" smtClean="0"/>
              <a:t>4. Business folks do not want to work with developers daily.</a:t>
            </a:r>
          </a:p>
          <a:p>
            <a:pPr marL="0" indent="0">
              <a:buNone/>
            </a:pPr>
            <a:r>
              <a:rPr lang="en-US" altLang="zh-TW" dirty="0" smtClean="0"/>
              <a:t>5. Developers enjoy that late crunch in the project.</a:t>
            </a:r>
          </a:p>
          <a:p>
            <a:pPr marL="0" indent="0">
              <a:buNone/>
            </a:pPr>
            <a:endParaRPr lang="en-US" altLang="zh-TW" dirty="0"/>
          </a:p>
          <a:p>
            <a:pPr marL="0" indent="0">
              <a:buNone/>
            </a:pPr>
            <a:r>
              <a:rPr lang="en-US" altLang="zh-TW" sz="1800" dirty="0" smtClean="0"/>
              <a:t>[Joe Schofield, </a:t>
            </a:r>
            <a:r>
              <a:rPr lang="en-US" altLang="zh-TW" sz="1800" dirty="0" err="1" smtClean="0"/>
              <a:t>AgileConnection</a:t>
            </a:r>
            <a:r>
              <a:rPr lang="en-US" altLang="zh-TW" sz="1800" dirty="0" smtClean="0"/>
              <a:t> on the Web, Aug. 21, 2019]</a:t>
            </a:r>
            <a:endParaRPr lang="zh-TW" altLang="en-US" sz="1800" dirty="0"/>
          </a:p>
        </p:txBody>
      </p:sp>
      <p:sp>
        <p:nvSpPr>
          <p:cNvPr id="3" name="標題 2"/>
          <p:cNvSpPr>
            <a:spLocks noGrp="1"/>
          </p:cNvSpPr>
          <p:nvPr>
            <p:ph type="title"/>
          </p:nvPr>
        </p:nvSpPr>
        <p:spPr/>
        <p:txBody>
          <a:bodyPr/>
          <a:lstStyle/>
          <a:p>
            <a:r>
              <a:rPr lang="en-US" altLang="zh-TW" dirty="0" smtClean="0">
                <a:solidFill>
                  <a:schemeClr val="tx1"/>
                </a:solidFill>
              </a:rPr>
              <a:t>Why Teams Impede Agile Adoption</a:t>
            </a:r>
            <a:endParaRPr lang="zh-TW" altLang="en-US" dirty="0">
              <a:solidFill>
                <a:schemeClr val="tx1"/>
              </a:solidFill>
            </a:endParaRPr>
          </a:p>
        </p:txBody>
      </p:sp>
    </p:spTree>
    <p:extLst>
      <p:ext uri="{BB962C8B-B14F-4D97-AF65-F5344CB8AC3E}">
        <p14:creationId xmlns:p14="http://schemas.microsoft.com/office/powerpoint/2010/main" val="319683212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114271"/>
          </a:xfrm>
        </p:spPr>
        <p:txBody>
          <a:bodyPr>
            <a:normAutofit fontScale="85000" lnSpcReduction="10000"/>
          </a:bodyPr>
          <a:lstStyle/>
          <a:p>
            <a:pPr marL="0" indent="0">
              <a:buNone/>
            </a:pPr>
            <a:r>
              <a:rPr lang="en-US" altLang="zh-TW" b="1" dirty="0" smtClean="0">
                <a:solidFill>
                  <a:schemeClr val="tx1"/>
                </a:solidFill>
                <a:latin typeface="標楷體" pitchFamily="65" charset="-120"/>
                <a:ea typeface="標楷體" pitchFamily="65" charset="-120"/>
              </a:rPr>
              <a:t>Agile development </a:t>
            </a:r>
            <a:r>
              <a:rPr lang="zh-TW" altLang="en-US" dirty="0" smtClean="0">
                <a:solidFill>
                  <a:schemeClr val="tx1"/>
                </a:solidFill>
                <a:latin typeface="標楷體" pitchFamily="65" charset="-120"/>
                <a:ea typeface="標楷體" pitchFamily="65" charset="-120"/>
              </a:rPr>
              <a:t>在 </a:t>
            </a:r>
            <a:r>
              <a:rPr lang="en-US" altLang="zh-TW" dirty="0" smtClean="0">
                <a:solidFill>
                  <a:schemeClr val="tx1"/>
                </a:solidFill>
                <a:latin typeface="標楷體" pitchFamily="65" charset="-120"/>
                <a:ea typeface="標楷體" pitchFamily="65" charset="-120"/>
              </a:rPr>
              <a:t>2001</a:t>
            </a:r>
            <a:r>
              <a:rPr lang="zh-TW" altLang="en-US" dirty="0" smtClean="0">
                <a:solidFill>
                  <a:schemeClr val="tx1"/>
                </a:solidFill>
                <a:latin typeface="標楷體" pitchFamily="65" charset="-120"/>
                <a:ea typeface="標楷體" pitchFamily="65" charset="-120"/>
              </a:rPr>
              <a:t> 興起時 是要打破 </a:t>
            </a:r>
            <a:r>
              <a:rPr lang="en-US" altLang="zh-TW" dirty="0">
                <a:solidFill>
                  <a:schemeClr val="tx1"/>
                </a:solidFill>
                <a:latin typeface="標楷體" pitchFamily="65" charset="-120"/>
                <a:ea typeface="標楷體" pitchFamily="65" charset="-120"/>
              </a:rPr>
              <a:t>W</a:t>
            </a:r>
            <a:r>
              <a:rPr lang="en-US" altLang="zh-TW" dirty="0" smtClean="0">
                <a:solidFill>
                  <a:schemeClr val="tx1"/>
                </a:solidFill>
                <a:latin typeface="標楷體" pitchFamily="65" charset="-120"/>
                <a:ea typeface="標楷體" pitchFamily="65" charset="-120"/>
              </a:rPr>
              <a:t>ater fall model </a:t>
            </a:r>
            <a:r>
              <a:rPr lang="zh-TW" altLang="en-US" dirty="0" smtClean="0">
                <a:solidFill>
                  <a:schemeClr val="tx1"/>
                </a:solidFill>
                <a:latin typeface="標楷體" pitchFamily="65" charset="-120"/>
                <a:ea typeface="標楷體" pitchFamily="65" charset="-120"/>
              </a:rPr>
              <a:t>的冗長文件  故倡導較優越的面對面溝通  但在 </a:t>
            </a:r>
            <a:r>
              <a:rPr lang="en-US" altLang="zh-TW" dirty="0" smtClean="0">
                <a:solidFill>
                  <a:schemeClr val="tx1"/>
                </a:solidFill>
                <a:latin typeface="標楷體" pitchFamily="65" charset="-120"/>
                <a:ea typeface="標楷體" pitchFamily="65" charset="-120"/>
              </a:rPr>
              <a:t>2015 </a:t>
            </a:r>
            <a:r>
              <a:rPr lang="zh-TW" altLang="en-US" dirty="0" smtClean="0">
                <a:solidFill>
                  <a:schemeClr val="tx1"/>
                </a:solidFill>
                <a:latin typeface="標楷體" pitchFamily="65" charset="-120"/>
                <a:ea typeface="標楷體" pitchFamily="65" charset="-120"/>
              </a:rPr>
              <a:t>已有優良的 </a:t>
            </a:r>
            <a:r>
              <a:rPr lang="en-US" altLang="zh-TW" dirty="0" smtClean="0">
                <a:solidFill>
                  <a:schemeClr val="tx1"/>
                </a:solidFill>
                <a:latin typeface="標楷體" pitchFamily="65" charset="-120"/>
                <a:ea typeface="標楷體" pitchFamily="65" charset="-120"/>
              </a:rPr>
              <a:t>distributed tools </a:t>
            </a:r>
            <a:r>
              <a:rPr lang="zh-TW" altLang="en-US" dirty="0" smtClean="0">
                <a:solidFill>
                  <a:schemeClr val="tx1"/>
                </a:solidFill>
                <a:latin typeface="標楷體" pitchFamily="65" charset="-120"/>
                <a:ea typeface="標楷體" pitchFamily="65" charset="-120"/>
              </a:rPr>
              <a:t>如 </a:t>
            </a:r>
            <a:r>
              <a:rPr lang="en-US" altLang="zh-TW" dirty="0" smtClean="0">
                <a:solidFill>
                  <a:schemeClr val="tx1"/>
                </a:solidFill>
                <a:latin typeface="標楷體" pitchFamily="65" charset="-120"/>
                <a:ea typeface="標楷體" pitchFamily="65" charset="-120"/>
              </a:rPr>
              <a:t>Skype, </a:t>
            </a:r>
            <a:r>
              <a:rPr lang="en-US" altLang="zh-TW" dirty="0" err="1" smtClean="0">
                <a:solidFill>
                  <a:schemeClr val="tx1"/>
                </a:solidFill>
                <a:latin typeface="標楷體" pitchFamily="65" charset="-120"/>
                <a:ea typeface="標楷體" pitchFamily="65" charset="-120"/>
              </a:rPr>
              <a:t>GitHub</a:t>
            </a:r>
            <a:r>
              <a:rPr lang="en-US" altLang="zh-TW" dirty="0" smtClean="0">
                <a:solidFill>
                  <a:schemeClr val="tx1"/>
                </a:solidFill>
                <a:latin typeface="標楷體" pitchFamily="65" charset="-120"/>
                <a:ea typeface="標楷體" pitchFamily="65" charset="-120"/>
              </a:rPr>
              <a:t>, LINE </a:t>
            </a:r>
            <a:r>
              <a:rPr lang="zh-TW" altLang="en-US" dirty="0" smtClean="0">
                <a:solidFill>
                  <a:schemeClr val="tx1"/>
                </a:solidFill>
                <a:latin typeface="標楷體" pitchFamily="65" charset="-120"/>
                <a:ea typeface="標楷體" pitchFamily="65" charset="-120"/>
              </a:rPr>
              <a:t>等</a:t>
            </a:r>
            <a:endParaRPr lang="en-US" altLang="zh-TW" dirty="0" smtClean="0">
              <a:solidFill>
                <a:schemeClr val="tx1"/>
              </a:solidFill>
              <a:latin typeface="標楷體" pitchFamily="65" charset="-120"/>
              <a:ea typeface="標楷體" pitchFamily="65" charset="-120"/>
            </a:endParaRPr>
          </a:p>
          <a:p>
            <a:pPr marL="0" indent="0">
              <a:buNone/>
            </a:pPr>
            <a:r>
              <a:rPr lang="zh-TW" altLang="en-US" dirty="0">
                <a:solidFill>
                  <a:schemeClr val="tx1"/>
                </a:solidFill>
                <a:latin typeface="標楷體" pitchFamily="65" charset="-120"/>
                <a:ea typeface="標楷體" pitchFamily="65" charset="-120"/>
              </a:rPr>
              <a:t>更</a:t>
            </a:r>
            <a:r>
              <a:rPr lang="zh-TW" altLang="en-US" dirty="0" smtClean="0">
                <a:solidFill>
                  <a:schemeClr val="tx1"/>
                </a:solidFill>
                <a:latin typeface="標楷體" pitchFamily="65" charset="-120"/>
                <a:ea typeface="標楷體" pitchFamily="65" charset="-120"/>
              </a:rPr>
              <a:t>能有效處理 </a:t>
            </a:r>
            <a:r>
              <a:rPr lang="en-US" altLang="zh-TW" dirty="0" smtClean="0">
                <a:solidFill>
                  <a:schemeClr val="tx1"/>
                </a:solidFill>
                <a:latin typeface="標楷體" pitchFamily="65" charset="-120"/>
                <a:ea typeface="標楷體" pitchFamily="65" charset="-120"/>
              </a:rPr>
              <a:t>large code base </a:t>
            </a:r>
            <a:r>
              <a:rPr lang="zh-TW" altLang="en-US" dirty="0" smtClean="0">
                <a:solidFill>
                  <a:schemeClr val="tx1"/>
                </a:solidFill>
                <a:latin typeface="標楷體" pitchFamily="65" charset="-120"/>
                <a:ea typeface="標楷體" pitchFamily="65" charset="-120"/>
              </a:rPr>
              <a:t>的 </a:t>
            </a:r>
            <a:r>
              <a:rPr lang="en-US" altLang="zh-TW" dirty="0" smtClean="0">
                <a:solidFill>
                  <a:schemeClr val="tx1"/>
                </a:solidFill>
                <a:latin typeface="標楷體" pitchFamily="65" charset="-120"/>
                <a:ea typeface="標楷體" pitchFamily="65" charset="-120"/>
              </a:rPr>
              <a:t>extremely detailed changes.</a:t>
            </a:r>
            <a:r>
              <a:rPr lang="zh-TW" altLang="en-US" dirty="0" smtClean="0">
                <a:solidFill>
                  <a:schemeClr val="tx1"/>
                </a:solidFill>
                <a:latin typeface="標楷體" pitchFamily="65" charset="-120"/>
                <a:ea typeface="標楷體" pitchFamily="65" charset="-120"/>
              </a:rPr>
              <a:t> 進入新紀元了</a:t>
            </a:r>
            <a:r>
              <a:rPr lang="en-US" altLang="zh-TW" dirty="0" smtClean="0">
                <a:solidFill>
                  <a:schemeClr val="tx1"/>
                </a:solidFill>
                <a:latin typeface="標楷體" pitchFamily="65" charset="-120"/>
                <a:ea typeface="標楷體" pitchFamily="65" charset="-120"/>
              </a:rPr>
              <a:t>!</a:t>
            </a:r>
          </a:p>
          <a:p>
            <a:pPr marL="0" indent="0">
              <a:buNone/>
            </a:pPr>
            <a:r>
              <a:rPr lang="zh-TW" altLang="en-US" dirty="0" smtClean="0">
                <a:solidFill>
                  <a:schemeClr val="tx1"/>
                </a:solidFill>
                <a:latin typeface="標楷體" pitchFamily="65" charset="-120"/>
                <a:ea typeface="標楷體" pitchFamily="65" charset="-120"/>
              </a:rPr>
              <a:t>試想</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當你慢慢寫完</a:t>
            </a:r>
            <a:r>
              <a:rPr lang="en-US" altLang="zh-TW" dirty="0" smtClean="0">
                <a:solidFill>
                  <a:schemeClr val="tx1"/>
                </a:solidFill>
                <a:latin typeface="標楷體" pitchFamily="65" charset="-120"/>
                <a:ea typeface="標楷體" pitchFamily="65" charset="-120"/>
              </a:rPr>
              <a:t>email</a:t>
            </a:r>
            <a:r>
              <a:rPr lang="zh-TW" altLang="en-US" smtClean="0">
                <a:solidFill>
                  <a:schemeClr val="tx1"/>
                </a:solidFill>
                <a:latin typeface="標楷體" pitchFamily="65" charset="-120"/>
                <a:ea typeface="標楷體" pitchFamily="65" charset="-120"/>
              </a:rPr>
              <a:t>問別人問題</a:t>
            </a:r>
            <a:r>
              <a:rPr lang="zh-TW" altLang="en-US" dirty="0" smtClean="0">
                <a:solidFill>
                  <a:schemeClr val="tx1"/>
                </a:solidFill>
                <a:latin typeface="標楷體" pitchFamily="65" charset="-120"/>
                <a:ea typeface="標楷體" pitchFamily="65" charset="-120"/>
              </a:rPr>
              <a:t>後 答案常自然浮現 </a:t>
            </a:r>
            <a:r>
              <a:rPr lang="zh-TW" altLang="en-US" dirty="0">
                <a:solidFill>
                  <a:schemeClr val="tx1"/>
                </a:solidFill>
                <a:latin typeface="標楷體" pitchFamily="65" charset="-120"/>
                <a:ea typeface="標楷體" pitchFamily="65" charset="-120"/>
              </a:rPr>
              <a:t>這</a:t>
            </a:r>
            <a:r>
              <a:rPr lang="zh-TW" altLang="en-US" dirty="0" smtClean="0">
                <a:solidFill>
                  <a:schemeClr val="tx1"/>
                </a:solidFill>
                <a:latin typeface="標楷體" pitchFamily="65" charset="-120"/>
                <a:ea typeface="標楷體" pitchFamily="65" charset="-120"/>
              </a:rPr>
              <a:t>比快速口頭溝通好</a:t>
            </a:r>
            <a:endParaRPr lang="en-US" altLang="zh-TW" dirty="0" smtClean="0">
              <a:solidFill>
                <a:schemeClr val="tx1"/>
              </a:solidFill>
              <a:latin typeface="標楷體" pitchFamily="65" charset="-120"/>
              <a:ea typeface="標楷體" pitchFamily="65" charset="-120"/>
            </a:endParaRPr>
          </a:p>
          <a:p>
            <a:pPr marL="0" indent="0">
              <a:buNone/>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2. </a:t>
            </a:r>
            <a:r>
              <a:rPr lang="zh-TW" altLang="en-US" dirty="0" smtClean="0">
                <a:solidFill>
                  <a:schemeClr val="tx1"/>
                </a:solidFill>
                <a:latin typeface="標楷體" pitchFamily="65" charset="-120"/>
                <a:ea typeface="標楷體" pitchFamily="65" charset="-120"/>
              </a:rPr>
              <a:t>面對面溝通口頭討論的細節  事後常會忘記</a:t>
            </a:r>
            <a:endParaRPr lang="en-US" altLang="zh-TW" dirty="0" smtClean="0">
              <a:solidFill>
                <a:schemeClr val="tx1"/>
              </a:solidFill>
              <a:latin typeface="標楷體" pitchFamily="65" charset="-120"/>
              <a:ea typeface="標楷體" pitchFamily="65" charset="-120"/>
            </a:endParaRPr>
          </a:p>
          <a:p>
            <a:pPr marL="0" indent="0">
              <a:buNone/>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3. </a:t>
            </a:r>
            <a:r>
              <a:rPr lang="en-US" altLang="zh-TW" dirty="0" err="1" smtClean="0">
                <a:solidFill>
                  <a:schemeClr val="tx1"/>
                </a:solidFill>
                <a:latin typeface="標楷體" pitchFamily="65" charset="-120"/>
                <a:ea typeface="標楷體" pitchFamily="65" charset="-120"/>
              </a:rPr>
              <a:t>GitHub</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的文字記錄 你三年後去讀 卻依然細節清晰</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所以 </a:t>
            </a:r>
            <a:r>
              <a:rPr lang="en-US" altLang="zh-TW" b="1" dirty="0">
                <a:solidFill>
                  <a:schemeClr val="tx1"/>
                </a:solidFill>
                <a:latin typeface="標楷體" pitchFamily="65" charset="-120"/>
                <a:ea typeface="標楷體" pitchFamily="65" charset="-120"/>
              </a:rPr>
              <a:t>A</a:t>
            </a:r>
            <a:r>
              <a:rPr lang="en-US" altLang="zh-TW" b="1" dirty="0" smtClean="0">
                <a:solidFill>
                  <a:schemeClr val="tx1"/>
                </a:solidFill>
                <a:latin typeface="標楷體" pitchFamily="65" charset="-120"/>
                <a:ea typeface="標楷體" pitchFamily="65" charset="-120"/>
              </a:rPr>
              <a:t>gile development</a:t>
            </a:r>
            <a:r>
              <a:rPr lang="zh-TW" altLang="en-US" b="1" dirty="0" smtClean="0">
                <a:solidFill>
                  <a:schemeClr val="tx1"/>
                </a:solidFill>
                <a:latin typeface="標楷體" pitchFamily="65" charset="-120"/>
                <a:ea typeface="標楷體" pitchFamily="65" charset="-120"/>
              </a:rPr>
              <a:t> 的下一步可能是 </a:t>
            </a:r>
            <a:r>
              <a:rPr lang="en-US" altLang="zh-TW" b="1" dirty="0">
                <a:solidFill>
                  <a:schemeClr val="tx1"/>
                </a:solidFill>
                <a:latin typeface="標楷體" pitchFamily="65" charset="-120"/>
                <a:ea typeface="標楷體" pitchFamily="65" charset="-120"/>
              </a:rPr>
              <a:t>D</a:t>
            </a:r>
            <a:r>
              <a:rPr lang="en-US" altLang="zh-TW" b="1" dirty="0" smtClean="0">
                <a:solidFill>
                  <a:schemeClr val="tx1"/>
                </a:solidFill>
                <a:latin typeface="標楷體" pitchFamily="65" charset="-120"/>
                <a:ea typeface="標楷體" pitchFamily="65" charset="-120"/>
              </a:rPr>
              <a:t>istributed development.</a:t>
            </a: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陳教授認為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網路顛覆了眾多行業 現在輪到軟體業了</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endParaRPr>
          </a:p>
          <a:p>
            <a:pPr marL="0" indent="0">
              <a:buNone/>
            </a:pPr>
            <a:r>
              <a:rPr lang="en-US" altLang="zh-TW" dirty="0" smtClean="0">
                <a:solidFill>
                  <a:schemeClr val="tx1"/>
                </a:solidFill>
              </a:rPr>
              <a:t>[G. </a:t>
            </a:r>
            <a:r>
              <a:rPr lang="en-US" altLang="zh-TW" dirty="0" err="1" smtClean="0">
                <a:solidFill>
                  <a:schemeClr val="tx1"/>
                </a:solidFill>
              </a:rPr>
              <a:t>Bowkett</a:t>
            </a:r>
            <a:r>
              <a:rPr lang="en-US" altLang="zh-TW" dirty="0" smtClean="0">
                <a:solidFill>
                  <a:schemeClr val="tx1"/>
                </a:solidFill>
              </a:rPr>
              <a:t>, Mar.4, 2015, “Flaws in SCRUM and Agile”, on the web] </a:t>
            </a:r>
            <a:r>
              <a:rPr lang="zh-TW" altLang="en-US" dirty="0" smtClean="0">
                <a:solidFill>
                  <a:schemeClr val="tx1"/>
                </a:solidFill>
              </a:rPr>
              <a:t> </a:t>
            </a:r>
            <a:endParaRPr lang="zh-TW" altLang="en-US" dirty="0">
              <a:solidFill>
                <a:schemeClr val="tx1"/>
              </a:solidFill>
            </a:endParaRPr>
          </a:p>
        </p:txBody>
      </p:sp>
      <p:sp>
        <p:nvSpPr>
          <p:cNvPr id="3" name="標題 2"/>
          <p:cNvSpPr>
            <a:spLocks noGrp="1"/>
          </p:cNvSpPr>
          <p:nvPr>
            <p:ph type="title"/>
          </p:nvPr>
        </p:nvSpPr>
        <p:spPr/>
        <p:txBody>
          <a:bodyPr/>
          <a:lstStyle/>
          <a:p>
            <a:r>
              <a:rPr lang="en-US" altLang="zh-TW" dirty="0" smtClean="0">
                <a:solidFill>
                  <a:schemeClr val="tx1"/>
                </a:solidFill>
                <a:latin typeface="標楷體" pitchFamily="65" charset="-120"/>
                <a:ea typeface="標楷體" pitchFamily="65" charset="-120"/>
              </a:rPr>
              <a:t>Next Step after Agile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58746422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dirty="0" smtClean="0"/>
              <a:t> </a:t>
            </a:r>
            <a:r>
              <a:rPr lang="en-US" altLang="zh-TW" dirty="0" smtClean="0">
                <a:solidFill>
                  <a:schemeClr val="tx1"/>
                </a:solidFill>
                <a:latin typeface="標楷體" pitchFamily="65" charset="-120"/>
                <a:ea typeface="標楷體" pitchFamily="65" charset="-120"/>
              </a:rPr>
              <a:t>Stack Overflow </a:t>
            </a:r>
            <a:r>
              <a:rPr lang="zh-TW" altLang="en-US" dirty="0" smtClean="0">
                <a:solidFill>
                  <a:schemeClr val="tx1"/>
                </a:solidFill>
                <a:latin typeface="標楷體" pitchFamily="65" charset="-120"/>
                <a:ea typeface="標楷體" pitchFamily="65" charset="-120"/>
              </a:rPr>
              <a:t>網站進行 </a:t>
            </a:r>
            <a:r>
              <a:rPr lang="en-US" altLang="zh-TW" dirty="0" smtClean="0">
                <a:solidFill>
                  <a:schemeClr val="tx1"/>
                </a:solidFill>
                <a:latin typeface="標楷體" pitchFamily="65" charset="-120"/>
                <a:ea typeface="標楷體" pitchFamily="65" charset="-120"/>
              </a:rPr>
              <a:t>2017 Developers Survey </a:t>
            </a:r>
            <a:r>
              <a:rPr lang="zh-TW" altLang="en-US" dirty="0" smtClean="0">
                <a:solidFill>
                  <a:schemeClr val="tx1"/>
                </a:solidFill>
                <a:latin typeface="標楷體" pitchFamily="65" charset="-120"/>
                <a:ea typeface="標楷體" pitchFamily="65" charset="-120"/>
              </a:rPr>
              <a:t>結果顯示</a:t>
            </a:r>
            <a:r>
              <a:rPr lang="en-US" altLang="zh-TW" dirty="0" smtClean="0">
                <a:solidFill>
                  <a:schemeClr val="tx1"/>
                </a:solidFill>
                <a:latin typeface="標楷體" pitchFamily="65" charset="-120"/>
                <a:ea typeface="標楷體" pitchFamily="65" charset="-120"/>
              </a:rPr>
              <a:t>:</a:t>
            </a:r>
          </a:p>
          <a:p>
            <a:pPr marL="0" indent="0">
              <a:buNone/>
            </a:pPr>
            <a:endParaRPr lang="en-US" altLang="zh-TW" dirty="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被問到 找工作時 最重視的事 是什麼</a:t>
            </a:r>
            <a:r>
              <a:rPr lang="en-US" altLang="zh-TW" dirty="0" smtClean="0">
                <a:solidFill>
                  <a:schemeClr val="tx1"/>
                </a:solidFill>
                <a:latin typeface="標楷體" pitchFamily="65" charset="-120"/>
                <a:ea typeface="標楷體" pitchFamily="65" charset="-120"/>
              </a:rPr>
              <a:t>?</a:t>
            </a:r>
          </a:p>
          <a:p>
            <a:pPr marL="0" indent="0">
              <a:buNone/>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53.3% said </a:t>
            </a:r>
            <a:r>
              <a:rPr lang="en-US" altLang="zh-TW" b="1" dirty="0" smtClean="0">
                <a:solidFill>
                  <a:schemeClr val="tx1"/>
                </a:solidFill>
                <a:latin typeface="標楷體" pitchFamily="65" charset="-120"/>
                <a:ea typeface="標楷體" pitchFamily="65" charset="-120"/>
              </a:rPr>
              <a:t>remote options </a:t>
            </a:r>
            <a:r>
              <a:rPr lang="en-US" altLang="zh-TW" dirty="0" smtClean="0">
                <a:solidFill>
                  <a:schemeClr val="tx1"/>
                </a:solidFill>
                <a:latin typeface="標楷體" pitchFamily="65" charset="-120"/>
                <a:ea typeface="標楷體" pitchFamily="65" charset="-120"/>
              </a:rPr>
              <a:t>were a top priority.</a:t>
            </a:r>
          </a:p>
          <a:p>
            <a:pPr marL="0" indent="0">
              <a:buNone/>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63.9%, reported </a:t>
            </a:r>
            <a:r>
              <a:rPr lang="en-US" altLang="zh-TW" b="1" dirty="0" smtClean="0">
                <a:solidFill>
                  <a:schemeClr val="tx1"/>
                </a:solidFill>
                <a:latin typeface="標楷體" pitchFamily="65" charset="-120"/>
                <a:ea typeface="標楷體" pitchFamily="65" charset="-120"/>
              </a:rPr>
              <a:t>working remotely at least one day a month</a:t>
            </a:r>
            <a:r>
              <a:rPr lang="en-US" altLang="zh-TW" dirty="0" smtClean="0">
                <a:solidFill>
                  <a:schemeClr val="tx1"/>
                </a:solidFill>
                <a:latin typeface="標楷體" pitchFamily="65" charset="-120"/>
                <a:ea typeface="標楷體" pitchFamily="65" charset="-120"/>
              </a:rPr>
              <a:t>.</a:t>
            </a:r>
          </a:p>
          <a:p>
            <a:pPr marL="0" indent="0">
              <a:buNone/>
            </a:pPr>
            <a:endParaRPr lang="en-US" altLang="zh-TW" dirty="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可見 </a:t>
            </a:r>
            <a:r>
              <a:rPr lang="en-US" altLang="zh-TW" dirty="0" smtClean="0">
                <a:solidFill>
                  <a:schemeClr val="tx1"/>
                </a:solidFill>
                <a:latin typeface="標楷體" pitchFamily="65" charset="-120"/>
                <a:ea typeface="標楷體" pitchFamily="65" charset="-120"/>
              </a:rPr>
              <a:t>Distributed Development </a:t>
            </a:r>
            <a:r>
              <a:rPr lang="zh-TW" altLang="en-US" dirty="0" smtClean="0">
                <a:solidFill>
                  <a:schemeClr val="tx1"/>
                </a:solidFill>
                <a:latin typeface="標楷體" pitchFamily="65" charset="-120"/>
                <a:ea typeface="標楷體" pitchFamily="65" charset="-120"/>
              </a:rPr>
              <a:t>將成趨勢</a:t>
            </a:r>
            <a:endParaRPr lang="zh-TW" altLang="en-US"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latin typeface="標楷體" pitchFamily="65" charset="-120"/>
                <a:ea typeface="標楷體" pitchFamily="65" charset="-120"/>
              </a:rPr>
              <a:t>Next Step after Agile </a:t>
            </a:r>
            <a:r>
              <a:rPr lang="en-US" altLang="zh-TW" dirty="0" smtClean="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1891149838"/>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b="1" dirty="0" smtClean="0"/>
              <a:t>IBM </a:t>
            </a:r>
            <a:r>
              <a:rPr lang="zh-TW" altLang="en-US" b="1" dirty="0" smtClean="0">
                <a:latin typeface="標楷體" pitchFamily="65" charset="-120"/>
                <a:ea typeface="標楷體" pitchFamily="65" charset="-120"/>
              </a:rPr>
              <a:t>在</a:t>
            </a:r>
            <a:r>
              <a:rPr lang="zh-TW" altLang="en-US" b="1" dirty="0" smtClean="0"/>
              <a:t> </a:t>
            </a:r>
            <a:r>
              <a:rPr lang="en-US" altLang="zh-TW" b="1" dirty="0" smtClean="0"/>
              <a:t>2017 </a:t>
            </a:r>
            <a:r>
              <a:rPr lang="zh-TW" altLang="en-US" b="1" dirty="0" smtClean="0">
                <a:latin typeface="標楷體" pitchFamily="65" charset="-120"/>
                <a:ea typeface="標楷體" pitchFamily="65" charset="-120"/>
              </a:rPr>
              <a:t>宣布終止行之有年的遠距工作制度 公司現在要求對客戶意見要快速回應 因此 傳統辦公室環境 比較能達成任務</a:t>
            </a:r>
            <a:endParaRPr lang="en-US" altLang="zh-TW" b="1" dirty="0" smtClean="0">
              <a:latin typeface="標楷體" pitchFamily="65" charset="-120"/>
              <a:ea typeface="標楷體" pitchFamily="65" charset="-120"/>
            </a:endParaRPr>
          </a:p>
          <a:p>
            <a:pPr marL="0" indent="0">
              <a:buNone/>
            </a:pPr>
            <a:endParaRPr lang="en-US" altLang="zh-TW" b="1" dirty="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有教授指出 </a:t>
            </a:r>
            <a:r>
              <a:rPr lang="en-US" altLang="zh-TW" b="1" dirty="0" smtClean="0"/>
              <a:t>IBM</a:t>
            </a:r>
            <a:r>
              <a:rPr lang="zh-TW" altLang="en-US" b="1" dirty="0" smtClean="0">
                <a:latin typeface="標楷體" pitchFamily="65" charset="-120"/>
                <a:ea typeface="標楷體" pitchFamily="65" charset="-120"/>
              </a:rPr>
              <a:t>會讓員工遠</a:t>
            </a:r>
            <a:r>
              <a:rPr lang="zh-TW" altLang="en-US" b="1" dirty="0">
                <a:latin typeface="標楷體" pitchFamily="65" charset="-120"/>
                <a:ea typeface="標楷體" pitchFamily="65" charset="-120"/>
              </a:rPr>
              <a:t>距</a:t>
            </a:r>
            <a:r>
              <a:rPr lang="zh-TW" altLang="en-US" b="1" dirty="0" smtClean="0">
                <a:latin typeface="標楷體" pitchFamily="65" charset="-120"/>
                <a:ea typeface="標楷體" pitchFamily="65" charset="-120"/>
              </a:rPr>
              <a:t>工作</a:t>
            </a:r>
            <a:r>
              <a:rPr lang="zh-TW" altLang="en-US" b="1" dirty="0">
                <a:latin typeface="標楷體" pitchFamily="65" charset="-120"/>
                <a:ea typeface="標楷體" pitchFamily="65" charset="-120"/>
              </a:rPr>
              <a:t> </a:t>
            </a:r>
            <a:r>
              <a:rPr lang="zh-TW" altLang="en-US" b="1" dirty="0" smtClean="0">
                <a:latin typeface="標楷體" pitchFamily="65" charset="-120"/>
                <a:ea typeface="標楷體" pitchFamily="65" charset="-120"/>
              </a:rPr>
              <a:t>是為了省下辦公室租金 後來發現 省不了幾個錢 於是 取消了 </a:t>
            </a:r>
            <a:endParaRPr lang="en-US" altLang="zh-TW" b="1" dirty="0" smtClean="0">
              <a:latin typeface="標楷體" pitchFamily="65" charset="-120"/>
              <a:ea typeface="標楷體" pitchFamily="65" charset="-120"/>
            </a:endParaRPr>
          </a:p>
          <a:p>
            <a:pPr marL="0" indent="0">
              <a:buNone/>
            </a:pPr>
            <a:endParaRPr lang="en-US" altLang="zh-TW" dirty="0">
              <a:latin typeface="標楷體" pitchFamily="65" charset="-120"/>
              <a:ea typeface="標楷體" pitchFamily="65" charset="-120"/>
            </a:endParaRPr>
          </a:p>
          <a:p>
            <a:pPr marL="0" indent="0">
              <a:buNone/>
            </a:pPr>
            <a:r>
              <a:rPr lang="en-US" altLang="zh-TW" sz="1800" dirty="0" smtClean="0">
                <a:latin typeface="標楷體" pitchFamily="65" charset="-120"/>
                <a:ea typeface="標楷體" pitchFamily="65" charset="-120"/>
              </a:rPr>
              <a:t>[technews.tw, May 19, 2017]</a:t>
            </a:r>
            <a:r>
              <a:rPr lang="zh-TW" altLang="en-US" sz="1800" dirty="0" smtClean="0">
                <a:latin typeface="標楷體" pitchFamily="65" charset="-120"/>
                <a:ea typeface="標楷體" pitchFamily="65" charset="-120"/>
              </a:rPr>
              <a:t> </a:t>
            </a:r>
            <a:endParaRPr lang="en-US" altLang="zh-TW" sz="1800" dirty="0" smtClean="0">
              <a:latin typeface="標楷體" pitchFamily="65" charset="-120"/>
              <a:ea typeface="標楷體" pitchFamily="65" charset="-120"/>
            </a:endParaRPr>
          </a:p>
          <a:p>
            <a:pPr marL="0" indent="0">
              <a:buNone/>
            </a:pPr>
            <a:endParaRPr lang="en-US" altLang="zh-TW" dirty="0">
              <a:latin typeface="標楷體" pitchFamily="65" charset="-120"/>
              <a:ea typeface="標楷體" pitchFamily="65" charset="-120"/>
            </a:endParaRPr>
          </a:p>
          <a:p>
            <a:pPr marL="0" indent="0">
              <a:buNone/>
            </a:pPr>
            <a:endParaRPr lang="zh-TW" altLang="en-US"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latin typeface="標楷體" pitchFamily="65" charset="-120"/>
                <a:ea typeface="標楷體" pitchFamily="65" charset="-120"/>
              </a:rPr>
              <a:t>Next Step after Agile (Cont.)</a:t>
            </a:r>
            <a:endParaRPr lang="zh-TW" altLang="en-US" dirty="0"/>
          </a:p>
        </p:txBody>
      </p:sp>
    </p:spTree>
    <p:extLst>
      <p:ext uri="{BB962C8B-B14F-4D97-AF65-F5344CB8AC3E}">
        <p14:creationId xmlns:p14="http://schemas.microsoft.com/office/powerpoint/2010/main" val="43787239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dirty="0" err="1" smtClean="0"/>
              <a:t>DevOps</a:t>
            </a:r>
            <a:r>
              <a:rPr lang="en-US" altLang="zh-TW" dirty="0" smtClean="0"/>
              <a:t> (development &amp; operations) </a:t>
            </a:r>
          </a:p>
          <a:p>
            <a:pPr marL="0" indent="0">
              <a:buNone/>
            </a:pPr>
            <a:endParaRPr lang="en-US" altLang="zh-TW" dirty="0"/>
          </a:p>
          <a:p>
            <a:pPr marL="0" indent="0">
              <a:buNone/>
            </a:pPr>
            <a:r>
              <a:rPr lang="zh-TW" altLang="en-US" dirty="0" smtClean="0">
                <a:latin typeface="標楷體"/>
                <a:ea typeface="標楷體"/>
              </a:rPr>
              <a:t>「</a:t>
            </a:r>
            <a:r>
              <a:rPr lang="zh-TW" altLang="en-US" dirty="0" smtClean="0">
                <a:latin typeface="標楷體" pitchFamily="65" charset="-120"/>
                <a:ea typeface="標楷體" pitchFamily="65" charset="-120"/>
              </a:rPr>
              <a:t>開發團隊</a:t>
            </a:r>
            <a:r>
              <a:rPr lang="zh-TW" altLang="en-US" dirty="0">
                <a:latin typeface="標楷體"/>
                <a:ea typeface="標楷體"/>
              </a:rPr>
              <a:t>」</a:t>
            </a:r>
            <a:r>
              <a:rPr lang="zh-TW" altLang="en-US" dirty="0" smtClean="0">
                <a:latin typeface="標楷體" pitchFamily="65" charset="-120"/>
                <a:ea typeface="標楷體" pitchFamily="65" charset="-120"/>
              </a:rPr>
              <a:t>與</a:t>
            </a:r>
            <a:r>
              <a:rPr lang="zh-TW" altLang="en-US" dirty="0" smtClean="0">
                <a:latin typeface="標楷體"/>
                <a:ea typeface="標楷體"/>
              </a:rPr>
              <a:t>「</a:t>
            </a:r>
            <a:r>
              <a:rPr lang="zh-TW" altLang="en-US" dirty="0" smtClean="0">
                <a:latin typeface="標楷體" pitchFamily="65" charset="-120"/>
                <a:ea typeface="標楷體" pitchFamily="65" charset="-120"/>
              </a:rPr>
              <a:t>運營團隊</a:t>
            </a:r>
            <a:r>
              <a:rPr lang="zh-TW" altLang="en-US" dirty="0" smtClean="0">
                <a:latin typeface="標楷體"/>
                <a:ea typeface="標楷體"/>
              </a:rPr>
              <a:t>」</a:t>
            </a:r>
            <a:r>
              <a:rPr lang="zh-TW" altLang="en-US" dirty="0" smtClean="0">
                <a:latin typeface="標楷體" pitchFamily="65" charset="-120"/>
                <a:ea typeface="標楷體" pitchFamily="65" charset="-120"/>
              </a:rPr>
              <a:t>之間更密切的溝通 </a:t>
            </a:r>
            <a:endParaRPr lang="en-US" altLang="zh-TW" dirty="0" smtClean="0">
              <a:latin typeface="標楷體" pitchFamily="65" charset="-120"/>
              <a:ea typeface="標楷體" pitchFamily="65" charset="-120"/>
            </a:endParaRPr>
          </a:p>
          <a:p>
            <a:pPr marL="0" indent="0">
              <a:buNone/>
            </a:pPr>
            <a:r>
              <a:rPr lang="zh-TW" altLang="en-US" dirty="0" smtClean="0">
                <a:latin typeface="標楷體" pitchFamily="65" charset="-120"/>
                <a:ea typeface="標楷體" pitchFamily="65" charset="-120"/>
              </a:rPr>
              <a:t>使整體組織更能因應商業環境的變化 </a:t>
            </a:r>
            <a:endParaRPr lang="en-US" altLang="zh-TW" dirty="0" smtClean="0">
              <a:latin typeface="標楷體" pitchFamily="65" charset="-120"/>
              <a:ea typeface="標楷體" pitchFamily="65" charset="-120"/>
            </a:endParaRPr>
          </a:p>
          <a:p>
            <a:pPr marL="0" indent="0">
              <a:buNone/>
            </a:pPr>
            <a:r>
              <a:rPr lang="zh-TW" altLang="en-US" dirty="0" smtClean="0">
                <a:latin typeface="標楷體" pitchFamily="65" charset="-120"/>
                <a:ea typeface="標楷體" pitchFamily="65" charset="-120"/>
              </a:rPr>
              <a:t>提升軟體的商業價值</a:t>
            </a:r>
            <a:endParaRPr lang="en-US" altLang="zh-TW" dirty="0" smtClean="0">
              <a:latin typeface="標楷體" pitchFamily="65" charset="-120"/>
              <a:ea typeface="標楷體" pitchFamily="65" charset="-120"/>
            </a:endParaRPr>
          </a:p>
          <a:p>
            <a:pPr marL="0" indent="0">
              <a:buNone/>
            </a:pPr>
            <a:r>
              <a:rPr lang="zh-TW" altLang="en-US" dirty="0" smtClean="0">
                <a:latin typeface="標楷體" pitchFamily="65" charset="-120"/>
                <a:ea typeface="標楷體" pitchFamily="65" charset="-120"/>
              </a:rPr>
              <a:t>也使軟體開發效率更加提升</a:t>
            </a:r>
            <a:endParaRPr lang="zh-TW" altLang="en-US"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smtClean="0">
                <a:solidFill>
                  <a:schemeClr val="tx1"/>
                </a:solidFill>
              </a:rPr>
              <a:t>Agile being extended to </a:t>
            </a:r>
            <a:r>
              <a:rPr lang="en-US" altLang="zh-TW" dirty="0" err="1" smtClean="0">
                <a:solidFill>
                  <a:schemeClr val="tx1"/>
                </a:solidFill>
              </a:rPr>
              <a:t>DevOps</a:t>
            </a:r>
            <a:r>
              <a:rPr lang="en-US" altLang="zh-TW" dirty="0" smtClean="0">
                <a:solidFill>
                  <a:schemeClr val="tx1"/>
                </a:solidFill>
              </a:rPr>
              <a:t> </a:t>
            </a:r>
            <a:endParaRPr lang="zh-TW" altLang="en-US" dirty="0">
              <a:solidFill>
                <a:schemeClr val="tx1"/>
              </a:solidFill>
            </a:endParaRPr>
          </a:p>
        </p:txBody>
      </p:sp>
    </p:spTree>
    <p:extLst>
      <p:ext uri="{BB962C8B-B14F-4D97-AF65-F5344CB8AC3E}">
        <p14:creationId xmlns:p14="http://schemas.microsoft.com/office/powerpoint/2010/main" val="2440319329"/>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buNone/>
            </a:pPr>
            <a:endParaRPr lang="en-US" altLang="zh-TW" dirty="0" smtClean="0"/>
          </a:p>
          <a:p>
            <a:pPr marL="0" indent="0">
              <a:buNone/>
            </a:pPr>
            <a:r>
              <a:rPr lang="en-US" altLang="zh-TW" dirty="0" smtClean="0"/>
              <a:t>Customers </a:t>
            </a:r>
            <a:r>
              <a:rPr lang="en-US" altLang="zh-TW" dirty="0" smtClean="0">
                <a:sym typeface="Wingdings" pitchFamily="2" charset="2"/>
              </a:rPr>
              <a:t>----  </a:t>
            </a:r>
            <a:r>
              <a:rPr lang="en-US" altLang="zh-TW" dirty="0" err="1" smtClean="0">
                <a:sym typeface="Wingdings" pitchFamily="2" charset="2"/>
              </a:rPr>
              <a:t>Developers+Testers</a:t>
            </a:r>
            <a:r>
              <a:rPr lang="en-US" altLang="zh-TW" dirty="0" smtClean="0">
                <a:sym typeface="Wingdings" pitchFamily="2" charset="2"/>
              </a:rPr>
              <a:t>  ---  Operations+ IT Infrastructure</a:t>
            </a:r>
            <a:endParaRPr lang="en-US" altLang="zh-TW" dirty="0">
              <a:sym typeface="Wingdings" pitchFamily="2" charset="2"/>
            </a:endParaRPr>
          </a:p>
          <a:p>
            <a:pPr marL="0" indent="0">
              <a:buNone/>
            </a:pPr>
            <a:endParaRPr lang="en-US" altLang="zh-TW" dirty="0" smtClean="0">
              <a:sym typeface="Wingdings" pitchFamily="2" charset="2"/>
            </a:endParaRPr>
          </a:p>
          <a:p>
            <a:pPr marL="0" indent="0">
              <a:buNone/>
            </a:pPr>
            <a:r>
              <a:rPr lang="en-US" altLang="zh-TW" dirty="0">
                <a:sym typeface="Wingdings" pitchFamily="2" charset="2"/>
              </a:rPr>
              <a:t> </a:t>
            </a:r>
            <a:r>
              <a:rPr lang="en-US" altLang="zh-TW" dirty="0" smtClean="0">
                <a:sym typeface="Wingdings" pitchFamily="2" charset="2"/>
              </a:rPr>
              <a:t>                     Agile                                           </a:t>
            </a:r>
            <a:r>
              <a:rPr lang="en-US" altLang="zh-TW" dirty="0" err="1" smtClean="0">
                <a:sym typeface="Wingdings" pitchFamily="2" charset="2"/>
              </a:rPr>
              <a:t>DevOps</a:t>
            </a:r>
            <a:endParaRPr lang="en-US" altLang="zh-TW" dirty="0" smtClean="0">
              <a:sym typeface="Wingdings" pitchFamily="2" charset="2"/>
            </a:endParaRPr>
          </a:p>
          <a:p>
            <a:pPr marL="0" indent="0">
              <a:buNone/>
            </a:pPr>
            <a:r>
              <a:rPr lang="en-US" altLang="zh-TW" dirty="0">
                <a:sym typeface="Wingdings" pitchFamily="2" charset="2"/>
              </a:rPr>
              <a:t> </a:t>
            </a:r>
            <a:r>
              <a:rPr lang="en-US" altLang="zh-TW" dirty="0" smtClean="0">
                <a:sym typeface="Wingdings" pitchFamily="2" charset="2"/>
              </a:rPr>
              <a:t>                    solves                                           </a:t>
            </a:r>
            <a:r>
              <a:rPr lang="en-US" altLang="zh-TW" dirty="0" err="1" smtClean="0">
                <a:sym typeface="Wingdings" pitchFamily="2" charset="2"/>
              </a:rPr>
              <a:t>solves</a:t>
            </a:r>
            <a:endParaRPr lang="en-US" altLang="zh-TW" dirty="0" smtClean="0">
              <a:sym typeface="Wingdings" pitchFamily="2" charset="2"/>
            </a:endParaRPr>
          </a:p>
          <a:p>
            <a:pPr marL="0" indent="0">
              <a:buNone/>
            </a:pPr>
            <a:r>
              <a:rPr lang="en-US" altLang="zh-TW" dirty="0">
                <a:sym typeface="Wingdings" pitchFamily="2" charset="2"/>
              </a:rPr>
              <a:t> </a:t>
            </a:r>
            <a:r>
              <a:rPr lang="en-US" altLang="zh-TW" dirty="0" smtClean="0">
                <a:sym typeface="Wingdings" pitchFamily="2" charset="2"/>
              </a:rPr>
              <a:t>                    this gap                                       this gap</a:t>
            </a:r>
          </a:p>
          <a:p>
            <a:pPr marL="0" indent="0">
              <a:buNone/>
            </a:pPr>
            <a:endParaRPr lang="en-US" altLang="zh-TW" dirty="0">
              <a:sym typeface="Wingdings" pitchFamily="2" charset="2"/>
            </a:endParaRPr>
          </a:p>
          <a:p>
            <a:pPr marL="0" indent="0">
              <a:buNone/>
            </a:pPr>
            <a:r>
              <a:rPr lang="en-US" altLang="zh-TW" dirty="0" smtClean="0">
                <a:sym typeface="Wingdings" pitchFamily="2" charset="2"/>
              </a:rPr>
              <a:t>[</a:t>
            </a:r>
            <a:r>
              <a:rPr lang="en-US" altLang="zh-TW" dirty="0" err="1" smtClean="0">
                <a:sym typeface="Wingdings" pitchFamily="2" charset="2"/>
              </a:rPr>
              <a:t>DevOps</a:t>
            </a:r>
            <a:r>
              <a:rPr lang="en-US" altLang="zh-TW" dirty="0" smtClean="0">
                <a:sym typeface="Wingdings" pitchFamily="2" charset="2"/>
              </a:rPr>
              <a:t> Tutorial, </a:t>
            </a:r>
            <a:r>
              <a:rPr lang="en-US" altLang="zh-TW" dirty="0" smtClean="0">
                <a:sym typeface="Wingdings" pitchFamily="2" charset="2"/>
                <a:hlinkClick r:id="rId2"/>
              </a:rPr>
              <a:t>www.guru99.com</a:t>
            </a:r>
            <a:r>
              <a:rPr lang="en-US" altLang="zh-TW" dirty="0" smtClean="0">
                <a:sym typeface="Wingdings" pitchFamily="2" charset="2"/>
              </a:rPr>
              <a:t>, 2019]</a:t>
            </a: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rPr>
              <a:t>Agile vs. </a:t>
            </a:r>
            <a:r>
              <a:rPr lang="en-US" altLang="zh-TW" dirty="0" err="1" smtClean="0">
                <a:solidFill>
                  <a:schemeClr val="tx1"/>
                </a:solidFill>
              </a:rPr>
              <a:t>DevOps</a:t>
            </a:r>
            <a:endParaRPr lang="zh-TW" altLang="en-US" dirty="0">
              <a:solidFill>
                <a:schemeClr val="tx1"/>
              </a:solidFill>
            </a:endParaRPr>
          </a:p>
        </p:txBody>
      </p:sp>
    </p:spTree>
    <p:extLst>
      <p:ext uri="{BB962C8B-B14F-4D97-AF65-F5344CB8AC3E}">
        <p14:creationId xmlns:p14="http://schemas.microsoft.com/office/powerpoint/2010/main" val="910370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C610E96-C4E9-4AAE-85B3-751FBCDF26AA}" type="slidenum">
              <a:rPr lang="zh-TW" altLang="en-US" smtClean="0"/>
              <a:pPr>
                <a:defRPr/>
              </a:pPr>
              <a:t>28</a:t>
            </a:fld>
            <a:endParaRPr lang="en-US" altLang="zh-TW"/>
          </a:p>
        </p:txBody>
      </p:sp>
      <p:sp>
        <p:nvSpPr>
          <p:cNvPr id="291842" name="Rectangle 2"/>
          <p:cNvSpPr>
            <a:spLocks noGrp="1" noChangeArrowheads="1"/>
          </p:cNvSpPr>
          <p:nvPr>
            <p:ph type="title"/>
          </p:nvPr>
        </p:nvSpPr>
        <p:spPr/>
        <p:txBody>
          <a:bodyPr/>
          <a:lstStyle/>
          <a:p>
            <a:pPr eaLnBrk="1" hangingPunct="1">
              <a:defRPr/>
            </a:pPr>
            <a:r>
              <a:rPr lang="en-US" altLang="zh-TW" smtClean="0">
                <a:solidFill>
                  <a:schemeClr val="folHlink"/>
                </a:solidFill>
                <a:latin typeface="標楷體" pitchFamily="65" charset="-120"/>
                <a:ea typeface="標楷體" pitchFamily="65" charset="-120"/>
              </a:rPr>
              <a:t>1) </a:t>
            </a:r>
            <a:r>
              <a:rPr lang="zh-TW" altLang="en-US" smtClean="0">
                <a:solidFill>
                  <a:schemeClr val="folHlink"/>
                </a:solidFill>
                <a:latin typeface="標楷體" pitchFamily="65" charset="-120"/>
                <a:ea typeface="標楷體" pitchFamily="65" charset="-120"/>
              </a:rPr>
              <a:t>綿密的團隊溝通</a:t>
            </a:r>
          </a:p>
        </p:txBody>
      </p:sp>
      <p:sp>
        <p:nvSpPr>
          <p:cNvPr id="291843" name="Rectangle 3"/>
          <p:cNvSpPr>
            <a:spLocks noGrp="1" noChangeArrowheads="1"/>
          </p:cNvSpPr>
          <p:nvPr>
            <p:ph sz="quarter" idx="4294967295"/>
          </p:nvPr>
        </p:nvSpPr>
        <p:spPr>
          <a:xfrm>
            <a:off x="1524000" y="1938528"/>
            <a:ext cx="8534400" cy="3291840"/>
          </a:xfrm>
          <a:prstGeom prst="rect">
            <a:avLst/>
          </a:prstGeom>
        </p:spPr>
        <p:txBody>
          <a:bodyPr>
            <a:normAutofit fontScale="85000" lnSpcReduction="20000"/>
          </a:bodyPr>
          <a:lstStyle/>
          <a:p>
            <a:pPr eaLnBrk="1" hangingPunct="1">
              <a:buFont typeface="Wingdings" pitchFamily="2" charset="2"/>
              <a:buNone/>
              <a:defRPr/>
            </a:pPr>
            <a:r>
              <a:rPr lang="zh-TW" altLang="en-US" sz="2800" dirty="0" smtClean="0">
                <a:ea typeface="標楷體" pitchFamily="65" charset="-120"/>
              </a:rPr>
              <a:t> </a:t>
            </a:r>
            <a:r>
              <a:rPr lang="zh-TW" altLang="en-US" sz="2800" dirty="0" smtClean="0">
                <a:solidFill>
                  <a:schemeClr val="tx1"/>
                </a:solidFill>
                <a:ea typeface="標楷體" pitchFamily="65" charset="-120"/>
              </a:rPr>
              <a:t>敏捷方法的重點</a:t>
            </a:r>
            <a:r>
              <a:rPr lang="en-US" altLang="zh-TW" sz="2800" dirty="0" smtClean="0">
                <a:solidFill>
                  <a:schemeClr val="tx1"/>
                </a:solidFill>
                <a:ea typeface="標楷體" pitchFamily="65" charset="-120"/>
              </a:rPr>
              <a:t>:</a:t>
            </a:r>
          </a:p>
          <a:p>
            <a:pPr eaLnBrk="1" hangingPunct="1">
              <a:buFont typeface="Wingdings" pitchFamily="2" charset="2"/>
              <a:buNone/>
              <a:defRPr/>
            </a:pPr>
            <a:r>
              <a:rPr lang="zh-TW" altLang="en-US" sz="2800" dirty="0" smtClean="0">
                <a:solidFill>
                  <a:schemeClr val="tx1"/>
                </a:solidFill>
                <a:ea typeface="標楷體" pitchFamily="65" charset="-120"/>
              </a:rPr>
              <a:t>    透過開發團隊成員</a:t>
            </a:r>
            <a:r>
              <a:rPr lang="zh-TW" altLang="en-US" b="1" dirty="0" smtClean="0">
                <a:solidFill>
                  <a:schemeClr val="folHlink"/>
                </a:solidFill>
                <a:latin typeface="標楷體" pitchFamily="65" charset="-120"/>
                <a:ea typeface="標楷體" pitchFamily="65" charset="-120"/>
              </a:rPr>
              <a:t>綿密</a:t>
            </a:r>
            <a:r>
              <a:rPr lang="zh-TW" altLang="en-US" dirty="0" smtClean="0">
                <a:solidFill>
                  <a:schemeClr val="tx1"/>
                </a:solidFill>
                <a:latin typeface="標楷體" pitchFamily="65" charset="-120"/>
                <a:ea typeface="標楷體" pitchFamily="65" charset="-120"/>
              </a:rPr>
              <a:t>的</a:t>
            </a:r>
            <a:r>
              <a:rPr lang="zh-TW" altLang="en-US" sz="2800" dirty="0" smtClean="0">
                <a:solidFill>
                  <a:schemeClr val="tx1"/>
                </a:solidFill>
                <a:ea typeface="標楷體" pitchFamily="65" charset="-120"/>
              </a:rPr>
              <a:t>溝通，</a:t>
            </a:r>
          </a:p>
          <a:p>
            <a:pPr eaLnBrk="1" hangingPunct="1">
              <a:buFont typeface="Wingdings" pitchFamily="2" charset="2"/>
              <a:buNone/>
              <a:defRPr/>
            </a:pPr>
            <a:r>
              <a:rPr lang="zh-TW" altLang="en-US" sz="2800" dirty="0" smtClean="0">
                <a:solidFill>
                  <a:schemeClr val="tx1"/>
                </a:solidFill>
                <a:ea typeface="標楷體" pitchFamily="65" charset="-120"/>
              </a:rPr>
              <a:t>    使開發團隊能因應 </a:t>
            </a:r>
            <a:r>
              <a:rPr lang="zh-TW" altLang="en-US" sz="2800" b="1" dirty="0" smtClean="0">
                <a:solidFill>
                  <a:schemeClr val="tx1"/>
                </a:solidFill>
                <a:latin typeface="微軟正黑體" pitchFamily="34" charset="-120"/>
                <a:ea typeface="微軟正黑體" pitchFamily="34" charset="-120"/>
              </a:rPr>
              <a:t>變動</a:t>
            </a:r>
            <a:r>
              <a:rPr lang="zh-TW" altLang="en-US" sz="2800" dirty="0" smtClean="0">
                <a:solidFill>
                  <a:schemeClr val="tx1"/>
                </a:solidFill>
                <a:ea typeface="標楷體" pitchFamily="65" charset="-120"/>
              </a:rPr>
              <a:t>   </a:t>
            </a:r>
          </a:p>
          <a:p>
            <a:pPr eaLnBrk="1" hangingPunct="1">
              <a:buFont typeface="Wingdings" pitchFamily="2" charset="2"/>
              <a:buNone/>
              <a:defRPr/>
            </a:pPr>
            <a:r>
              <a:rPr lang="en-US" altLang="zh-TW" sz="2800" dirty="0" smtClean="0">
                <a:solidFill>
                  <a:schemeClr val="tx1"/>
                </a:solidFill>
                <a:ea typeface="標楷體" pitchFamily="65" charset="-120"/>
              </a:rPr>
              <a:t>   (being able to respond to change)</a:t>
            </a:r>
          </a:p>
          <a:p>
            <a:pPr eaLnBrk="1" hangingPunct="1">
              <a:buFont typeface="Wingdings" pitchFamily="2" charset="2"/>
              <a:buNone/>
              <a:defRPr/>
            </a:pPr>
            <a:r>
              <a:rPr lang="en-US" altLang="zh-TW" sz="2800" dirty="0" smtClean="0">
                <a:solidFill>
                  <a:schemeClr val="tx1"/>
                </a:solidFill>
                <a:ea typeface="標楷體" pitchFamily="65" charset="-120"/>
              </a:rPr>
              <a:t>   </a:t>
            </a:r>
            <a:r>
              <a:rPr lang="zh-TW" altLang="en-US" sz="2800" dirty="0" smtClean="0">
                <a:solidFill>
                  <a:schemeClr val="tx1"/>
                </a:solidFill>
                <a:ea typeface="標楷體" pitchFamily="65" charset="-120"/>
              </a:rPr>
              <a:t>這對任何成員都有效，不限資深成員，資深而抗拒敏捷方法的反而是最大阻礙</a:t>
            </a:r>
          </a:p>
          <a:p>
            <a:pPr eaLnBrk="1" hangingPunct="1">
              <a:buFont typeface="Wingdings" pitchFamily="2" charset="2"/>
              <a:buNone/>
              <a:defRPr/>
            </a:pPr>
            <a:endParaRPr lang="zh-TW" altLang="en-US" sz="2800" dirty="0" smtClean="0">
              <a:solidFill>
                <a:schemeClr val="tx1"/>
              </a:solidFill>
              <a:ea typeface="標楷體" pitchFamily="65" charset="-120"/>
            </a:endParaRPr>
          </a:p>
          <a:p>
            <a:pPr eaLnBrk="1" hangingPunct="1">
              <a:buFont typeface="Wingdings" pitchFamily="2" charset="2"/>
              <a:buNone/>
              <a:defRPr/>
            </a:pPr>
            <a:r>
              <a:rPr lang="zh-TW" altLang="en-US" sz="2800" dirty="0" smtClean="0">
                <a:solidFill>
                  <a:schemeClr val="tx1"/>
                </a:solidFill>
                <a:ea typeface="標楷體" pitchFamily="65" charset="-120"/>
              </a:rPr>
              <a:t>  下面先談各種溝通管道，找出最佳的管道，</a:t>
            </a:r>
          </a:p>
          <a:p>
            <a:pPr eaLnBrk="1" hangingPunct="1">
              <a:buFont typeface="Wingdings" pitchFamily="2" charset="2"/>
              <a:buNone/>
              <a:defRPr/>
            </a:pPr>
            <a:r>
              <a:rPr lang="zh-TW" altLang="en-US" sz="2800" dirty="0" smtClean="0">
                <a:solidFill>
                  <a:schemeClr val="tx1"/>
                </a:solidFill>
                <a:ea typeface="標楷體" pitchFamily="65" charset="-120"/>
              </a:rPr>
              <a:t>  依此設計 </a:t>
            </a:r>
            <a:r>
              <a:rPr lang="zh-TW" altLang="en-US" sz="2800" b="1" dirty="0" smtClean="0">
                <a:solidFill>
                  <a:schemeClr val="tx1"/>
                </a:solidFill>
              </a:rPr>
              <a:t>軟體公司佈置 </a:t>
            </a:r>
            <a:r>
              <a:rPr lang="zh-TW" altLang="en-US" sz="2800" dirty="0" smtClean="0">
                <a:solidFill>
                  <a:schemeClr val="tx1"/>
                </a:solidFill>
                <a:ea typeface="標楷體" pitchFamily="65" charset="-120"/>
              </a:rPr>
              <a:t>及</a:t>
            </a:r>
            <a:r>
              <a:rPr lang="zh-TW" altLang="en-US" sz="2800" b="1" dirty="0" smtClean="0">
                <a:solidFill>
                  <a:schemeClr val="tx1"/>
                </a:solidFill>
              </a:rPr>
              <a:t>測試帶動的開發方法</a:t>
            </a:r>
          </a:p>
        </p:txBody>
      </p:sp>
    </p:spTree>
    <p:extLst>
      <p:ext uri="{BB962C8B-B14F-4D97-AF65-F5344CB8AC3E}">
        <p14:creationId xmlns:p14="http://schemas.microsoft.com/office/powerpoint/2010/main" val="488625617"/>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507067"/>
            <a:ext cx="10972800" cy="4580465"/>
          </a:xfrm>
        </p:spPr>
        <p:txBody>
          <a:bodyPr>
            <a:normAutofit fontScale="92500"/>
          </a:bodyPr>
          <a:lstStyle/>
          <a:p>
            <a:pPr marL="0" indent="0">
              <a:buNone/>
            </a:pPr>
            <a:r>
              <a:rPr lang="en-US" altLang="zh-TW" b="1" dirty="0" smtClean="0"/>
              <a:t>DEFINITION:</a:t>
            </a:r>
            <a:r>
              <a:rPr lang="en-US" altLang="zh-TW" dirty="0" smtClean="0"/>
              <a:t> Agile is a software development methodology.</a:t>
            </a:r>
          </a:p>
          <a:p>
            <a:pPr marL="0" indent="0">
              <a:buNone/>
            </a:pPr>
            <a:r>
              <a:rPr lang="en-US" altLang="zh-TW" dirty="0" err="1" smtClean="0"/>
              <a:t>DevOps</a:t>
            </a:r>
            <a:r>
              <a:rPr lang="en-US" altLang="zh-TW" dirty="0" smtClean="0"/>
              <a:t> is the practices combining software development with operations to shorten the time to market.</a:t>
            </a:r>
          </a:p>
          <a:p>
            <a:pPr marL="0" indent="0">
              <a:buNone/>
            </a:pPr>
            <a:r>
              <a:rPr lang="en-US" altLang="zh-TW" b="1" dirty="0" smtClean="0"/>
              <a:t>FOCUS: </a:t>
            </a:r>
            <a:r>
              <a:rPr lang="en-US" altLang="zh-TW" dirty="0" smtClean="0"/>
              <a:t>Agile focuses on collaboration between end-users and developers. </a:t>
            </a:r>
            <a:r>
              <a:rPr lang="en-US" altLang="zh-TW" dirty="0" err="1" smtClean="0"/>
              <a:t>Devops</a:t>
            </a:r>
            <a:r>
              <a:rPr lang="en-US" altLang="zh-TW" dirty="0" smtClean="0"/>
              <a:t> on collaboration between deployment or operation team and developers.</a:t>
            </a:r>
          </a:p>
          <a:p>
            <a:pPr marL="0" indent="0">
              <a:buNone/>
            </a:pPr>
            <a:r>
              <a:rPr lang="en-US" altLang="zh-TW" b="1" dirty="0" smtClean="0"/>
              <a:t>ORIGIN: </a:t>
            </a:r>
            <a:r>
              <a:rPr lang="en-US" altLang="zh-TW" dirty="0" smtClean="0"/>
              <a:t>Agile manifesto was out in 2001. </a:t>
            </a:r>
            <a:r>
              <a:rPr lang="en-US" altLang="zh-TW" dirty="0" err="1" smtClean="0"/>
              <a:t>Devops</a:t>
            </a:r>
            <a:r>
              <a:rPr lang="en-US" altLang="zh-TW" dirty="0" smtClean="0"/>
              <a:t> was formalized with the first </a:t>
            </a:r>
            <a:r>
              <a:rPr lang="en-US" altLang="zh-TW" dirty="0" err="1" smtClean="0"/>
              <a:t>DevOps</a:t>
            </a:r>
            <a:r>
              <a:rPr lang="en-US" altLang="zh-TW" dirty="0" smtClean="0"/>
              <a:t> Day in 2009.</a:t>
            </a:r>
          </a:p>
          <a:p>
            <a:pPr marL="0" indent="0">
              <a:buNone/>
            </a:pPr>
            <a:r>
              <a:rPr lang="en-US" altLang="zh-TW" b="1" dirty="0" smtClean="0"/>
              <a:t>PRACTICES: </a:t>
            </a:r>
            <a:r>
              <a:rPr lang="en-US" altLang="zh-TW" dirty="0" smtClean="0"/>
              <a:t>Agile uses test-driven development, continuous integration, pair programming, etc. </a:t>
            </a:r>
            <a:r>
              <a:rPr lang="en-US" altLang="zh-TW" dirty="0" err="1" smtClean="0"/>
              <a:t>DevOps</a:t>
            </a:r>
            <a:r>
              <a:rPr lang="en-US" altLang="zh-TW" dirty="0" smtClean="0"/>
              <a:t> uses micro-service architecture, automated application deployment, etc.</a:t>
            </a:r>
            <a:endParaRPr lang="en-US" altLang="zh-TW" b="1" dirty="0" smtClean="0"/>
          </a:p>
          <a:p>
            <a:pPr marL="0" indent="0">
              <a:buNone/>
            </a:pPr>
            <a:endParaRPr lang="en-US" altLang="zh-TW" sz="1800" dirty="0" smtClean="0"/>
          </a:p>
          <a:p>
            <a:pPr marL="0" indent="0">
              <a:buNone/>
            </a:pPr>
            <a:r>
              <a:rPr lang="en-US" altLang="zh-TW" sz="1800" dirty="0" smtClean="0"/>
              <a:t>[D. </a:t>
            </a:r>
            <a:r>
              <a:rPr lang="en-US" altLang="zh-TW" sz="1800" dirty="0" err="1" smtClean="0"/>
              <a:t>Vohra</a:t>
            </a:r>
            <a:r>
              <a:rPr lang="en-US" altLang="zh-TW" sz="1800" dirty="0" smtClean="0"/>
              <a:t>, </a:t>
            </a:r>
            <a:r>
              <a:rPr lang="en-US" altLang="zh-TW" sz="1800" dirty="0" err="1" smtClean="0"/>
              <a:t>TechWell</a:t>
            </a:r>
            <a:r>
              <a:rPr lang="en-US" altLang="zh-TW" sz="1800" dirty="0" smtClean="0"/>
              <a:t> Insights on the Web, Aug. 22, 2019]</a:t>
            </a:r>
            <a:endParaRPr lang="zh-TW" altLang="en-US" sz="1800" dirty="0"/>
          </a:p>
        </p:txBody>
      </p:sp>
      <p:sp>
        <p:nvSpPr>
          <p:cNvPr id="3" name="標題 2"/>
          <p:cNvSpPr>
            <a:spLocks noGrp="1"/>
          </p:cNvSpPr>
          <p:nvPr>
            <p:ph type="title"/>
          </p:nvPr>
        </p:nvSpPr>
        <p:spPr/>
        <p:txBody>
          <a:bodyPr/>
          <a:lstStyle/>
          <a:p>
            <a:r>
              <a:rPr lang="en-US" altLang="zh-TW" dirty="0" smtClean="0">
                <a:solidFill>
                  <a:schemeClr val="tx1"/>
                </a:solidFill>
              </a:rPr>
              <a:t>Agile is NOT the same as </a:t>
            </a:r>
            <a:r>
              <a:rPr lang="en-US" altLang="zh-TW" dirty="0" err="1" smtClean="0">
                <a:solidFill>
                  <a:schemeClr val="tx1"/>
                </a:solidFill>
              </a:rPr>
              <a:t>DevOps</a:t>
            </a:r>
            <a:endParaRPr lang="zh-TW" altLang="en-US" dirty="0">
              <a:solidFill>
                <a:schemeClr val="tx1"/>
              </a:solidFill>
            </a:endParaRPr>
          </a:p>
        </p:txBody>
      </p:sp>
    </p:spTree>
    <p:extLst>
      <p:ext uri="{BB962C8B-B14F-4D97-AF65-F5344CB8AC3E}">
        <p14:creationId xmlns:p14="http://schemas.microsoft.com/office/powerpoint/2010/main" val="40090768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457200" indent="-457200">
              <a:buAutoNum type="arabicPeriod"/>
            </a:pPr>
            <a:r>
              <a:rPr lang="en-US" altLang="zh-TW" b="1" dirty="0" err="1" smtClean="0"/>
              <a:t>DevOps</a:t>
            </a:r>
            <a:r>
              <a:rPr lang="en-US" altLang="zh-TW" b="1" dirty="0" smtClean="0"/>
              <a:t> as slogan</a:t>
            </a:r>
            <a:r>
              <a:rPr lang="zh-TW" altLang="en-US" b="1" dirty="0" smtClean="0"/>
              <a:t> </a:t>
            </a:r>
            <a:r>
              <a:rPr lang="zh-TW" altLang="en-US" b="1" dirty="0" smtClean="0">
                <a:latin typeface="標楷體" pitchFamily="65" charset="-120"/>
                <a:ea typeface="標楷體" pitchFamily="65" charset="-120"/>
              </a:rPr>
              <a:t>口號</a:t>
            </a:r>
            <a:endParaRPr lang="en-US" altLang="zh-TW" b="1" dirty="0" smtClean="0">
              <a:latin typeface="標楷體" pitchFamily="65" charset="-120"/>
              <a:ea typeface="標楷體" pitchFamily="65" charset="-120"/>
            </a:endParaRPr>
          </a:p>
          <a:p>
            <a:pPr marL="0" indent="0">
              <a:buNone/>
            </a:pPr>
            <a:endParaRPr lang="en-US" altLang="zh-TW" dirty="0" smtClean="0"/>
          </a:p>
          <a:p>
            <a:pPr marL="0" indent="0">
              <a:buNone/>
            </a:pPr>
            <a:r>
              <a:rPr lang="en-US" altLang="zh-TW" dirty="0" smtClean="0"/>
              <a:t>Just twitter campaign, and rebranding of exhibit booth and marketing material, bit no internal cultural change. Teams still work alone. No system thinking.  No acceleration of software delivery. </a:t>
            </a:r>
          </a:p>
          <a:p>
            <a:pPr marL="0" indent="0">
              <a:buNone/>
            </a:pPr>
            <a:endParaRPr lang="en-US" altLang="zh-TW" dirty="0"/>
          </a:p>
          <a:p>
            <a:pPr marL="0" indent="0">
              <a:buNone/>
            </a:pPr>
            <a:r>
              <a:rPr lang="en-US" altLang="zh-TW" sz="2000" dirty="0" smtClean="0"/>
              <a:t>[Jeffery Payne, </a:t>
            </a:r>
            <a:r>
              <a:rPr lang="en-US" altLang="zh-TW" sz="2000" dirty="0" err="1" smtClean="0"/>
              <a:t>Techwell</a:t>
            </a:r>
            <a:r>
              <a:rPr lang="en-US" altLang="zh-TW" sz="2000" dirty="0" smtClean="0"/>
              <a:t> insight </a:t>
            </a:r>
            <a:r>
              <a:rPr lang="en-US" altLang="zh-TW" sz="2000" dirty="0" err="1" smtClean="0"/>
              <a:t>togo</a:t>
            </a:r>
            <a:r>
              <a:rPr lang="en-US" altLang="zh-TW" sz="2000" dirty="0" smtClean="0"/>
              <a:t>, July 2019]</a:t>
            </a:r>
            <a:endParaRPr lang="zh-TW" altLang="en-US" sz="2000" dirty="0"/>
          </a:p>
        </p:txBody>
      </p:sp>
      <p:sp>
        <p:nvSpPr>
          <p:cNvPr id="3" name="標題 2"/>
          <p:cNvSpPr>
            <a:spLocks noGrp="1"/>
          </p:cNvSpPr>
          <p:nvPr>
            <p:ph type="title"/>
          </p:nvPr>
        </p:nvSpPr>
        <p:spPr/>
        <p:txBody>
          <a:bodyPr/>
          <a:lstStyle/>
          <a:p>
            <a:r>
              <a:rPr lang="en-US" altLang="zh-TW" dirty="0" smtClean="0">
                <a:solidFill>
                  <a:schemeClr val="tx1"/>
                </a:solidFill>
              </a:rPr>
              <a:t>4 </a:t>
            </a:r>
            <a:r>
              <a:rPr lang="en-US" altLang="zh-TW" dirty="0" err="1" smtClean="0">
                <a:solidFill>
                  <a:schemeClr val="tx1"/>
                </a:solidFill>
              </a:rPr>
              <a:t>DevOps</a:t>
            </a:r>
            <a:r>
              <a:rPr lang="en-US" altLang="zh-TW" dirty="0" smtClean="0">
                <a:solidFill>
                  <a:schemeClr val="tx1"/>
                </a:solidFill>
              </a:rPr>
              <a:t> Anti-patterns to Avoid</a:t>
            </a:r>
            <a:endParaRPr lang="zh-TW" altLang="en-US" dirty="0">
              <a:solidFill>
                <a:schemeClr val="tx1"/>
              </a:solidFill>
            </a:endParaRPr>
          </a:p>
        </p:txBody>
      </p:sp>
    </p:spTree>
    <p:extLst>
      <p:ext uri="{BB962C8B-B14F-4D97-AF65-F5344CB8AC3E}">
        <p14:creationId xmlns:p14="http://schemas.microsoft.com/office/powerpoint/2010/main" val="263418258"/>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b="1" dirty="0" smtClean="0"/>
              <a:t>2. </a:t>
            </a:r>
            <a:r>
              <a:rPr lang="en-US" altLang="zh-TW" b="1" dirty="0" err="1" smtClean="0"/>
              <a:t>DevOps</a:t>
            </a:r>
            <a:r>
              <a:rPr lang="en-US" altLang="zh-TW" b="1" dirty="0" smtClean="0"/>
              <a:t> </a:t>
            </a:r>
            <a:r>
              <a:rPr lang="en-US" altLang="zh-TW" b="1" i="1" dirty="0" smtClean="0"/>
              <a:t>Silos</a:t>
            </a:r>
            <a:r>
              <a:rPr lang="en-US" altLang="zh-TW" b="1" dirty="0" smtClean="0"/>
              <a:t> (</a:t>
            </a:r>
            <a:r>
              <a:rPr lang="zh-TW" altLang="en-US" b="1" dirty="0" smtClean="0">
                <a:latin typeface="標楷體" pitchFamily="65" charset="-120"/>
                <a:ea typeface="標楷體" pitchFamily="65" charset="-120"/>
              </a:rPr>
              <a:t>糧倉</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孤立而亂堆</a:t>
            </a:r>
            <a:r>
              <a:rPr lang="en-US" altLang="zh-TW" b="1" dirty="0" smtClean="0">
                <a:latin typeface="標楷體" pitchFamily="65" charset="-120"/>
                <a:ea typeface="標楷體" pitchFamily="65" charset="-120"/>
              </a:rPr>
              <a:t>)</a:t>
            </a:r>
          </a:p>
          <a:p>
            <a:pPr marL="0" indent="0">
              <a:buNone/>
            </a:pPr>
            <a:endParaRPr lang="en-US" altLang="zh-TW" dirty="0" smtClean="0">
              <a:latin typeface="Times New Roman" pitchFamily="18" charset="0"/>
              <a:ea typeface="標楷體" pitchFamily="65" charset="-120"/>
              <a:cs typeface="Times New Roman" pitchFamily="18" charset="0"/>
            </a:endParaRPr>
          </a:p>
          <a:p>
            <a:pPr marL="0" indent="0">
              <a:buNone/>
            </a:pPr>
            <a:r>
              <a:rPr lang="en-US" altLang="zh-TW" dirty="0" err="1" smtClean="0">
                <a:latin typeface="Times New Roman" pitchFamily="18" charset="0"/>
                <a:ea typeface="標楷體" pitchFamily="65" charset="-120"/>
                <a:cs typeface="Times New Roman" pitchFamily="18" charset="0"/>
              </a:rPr>
              <a:t>DevOps</a:t>
            </a:r>
            <a:r>
              <a:rPr lang="en-US" altLang="zh-TW" dirty="0" smtClean="0">
                <a:latin typeface="Times New Roman" pitchFamily="18" charset="0"/>
                <a:ea typeface="標楷體" pitchFamily="65" charset="-120"/>
                <a:cs typeface="Times New Roman" pitchFamily="18" charset="0"/>
              </a:rPr>
              <a:t> is about tearing down silos, not building new ones.</a:t>
            </a:r>
          </a:p>
          <a:p>
            <a:pPr marL="0" indent="0">
              <a:buNone/>
            </a:pPr>
            <a:r>
              <a:rPr lang="en-US" altLang="zh-TW" dirty="0" smtClean="0">
                <a:latin typeface="Times New Roman" pitchFamily="18" charset="0"/>
                <a:ea typeface="標楷體" pitchFamily="65" charset="-120"/>
                <a:cs typeface="Times New Roman" pitchFamily="18" charset="0"/>
              </a:rPr>
              <a:t>Often we see “VP of </a:t>
            </a:r>
            <a:r>
              <a:rPr lang="en-US" altLang="zh-TW" dirty="0" err="1" smtClean="0">
                <a:latin typeface="Times New Roman" pitchFamily="18" charset="0"/>
                <a:ea typeface="標楷體" pitchFamily="65" charset="-120"/>
                <a:cs typeface="Times New Roman" pitchFamily="18" charset="0"/>
              </a:rPr>
              <a:t>DevOps</a:t>
            </a:r>
            <a:r>
              <a:rPr lang="en-US" altLang="zh-TW" dirty="0" smtClean="0">
                <a:latin typeface="Times New Roman" pitchFamily="18" charset="0"/>
                <a:ea typeface="標楷體" pitchFamily="65" charset="-120"/>
                <a:cs typeface="Times New Roman" pitchFamily="18" charset="0"/>
              </a:rPr>
              <a:t>”, or “</a:t>
            </a:r>
            <a:r>
              <a:rPr lang="en-US" altLang="zh-TW" dirty="0" err="1" smtClean="0">
                <a:latin typeface="Times New Roman" pitchFamily="18" charset="0"/>
                <a:ea typeface="標楷體" pitchFamily="65" charset="-120"/>
                <a:cs typeface="Times New Roman" pitchFamily="18" charset="0"/>
              </a:rPr>
              <a:t>DevOps</a:t>
            </a:r>
            <a:r>
              <a:rPr lang="en-US" altLang="zh-TW" dirty="0" smtClean="0">
                <a:latin typeface="Times New Roman" pitchFamily="18" charset="0"/>
                <a:ea typeface="標楷體" pitchFamily="65" charset="-120"/>
                <a:cs typeface="Times New Roman" pitchFamily="18" charset="0"/>
              </a:rPr>
              <a:t> Teams” in organization chart. Wrong!</a:t>
            </a:r>
          </a:p>
          <a:p>
            <a:pPr marL="0" indent="0">
              <a:buNone/>
            </a:pPr>
            <a:r>
              <a:rPr lang="en-US" altLang="zh-TW" dirty="0" smtClean="0">
                <a:latin typeface="Times New Roman" pitchFamily="18" charset="0"/>
                <a:ea typeface="標楷體" pitchFamily="65" charset="-120"/>
                <a:cs typeface="Times New Roman" pitchFamily="18" charset="0"/>
              </a:rPr>
              <a:t>However, there is nothing wrong with early, temporary </a:t>
            </a:r>
            <a:r>
              <a:rPr lang="en-US" altLang="zh-TW" dirty="0" err="1" smtClean="0">
                <a:latin typeface="Times New Roman" pitchFamily="18" charset="0"/>
                <a:ea typeface="標楷體" pitchFamily="65" charset="-120"/>
                <a:cs typeface="Times New Roman" pitchFamily="18" charset="0"/>
              </a:rPr>
              <a:t>DevOps</a:t>
            </a:r>
            <a:r>
              <a:rPr lang="en-US" altLang="zh-TW" dirty="0" smtClean="0">
                <a:latin typeface="Times New Roman" pitchFamily="18" charset="0"/>
                <a:ea typeface="標楷體" pitchFamily="65" charset="-120"/>
                <a:cs typeface="Times New Roman" pitchFamily="18" charset="0"/>
              </a:rPr>
              <a:t> groups.</a:t>
            </a:r>
            <a:r>
              <a:rPr lang="en-US" altLang="zh-TW" dirty="0" smtClean="0">
                <a:latin typeface="標楷體" pitchFamily="65" charset="-120"/>
                <a:ea typeface="標楷體" pitchFamily="65" charset="-120"/>
              </a:rPr>
              <a:t> </a:t>
            </a:r>
            <a:endParaRPr lang="zh-TW" altLang="en-US"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rPr>
              <a:t>4 </a:t>
            </a:r>
            <a:r>
              <a:rPr lang="en-US" altLang="zh-TW" dirty="0" err="1">
                <a:solidFill>
                  <a:schemeClr val="tx1"/>
                </a:solidFill>
              </a:rPr>
              <a:t>DevOps</a:t>
            </a:r>
            <a:r>
              <a:rPr lang="en-US" altLang="zh-TW" dirty="0">
                <a:solidFill>
                  <a:schemeClr val="tx1"/>
                </a:solidFill>
              </a:rPr>
              <a:t> Anti-patterns to Avoid</a:t>
            </a:r>
            <a:endParaRPr lang="zh-TW" altLang="en-US" dirty="0"/>
          </a:p>
        </p:txBody>
      </p:sp>
    </p:spTree>
    <p:extLst>
      <p:ext uri="{BB962C8B-B14F-4D97-AF65-F5344CB8AC3E}">
        <p14:creationId xmlns:p14="http://schemas.microsoft.com/office/powerpoint/2010/main" val="2829129426"/>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457200" indent="-457200">
              <a:buAutoNum type="arabicPeriod" startAt="3"/>
            </a:pPr>
            <a:r>
              <a:rPr lang="en-US" altLang="zh-TW" b="1" dirty="0" err="1" smtClean="0"/>
              <a:t>DevOps</a:t>
            </a:r>
            <a:r>
              <a:rPr lang="en-US" altLang="zh-TW" b="1" dirty="0" smtClean="0"/>
              <a:t> = Tools ? No!</a:t>
            </a:r>
          </a:p>
          <a:p>
            <a:pPr marL="0" indent="0">
              <a:buNone/>
            </a:pPr>
            <a:endParaRPr lang="en-US" altLang="zh-TW" dirty="0"/>
          </a:p>
          <a:p>
            <a:pPr marL="0" indent="0">
              <a:buNone/>
            </a:pPr>
            <a:r>
              <a:rPr lang="en-US" altLang="zh-TW" dirty="0" smtClean="0"/>
              <a:t>Adopting tools does not improve the communication or collaboration among everyone in the software lifecycle. </a:t>
            </a:r>
            <a:endParaRPr lang="zh-TW" altLang="en-US" dirty="0"/>
          </a:p>
        </p:txBody>
      </p:sp>
      <p:sp>
        <p:nvSpPr>
          <p:cNvPr id="3" name="標題 2"/>
          <p:cNvSpPr>
            <a:spLocks noGrp="1"/>
          </p:cNvSpPr>
          <p:nvPr>
            <p:ph type="title"/>
          </p:nvPr>
        </p:nvSpPr>
        <p:spPr/>
        <p:txBody>
          <a:bodyPr/>
          <a:lstStyle/>
          <a:p>
            <a:r>
              <a:rPr lang="en-US" altLang="zh-TW" dirty="0">
                <a:solidFill>
                  <a:schemeClr val="tx1"/>
                </a:solidFill>
              </a:rPr>
              <a:t>4 </a:t>
            </a:r>
            <a:r>
              <a:rPr lang="en-US" altLang="zh-TW" dirty="0" err="1">
                <a:solidFill>
                  <a:schemeClr val="tx1"/>
                </a:solidFill>
              </a:rPr>
              <a:t>DevOps</a:t>
            </a:r>
            <a:r>
              <a:rPr lang="en-US" altLang="zh-TW" dirty="0">
                <a:solidFill>
                  <a:schemeClr val="tx1"/>
                </a:solidFill>
              </a:rPr>
              <a:t> Anti-patterns to Avoid</a:t>
            </a:r>
            <a:endParaRPr lang="zh-TW" altLang="en-US" dirty="0"/>
          </a:p>
        </p:txBody>
      </p:sp>
    </p:spTree>
    <p:extLst>
      <p:ext uri="{BB962C8B-B14F-4D97-AF65-F5344CB8AC3E}">
        <p14:creationId xmlns:p14="http://schemas.microsoft.com/office/powerpoint/2010/main" val="237112219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b="1" dirty="0" smtClean="0"/>
              <a:t>4. </a:t>
            </a:r>
            <a:r>
              <a:rPr lang="en-US" altLang="zh-TW" b="1" dirty="0" err="1" smtClean="0"/>
              <a:t>DevOps</a:t>
            </a:r>
            <a:r>
              <a:rPr lang="en-US" altLang="zh-TW" b="1" dirty="0" smtClean="0"/>
              <a:t> = Agile ? No!</a:t>
            </a:r>
          </a:p>
          <a:p>
            <a:pPr marL="0" indent="0">
              <a:buNone/>
            </a:pPr>
            <a:endParaRPr lang="en-US" altLang="zh-TW" dirty="0"/>
          </a:p>
          <a:p>
            <a:pPr marL="0" indent="0">
              <a:buNone/>
            </a:pPr>
            <a:r>
              <a:rPr lang="en-US" altLang="zh-TW" dirty="0" err="1" smtClean="0"/>
              <a:t>DevOps</a:t>
            </a:r>
            <a:r>
              <a:rPr lang="en-US" altLang="zh-TW" dirty="0" smtClean="0"/>
              <a:t> brings agile principles to </a:t>
            </a:r>
            <a:r>
              <a:rPr lang="en-US" altLang="zh-TW" b="1" dirty="0" smtClean="0"/>
              <a:t>operations</a:t>
            </a:r>
            <a:r>
              <a:rPr lang="en-US" altLang="zh-TW" dirty="0" smtClean="0"/>
              <a:t> and helps realize </a:t>
            </a:r>
            <a:r>
              <a:rPr lang="en-US" altLang="zh-TW" dirty="0" err="1" smtClean="0"/>
              <a:t>agile’s</a:t>
            </a:r>
            <a:r>
              <a:rPr lang="en-US" altLang="zh-TW" dirty="0" smtClean="0"/>
              <a:t> promise of increasing customer value.</a:t>
            </a:r>
          </a:p>
          <a:p>
            <a:pPr marL="0" indent="0">
              <a:buNone/>
            </a:pPr>
            <a:r>
              <a:rPr lang="en-US" altLang="zh-TW" dirty="0" smtClean="0"/>
              <a:t>However, agile method is required to enable continuous delivery that </a:t>
            </a:r>
            <a:r>
              <a:rPr lang="en-US" altLang="zh-TW" dirty="0" err="1" smtClean="0"/>
              <a:t>DevOps</a:t>
            </a:r>
            <a:r>
              <a:rPr lang="en-US" altLang="zh-TW" dirty="0" smtClean="0"/>
              <a:t> aims to achieve.</a:t>
            </a:r>
            <a:endParaRPr lang="zh-TW" altLang="en-US" dirty="0"/>
          </a:p>
        </p:txBody>
      </p:sp>
      <p:sp>
        <p:nvSpPr>
          <p:cNvPr id="3" name="標題 2"/>
          <p:cNvSpPr>
            <a:spLocks noGrp="1"/>
          </p:cNvSpPr>
          <p:nvPr>
            <p:ph type="title"/>
          </p:nvPr>
        </p:nvSpPr>
        <p:spPr/>
        <p:txBody>
          <a:bodyPr/>
          <a:lstStyle/>
          <a:p>
            <a:r>
              <a:rPr lang="en-US" altLang="zh-TW" dirty="0">
                <a:solidFill>
                  <a:schemeClr val="tx1"/>
                </a:solidFill>
              </a:rPr>
              <a:t>4 </a:t>
            </a:r>
            <a:r>
              <a:rPr lang="en-US" altLang="zh-TW" dirty="0" err="1">
                <a:solidFill>
                  <a:schemeClr val="tx1"/>
                </a:solidFill>
              </a:rPr>
              <a:t>DevOps</a:t>
            </a:r>
            <a:r>
              <a:rPr lang="en-US" altLang="zh-TW" dirty="0">
                <a:solidFill>
                  <a:schemeClr val="tx1"/>
                </a:solidFill>
              </a:rPr>
              <a:t> Anti-patterns to Avoid</a:t>
            </a:r>
            <a:endParaRPr lang="zh-TW" altLang="en-US" dirty="0"/>
          </a:p>
        </p:txBody>
      </p:sp>
    </p:spTree>
    <p:extLst>
      <p:ext uri="{BB962C8B-B14F-4D97-AF65-F5344CB8AC3E}">
        <p14:creationId xmlns:p14="http://schemas.microsoft.com/office/powerpoint/2010/main" val="337700927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55000" lnSpcReduction="20000"/>
          </a:bodyPr>
          <a:lstStyle/>
          <a:p>
            <a:pPr marL="0" indent="0">
              <a:buNone/>
            </a:pPr>
            <a:r>
              <a:rPr lang="en-US" altLang="zh-TW" sz="4400" dirty="0" smtClean="0"/>
              <a:t>1. </a:t>
            </a:r>
            <a:r>
              <a:rPr lang="en-US" altLang="zh-TW" sz="4400" b="1" dirty="0" smtClean="0"/>
              <a:t>Lead time </a:t>
            </a:r>
            <a:r>
              <a:rPr lang="en-US" altLang="zh-TW" sz="4400" dirty="0" smtClean="0"/>
              <a:t>for changes: How long does it take from dev. to production?</a:t>
            </a:r>
          </a:p>
          <a:p>
            <a:pPr marL="0" indent="0">
              <a:buNone/>
            </a:pPr>
            <a:r>
              <a:rPr lang="en-US" altLang="zh-TW" sz="4400" dirty="0" smtClean="0"/>
              <a:t>2. Dev. </a:t>
            </a:r>
            <a:r>
              <a:rPr lang="en-US" altLang="zh-TW" sz="4400" b="1" dirty="0"/>
              <a:t>F</a:t>
            </a:r>
            <a:r>
              <a:rPr lang="en-US" altLang="zh-TW" sz="4400" b="1" dirty="0" smtClean="0"/>
              <a:t>requency</a:t>
            </a:r>
            <a:r>
              <a:rPr lang="en-US" altLang="zh-TW" sz="4400" dirty="0" smtClean="0"/>
              <a:t>: How often is change deployed?</a:t>
            </a:r>
          </a:p>
          <a:p>
            <a:pPr marL="0" indent="0">
              <a:buNone/>
            </a:pPr>
            <a:r>
              <a:rPr lang="en-US" altLang="zh-TW" sz="4400" dirty="0" smtClean="0"/>
              <a:t>3. Time to restore service: If production has an issue, how long until it is corrected?</a:t>
            </a:r>
          </a:p>
          <a:p>
            <a:pPr marL="0" indent="0">
              <a:buNone/>
            </a:pPr>
            <a:r>
              <a:rPr lang="en-US" altLang="zh-TW" sz="4400" dirty="0" smtClean="0"/>
              <a:t>4. Change failure rate: What percentage of changes deployed do not work properly?</a:t>
            </a:r>
          </a:p>
          <a:p>
            <a:pPr marL="0" indent="0">
              <a:buNone/>
            </a:pPr>
            <a:r>
              <a:rPr lang="en-US" altLang="zh-TW" sz="4400" dirty="0" smtClean="0"/>
              <a:t>5. Availability: How often is a service accessible to end-users?</a:t>
            </a:r>
          </a:p>
          <a:p>
            <a:pPr marL="0" indent="0">
              <a:buNone/>
            </a:pPr>
            <a:endParaRPr lang="en-US" altLang="zh-TW" dirty="0"/>
          </a:p>
          <a:p>
            <a:pPr marL="0" indent="0">
              <a:buNone/>
            </a:pPr>
            <a:endParaRPr lang="en-US" altLang="zh-TW" dirty="0" smtClean="0"/>
          </a:p>
          <a:p>
            <a:pPr marL="0" indent="0">
              <a:buNone/>
            </a:pPr>
            <a:endParaRPr lang="en-US" altLang="zh-TW" dirty="0" smtClean="0"/>
          </a:p>
          <a:p>
            <a:pPr marL="0" indent="0">
              <a:buNone/>
            </a:pPr>
            <a:r>
              <a:rPr lang="en-US" altLang="zh-TW" sz="3300" dirty="0" smtClean="0"/>
              <a:t>[Jeffrey Payne, </a:t>
            </a:r>
            <a:r>
              <a:rPr lang="en-US" altLang="zh-TW" sz="3300" dirty="0" err="1" smtClean="0"/>
              <a:t>TechWell</a:t>
            </a:r>
            <a:r>
              <a:rPr lang="en-US" altLang="zh-TW" sz="3300" dirty="0" smtClean="0"/>
              <a:t> Insights on the Web, Aug. 30, 2019]</a:t>
            </a:r>
            <a:endParaRPr lang="zh-TW" altLang="en-US" sz="3300" dirty="0"/>
          </a:p>
        </p:txBody>
      </p:sp>
      <p:sp>
        <p:nvSpPr>
          <p:cNvPr id="3" name="標題 2"/>
          <p:cNvSpPr>
            <a:spLocks noGrp="1"/>
          </p:cNvSpPr>
          <p:nvPr>
            <p:ph type="title"/>
          </p:nvPr>
        </p:nvSpPr>
        <p:spPr/>
        <p:txBody>
          <a:bodyPr/>
          <a:lstStyle/>
          <a:p>
            <a:r>
              <a:rPr lang="en-US" altLang="zh-TW" dirty="0" err="1" smtClean="0">
                <a:solidFill>
                  <a:schemeClr val="tx1"/>
                </a:solidFill>
              </a:rPr>
              <a:t>DevOps</a:t>
            </a:r>
            <a:r>
              <a:rPr lang="en-US" altLang="zh-TW" dirty="0" smtClean="0">
                <a:solidFill>
                  <a:schemeClr val="tx1"/>
                </a:solidFill>
              </a:rPr>
              <a:t> Metrics</a:t>
            </a:r>
            <a:endParaRPr lang="zh-TW" altLang="en-US" dirty="0">
              <a:solidFill>
                <a:schemeClr val="tx1"/>
              </a:solidFill>
            </a:endParaRPr>
          </a:p>
        </p:txBody>
      </p:sp>
    </p:spTree>
    <p:extLst>
      <p:ext uri="{BB962C8B-B14F-4D97-AF65-F5344CB8AC3E}">
        <p14:creationId xmlns:p14="http://schemas.microsoft.com/office/powerpoint/2010/main" val="426390504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2B2BFF6-5843-4139-86BA-9DAF10FB148B}" type="slidenum">
              <a:rPr lang="zh-TW" altLang="en-US" smtClean="0">
                <a:solidFill>
                  <a:schemeClr val="tx1"/>
                </a:solidFill>
              </a:rPr>
              <a:pPr>
                <a:defRPr/>
              </a:pPr>
              <a:t>286</a:t>
            </a:fld>
            <a:endParaRPr lang="en-US" altLang="zh-TW">
              <a:solidFill>
                <a:schemeClr val="tx1"/>
              </a:solidFill>
            </a:endParaRPr>
          </a:p>
        </p:txBody>
      </p:sp>
      <p:sp>
        <p:nvSpPr>
          <p:cNvPr id="2" name="標題 1"/>
          <p:cNvSpPr>
            <a:spLocks noGrp="1"/>
          </p:cNvSpPr>
          <p:nvPr>
            <p:ph type="title"/>
          </p:nvPr>
        </p:nvSpPr>
        <p:spPr/>
        <p:txBody>
          <a:bodyPr/>
          <a:lstStyle/>
          <a:p>
            <a:pPr>
              <a:defRPr/>
            </a:pPr>
            <a:endParaRPr lang="zh-TW" altLang="en-US">
              <a:solidFill>
                <a:schemeClr val="tx1"/>
              </a:solidFill>
            </a:endParaRPr>
          </a:p>
        </p:txBody>
      </p:sp>
      <p:sp>
        <p:nvSpPr>
          <p:cNvPr id="3" name="內容版面配置區 2"/>
          <p:cNvSpPr>
            <a:spLocks noGrp="1"/>
          </p:cNvSpPr>
          <p:nvPr>
            <p:ph sz="quarter" idx="4294967295"/>
          </p:nvPr>
        </p:nvSpPr>
        <p:spPr>
          <a:xfrm>
            <a:off x="1524000" y="1378225"/>
            <a:ext cx="8534400" cy="4174435"/>
          </a:xfrm>
          <a:prstGeom prst="rect">
            <a:avLst/>
          </a:prstGeom>
        </p:spPr>
        <p:txBody>
          <a:bodyPr>
            <a:normAutofit/>
          </a:bodyPr>
          <a:lstStyle/>
          <a:p>
            <a:pPr eaLnBrk="1" hangingPunct="1">
              <a:lnSpc>
                <a:spcPct val="90000"/>
              </a:lnSpc>
              <a:buFont typeface="Wingdings" pitchFamily="2" charset="2"/>
              <a:buNone/>
              <a:defRPr/>
            </a:pPr>
            <a:r>
              <a:rPr lang="zh-TW" altLang="en-US" dirty="0" smtClean="0">
                <a:solidFill>
                  <a:schemeClr val="tx1"/>
                </a:solidFill>
                <a:latin typeface="+mn-ea"/>
              </a:rPr>
              <a:t>下面，先解釋七個基本觀念</a:t>
            </a:r>
            <a:endParaRPr lang="en-US" altLang="zh-TW" dirty="0" smtClean="0">
              <a:solidFill>
                <a:schemeClr val="tx1"/>
              </a:solidFill>
              <a:latin typeface="+mn-ea"/>
            </a:endParaRPr>
          </a:p>
          <a:p>
            <a:pPr eaLnBrk="1" hangingPunct="1">
              <a:lnSpc>
                <a:spcPct val="90000"/>
              </a:lnSpc>
              <a:buFont typeface="Wingdings" pitchFamily="2" charset="2"/>
              <a:buNone/>
              <a:defRPr/>
            </a:pPr>
            <a:r>
              <a:rPr lang="zh-TW" altLang="en-US" dirty="0" smtClean="0">
                <a:solidFill>
                  <a:schemeClr val="tx1"/>
                </a:solidFill>
                <a:latin typeface="+mn-ea"/>
              </a:rPr>
              <a:t>再以之建構出  </a:t>
            </a:r>
            <a:r>
              <a:rPr lang="zh-TW" altLang="en-US" b="1" dirty="0" smtClean="0">
                <a:solidFill>
                  <a:schemeClr val="tx1"/>
                </a:solidFill>
                <a:latin typeface="+mn-ea"/>
              </a:rPr>
              <a:t>溝通週期</a:t>
            </a:r>
            <a:r>
              <a:rPr lang="zh-TW" altLang="en-US" dirty="0" smtClean="0">
                <a:solidFill>
                  <a:schemeClr val="tx1"/>
                </a:solidFill>
                <a:latin typeface="+mn-ea"/>
              </a:rPr>
              <a:t>為基礎的</a:t>
            </a:r>
            <a:endParaRPr lang="en-US" altLang="zh-TW" dirty="0" smtClean="0">
              <a:solidFill>
                <a:schemeClr val="tx1"/>
              </a:solidFill>
              <a:latin typeface="+mn-ea"/>
            </a:endParaRPr>
          </a:p>
          <a:p>
            <a:pPr eaLnBrk="1" hangingPunct="1">
              <a:lnSpc>
                <a:spcPct val="90000"/>
              </a:lnSpc>
              <a:buFont typeface="Wingdings" pitchFamily="2" charset="2"/>
              <a:buNone/>
              <a:defRPr/>
            </a:pPr>
            <a:endParaRPr lang="en-US" altLang="zh-TW" dirty="0" smtClean="0">
              <a:solidFill>
                <a:schemeClr val="tx1"/>
              </a:solidFill>
              <a:latin typeface="+mn-ea"/>
            </a:endParaRPr>
          </a:p>
          <a:p>
            <a:pPr eaLnBrk="1" hangingPunct="1">
              <a:lnSpc>
                <a:spcPct val="90000"/>
              </a:lnSpc>
              <a:buFont typeface="Wingdings" pitchFamily="2" charset="2"/>
              <a:buNone/>
              <a:defRPr/>
            </a:pPr>
            <a:r>
              <a:rPr lang="zh-TW" altLang="en-US" b="1" dirty="0" smtClean="0">
                <a:solidFill>
                  <a:schemeClr val="tx1"/>
                </a:solidFill>
                <a:latin typeface="+mn-ea"/>
              </a:rPr>
              <a:t>                </a:t>
            </a:r>
            <a:r>
              <a:rPr lang="zh-TW" altLang="en-US" sz="4800" b="1" dirty="0" smtClean="0">
                <a:solidFill>
                  <a:schemeClr val="tx1"/>
                </a:solidFill>
                <a:latin typeface="+mn-ea"/>
              </a:rPr>
              <a:t>測 試 帶 動 法</a:t>
            </a:r>
            <a:endParaRPr lang="en-US" altLang="zh-TW" sz="4800" b="1" dirty="0" smtClean="0">
              <a:solidFill>
                <a:schemeClr val="tx1"/>
              </a:solidFill>
              <a:latin typeface="+mn-ea"/>
            </a:endParaRPr>
          </a:p>
          <a:p>
            <a:pPr eaLnBrk="1" hangingPunct="1">
              <a:lnSpc>
                <a:spcPct val="90000"/>
              </a:lnSpc>
              <a:buFont typeface="Wingdings" pitchFamily="2" charset="2"/>
              <a:buNone/>
              <a:defRPr/>
            </a:pPr>
            <a:endParaRPr lang="en-US" altLang="zh-TW" dirty="0" smtClean="0">
              <a:solidFill>
                <a:schemeClr val="tx1"/>
              </a:solidFill>
              <a:latin typeface="+mn-ea"/>
            </a:endParaRPr>
          </a:p>
          <a:p>
            <a:pPr eaLnBrk="1" hangingPunct="1">
              <a:lnSpc>
                <a:spcPct val="90000"/>
              </a:lnSpc>
              <a:buFont typeface="Wingdings" pitchFamily="2" charset="2"/>
              <a:buNone/>
              <a:defRPr/>
            </a:pPr>
            <a:r>
              <a:rPr lang="zh-TW" altLang="en-US" dirty="0" smtClean="0">
                <a:solidFill>
                  <a:schemeClr val="tx1"/>
                </a:solidFill>
                <a:latin typeface="+mn-ea"/>
              </a:rPr>
              <a:t>陳教授的 </a:t>
            </a:r>
            <a:r>
              <a:rPr lang="en-US" altLang="zh-TW" b="1" dirty="0" err="1" smtClean="0">
                <a:solidFill>
                  <a:schemeClr val="tx1"/>
                </a:solidFill>
                <a:latin typeface="+mn-ea"/>
              </a:rPr>
              <a:t>myAgile</a:t>
            </a:r>
            <a:r>
              <a:rPr lang="en-US" altLang="zh-TW" dirty="0" smtClean="0">
                <a:solidFill>
                  <a:schemeClr val="tx1"/>
                </a:solidFill>
                <a:latin typeface="+mn-ea"/>
              </a:rPr>
              <a:t> </a:t>
            </a:r>
            <a:r>
              <a:rPr lang="zh-TW" altLang="en-US" dirty="0" smtClean="0">
                <a:solidFill>
                  <a:schemeClr val="tx1"/>
                </a:solidFill>
                <a:latin typeface="+mn-ea"/>
              </a:rPr>
              <a:t>即是一套  </a:t>
            </a:r>
            <a:endParaRPr lang="en-US" altLang="zh-TW" dirty="0" smtClean="0">
              <a:solidFill>
                <a:schemeClr val="tx1"/>
              </a:solidFill>
              <a:latin typeface="+mn-ea"/>
            </a:endParaRPr>
          </a:p>
          <a:p>
            <a:pPr eaLnBrk="1" hangingPunct="1">
              <a:lnSpc>
                <a:spcPct val="90000"/>
              </a:lnSpc>
              <a:buFont typeface="Wingdings" pitchFamily="2" charset="2"/>
              <a:buNone/>
              <a:defRPr/>
            </a:pPr>
            <a:r>
              <a:rPr lang="en-US" altLang="zh-TW" dirty="0" smtClean="0">
                <a:solidFill>
                  <a:schemeClr val="tx1"/>
                </a:solidFill>
                <a:latin typeface="+mn-ea"/>
              </a:rPr>
              <a:t>       </a:t>
            </a:r>
            <a:r>
              <a:rPr lang="zh-TW" altLang="en-US" dirty="0" smtClean="0">
                <a:solidFill>
                  <a:schemeClr val="tx1"/>
                </a:solidFill>
                <a:latin typeface="+mn-ea"/>
              </a:rPr>
              <a:t>具體可行的 測試帶動的流程</a:t>
            </a:r>
          </a:p>
          <a:p>
            <a:pPr eaLnBrk="1" hangingPunct="1">
              <a:lnSpc>
                <a:spcPct val="90000"/>
              </a:lnSpc>
              <a:buFont typeface="Wingdings" pitchFamily="2" charset="2"/>
              <a:buNone/>
              <a:defRPr/>
            </a:pPr>
            <a:endParaRPr lang="zh-TW" altLang="en-US" dirty="0" smtClean="0">
              <a:solidFill>
                <a:schemeClr val="tx1"/>
              </a:solidFill>
              <a:latin typeface="+mn-ea"/>
            </a:endParaRPr>
          </a:p>
          <a:p>
            <a:pPr>
              <a:defRPr/>
            </a:pPr>
            <a:endParaRPr lang="zh-TW" altLang="en-US" dirty="0">
              <a:solidFill>
                <a:schemeClr val="tx1"/>
              </a:solidFill>
              <a:latin typeface="+mn-ea"/>
            </a:endParaRPr>
          </a:p>
        </p:txBody>
      </p:sp>
    </p:spTree>
    <p:extLst>
      <p:ext uri="{BB962C8B-B14F-4D97-AF65-F5344CB8AC3E}">
        <p14:creationId xmlns:p14="http://schemas.microsoft.com/office/powerpoint/2010/main" val="74568456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ADBB1D4-C949-4227-A981-4F4A01F6A300}" type="slidenum">
              <a:rPr lang="zh-TW" altLang="en-US" smtClean="0">
                <a:solidFill>
                  <a:schemeClr val="tx1"/>
                </a:solidFill>
              </a:rPr>
              <a:pPr>
                <a:defRPr/>
              </a:pPr>
              <a:t>287</a:t>
            </a:fld>
            <a:endParaRPr lang="en-US" altLang="zh-TW">
              <a:solidFill>
                <a:schemeClr val="tx1"/>
              </a:solidFill>
            </a:endParaRPr>
          </a:p>
        </p:txBody>
      </p:sp>
      <p:sp>
        <p:nvSpPr>
          <p:cNvPr id="297986" name="Rectangle 2"/>
          <p:cNvSpPr>
            <a:spLocks noGrp="1" noChangeArrowheads="1"/>
          </p:cNvSpPr>
          <p:nvPr>
            <p:ph type="title"/>
          </p:nvPr>
        </p:nvSpPr>
        <p:spPr/>
        <p:txBody>
          <a:bodyPr/>
          <a:lstStyle/>
          <a:p>
            <a:pPr eaLnBrk="1" hangingPunct="1">
              <a:defRPr/>
            </a:pPr>
            <a:r>
              <a:rPr lang="en-US" altLang="zh-TW" dirty="0" smtClean="0">
                <a:solidFill>
                  <a:schemeClr val="tx1"/>
                </a:solidFill>
              </a:rPr>
              <a:t>1.Pair Programming </a:t>
            </a:r>
            <a:r>
              <a:rPr lang="zh-TW" altLang="en-US" dirty="0" smtClean="0">
                <a:solidFill>
                  <a:schemeClr val="tx1"/>
                </a:solidFill>
                <a:ea typeface="標楷體" pitchFamily="65" charset="-120"/>
              </a:rPr>
              <a:t>雙人組開發</a:t>
            </a:r>
          </a:p>
        </p:txBody>
      </p:sp>
      <p:sp>
        <p:nvSpPr>
          <p:cNvPr id="297987" name="Rectangle 3"/>
          <p:cNvSpPr>
            <a:spLocks noGrp="1" noChangeArrowheads="1"/>
          </p:cNvSpPr>
          <p:nvPr>
            <p:ph sz="quarter" idx="4294967295"/>
          </p:nvPr>
        </p:nvSpPr>
        <p:spPr>
          <a:xfrm>
            <a:off x="609600" y="1643269"/>
            <a:ext cx="10972800" cy="4487655"/>
          </a:xfrm>
          <a:prstGeom prst="rect">
            <a:avLst/>
          </a:prstGeom>
        </p:spPr>
        <p:txBody>
          <a:bodyPr/>
          <a:lstStyle/>
          <a:p>
            <a:pPr lvl="1" eaLnBrk="1" hangingPunct="1">
              <a:buClr>
                <a:schemeClr val="bg2"/>
              </a:buClr>
              <a:buSzPct val="105000"/>
              <a:buFontTx/>
              <a:buNone/>
              <a:defRPr/>
            </a:pPr>
            <a:r>
              <a:rPr lang="zh-TW" altLang="en-US" sz="2400" dirty="0" smtClean="0">
                <a:solidFill>
                  <a:schemeClr val="tx1"/>
                </a:solidFill>
                <a:latin typeface="微軟正黑體" pitchFamily="34" charset="-120"/>
                <a:ea typeface="微軟正黑體" pitchFamily="34" charset="-120"/>
              </a:rPr>
              <a:t>   兩人配對即時溝通，有點像趣味賽兩人三腳；</a:t>
            </a:r>
            <a:endParaRPr lang="en-US" altLang="zh-TW" sz="2400" dirty="0" smtClean="0">
              <a:solidFill>
                <a:schemeClr val="tx1"/>
              </a:solidFill>
              <a:latin typeface="微軟正黑體" pitchFamily="34" charset="-120"/>
              <a:ea typeface="微軟正黑體" pitchFamily="34" charset="-120"/>
            </a:endParaRPr>
          </a:p>
          <a:p>
            <a:pPr lvl="1" eaLnBrk="1" hangingPunct="1">
              <a:buClr>
                <a:schemeClr val="bg2"/>
              </a:buClr>
              <a:buSzPct val="105000"/>
              <a:buFontTx/>
              <a:buNone/>
              <a:defRPr/>
            </a:pPr>
            <a:r>
              <a:rPr lang="en-US" altLang="zh-TW" sz="2400" dirty="0" smtClean="0">
                <a:solidFill>
                  <a:schemeClr val="tx1"/>
                </a:solidFill>
                <a:latin typeface="微軟正黑體" pitchFamily="34" charset="-120"/>
                <a:ea typeface="微軟正黑體" pitchFamily="34" charset="-120"/>
              </a:rPr>
              <a:t>   </a:t>
            </a:r>
            <a:r>
              <a:rPr lang="zh-TW" altLang="en-US" sz="2400" dirty="0" smtClean="0">
                <a:solidFill>
                  <a:schemeClr val="tx1"/>
                </a:solidFill>
                <a:latin typeface="微軟正黑體" pitchFamily="34" charset="-120"/>
                <a:ea typeface="微軟正黑體" pitchFamily="34" charset="-120"/>
              </a:rPr>
              <a:t>加快開發及除錯速度，並激發創意</a:t>
            </a:r>
            <a:endParaRPr lang="zh-TW" altLang="en-US" sz="2400" b="1" dirty="0" smtClean="0">
              <a:solidFill>
                <a:schemeClr val="tx1"/>
              </a:solidFill>
              <a:latin typeface="微軟正黑體" pitchFamily="34" charset="-120"/>
              <a:ea typeface="微軟正黑體" pitchFamily="34" charset="-120"/>
            </a:endParaRPr>
          </a:p>
          <a:p>
            <a:pPr lvl="2" eaLnBrk="1" hangingPunct="1">
              <a:buClr>
                <a:schemeClr val="bg2"/>
              </a:buClr>
              <a:buSzPct val="105000"/>
              <a:defRPr/>
            </a:pPr>
            <a:r>
              <a:rPr kumimoji="0" lang="zh-TW" altLang="en-US" sz="2000" dirty="0" smtClean="0">
                <a:solidFill>
                  <a:schemeClr val="tx1"/>
                </a:solidFill>
                <a:latin typeface="標楷體" pitchFamily="65" charset="-120"/>
                <a:ea typeface="標楷體" pitchFamily="65" charset="-120"/>
              </a:rPr>
              <a:t>兩人快樂的肩並肩坐電腦前，同時注視螢幕，一人主導</a:t>
            </a:r>
            <a:r>
              <a:rPr kumimoji="0" lang="en-US" altLang="zh-TW" sz="2000" dirty="0" smtClean="0">
                <a:solidFill>
                  <a:schemeClr val="tx1"/>
                </a:solidFill>
                <a:latin typeface="標楷體" pitchFamily="65" charset="-120"/>
                <a:ea typeface="標楷體" pitchFamily="65" charset="-120"/>
              </a:rPr>
              <a:t>(drive)</a:t>
            </a:r>
            <a:r>
              <a:rPr kumimoji="0" lang="zh-TW" altLang="en-US" sz="2000" dirty="0" smtClean="0">
                <a:solidFill>
                  <a:schemeClr val="tx1"/>
                </a:solidFill>
                <a:latin typeface="標楷體" pitchFamily="65" charset="-120"/>
                <a:ea typeface="標楷體" pitchFamily="65" charset="-120"/>
              </a:rPr>
              <a:t>，另一人從不同角度思考，即時查核</a:t>
            </a:r>
            <a:r>
              <a:rPr kumimoji="0" lang="en-US" altLang="zh-TW" sz="2000" dirty="0" smtClean="0">
                <a:solidFill>
                  <a:schemeClr val="tx1"/>
                </a:solidFill>
                <a:latin typeface="標楷體" pitchFamily="65" charset="-120"/>
                <a:ea typeface="標楷體" pitchFamily="65" charset="-120"/>
              </a:rPr>
              <a:t>(review)</a:t>
            </a:r>
            <a:r>
              <a:rPr kumimoji="0" lang="zh-TW" altLang="en-US" sz="2000" dirty="0" smtClean="0">
                <a:solidFill>
                  <a:schemeClr val="tx1"/>
                </a:solidFill>
                <a:latin typeface="標楷體" pitchFamily="65" charset="-120"/>
                <a:ea typeface="標楷體" pitchFamily="65" charset="-120"/>
              </a:rPr>
              <a:t>，並可隨時交換角色</a:t>
            </a:r>
          </a:p>
          <a:p>
            <a:pPr lvl="2" eaLnBrk="1" hangingPunct="1">
              <a:buClr>
                <a:schemeClr val="bg2"/>
              </a:buClr>
              <a:buSzPct val="105000"/>
              <a:defRPr/>
            </a:pPr>
            <a:r>
              <a:rPr kumimoji="0" lang="zh-TW" altLang="en-US" sz="2000" dirty="0" smtClean="0">
                <a:solidFill>
                  <a:schemeClr val="tx1"/>
                </a:solidFill>
                <a:latin typeface="標楷體" pitchFamily="65" charset="-120"/>
                <a:ea typeface="標楷體" pitchFamily="65" charset="-120"/>
              </a:rPr>
              <a:t>過程中隨時討論程式細節、做法，並藉由討論、爭辯，找到最佳程式寫法，隨時注意程式撰寫的小錯誤或邏輯錯誤，錯誤發生時則共同除錯，</a:t>
            </a:r>
          </a:p>
          <a:p>
            <a:pPr lvl="2" eaLnBrk="1" hangingPunct="1">
              <a:buClr>
                <a:schemeClr val="bg2"/>
              </a:buClr>
              <a:buSzPct val="105000"/>
              <a:buFont typeface="Wingdings" pitchFamily="2" charset="2"/>
              <a:buNone/>
              <a:defRPr/>
            </a:pPr>
            <a:r>
              <a:rPr kumimoji="0" lang="zh-TW" altLang="en-US" sz="2000" dirty="0" smtClean="0">
                <a:solidFill>
                  <a:schemeClr val="tx1"/>
                </a:solidFill>
                <a:latin typeface="標楷體" pitchFamily="65" charset="-120"/>
                <a:ea typeface="標楷體" pitchFamily="65" charset="-120"/>
              </a:rPr>
              <a:t>   以</a:t>
            </a:r>
            <a:r>
              <a:rPr kumimoji="0" lang="zh-TW" altLang="en-US" sz="2000" b="1" dirty="0" smtClean="0">
                <a:solidFill>
                  <a:schemeClr val="tx1"/>
                </a:solidFill>
                <a:latin typeface="標楷體" pitchFamily="65" charset="-120"/>
                <a:ea typeface="標楷體" pitchFamily="65" charset="-120"/>
              </a:rPr>
              <a:t>降低錯誤率</a:t>
            </a:r>
            <a:r>
              <a:rPr kumimoji="0" lang="zh-TW" altLang="en-US" sz="2000" dirty="0" smtClean="0">
                <a:solidFill>
                  <a:schemeClr val="tx1"/>
                </a:solidFill>
                <a:latin typeface="標楷體" pitchFamily="65" charset="-120"/>
                <a:ea typeface="標楷體" pitchFamily="65" charset="-120"/>
              </a:rPr>
              <a:t>和</a:t>
            </a:r>
            <a:r>
              <a:rPr kumimoji="0" lang="zh-TW" altLang="en-US" sz="2000" b="1" dirty="0" smtClean="0">
                <a:solidFill>
                  <a:schemeClr val="tx1"/>
                </a:solidFill>
                <a:latin typeface="標楷體" pitchFamily="65" charset="-120"/>
                <a:ea typeface="標楷體" pitchFamily="65" charset="-120"/>
              </a:rPr>
              <a:t>提高除錯效率</a:t>
            </a:r>
            <a:endParaRPr kumimoji="0" lang="en-US" altLang="zh-TW" sz="2000" b="1" dirty="0" smtClean="0">
              <a:solidFill>
                <a:schemeClr val="tx1"/>
              </a:solidFill>
              <a:latin typeface="標楷體" pitchFamily="65" charset="-120"/>
              <a:ea typeface="標楷體" pitchFamily="65" charset="-120"/>
            </a:endParaRPr>
          </a:p>
          <a:p>
            <a:pPr lvl="2" eaLnBrk="1" hangingPunct="1">
              <a:buClr>
                <a:schemeClr val="bg2"/>
              </a:buClr>
              <a:buSzPct val="105000"/>
              <a:buFont typeface="Wingdings" pitchFamily="2" charset="2"/>
              <a:buNone/>
              <a:defRPr/>
            </a:pPr>
            <a:r>
              <a:rPr kumimoji="0" lang="zh-TW" altLang="en-US" b="1" dirty="0" smtClean="0">
                <a:solidFill>
                  <a:schemeClr val="tx1"/>
                </a:solidFill>
                <a:latin typeface="標楷體" pitchFamily="65" charset="-120"/>
                <a:ea typeface="標楷體" pitchFamily="65" charset="-120"/>
              </a:rPr>
              <a:t> </a:t>
            </a:r>
            <a:endParaRPr lang="zh-TW" altLang="en-US"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這樣可較快完成較佳成果</a:t>
            </a:r>
            <a:r>
              <a:rPr lang="en-US" altLang="zh-TW" sz="2400" dirty="0" smtClean="0">
                <a:solidFill>
                  <a:schemeClr val="tx1"/>
                </a:solidFill>
                <a:latin typeface="標楷體" pitchFamily="65" charset="-120"/>
                <a:ea typeface="標楷體" pitchFamily="65" charset="-120"/>
              </a:rPr>
              <a:t>(Better work in less time)</a:t>
            </a:r>
            <a:r>
              <a:rPr lang="zh-TW" altLang="en-US" sz="2400" dirty="0" smtClean="0">
                <a:solidFill>
                  <a:schemeClr val="tx1"/>
                </a:solidFill>
                <a:latin typeface="標楷體" pitchFamily="65" charset="-120"/>
                <a:ea typeface="標楷體" pitchFamily="65" charset="-120"/>
              </a:rPr>
              <a:t>，   </a:t>
            </a:r>
            <a:endParaRPr lang="en-US" altLang="zh-TW" sz="2400"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會帶來</a:t>
            </a:r>
            <a:r>
              <a:rPr lang="zh-TW" altLang="en-US" sz="2400" b="1" dirty="0" smtClean="0">
                <a:solidFill>
                  <a:schemeClr val="tx1"/>
                </a:solidFill>
                <a:latin typeface="標楷體" pitchFamily="65" charset="-120"/>
                <a:ea typeface="標楷體" pitchFamily="65" charset="-120"/>
              </a:rPr>
              <a:t>工作驕傲感 </a:t>
            </a:r>
            <a:r>
              <a:rPr lang="en-US" altLang="zh-TW" sz="2400" b="1" dirty="0" smtClean="0">
                <a:solidFill>
                  <a:schemeClr val="tx1"/>
                </a:solidFill>
                <a:latin typeface="標楷體" pitchFamily="65" charset="-120"/>
                <a:ea typeface="標楷體" pitchFamily="65" charset="-120"/>
              </a:rPr>
              <a:t>(</a:t>
            </a:r>
            <a:r>
              <a:rPr lang="en-US" altLang="zh-TW" sz="2400" b="1" i="1" dirty="0" smtClean="0">
                <a:solidFill>
                  <a:schemeClr val="tx1"/>
                </a:solidFill>
                <a:latin typeface="標楷體" pitchFamily="65" charset="-120"/>
                <a:ea typeface="標楷體" pitchFamily="65" charset="-120"/>
              </a:rPr>
              <a:t>pride-in-work)</a:t>
            </a:r>
            <a:endParaRPr lang="zh-TW" altLang="en-US" sz="2400" b="1" i="1"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531961281"/>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1415CA2-4C7E-4C34-B6EF-4BEA3714E825}" type="slidenum">
              <a:rPr lang="zh-TW" altLang="en-US" smtClean="0">
                <a:solidFill>
                  <a:schemeClr val="tx1"/>
                </a:solidFill>
              </a:rPr>
              <a:pPr>
                <a:defRPr/>
              </a:pPr>
              <a:t>288</a:t>
            </a:fld>
            <a:endParaRPr lang="en-US" altLang="zh-TW">
              <a:solidFill>
                <a:schemeClr val="tx1"/>
              </a:solidFill>
            </a:endParaRPr>
          </a:p>
        </p:txBody>
      </p:sp>
      <p:sp>
        <p:nvSpPr>
          <p:cNvPr id="299010" name="Rectangle 2"/>
          <p:cNvSpPr>
            <a:spLocks noGrp="1" noChangeArrowheads="1"/>
          </p:cNvSpPr>
          <p:nvPr>
            <p:ph type="title"/>
          </p:nvPr>
        </p:nvSpPr>
        <p:spPr/>
        <p:txBody>
          <a:bodyPr/>
          <a:lstStyle/>
          <a:p>
            <a:pPr eaLnBrk="1" hangingPunct="1">
              <a:defRPr/>
            </a:pPr>
            <a:r>
              <a:rPr lang="en-US" altLang="zh-TW" dirty="0" smtClean="0">
                <a:solidFill>
                  <a:schemeClr val="tx1"/>
                </a:solidFill>
              </a:rPr>
              <a:t>1.Pair Programming (Cont.)</a:t>
            </a:r>
            <a:endParaRPr lang="zh-TW" altLang="en-US" dirty="0" smtClean="0">
              <a:solidFill>
                <a:schemeClr val="tx1"/>
              </a:solidFill>
            </a:endParaRPr>
          </a:p>
        </p:txBody>
      </p:sp>
      <p:sp>
        <p:nvSpPr>
          <p:cNvPr id="299011" name="Rectangle 3"/>
          <p:cNvSpPr>
            <a:spLocks noGrp="1" noChangeArrowheads="1"/>
          </p:cNvSpPr>
          <p:nvPr>
            <p:ph sz="quarter" idx="4294967295"/>
          </p:nvPr>
        </p:nvSpPr>
        <p:spPr>
          <a:xfrm>
            <a:off x="609600" y="1428750"/>
            <a:ext cx="10972800" cy="4702175"/>
          </a:xfrm>
          <a:prstGeom prst="rect">
            <a:avLst/>
          </a:prstGeom>
        </p:spPr>
        <p:txBody>
          <a:bodyPr/>
          <a:lstStyle/>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1)</a:t>
            </a:r>
            <a:r>
              <a:rPr lang="zh-TW" altLang="en-US" sz="2400" dirty="0" smtClean="0">
                <a:solidFill>
                  <a:schemeClr val="tx1"/>
                </a:solidFill>
                <a:latin typeface="標楷體" pitchFamily="65" charset="-120"/>
                <a:ea typeface="標楷體" pitchFamily="65" charset="-120"/>
              </a:rPr>
              <a:t>工作驕傲感，即自傲、自豪，有助培養強烈企圖心、不服輸鬥志、樂在工作中</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400" b="1" dirty="0" smtClean="0">
                <a:solidFill>
                  <a:schemeClr val="tx1"/>
                </a:solidFill>
                <a:latin typeface="微軟正黑體" pitchFamily="34" charset="-120"/>
                <a:ea typeface="微軟正黑體" pitchFamily="34" charset="-120"/>
              </a:rPr>
              <a:t>    在此</a:t>
            </a:r>
            <a:r>
              <a:rPr lang="en-US" altLang="zh-TW" sz="2400" b="1" dirty="0" smtClean="0">
                <a:solidFill>
                  <a:schemeClr val="tx1"/>
                </a:solidFill>
                <a:latin typeface="微軟正黑體" pitchFamily="34" charset="-120"/>
                <a:ea typeface="微軟正黑體" pitchFamily="34" charset="-120"/>
              </a:rPr>
              <a:t>”</a:t>
            </a:r>
            <a:r>
              <a:rPr lang="zh-TW" altLang="en-US" sz="2400" b="1" dirty="0" smtClean="0">
                <a:solidFill>
                  <a:schemeClr val="tx1"/>
                </a:solidFill>
                <a:latin typeface="微軟正黑體" pitchFamily="34" charset="-120"/>
                <a:ea typeface="微軟正黑體" pitchFamily="34" charset="-120"/>
              </a:rPr>
              <a:t>後工廠時代</a:t>
            </a:r>
            <a:r>
              <a:rPr lang="en-US" altLang="zh-TW" sz="2400" b="1" dirty="0" smtClean="0">
                <a:solidFill>
                  <a:schemeClr val="tx1"/>
                </a:solidFill>
                <a:latin typeface="微軟正黑體" pitchFamily="34" charset="-120"/>
                <a:ea typeface="微軟正黑體" pitchFamily="34" charset="-120"/>
              </a:rPr>
              <a:t>”</a:t>
            </a:r>
            <a:r>
              <a:rPr lang="zh-TW" altLang="en-US" sz="2400" b="1" dirty="0" smtClean="0">
                <a:solidFill>
                  <a:schemeClr val="tx1"/>
                </a:solidFill>
                <a:latin typeface="微軟正黑體" pitchFamily="34" charset="-120"/>
                <a:ea typeface="微軟正黑體" pitchFamily="34" charset="-120"/>
              </a:rPr>
              <a:t>，應揚棄下面工廠思維</a:t>
            </a:r>
            <a:r>
              <a:rPr lang="en-US" altLang="zh-TW" sz="2400" dirty="0" smtClean="0">
                <a:solidFill>
                  <a:schemeClr val="tx1"/>
                </a:solidFill>
                <a:latin typeface="微軟正黑體" pitchFamily="34" charset="-120"/>
                <a:ea typeface="微軟正黑體" pitchFamily="34" charset="-120"/>
              </a:rPr>
              <a:t>: </a:t>
            </a:r>
          </a:p>
          <a:p>
            <a:pPr eaLnBrk="1" hangingPunct="1">
              <a:lnSpc>
                <a:spcPct val="90000"/>
              </a:lnSpc>
              <a:buFont typeface="Wingdings" pitchFamily="2" charset="2"/>
              <a:buNone/>
              <a:defRPr/>
            </a:pPr>
            <a:r>
              <a:rPr lang="zh-TW" altLang="en-US" sz="2400" b="1" dirty="0" smtClean="0">
                <a:solidFill>
                  <a:schemeClr val="tx1"/>
                </a:solidFill>
                <a:latin typeface="微軟正黑體" pitchFamily="34" charset="-120"/>
                <a:ea typeface="微軟正黑體" pitchFamily="34" charset="-120"/>
              </a:rPr>
              <a:t>                      兩人做一事，人力成本太高</a:t>
            </a:r>
            <a:endParaRPr lang="en-US" altLang="zh-TW" sz="2400" b="1" dirty="0" smtClean="0">
              <a:solidFill>
                <a:schemeClr val="tx1"/>
              </a:solidFill>
              <a:latin typeface="微軟正黑體" pitchFamily="34" charset="-120"/>
              <a:ea typeface="微軟正黑體" pitchFamily="34" charset="-120"/>
            </a:endParaRPr>
          </a:p>
          <a:p>
            <a:pPr eaLnBrk="1" hangingPunct="1">
              <a:lnSpc>
                <a:spcPct val="90000"/>
              </a:lnSpc>
              <a:buFont typeface="Wingdings" pitchFamily="2" charset="2"/>
              <a:buNone/>
              <a:defRPr/>
            </a:pPr>
            <a:r>
              <a:rPr lang="en-US" altLang="zh-TW" sz="2400" b="1" dirty="0" smtClean="0">
                <a:solidFill>
                  <a:schemeClr val="tx1"/>
                </a:solidFill>
                <a:latin typeface="微軟正黑體" pitchFamily="34" charset="-120"/>
                <a:ea typeface="微軟正黑體" pitchFamily="34" charset="-120"/>
              </a:rPr>
              <a:t>                      </a:t>
            </a:r>
            <a:r>
              <a:rPr lang="zh-TW" altLang="en-US" sz="2400" b="1" dirty="0" smtClean="0">
                <a:solidFill>
                  <a:schemeClr val="tx1"/>
                </a:solidFill>
                <a:latin typeface="微軟正黑體" pitchFamily="34" charset="-120"/>
                <a:ea typeface="微軟正黑體" pitchFamily="34" charset="-120"/>
              </a:rPr>
              <a:t>兩人整天交頭接耳，一定在混！</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此外要培養 </a:t>
            </a:r>
            <a:r>
              <a:rPr lang="en-US" altLang="zh-TW" sz="2400" dirty="0" smtClean="0">
                <a:solidFill>
                  <a:schemeClr val="tx1"/>
                </a:solidFill>
                <a:latin typeface="標楷體" pitchFamily="65" charset="-120"/>
                <a:ea typeface="標楷體" pitchFamily="65" charset="-120"/>
              </a:rPr>
              <a:t>2)</a:t>
            </a:r>
            <a:r>
              <a:rPr lang="zh-TW" altLang="en-US" sz="2400" dirty="0" smtClean="0">
                <a:solidFill>
                  <a:schemeClr val="tx1"/>
                </a:solidFill>
                <a:latin typeface="標楷體" pitchFamily="65" charset="-120"/>
                <a:ea typeface="標楷體" pitchFamily="65" charset="-120"/>
              </a:rPr>
              <a:t>公民意識</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後敍</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a:t>
            </a:r>
            <a:r>
              <a:rPr lang="en-US" altLang="zh-TW" sz="2400" dirty="0" smtClean="0">
                <a:solidFill>
                  <a:schemeClr val="tx1"/>
                </a:solidFill>
                <a:latin typeface="標楷體" pitchFamily="65" charset="-120"/>
                <a:ea typeface="標楷體" pitchFamily="65" charset="-120"/>
              </a:rPr>
              <a:t>3)</a:t>
            </a:r>
            <a:r>
              <a:rPr lang="zh-TW" altLang="en-US" sz="2400" dirty="0" smtClean="0">
                <a:solidFill>
                  <a:schemeClr val="tx1"/>
                </a:solidFill>
                <a:latin typeface="標楷體" pitchFamily="65" charset="-120"/>
                <a:ea typeface="標楷體" pitchFamily="65" charset="-120"/>
              </a:rPr>
              <a:t>敏銳注意週遭，</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4)</a:t>
            </a:r>
            <a:r>
              <a:rPr lang="zh-TW" altLang="en-US" sz="2400" dirty="0" smtClean="0">
                <a:solidFill>
                  <a:schemeClr val="tx1"/>
                </a:solidFill>
                <a:latin typeface="標楷體" pitchFamily="65" charset="-120"/>
                <a:ea typeface="標楷體" pitchFamily="65" charset="-120"/>
              </a:rPr>
              <a:t>自發地行動 </a:t>
            </a:r>
            <a:r>
              <a:rPr lang="en-US" altLang="zh-TW" sz="2400" dirty="0" smtClean="0">
                <a:solidFill>
                  <a:schemeClr val="tx1"/>
                </a:solidFill>
                <a:latin typeface="標楷體" pitchFamily="65" charset="-120"/>
                <a:ea typeface="標楷體" pitchFamily="65" charset="-120"/>
              </a:rPr>
              <a:t>(act spontaneously)</a:t>
            </a:r>
            <a:r>
              <a:rPr lang="zh-TW" altLang="en-US"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dirty="0">
                <a:solidFill>
                  <a:schemeClr val="tx1"/>
                </a:solidFill>
                <a:latin typeface="標楷體" pitchFamily="65" charset="-120"/>
                <a:ea typeface="標楷體" pitchFamily="65" charset="-120"/>
              </a:rPr>
              <a:t>上面</a:t>
            </a:r>
            <a:r>
              <a:rPr lang="zh-TW" altLang="en-US" sz="2400" dirty="0" smtClean="0">
                <a:solidFill>
                  <a:schemeClr val="tx1"/>
                </a:solidFill>
                <a:latin typeface="標楷體" pitchFamily="65" charset="-120"/>
                <a:ea typeface="標楷體" pitchFamily="65" charset="-120"/>
              </a:rPr>
              <a:t>四點可使團隊績效臻於顛峰</a:t>
            </a:r>
          </a:p>
          <a:p>
            <a:pPr eaLnBrk="1" hangingPunct="1">
              <a:lnSpc>
                <a:spcPct val="90000"/>
              </a:lnSpc>
              <a:buFont typeface="Wingdings" pitchFamily="2" charset="2"/>
              <a:buNone/>
              <a:defRPr/>
            </a:pPr>
            <a:r>
              <a:rPr lang="zh-TW" altLang="en-US" dirty="0">
                <a:solidFill>
                  <a:schemeClr val="tx1"/>
                </a:solidFill>
                <a:latin typeface="標楷體" pitchFamily="65" charset="-120"/>
                <a:ea typeface="標楷體" pitchFamily="65" charset="-120"/>
              </a:rPr>
              <a:t>這</a:t>
            </a:r>
            <a:r>
              <a:rPr lang="zh-TW" altLang="en-US" sz="2400" dirty="0" smtClean="0">
                <a:solidFill>
                  <a:schemeClr val="tx1"/>
                </a:solidFill>
                <a:latin typeface="標楷體" pitchFamily="65" charset="-120"/>
                <a:ea typeface="標楷體" pitchFamily="65" charset="-120"/>
              </a:rPr>
              <a:t>就是 </a:t>
            </a:r>
            <a:r>
              <a:rPr lang="zh-TW" altLang="en-US" sz="2400" b="1" dirty="0" smtClean="0">
                <a:solidFill>
                  <a:schemeClr val="tx1"/>
                </a:solidFill>
                <a:latin typeface="新細明體" pitchFamily="18" charset="-120"/>
              </a:rPr>
              <a:t>群育</a:t>
            </a:r>
            <a:r>
              <a:rPr lang="zh-TW" altLang="en-US" sz="2400" dirty="0" smtClean="0">
                <a:solidFill>
                  <a:schemeClr val="tx1"/>
                </a:solidFill>
                <a:latin typeface="標楷體" pitchFamily="65" charset="-120"/>
                <a:ea typeface="標楷體" pitchFamily="65" charset="-120"/>
              </a:rPr>
              <a:t>，正是台灣教育的弱點之一</a:t>
            </a:r>
          </a:p>
          <a:p>
            <a:pPr eaLnBrk="1" hangingPunct="1">
              <a:lnSpc>
                <a:spcPct val="90000"/>
              </a:lnSpc>
              <a:buFont typeface="Wingdings" pitchFamily="2" charset="2"/>
              <a:buNone/>
              <a:defRPr/>
            </a:pPr>
            <a:endParaRPr lang="zh-TW" altLang="en-US" sz="2400" dirty="0" smtClean="0">
              <a:solidFill>
                <a:schemeClr val="tx1"/>
              </a:solidFill>
              <a:latin typeface="標楷體" pitchFamily="65" charset="-120"/>
              <a:ea typeface="標楷體" pitchFamily="65" charset="-120"/>
            </a:endParaRPr>
          </a:p>
          <a:p>
            <a:pPr>
              <a:lnSpc>
                <a:spcPct val="90000"/>
              </a:lnSpc>
              <a:buNone/>
              <a:defRPr/>
            </a:pPr>
            <a:r>
              <a:rPr lang="zh-TW" altLang="en-US" sz="2400" b="1" dirty="0" smtClean="0">
                <a:solidFill>
                  <a:schemeClr val="tx1"/>
                </a:solidFill>
                <a:latin typeface="新細明體" pitchFamily="18" charset="-120"/>
              </a:rPr>
              <a:t>例子</a:t>
            </a:r>
            <a:r>
              <a:rPr lang="en-US" altLang="zh-TW" sz="2400" b="1" dirty="0" smtClean="0">
                <a:solidFill>
                  <a:schemeClr val="tx1"/>
                </a:solidFill>
                <a:latin typeface="新細明體" pitchFamily="18" charset="-120"/>
              </a:rPr>
              <a:t>:[</a:t>
            </a:r>
            <a:r>
              <a:rPr lang="zh-TW" altLang="en-US" sz="2400" b="1" dirty="0" smtClean="0">
                <a:solidFill>
                  <a:schemeClr val="tx1"/>
                </a:solidFill>
                <a:latin typeface="新細明體" pitchFamily="18" charset="-120"/>
              </a:rPr>
              <a:t>電視骨質藥廣告</a:t>
            </a:r>
            <a:r>
              <a:rPr lang="en-US" altLang="zh-TW" sz="2400" b="1" dirty="0" smtClean="0">
                <a:solidFill>
                  <a:schemeClr val="tx1"/>
                </a:solidFill>
                <a:latin typeface="新細明體" pitchFamily="18" charset="-120"/>
              </a:rPr>
              <a:t>] </a:t>
            </a:r>
            <a:r>
              <a:rPr lang="zh-TW" altLang="en-US" sz="2400" dirty="0" smtClean="0">
                <a:solidFill>
                  <a:schemeClr val="tx1"/>
                </a:solidFill>
                <a:latin typeface="標楷體" pitchFamily="65" charset="-120"/>
                <a:ea typeface="標楷體" pitchFamily="65" charset="-120"/>
              </a:rPr>
              <a:t>一老婦及一少婦忙於佈置新店面，</a:t>
            </a:r>
            <a:r>
              <a:rPr lang="zh-TW" altLang="en-US" dirty="0" smtClean="0">
                <a:solidFill>
                  <a:schemeClr val="tx1"/>
                </a:solidFill>
                <a:latin typeface="標楷體" pitchFamily="65" charset="-120"/>
                <a:ea typeface="標楷體" pitchFamily="65" charset="-120"/>
              </a:rPr>
              <a:t>少婦一</a:t>
            </a:r>
            <a:r>
              <a:rPr lang="zh-TW" altLang="en-US" dirty="0">
                <a:solidFill>
                  <a:schemeClr val="tx1"/>
                </a:solidFill>
                <a:latin typeface="標楷體" pitchFamily="65" charset="-120"/>
                <a:ea typeface="標楷體" pitchFamily="65" charset="-120"/>
              </a:rPr>
              <a:t>不小心，身子</a:t>
            </a:r>
            <a:r>
              <a:rPr lang="zh-TW" altLang="en-US" dirty="0" smtClean="0">
                <a:solidFill>
                  <a:schemeClr val="tx1"/>
                </a:solidFill>
                <a:latin typeface="標楷體" pitchFamily="65" charset="-120"/>
                <a:ea typeface="標楷體" pitchFamily="65" charset="-120"/>
              </a:rPr>
              <a:t>撥</a:t>
            </a:r>
            <a:endParaRPr lang="en-US" altLang="zh-TW" dirty="0" smtClean="0">
              <a:solidFill>
                <a:schemeClr val="tx1"/>
              </a:solidFill>
              <a:latin typeface="標楷體" pitchFamily="65" charset="-120"/>
              <a:ea typeface="標楷體" pitchFamily="65" charset="-120"/>
            </a:endParaRPr>
          </a:p>
          <a:p>
            <a:pPr>
              <a:lnSpc>
                <a:spcPct val="90000"/>
              </a:lnSpc>
              <a:buNone/>
              <a:defRPr/>
            </a:pPr>
            <a:r>
              <a:rPr lang="zh-TW" altLang="en-US" dirty="0" smtClean="0">
                <a:solidFill>
                  <a:schemeClr val="tx1"/>
                </a:solidFill>
                <a:latin typeface="標楷體" pitchFamily="65" charset="-120"/>
                <a:ea typeface="標楷體" pitchFamily="65" charset="-120"/>
              </a:rPr>
              <a:t>倒</a:t>
            </a:r>
            <a:r>
              <a:rPr lang="zh-TW" altLang="en-US" dirty="0">
                <a:solidFill>
                  <a:schemeClr val="tx1"/>
                </a:solidFill>
                <a:latin typeface="標楷體" pitchFamily="65" charset="-120"/>
                <a:ea typeface="標楷體" pitchFamily="65" charset="-120"/>
              </a:rPr>
              <a:t>古董花瓶</a:t>
            </a:r>
            <a:r>
              <a:rPr lang="zh-TW" altLang="en-US" dirty="0" smtClean="0">
                <a:solidFill>
                  <a:schemeClr val="tx1"/>
                </a:solidFill>
                <a:latin typeface="標楷體" pitchFamily="65" charset="-120"/>
                <a:ea typeface="標楷體" pitchFamily="65" charset="-120"/>
              </a:rPr>
              <a:t>，這時</a:t>
            </a:r>
            <a:r>
              <a:rPr lang="zh-TW" altLang="en-US" sz="2400" dirty="0" smtClean="0">
                <a:solidFill>
                  <a:schemeClr val="tx1"/>
                </a:solidFill>
                <a:latin typeface="標楷體" pitchFamily="65" charset="-120"/>
                <a:ea typeface="標楷體" pitchFamily="65" charset="-120"/>
              </a:rPr>
              <a:t>老婦快步上前扶住</a:t>
            </a:r>
            <a:r>
              <a:rPr lang="zh-TW" altLang="en-US" dirty="0">
                <a:solidFill>
                  <a:schemeClr val="tx1"/>
                </a:solidFill>
                <a:latin typeface="標楷體" pitchFamily="65" charset="-120"/>
                <a:ea typeface="標楷體" pitchFamily="65" charset="-120"/>
              </a:rPr>
              <a:t>花瓶</a:t>
            </a:r>
            <a:r>
              <a:rPr lang="zh-TW" altLang="en-US" sz="2400" dirty="0" smtClean="0">
                <a:solidFill>
                  <a:schemeClr val="tx1"/>
                </a:solidFill>
                <a:latin typeface="標楷體" pitchFamily="65" charset="-120"/>
                <a:ea typeface="標楷體" pitchFamily="65" charset="-120"/>
              </a:rPr>
              <a:t>，兩人相視一笑</a:t>
            </a:r>
          </a:p>
        </p:txBody>
      </p:sp>
    </p:spTree>
    <p:extLst>
      <p:ext uri="{BB962C8B-B14F-4D97-AF65-F5344CB8AC3E}">
        <p14:creationId xmlns:p14="http://schemas.microsoft.com/office/powerpoint/2010/main" val="12566294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382F877-83E9-44FA-A36F-00332EE2BF1B}" type="slidenum">
              <a:rPr lang="zh-TW" altLang="en-US" smtClean="0">
                <a:solidFill>
                  <a:schemeClr val="tx1"/>
                </a:solidFill>
              </a:rPr>
              <a:pPr>
                <a:defRPr/>
              </a:pPr>
              <a:t>289</a:t>
            </a:fld>
            <a:endParaRPr lang="en-US" altLang="zh-TW">
              <a:solidFill>
                <a:schemeClr val="tx1"/>
              </a:solidFill>
            </a:endParaRPr>
          </a:p>
        </p:txBody>
      </p:sp>
      <p:sp>
        <p:nvSpPr>
          <p:cNvPr id="2" name="標題 1"/>
          <p:cNvSpPr>
            <a:spLocks noGrp="1"/>
          </p:cNvSpPr>
          <p:nvPr>
            <p:ph type="title"/>
          </p:nvPr>
        </p:nvSpPr>
        <p:spPr>
          <a:xfrm>
            <a:off x="609600" y="0"/>
            <a:ext cx="10972800" cy="1311965"/>
          </a:xfrm>
        </p:spPr>
        <p:txBody>
          <a:bodyPr/>
          <a:lstStyle/>
          <a:p>
            <a:pPr>
              <a:defRPr/>
            </a:pPr>
            <a:r>
              <a:rPr lang="en-US" altLang="zh-TW" dirty="0" smtClean="0">
                <a:solidFill>
                  <a:schemeClr val="tx1"/>
                </a:solidFill>
              </a:rPr>
              <a:t>1.Pair Programming (Cont.)</a:t>
            </a:r>
            <a:endParaRPr lang="zh-TW" altLang="en-US" dirty="0">
              <a:solidFill>
                <a:schemeClr val="tx1"/>
              </a:solidFill>
            </a:endParaRPr>
          </a:p>
        </p:txBody>
      </p:sp>
      <p:sp>
        <p:nvSpPr>
          <p:cNvPr id="3" name="內容版面配置區 2"/>
          <p:cNvSpPr>
            <a:spLocks noGrp="1"/>
          </p:cNvSpPr>
          <p:nvPr>
            <p:ph sz="quarter" idx="4294967295"/>
          </p:nvPr>
        </p:nvSpPr>
        <p:spPr>
          <a:xfrm>
            <a:off x="609600" y="1378225"/>
            <a:ext cx="10972800" cy="4752699"/>
          </a:xfrm>
          <a:prstGeom prst="rect">
            <a:avLst/>
          </a:prstGeom>
        </p:spPr>
        <p:txBody>
          <a:bodyPr>
            <a:normAutofit lnSpcReduction="1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有程式師很自我 </a:t>
            </a:r>
            <a:r>
              <a:rPr lang="en-US" altLang="zh-TW" sz="2400" dirty="0" smtClean="0">
                <a:solidFill>
                  <a:schemeClr val="tx1"/>
                </a:solidFill>
                <a:latin typeface="標楷體" pitchFamily="65" charset="-120"/>
                <a:ea typeface="標楷體" pitchFamily="65" charset="-120"/>
              </a:rPr>
              <a:t>ego</a:t>
            </a:r>
            <a:r>
              <a:rPr lang="zh-TW" altLang="en-US" sz="2400" dirty="0" smtClean="0">
                <a:solidFill>
                  <a:schemeClr val="tx1"/>
                </a:solidFill>
                <a:latin typeface="標楷體" pitchFamily="65" charset="-120"/>
                <a:ea typeface="標楷體" pitchFamily="65" charset="-120"/>
              </a:rPr>
              <a:t>，不願與某人配對，應離職；</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兩人互不願配對，兩人應離職</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草莓族雖不耐操，但較不自私自大、反而較合群</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細明體" pitchFamily="49" charset="-120"/>
                <a:ea typeface="細明體" pitchFamily="49" charset="-120"/>
              </a:rPr>
              <a:t>例子</a:t>
            </a:r>
            <a:r>
              <a:rPr lang="en-US" altLang="zh-TW" sz="2400" dirty="0" smtClean="0">
                <a:solidFill>
                  <a:schemeClr val="tx1"/>
                </a:solidFill>
                <a:latin typeface="細明體" pitchFamily="49" charset="-120"/>
                <a:ea typeface="細明體" pitchFamily="49" charset="-120"/>
              </a:rPr>
              <a:t>:</a:t>
            </a:r>
            <a:r>
              <a:rPr lang="en-US" altLang="zh-TW" sz="2400" dirty="0" err="1" smtClean="0">
                <a:solidFill>
                  <a:schemeClr val="tx1"/>
                </a:solidFill>
                <a:latin typeface="細明體" pitchFamily="49" charset="-120"/>
                <a:ea typeface="細明體" pitchFamily="49" charset="-120"/>
              </a:rPr>
              <a:t>某路邊，中年人轎車亂停</a:t>
            </a:r>
            <a:r>
              <a:rPr lang="en-US" altLang="zh-TW" sz="2400" dirty="0" smtClean="0">
                <a:solidFill>
                  <a:schemeClr val="tx1"/>
                </a:solidFill>
                <a:latin typeface="細明體" pitchFamily="49" charset="-120"/>
                <a:ea typeface="細明體" pitchFamily="49" charset="-120"/>
              </a:rPr>
              <a:t>，</a:t>
            </a:r>
          </a:p>
          <a:p>
            <a:pPr>
              <a:buFont typeface="Wingdings" pitchFamily="2" charset="2"/>
              <a:buNone/>
              <a:defRPr/>
            </a:pPr>
            <a:r>
              <a:rPr lang="en-US" altLang="zh-TW" sz="2400" dirty="0" smtClean="0">
                <a:solidFill>
                  <a:schemeClr val="tx1"/>
                </a:solidFill>
                <a:latin typeface="細明體" pitchFamily="49" charset="-120"/>
                <a:ea typeface="細明體" pitchFamily="49" charset="-120"/>
              </a:rPr>
              <a:t>       </a:t>
            </a:r>
            <a:r>
              <a:rPr lang="zh-TW" altLang="en-US" sz="2400" dirty="0" smtClean="0">
                <a:solidFill>
                  <a:schemeClr val="tx1"/>
                </a:solidFill>
                <a:latin typeface="細明體" pitchFamily="49" charset="-120"/>
                <a:ea typeface="細明體" pitchFamily="49" charset="-120"/>
              </a:rPr>
              <a:t>草莓族</a:t>
            </a:r>
            <a:r>
              <a:rPr lang="en-US" altLang="zh-TW" sz="2400" dirty="0" err="1" smtClean="0">
                <a:solidFill>
                  <a:schemeClr val="tx1"/>
                </a:solidFill>
                <a:latin typeface="細明體" pitchFamily="49" charset="-120"/>
                <a:ea typeface="細明體" pitchFamily="49" charset="-120"/>
              </a:rPr>
              <a:t>青年人機車反而都依照格子停</a:t>
            </a:r>
            <a:endParaRPr lang="en-US" altLang="zh-TW" sz="2400" dirty="0" smtClean="0">
              <a:solidFill>
                <a:schemeClr val="tx1"/>
              </a:solidFill>
              <a:latin typeface="細明體" pitchFamily="49" charset="-120"/>
              <a:ea typeface="細明體" pitchFamily="49" charset="-120"/>
            </a:endParaRPr>
          </a:p>
          <a:p>
            <a:pPr>
              <a:buFont typeface="Wingdings" pitchFamily="2" charset="2"/>
              <a:buNone/>
              <a:defRPr/>
            </a:pPr>
            <a:r>
              <a:rPr lang="en-US" altLang="zh-TW" sz="2400" dirty="0" smtClean="0">
                <a:solidFill>
                  <a:schemeClr val="tx1"/>
                </a:solidFill>
                <a:latin typeface="細明體" pitchFamily="49" charset="-120"/>
                <a:ea typeface="細明體" pitchFamily="49" charset="-120"/>
              </a:rPr>
              <a:t>  </a:t>
            </a:r>
            <a:r>
              <a:rPr lang="zh-TW" altLang="en-US" sz="2400" dirty="0" smtClean="0">
                <a:solidFill>
                  <a:schemeClr val="tx1"/>
                </a:solidFill>
                <a:latin typeface="標楷體" pitchFamily="65" charset="-120"/>
                <a:ea typeface="標楷體" pitchFamily="65" charset="-120"/>
              </a:rPr>
              <a:t>成員程度有高低，</a:t>
            </a:r>
            <a:r>
              <a:rPr lang="zh-TW" altLang="en-US" sz="2400" b="1" dirty="0" smtClean="0">
                <a:solidFill>
                  <a:schemeClr val="tx1"/>
                </a:solidFill>
                <a:latin typeface="微軟正黑體" pitchFamily="34" charset="-120"/>
                <a:ea typeface="微軟正黑體" pitchFamily="34" charset="-120"/>
              </a:rPr>
              <a:t>高高配、低低配</a:t>
            </a:r>
            <a:r>
              <a:rPr lang="zh-TW" altLang="en-US" sz="2400" dirty="0" smtClean="0">
                <a:solidFill>
                  <a:schemeClr val="tx1"/>
                </a:solidFill>
                <a:latin typeface="標楷體" pitchFamily="65" charset="-120"/>
                <a:ea typeface="標楷體" pitchFamily="65" charset="-120"/>
              </a:rPr>
              <a:t>可收切磋效果激發創意</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而</a:t>
            </a:r>
            <a:r>
              <a:rPr lang="zh-TW" altLang="en-US" sz="2400" b="1" dirty="0" smtClean="0">
                <a:solidFill>
                  <a:schemeClr val="tx1"/>
                </a:solidFill>
                <a:latin typeface="微軟正黑體" pitchFamily="34" charset="-120"/>
                <a:ea typeface="微軟正黑體" pitchFamily="34" charset="-120"/>
              </a:rPr>
              <a:t>高低配</a:t>
            </a:r>
            <a:r>
              <a:rPr lang="zh-TW" altLang="en-US" sz="2400" dirty="0" smtClean="0">
                <a:solidFill>
                  <a:schemeClr val="tx1"/>
                </a:solidFill>
                <a:latin typeface="標楷體" pitchFamily="65" charset="-120"/>
                <a:ea typeface="標楷體" pitchFamily="65" charset="-120"/>
              </a:rPr>
              <a:t>則形同教學無切磋之效，但有管理之效</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人其實不相等，二人行必有我師</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三人行不精確</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 ，配對工作可促成團隊技術提升拉齊，</a:t>
            </a:r>
            <a:r>
              <a:rPr kumimoji="0" lang="zh-TW" altLang="en-US" sz="2400" dirty="0" smtClean="0">
                <a:solidFill>
                  <a:schemeClr val="tx1"/>
                </a:solidFill>
                <a:latin typeface="標楷體" pitchFamily="65" charset="-120"/>
                <a:ea typeface="標楷體" pitchFamily="65" charset="-120"/>
              </a:rPr>
              <a:t>每個回合</a:t>
            </a:r>
            <a:r>
              <a:rPr kumimoji="0" lang="en-US" altLang="zh-TW" sz="2400" dirty="0" smtClean="0">
                <a:solidFill>
                  <a:schemeClr val="tx1"/>
                </a:solidFill>
                <a:latin typeface="標楷體" pitchFamily="65" charset="-120"/>
                <a:ea typeface="標楷體" pitchFamily="65" charset="-120"/>
              </a:rPr>
              <a:t>(iteration)</a:t>
            </a:r>
            <a:r>
              <a:rPr kumimoji="0" lang="zh-TW" altLang="en-US" sz="2400" dirty="0" smtClean="0">
                <a:solidFill>
                  <a:schemeClr val="tx1"/>
                </a:solidFill>
                <a:latin typeface="標楷體" pitchFamily="65" charset="-120"/>
                <a:ea typeface="標楷體" pitchFamily="65" charset="-120"/>
              </a:rPr>
              <a:t>配不同人</a:t>
            </a:r>
            <a:r>
              <a:rPr kumimoji="0" lang="en-US" altLang="zh-TW" sz="2400" dirty="0" smtClean="0">
                <a:solidFill>
                  <a:schemeClr val="tx1"/>
                </a:solidFill>
                <a:latin typeface="標楷體" pitchFamily="65" charset="-120"/>
                <a:ea typeface="標楷體" pitchFamily="65" charset="-120"/>
              </a:rPr>
              <a:t>(</a:t>
            </a:r>
            <a:r>
              <a:rPr kumimoji="0" lang="en-US" altLang="zh-TW" sz="2400" dirty="0" err="1" smtClean="0">
                <a:solidFill>
                  <a:schemeClr val="tx1"/>
                </a:solidFill>
                <a:latin typeface="標楷體" pitchFamily="65" charset="-120"/>
                <a:ea typeface="標楷體" pitchFamily="65" charset="-120"/>
              </a:rPr>
              <a:t>輪調</a:t>
            </a:r>
            <a:r>
              <a:rPr kumimoji="0" lang="en-US" altLang="zh-TW" sz="2400" dirty="0" smtClean="0">
                <a:solidFill>
                  <a:schemeClr val="tx1"/>
                </a:solidFill>
                <a:latin typeface="標楷體" pitchFamily="65" charset="-120"/>
                <a:ea typeface="標楷體" pitchFamily="65" charset="-120"/>
              </a:rPr>
              <a:t> rotation),</a:t>
            </a:r>
            <a:r>
              <a:rPr kumimoji="0" lang="en-US" altLang="zh-TW" sz="2400" dirty="0" err="1" smtClean="0">
                <a:solidFill>
                  <a:schemeClr val="tx1"/>
                </a:solidFill>
                <a:latin typeface="標楷體" pitchFamily="65" charset="-120"/>
                <a:ea typeface="標楷體" pitchFamily="65" charset="-120"/>
              </a:rPr>
              <a:t>大一計概開始</a:t>
            </a:r>
            <a:r>
              <a:rPr kumimoji="0" lang="zh-TW" altLang="en-US" sz="2400" dirty="0" smtClean="0">
                <a:solidFill>
                  <a:schemeClr val="tx1"/>
                </a:solidFill>
                <a:latin typeface="標楷體" pitchFamily="65" charset="-120"/>
                <a:ea typeface="標楷體" pitchFamily="65" charset="-120"/>
              </a:rPr>
              <a:t>做</a:t>
            </a:r>
            <a:r>
              <a:rPr kumimoji="0" lang="en-US" altLang="zh-TW" sz="24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400" dirty="0" smtClean="0">
                <a:solidFill>
                  <a:schemeClr val="tx1"/>
                </a:solidFill>
                <a:latin typeface="細明體" pitchFamily="49" charset="-120"/>
                <a:ea typeface="細明體" pitchFamily="49" charset="-120"/>
              </a:rPr>
              <a:t>  例子</a:t>
            </a:r>
            <a:r>
              <a:rPr lang="en-US" altLang="zh-TW" sz="2400" dirty="0" smtClean="0">
                <a:solidFill>
                  <a:schemeClr val="tx1"/>
                </a:solidFill>
                <a:latin typeface="細明體" pitchFamily="49" charset="-120"/>
                <a:ea typeface="細明體" pitchFamily="49" charset="-120"/>
              </a:rPr>
              <a:t>:某</a:t>
            </a:r>
            <a:r>
              <a:rPr lang="zh-TW" altLang="en-US" sz="2400" dirty="0" smtClean="0">
                <a:solidFill>
                  <a:schemeClr val="tx1"/>
                </a:solidFill>
                <a:latin typeface="細明體" pitchFamily="49" charset="-120"/>
                <a:ea typeface="細明體" pitchFamily="49" charset="-120"/>
              </a:rPr>
              <a:t>研究生團隊四人藉 </a:t>
            </a:r>
            <a:r>
              <a:rPr lang="en-US" altLang="zh-TW" sz="2400" dirty="0" smtClean="0">
                <a:solidFill>
                  <a:schemeClr val="tx1"/>
                </a:solidFill>
                <a:latin typeface="細明體" pitchFamily="49" charset="-120"/>
                <a:ea typeface="細明體" pitchFamily="49" charset="-120"/>
              </a:rPr>
              <a:t>pairing </a:t>
            </a:r>
            <a:r>
              <a:rPr lang="zh-TW" altLang="en-US" sz="2400" dirty="0" smtClean="0">
                <a:solidFill>
                  <a:schemeClr val="tx1"/>
                </a:solidFill>
                <a:latin typeface="細明體" pitchFamily="49" charset="-120"/>
                <a:ea typeface="細明體" pitchFamily="49" charset="-120"/>
              </a:rPr>
              <a:t>由不懂到完成軟體</a:t>
            </a:r>
            <a:r>
              <a:rPr lang="en-US" altLang="zh-TW" sz="2400" dirty="0" smtClean="0">
                <a:solidFill>
                  <a:schemeClr val="tx1"/>
                </a:solidFill>
                <a:latin typeface="細明體" pitchFamily="49" charset="-120"/>
                <a:ea typeface="細明體" pitchFamily="49" charset="-120"/>
              </a:rPr>
              <a:t>!  </a:t>
            </a:r>
          </a:p>
          <a:p>
            <a:pPr>
              <a:buFont typeface="Wingdings" pitchFamily="2" charset="2"/>
              <a:buNone/>
              <a:defRPr/>
            </a:pPr>
            <a:r>
              <a:rPr lang="en-US" altLang="zh-TW" sz="2400" dirty="0" smtClean="0">
                <a:solidFill>
                  <a:schemeClr val="tx1"/>
                </a:solidFill>
                <a:latin typeface="細明體" pitchFamily="49" charset="-120"/>
                <a:ea typeface="細明體" pitchFamily="49" charset="-120"/>
              </a:rPr>
              <a:t>       </a:t>
            </a:r>
            <a:r>
              <a:rPr lang="zh-TW" altLang="en-US" sz="2400" dirty="0" smtClean="0">
                <a:solidFill>
                  <a:schemeClr val="tx1"/>
                </a:solidFill>
                <a:latin typeface="細明體" pitchFamily="49" charset="-120"/>
                <a:ea typeface="細明體" pitchFamily="49" charset="-120"/>
              </a:rPr>
              <a:t>大道至簡</a:t>
            </a:r>
            <a:r>
              <a:rPr lang="en-US" altLang="zh-TW" sz="2400" dirty="0" smtClean="0">
                <a:solidFill>
                  <a:schemeClr val="tx1"/>
                </a:solidFill>
                <a:latin typeface="細明體" pitchFamily="49" charset="-120"/>
                <a:ea typeface="細明體" pitchFamily="49" charset="-120"/>
              </a:rPr>
              <a:t>,</a:t>
            </a:r>
            <a:r>
              <a:rPr lang="zh-TW" altLang="en-US" sz="2400" dirty="0" smtClean="0">
                <a:solidFill>
                  <a:schemeClr val="tx1"/>
                </a:solidFill>
                <a:latin typeface="細明體" pitchFamily="49" charset="-120"/>
                <a:ea typeface="細明體" pitchFamily="49" charset="-120"/>
              </a:rPr>
              <a:t>溝通而已矣</a:t>
            </a:r>
            <a:r>
              <a:rPr lang="en-US" altLang="zh-TW" sz="2400" dirty="0" smtClean="0">
                <a:solidFill>
                  <a:schemeClr val="tx1"/>
                </a:solidFill>
                <a:latin typeface="細明體" pitchFamily="49" charset="-120"/>
                <a:ea typeface="細明體" pitchFamily="49" charset="-120"/>
              </a:rPr>
              <a:t>!</a:t>
            </a:r>
            <a:endParaRPr kumimoji="0" lang="zh-TW" altLang="en-US" sz="2400"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4857931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50102DD-F4AB-4A4C-B5AA-F1611D38B7ED}" type="slidenum">
              <a:rPr lang="zh-TW" altLang="en-US" smtClean="0"/>
              <a:pPr>
                <a:defRPr/>
              </a:pPr>
              <a:t>29</a:t>
            </a:fld>
            <a:endParaRPr lang="en-US" altLang="zh-TW"/>
          </a:p>
        </p:txBody>
      </p:sp>
      <p:sp>
        <p:nvSpPr>
          <p:cNvPr id="293890" name="Rectangle 2"/>
          <p:cNvSpPr>
            <a:spLocks noGrp="1" noChangeArrowheads="1"/>
          </p:cNvSpPr>
          <p:nvPr>
            <p:ph type="title"/>
          </p:nvPr>
        </p:nvSpPr>
        <p:spPr>
          <a:xfrm>
            <a:off x="609600" y="0"/>
            <a:ext cx="10972800" cy="1417638"/>
          </a:xfrm>
        </p:spPr>
        <p:txBody>
          <a:bodyPr/>
          <a:lstStyle/>
          <a:p>
            <a:pPr eaLnBrk="1" hangingPunct="1">
              <a:defRPr/>
            </a:pPr>
            <a:r>
              <a:rPr lang="en-US" altLang="zh-TW" sz="4000" dirty="0" smtClean="0">
                <a:solidFill>
                  <a:schemeClr val="tx1"/>
                </a:solidFill>
              </a:rPr>
              <a:t>Communication Channels </a:t>
            </a:r>
            <a:r>
              <a:rPr lang="zh-TW" altLang="en-US" sz="4000" dirty="0" smtClean="0">
                <a:solidFill>
                  <a:schemeClr val="tx1"/>
                </a:solidFill>
                <a:ea typeface="標楷體" pitchFamily="65" charset="-120"/>
              </a:rPr>
              <a:t>溝通管道</a:t>
            </a:r>
            <a:br>
              <a:rPr lang="zh-TW" altLang="en-US" sz="4000" dirty="0" smtClean="0">
                <a:solidFill>
                  <a:schemeClr val="tx1"/>
                </a:solidFill>
                <a:ea typeface="標楷體" pitchFamily="65" charset="-120"/>
              </a:rPr>
            </a:br>
            <a:r>
              <a:rPr lang="en-US" altLang="zh-TW" sz="2000" dirty="0" smtClean="0">
                <a:solidFill>
                  <a:schemeClr val="tx1"/>
                </a:solidFill>
                <a:ea typeface="標楷體" pitchFamily="65" charset="-120"/>
              </a:rPr>
              <a:t>A. Cockburn, </a:t>
            </a:r>
            <a:r>
              <a:rPr lang="en-US" altLang="zh-TW" sz="2000" i="1" dirty="0" smtClean="0">
                <a:solidFill>
                  <a:schemeClr val="tx1"/>
                </a:solidFill>
                <a:ea typeface="標楷體" pitchFamily="65" charset="-120"/>
              </a:rPr>
              <a:t>Agile Software Development, p.95,</a:t>
            </a:r>
            <a:r>
              <a:rPr lang="en-US" altLang="zh-TW" sz="2000" dirty="0" smtClean="0">
                <a:solidFill>
                  <a:schemeClr val="tx1"/>
                </a:solidFill>
                <a:ea typeface="標楷體" pitchFamily="65" charset="-120"/>
              </a:rPr>
              <a:t>Addison-Wesley, 2002.</a:t>
            </a:r>
            <a:endParaRPr lang="en-US" altLang="zh-TW" sz="2000" i="1" dirty="0" smtClean="0">
              <a:solidFill>
                <a:schemeClr val="tx1"/>
              </a:solidFill>
              <a:ea typeface="標楷體" pitchFamily="65" charset="-120"/>
            </a:endParaRPr>
          </a:p>
        </p:txBody>
      </p:sp>
      <p:pic>
        <p:nvPicPr>
          <p:cNvPr id="21507" name="Picture 3" descr="docu0098"/>
          <p:cNvPicPr>
            <a:picLocks noGrp="1" noChangeAspect="1" noChangeArrowheads="1"/>
          </p:cNvPicPr>
          <p:nvPr>
            <p:ph sz="quarter" idx="4294967295"/>
          </p:nvPr>
        </p:nvPicPr>
        <p:blipFill>
          <a:blip r:embed="rId3" cstate="print">
            <a:extLst>
              <a:ext uri="{28A0092B-C50C-407E-A947-70E740481C1C}">
                <a14:useLocalDpi xmlns:a14="http://schemas.microsoft.com/office/drawing/2010/main" val="0"/>
              </a:ext>
            </a:extLst>
          </a:blip>
          <a:stretch>
            <a:fillRect/>
          </a:stretch>
        </p:blipFill>
        <p:spPr>
          <a:xfrm>
            <a:off x="411480" y="1309592"/>
            <a:ext cx="9793224" cy="5155216"/>
          </a:xfrm>
          <a:prstGeom prst="rect">
            <a:avLst/>
          </a:prstGeom>
        </p:spPr>
      </p:pic>
    </p:spTree>
    <p:extLst>
      <p:ext uri="{BB962C8B-B14F-4D97-AF65-F5344CB8AC3E}">
        <p14:creationId xmlns:p14="http://schemas.microsoft.com/office/powerpoint/2010/main" val="2929642888"/>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1FAED36-859C-44F2-9AD7-ADBBCB5091F6}" type="slidenum">
              <a:rPr lang="zh-TW" altLang="en-US" smtClean="0">
                <a:solidFill>
                  <a:schemeClr val="tx1"/>
                </a:solidFill>
              </a:rPr>
              <a:pPr>
                <a:defRPr/>
              </a:pPr>
              <a:t>290</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1.Pair Programming (Cont.)</a:t>
            </a:r>
            <a:endParaRPr lang="zh-TW" altLang="en-US" dirty="0">
              <a:solidFill>
                <a:schemeClr val="tx1"/>
              </a:solidFill>
            </a:endParaRPr>
          </a:p>
        </p:txBody>
      </p:sp>
      <p:sp>
        <p:nvSpPr>
          <p:cNvPr id="3" name="內容版面配置區 2"/>
          <p:cNvSpPr>
            <a:spLocks noGrp="1"/>
          </p:cNvSpPr>
          <p:nvPr>
            <p:ph sz="quarter" idx="4294967295"/>
          </p:nvPr>
        </p:nvSpPr>
        <p:spPr>
          <a:xfrm>
            <a:off x="1524000" y="1696278"/>
            <a:ext cx="8534400" cy="2509962"/>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如何深耕 </a:t>
            </a:r>
            <a:r>
              <a:rPr lang="en-US" altLang="zh-TW" dirty="0" smtClean="0">
                <a:solidFill>
                  <a:schemeClr val="tx1"/>
                </a:solidFill>
                <a:latin typeface="標楷體" pitchFamily="65" charset="-120"/>
                <a:ea typeface="標楷體" pitchFamily="65" charset="-120"/>
              </a:rPr>
              <a:t>pair programming? </a:t>
            </a:r>
            <a:r>
              <a:rPr lang="zh-TW" altLang="en-US" dirty="0" smtClean="0">
                <a:solidFill>
                  <a:schemeClr val="tx1"/>
                </a:solidFill>
                <a:latin typeface="標楷體" pitchFamily="65" charset="-120"/>
                <a:ea typeface="標楷體" pitchFamily="65" charset="-120"/>
              </a:rPr>
              <a:t>陳教授認為要改變工作習慣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試想</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遊玩時要有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玩伴</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才愉快盡興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那麼學習時也要有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學伴</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兩人一齊在螢幕前複習教學投影片</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才愉快有效</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陳教授希望藉教學時推廣</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學伴</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來厚植 </a:t>
            </a:r>
            <a:r>
              <a:rPr lang="en-US" altLang="zh-TW" dirty="0" smtClean="0">
                <a:solidFill>
                  <a:schemeClr val="tx1"/>
                </a:solidFill>
                <a:latin typeface="標楷體" pitchFamily="65" charset="-120"/>
                <a:ea typeface="標楷體" pitchFamily="65" charset="-120"/>
              </a:rPr>
              <a:t>pair programming </a:t>
            </a:r>
            <a:r>
              <a:rPr lang="zh-TW" altLang="en-US" dirty="0" smtClean="0">
                <a:solidFill>
                  <a:schemeClr val="tx1"/>
                </a:solidFill>
                <a:latin typeface="標楷體" pitchFamily="65" charset="-120"/>
                <a:ea typeface="標楷體" pitchFamily="65" charset="-120"/>
              </a:rPr>
              <a:t>習慣</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192732570"/>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6B3FCCA-78AD-40BC-BD2C-8A1F7C98CB18}" type="slidenum">
              <a:rPr lang="zh-TW" altLang="en-US" smtClean="0"/>
              <a:pPr>
                <a:defRPr/>
              </a:pPr>
              <a:t>291</a:t>
            </a:fld>
            <a:endParaRPr lang="en-US" altLang="zh-TW" dirty="0"/>
          </a:p>
        </p:txBody>
      </p:sp>
      <p:sp>
        <p:nvSpPr>
          <p:cNvPr id="336898" name="Rectangle 2"/>
          <p:cNvSpPr>
            <a:spLocks noGrp="1" noChangeArrowheads="1"/>
          </p:cNvSpPr>
          <p:nvPr>
            <p:ph type="title"/>
          </p:nvPr>
        </p:nvSpPr>
        <p:spPr/>
        <p:txBody>
          <a:bodyPr/>
          <a:lstStyle/>
          <a:p>
            <a:pPr eaLnBrk="1" hangingPunct="1">
              <a:defRPr/>
            </a:pPr>
            <a:r>
              <a:rPr lang="en-US" altLang="zh-TW" dirty="0" smtClean="0">
                <a:ea typeface="標楷體" pitchFamily="65" charset="-120"/>
              </a:rPr>
              <a:t/>
            </a:r>
            <a:br>
              <a:rPr lang="en-US" altLang="zh-TW" dirty="0" smtClean="0">
                <a:ea typeface="標楷體" pitchFamily="65" charset="-120"/>
              </a:rPr>
            </a:br>
            <a:r>
              <a:rPr lang="en-US" altLang="zh-TW" dirty="0" smtClean="0">
                <a:solidFill>
                  <a:schemeClr val="tx1"/>
                </a:solidFill>
                <a:ea typeface="標楷體" pitchFamily="65" charset="-120"/>
              </a:rPr>
              <a:t>1. Pair programming (Cont.)</a:t>
            </a:r>
            <a:br>
              <a:rPr lang="en-US" altLang="zh-TW" dirty="0" smtClean="0">
                <a:solidFill>
                  <a:schemeClr val="tx1"/>
                </a:solidFill>
                <a:ea typeface="標楷體" pitchFamily="65" charset="-120"/>
              </a:rPr>
            </a:br>
            <a:r>
              <a:rPr lang="zh-TW" altLang="en-US" dirty="0" smtClean="0">
                <a:solidFill>
                  <a:schemeClr val="tx1"/>
                </a:solidFill>
                <a:latin typeface="標楷體" pitchFamily="65" charset="-120"/>
                <a:ea typeface="標楷體" pitchFamily="65" charset="-120"/>
              </a:rPr>
              <a:t>面對面</a:t>
            </a:r>
            <a:r>
              <a:rPr lang="zh-TW" altLang="en-US" dirty="0" smtClean="0">
                <a:solidFill>
                  <a:schemeClr val="tx1"/>
                </a:solidFill>
                <a:ea typeface="標楷體" pitchFamily="65" charset="-120"/>
              </a:rPr>
              <a:t>溝通 </a:t>
            </a:r>
            <a:r>
              <a:rPr lang="zh-TW" altLang="en-US" dirty="0" smtClean="0">
                <a:solidFill>
                  <a:schemeClr val="tx1"/>
                </a:solidFill>
                <a:latin typeface="標楷體" pitchFamily="65" charset="-120"/>
                <a:ea typeface="標楷體" pitchFamily="65" charset="-120"/>
              </a:rPr>
              <a:t>效果</a:t>
            </a:r>
            <a:r>
              <a:rPr lang="en-US" altLang="zh-TW" dirty="0" err="1" smtClean="0">
                <a:solidFill>
                  <a:schemeClr val="tx1"/>
                </a:solidFill>
                <a:ea typeface="標楷體" pitchFamily="65" charset="-120"/>
              </a:rPr>
              <a:t>最佳</a:t>
            </a:r>
            <a:r>
              <a:rPr lang="en-US" altLang="zh-TW" dirty="0" smtClean="0">
                <a:solidFill>
                  <a:schemeClr val="tx1"/>
                </a:solidFill>
                <a:ea typeface="標楷體" pitchFamily="65" charset="-120"/>
              </a:rPr>
              <a:t>！</a:t>
            </a:r>
            <a:endParaRPr lang="zh-TW" altLang="en-US" dirty="0" smtClean="0">
              <a:solidFill>
                <a:schemeClr val="tx1"/>
              </a:solidFill>
              <a:ea typeface="標楷體" pitchFamily="65" charset="-120"/>
            </a:endParaRPr>
          </a:p>
        </p:txBody>
      </p:sp>
      <p:sp>
        <p:nvSpPr>
          <p:cNvPr id="336899" name="Rectangle 3"/>
          <p:cNvSpPr>
            <a:spLocks noGrp="1" noChangeArrowheads="1"/>
          </p:cNvSpPr>
          <p:nvPr>
            <p:ph sz="quarter" idx="4294967295"/>
          </p:nvPr>
        </p:nvSpPr>
        <p:spPr>
          <a:xfrm>
            <a:off x="2324100" y="1600201"/>
            <a:ext cx="9391651" cy="4530725"/>
          </a:xfrm>
          <a:prstGeom prst="rect">
            <a:avLst/>
          </a:prstGeom>
        </p:spPr>
        <p:txBody>
          <a:bodyPr/>
          <a:lstStyle/>
          <a:p>
            <a:pPr eaLnBrk="1" hangingPunct="1">
              <a:buFont typeface="Wingdings" pitchFamily="2" charset="2"/>
              <a:buNone/>
              <a:defRPr/>
            </a:pPr>
            <a:endParaRPr lang="en-US" altLang="zh-TW" dirty="0" smtClean="0">
              <a:latin typeface="標楷體" pitchFamily="65" charset="-120"/>
              <a:ea typeface="標楷體" pitchFamily="65" charset="-120"/>
            </a:endParaRPr>
          </a:p>
          <a:p>
            <a:pPr eaLnBrk="1" hangingPunct="1">
              <a:defRPr/>
            </a:pPr>
            <a:r>
              <a:rPr lang="en-US" altLang="zh-TW" sz="2300" dirty="0" smtClean="0">
                <a:solidFill>
                  <a:schemeClr val="tx1"/>
                </a:solidFill>
                <a:latin typeface="標楷體" pitchFamily="65" charset="-120"/>
                <a:ea typeface="標楷體" pitchFamily="65" charset="-120"/>
              </a:rPr>
              <a:t>1. </a:t>
            </a:r>
            <a:r>
              <a:rPr lang="zh-TW" altLang="en-US" sz="2300" dirty="0" smtClean="0">
                <a:solidFill>
                  <a:schemeClr val="tx1"/>
                </a:solidFill>
                <a:latin typeface="標楷體" pitchFamily="65" charset="-120"/>
                <a:ea typeface="標楷體" pitchFamily="65" charset="-120"/>
              </a:rPr>
              <a:t>小張、老李</a:t>
            </a:r>
            <a:r>
              <a:rPr lang="en-US" altLang="zh-TW" sz="2300" dirty="0" smtClean="0">
                <a:solidFill>
                  <a:schemeClr val="tx1"/>
                </a:solidFill>
                <a:latin typeface="標楷體" pitchFamily="65" charset="-120"/>
                <a:ea typeface="標楷體" pitchFamily="65" charset="-120"/>
              </a:rPr>
              <a:t> pair programs.(</a:t>
            </a:r>
            <a:r>
              <a:rPr lang="zh-TW" altLang="en-US" sz="2300" dirty="0" smtClean="0">
                <a:solidFill>
                  <a:schemeClr val="tx1"/>
                </a:solidFill>
                <a:latin typeface="標楷體" pitchFamily="65" charset="-120"/>
                <a:ea typeface="標楷體" pitchFamily="65" charset="-120"/>
              </a:rPr>
              <a:t>效果最佳</a:t>
            </a:r>
            <a:r>
              <a:rPr lang="en-US" altLang="zh-TW" sz="2300" dirty="0" smtClean="0">
                <a:solidFill>
                  <a:schemeClr val="tx1"/>
                </a:solidFill>
                <a:latin typeface="標楷體" pitchFamily="65" charset="-120"/>
                <a:ea typeface="標楷體" pitchFamily="65" charset="-120"/>
              </a:rPr>
              <a:t>)</a:t>
            </a:r>
          </a:p>
          <a:p>
            <a:pPr eaLnBrk="1" hangingPunct="1">
              <a:defRPr/>
            </a:pPr>
            <a:r>
              <a:rPr lang="en-US" altLang="zh-TW" sz="2300" dirty="0" smtClean="0">
                <a:solidFill>
                  <a:schemeClr val="tx1"/>
                </a:solidFill>
                <a:latin typeface="標楷體" pitchFamily="65" charset="-120"/>
                <a:ea typeface="標楷體" pitchFamily="65" charset="-120"/>
              </a:rPr>
              <a:t>2. </a:t>
            </a:r>
            <a:r>
              <a:rPr lang="zh-TW" altLang="en-US" sz="2300" dirty="0" smtClean="0">
                <a:solidFill>
                  <a:schemeClr val="tx1"/>
                </a:solidFill>
                <a:latin typeface="標楷體" pitchFamily="65" charset="-120"/>
                <a:ea typeface="標楷體" pitchFamily="65" charset="-120"/>
              </a:rPr>
              <a:t>兩人用不同電腦，但肩併肩</a:t>
            </a:r>
            <a:r>
              <a:rPr lang="en-US" altLang="zh-TW" sz="2300" dirty="0" smtClean="0">
                <a:solidFill>
                  <a:schemeClr val="tx1"/>
                </a:solidFill>
                <a:latin typeface="標楷體" pitchFamily="65" charset="-120"/>
                <a:ea typeface="標楷體" pitchFamily="65" charset="-120"/>
              </a:rPr>
              <a:t> (</a:t>
            </a:r>
            <a:r>
              <a:rPr lang="zh-TW" altLang="en-US" sz="2300" dirty="0" smtClean="0">
                <a:solidFill>
                  <a:schemeClr val="tx1"/>
                </a:solidFill>
                <a:latin typeface="標楷體" pitchFamily="65" charset="-120"/>
                <a:ea typeface="標楷體" pitchFamily="65" charset="-120"/>
              </a:rPr>
              <a:t>效果很好</a:t>
            </a:r>
            <a:r>
              <a:rPr lang="en-US" altLang="zh-TW" sz="2300" dirty="0" smtClean="0">
                <a:solidFill>
                  <a:schemeClr val="tx1"/>
                </a:solidFill>
                <a:latin typeface="標楷體" pitchFamily="65" charset="-120"/>
                <a:ea typeface="標楷體" pitchFamily="65" charset="-120"/>
              </a:rPr>
              <a:t>)</a:t>
            </a:r>
          </a:p>
          <a:p>
            <a:pPr eaLnBrk="1" hangingPunct="1">
              <a:defRPr/>
            </a:pPr>
            <a:r>
              <a:rPr lang="en-US" altLang="zh-TW" sz="2300" dirty="0" smtClean="0">
                <a:solidFill>
                  <a:schemeClr val="tx1"/>
                </a:solidFill>
                <a:latin typeface="標楷體" pitchFamily="65" charset="-120"/>
                <a:ea typeface="標楷體" pitchFamily="65" charset="-120"/>
              </a:rPr>
              <a:t>3. </a:t>
            </a:r>
            <a:r>
              <a:rPr lang="zh-TW" altLang="en-US" sz="2300" dirty="0" smtClean="0">
                <a:solidFill>
                  <a:schemeClr val="tx1"/>
                </a:solidFill>
                <a:latin typeface="標楷體" pitchFamily="65" charset="-120"/>
                <a:ea typeface="標楷體" pitchFamily="65" charset="-120"/>
              </a:rPr>
              <a:t>兩人各據一角，背對背</a:t>
            </a:r>
            <a:r>
              <a:rPr lang="en-US" altLang="zh-TW" sz="2300" dirty="0" smtClean="0">
                <a:solidFill>
                  <a:schemeClr val="tx1"/>
                </a:solidFill>
                <a:latin typeface="標楷體" pitchFamily="65" charset="-120"/>
                <a:ea typeface="標楷體" pitchFamily="65" charset="-120"/>
              </a:rPr>
              <a:t> </a:t>
            </a:r>
          </a:p>
          <a:p>
            <a:pPr eaLnBrk="1" hangingPunct="1">
              <a:defRPr/>
            </a:pPr>
            <a:r>
              <a:rPr lang="en-US" altLang="zh-TW" sz="2300" dirty="0" smtClean="0">
                <a:solidFill>
                  <a:schemeClr val="tx1"/>
                </a:solidFill>
                <a:latin typeface="標楷體" pitchFamily="65" charset="-120"/>
                <a:ea typeface="標楷體" pitchFamily="65" charset="-120"/>
              </a:rPr>
              <a:t>4. </a:t>
            </a:r>
            <a:r>
              <a:rPr lang="zh-TW" altLang="en-US" sz="2300" dirty="0" smtClean="0">
                <a:solidFill>
                  <a:schemeClr val="tx1"/>
                </a:solidFill>
                <a:latin typeface="標楷體" pitchFamily="65" charset="-120"/>
                <a:ea typeface="標楷體" pitchFamily="65" charset="-120"/>
              </a:rPr>
              <a:t>兩人在相鄰辦公室，有牆隔開</a:t>
            </a:r>
            <a:r>
              <a:rPr lang="en-US" altLang="zh-TW" sz="2300" dirty="0" smtClean="0">
                <a:solidFill>
                  <a:schemeClr val="tx1"/>
                </a:solidFill>
                <a:latin typeface="標楷體" pitchFamily="65" charset="-120"/>
                <a:ea typeface="標楷體" pitchFamily="65" charset="-120"/>
              </a:rPr>
              <a:t>   </a:t>
            </a:r>
          </a:p>
          <a:p>
            <a:pPr eaLnBrk="1" hangingPunct="1">
              <a:defRPr/>
            </a:pPr>
            <a:r>
              <a:rPr lang="en-US" altLang="zh-TW" sz="2300" dirty="0" smtClean="0">
                <a:solidFill>
                  <a:schemeClr val="tx1"/>
                </a:solidFill>
                <a:latin typeface="標楷體" pitchFamily="65" charset="-120"/>
                <a:ea typeface="標楷體" pitchFamily="65" charset="-120"/>
              </a:rPr>
              <a:t>5. </a:t>
            </a:r>
            <a:r>
              <a:rPr lang="zh-TW" altLang="en-US" sz="2300" dirty="0" smtClean="0">
                <a:solidFill>
                  <a:schemeClr val="tx1"/>
                </a:solidFill>
                <a:latin typeface="標楷體" pitchFamily="65" charset="-120"/>
                <a:ea typeface="標楷體" pitchFamily="65" charset="-120"/>
              </a:rPr>
              <a:t>兩人在不同樓層或相鄰大樓</a:t>
            </a:r>
            <a:r>
              <a:rPr lang="en-US" altLang="zh-TW" sz="2300" dirty="0" smtClean="0">
                <a:solidFill>
                  <a:schemeClr val="tx1"/>
                </a:solidFill>
                <a:latin typeface="標楷體" pitchFamily="65" charset="-120"/>
                <a:ea typeface="標楷體" pitchFamily="65" charset="-120"/>
              </a:rPr>
              <a:t> </a:t>
            </a:r>
          </a:p>
          <a:p>
            <a:pPr eaLnBrk="1" hangingPunct="1">
              <a:defRPr/>
            </a:pPr>
            <a:r>
              <a:rPr lang="en-US" altLang="zh-TW" sz="2300" dirty="0" smtClean="0">
                <a:solidFill>
                  <a:schemeClr val="tx1"/>
                </a:solidFill>
                <a:latin typeface="標楷體" pitchFamily="65" charset="-120"/>
                <a:ea typeface="標楷體" pitchFamily="65" charset="-120"/>
              </a:rPr>
              <a:t>6. </a:t>
            </a:r>
            <a:r>
              <a:rPr lang="zh-TW" altLang="en-US" sz="2300" dirty="0" smtClean="0">
                <a:solidFill>
                  <a:schemeClr val="tx1"/>
                </a:solidFill>
                <a:latin typeface="標楷體" pitchFamily="65" charset="-120"/>
                <a:ea typeface="標楷體" pitchFamily="65" charset="-120"/>
              </a:rPr>
              <a:t>兩人在不同時區的城市</a:t>
            </a:r>
            <a:endParaRPr lang="en-US" altLang="zh-TW" sz="2300"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en-US" altLang="zh-TW" sz="2300" dirty="0" smtClean="0">
                <a:solidFill>
                  <a:schemeClr val="tx1"/>
                </a:solidFill>
                <a:latin typeface="標楷體" pitchFamily="65" charset="-120"/>
                <a:ea typeface="標楷體" pitchFamily="65" charset="-120"/>
              </a:rPr>
              <a:t>     (</a:t>
            </a:r>
            <a:r>
              <a:rPr lang="zh-TW" altLang="en-US" sz="2300" dirty="0" smtClean="0">
                <a:solidFill>
                  <a:schemeClr val="tx1"/>
                </a:solidFill>
                <a:latin typeface="標楷體" pitchFamily="65" charset="-120"/>
                <a:ea typeface="標楷體" pitchFamily="65" charset="-120"/>
              </a:rPr>
              <a:t>效果差，有人加裝視訊設備，</a:t>
            </a:r>
            <a:endParaRPr lang="en-US" altLang="zh-TW" sz="2300"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en-US" altLang="zh-TW" sz="2300" dirty="0" smtClean="0">
                <a:solidFill>
                  <a:schemeClr val="tx1"/>
                </a:solidFill>
                <a:latin typeface="標楷體" pitchFamily="65" charset="-120"/>
                <a:ea typeface="標楷體" pitchFamily="65" charset="-120"/>
              </a:rPr>
              <a:t>      </a:t>
            </a:r>
            <a:r>
              <a:rPr lang="zh-TW" altLang="en-US" sz="2300" dirty="0" smtClean="0">
                <a:solidFill>
                  <a:schemeClr val="tx1"/>
                </a:solidFill>
                <a:latin typeface="標楷體" pitchFamily="65" charset="-120"/>
                <a:ea typeface="標楷體" pitchFamily="65" charset="-120"/>
              </a:rPr>
              <a:t>叫 </a:t>
            </a:r>
            <a:r>
              <a:rPr lang="en-US" altLang="zh-TW" sz="2300" dirty="0" smtClean="0">
                <a:solidFill>
                  <a:schemeClr val="tx1"/>
                </a:solidFill>
                <a:latin typeface="標楷體" pitchFamily="65" charset="-120"/>
                <a:ea typeface="標楷體" pitchFamily="65" charset="-120"/>
              </a:rPr>
              <a:t>distributed pair programming，   </a:t>
            </a:r>
          </a:p>
          <a:p>
            <a:pPr eaLnBrk="1" hangingPunct="1">
              <a:buFont typeface="Wingdings" pitchFamily="2" charset="2"/>
              <a:buNone/>
              <a:defRPr/>
            </a:pPr>
            <a:r>
              <a:rPr lang="zh-TW" altLang="en-US" sz="2300" dirty="0" smtClean="0">
                <a:solidFill>
                  <a:schemeClr val="tx1"/>
                </a:solidFill>
                <a:latin typeface="標楷體" pitchFamily="65" charset="-120"/>
                <a:ea typeface="標楷體" pitchFamily="65" charset="-120"/>
              </a:rPr>
              <a:t>      效果並</a:t>
            </a:r>
            <a:r>
              <a:rPr lang="en-US" altLang="zh-TW" sz="2300" dirty="0" err="1" smtClean="0">
                <a:solidFill>
                  <a:schemeClr val="tx1"/>
                </a:solidFill>
                <a:latin typeface="標楷體" pitchFamily="65" charset="-120"/>
                <a:ea typeface="標楷體" pitchFamily="65" charset="-120"/>
              </a:rPr>
              <a:t>不好</a:t>
            </a:r>
            <a:r>
              <a:rPr lang="en-US" altLang="zh-TW" sz="2300" dirty="0" smtClean="0">
                <a:solidFill>
                  <a:schemeClr val="tx1"/>
                </a:solidFill>
                <a:latin typeface="標楷體" pitchFamily="65" charset="-120"/>
                <a:ea typeface="標楷體" pitchFamily="65" charset="-120"/>
              </a:rPr>
              <a:t>) </a:t>
            </a:r>
          </a:p>
          <a:p>
            <a:pPr eaLnBrk="1" hangingPunct="1">
              <a:buFont typeface="Wingdings" pitchFamily="2" charset="2"/>
              <a:buNone/>
              <a:defRPr/>
            </a:pPr>
            <a:endParaRPr lang="zh-TW" altLang="en-US" dirty="0" smtClean="0">
              <a:latin typeface="標楷體" pitchFamily="65" charset="-120"/>
              <a:ea typeface="標楷體" pitchFamily="65" charset="-120"/>
            </a:endParaRPr>
          </a:p>
        </p:txBody>
      </p:sp>
      <p:sp>
        <p:nvSpPr>
          <p:cNvPr id="229381" name="文字方塊 4"/>
          <p:cNvSpPr txBox="1">
            <a:spLocks noChangeArrowheads="1"/>
          </p:cNvSpPr>
          <p:nvPr/>
        </p:nvSpPr>
        <p:spPr bwMode="auto">
          <a:xfrm>
            <a:off x="1041400" y="1643063"/>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3200">
                <a:solidFill>
                  <a:srgbClr val="FF0000"/>
                </a:solidFill>
              </a:rPr>
              <a:t>效果</a:t>
            </a:r>
          </a:p>
        </p:txBody>
      </p:sp>
      <p:sp>
        <p:nvSpPr>
          <p:cNvPr id="6" name="向下箭號 5"/>
          <p:cNvSpPr/>
          <p:nvPr/>
        </p:nvSpPr>
        <p:spPr>
          <a:xfrm rot="10800000">
            <a:off x="1327151" y="2214563"/>
            <a:ext cx="762000" cy="257175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solidFill>
                <a:srgbClr val="FF0000"/>
              </a:solidFill>
            </a:endParaRPr>
          </a:p>
        </p:txBody>
      </p:sp>
    </p:spTree>
    <p:extLst>
      <p:ext uri="{BB962C8B-B14F-4D97-AF65-F5344CB8AC3E}">
        <p14:creationId xmlns:p14="http://schemas.microsoft.com/office/powerpoint/2010/main" val="386232636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95E4C20-96CB-41A5-B041-6C5218FE46D4}" type="slidenum">
              <a:rPr lang="zh-TW" altLang="en-US" smtClean="0">
                <a:solidFill>
                  <a:schemeClr val="tx1"/>
                </a:solidFill>
              </a:rPr>
              <a:pPr>
                <a:defRPr/>
              </a:pPr>
              <a:t>292</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標楷體" pitchFamily="65" charset="-120"/>
                <a:ea typeface="標楷體" pitchFamily="65" charset="-120"/>
              </a:rPr>
              <a:t>Pair Programming </a:t>
            </a:r>
            <a:r>
              <a:rPr lang="zh-TW" altLang="en-US" dirty="0" smtClean="0">
                <a:solidFill>
                  <a:schemeClr val="tx1"/>
                </a:solidFill>
                <a:latin typeface="標楷體" pitchFamily="65" charset="-120"/>
                <a:ea typeface="標楷體" pitchFamily="65" charset="-120"/>
              </a:rPr>
              <a:t>好處</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577008"/>
            <a:ext cx="8534400" cy="3843131"/>
          </a:xfrm>
          <a:prstGeom prst="rect">
            <a:avLst/>
          </a:prstGeom>
        </p:spPr>
        <p:txBody>
          <a:bodyPr>
            <a:normAutofit fontScale="92500" lnSpcReduction="20000"/>
          </a:bodyPr>
          <a:lstStyle/>
          <a:p>
            <a:pPr>
              <a:defRPr/>
            </a:pPr>
            <a:r>
              <a:rPr lang="zh-TW" altLang="en-US" sz="2400" dirty="0" smtClean="0">
                <a:solidFill>
                  <a:schemeClr val="tx1"/>
                </a:solidFill>
                <a:latin typeface="標楷體" pitchFamily="65" charset="-120"/>
                <a:ea typeface="標楷體" pitchFamily="65" charset="-120"/>
              </a:rPr>
              <a:t>一個人的邏輯思考上常常會出現漏洞，兩個人的邏輯思考卻可以降低這樣的漏洞發生。</a:t>
            </a:r>
            <a:r>
              <a:rPr lang="en-US" altLang="zh-TW" sz="2400" dirty="0" smtClean="0">
                <a:solidFill>
                  <a:schemeClr val="tx1"/>
                </a:solidFill>
                <a:latin typeface="標楷體" pitchFamily="65" charset="-120"/>
                <a:ea typeface="標楷體" pitchFamily="65" charset="-120"/>
              </a:rPr>
              <a:t>Pair programming</a:t>
            </a:r>
            <a:r>
              <a:rPr lang="zh-TW" altLang="en-US" sz="2400" dirty="0" smtClean="0">
                <a:solidFill>
                  <a:schemeClr val="tx1"/>
                </a:solidFill>
                <a:latin typeface="標楷體" pitchFamily="65" charset="-120"/>
                <a:ea typeface="標楷體" pitchFamily="65" charset="-120"/>
              </a:rPr>
              <a:t>不僅可以提昇工作上的品質，更可以營造出融洽的工作氣氛，以往的</a:t>
            </a:r>
            <a:r>
              <a:rPr lang="en-US" altLang="zh-TW" sz="2400" dirty="0" smtClean="0">
                <a:solidFill>
                  <a:schemeClr val="tx1"/>
                </a:solidFill>
                <a:latin typeface="標楷體" pitchFamily="65" charset="-120"/>
                <a:ea typeface="標楷體" pitchFamily="65" charset="-120"/>
              </a:rPr>
              <a:t>programmer</a:t>
            </a:r>
            <a:r>
              <a:rPr lang="zh-TW" altLang="en-US" sz="2400" dirty="0" smtClean="0">
                <a:solidFill>
                  <a:schemeClr val="tx1"/>
                </a:solidFill>
                <a:latin typeface="標楷體" pitchFamily="65" charset="-120"/>
                <a:ea typeface="標楷體" pitchFamily="65" charset="-120"/>
              </a:rPr>
              <a:t>都是一個人撰寫一支程式，遇到問題才與同事間 相互討論的方式來解決，或是自己悶著頭上網找資料或想法；若是採用</a:t>
            </a:r>
            <a:r>
              <a:rPr lang="en-US" altLang="zh-TW" sz="2400" dirty="0" smtClean="0">
                <a:solidFill>
                  <a:schemeClr val="tx1"/>
                </a:solidFill>
                <a:latin typeface="標楷體" pitchFamily="65" charset="-120"/>
                <a:ea typeface="標楷體" pitchFamily="65" charset="-120"/>
              </a:rPr>
              <a:t>pair programming </a:t>
            </a:r>
            <a:r>
              <a:rPr lang="zh-TW" altLang="en-US" sz="2400" dirty="0" smtClean="0">
                <a:solidFill>
                  <a:schemeClr val="tx1"/>
                </a:solidFill>
                <a:latin typeface="標楷體" pitchFamily="65" charset="-120"/>
                <a:ea typeface="標楷體" pitchFamily="65" charset="-120"/>
              </a:rPr>
              <a:t>的方式，兩個人可以在討論問題之餘穿插個閒話家常，這樣</a:t>
            </a:r>
            <a:r>
              <a:rPr lang="zh-TW" altLang="en-US" sz="2400" b="1" dirty="0" smtClean="0">
                <a:solidFill>
                  <a:schemeClr val="tx1"/>
                </a:solidFill>
                <a:latin typeface="微軟正黑體" pitchFamily="34" charset="-120"/>
                <a:ea typeface="微軟正黑體" pitchFamily="34" charset="-120"/>
              </a:rPr>
              <a:t>看似是在浪費時間，但是實際上是可以降低彼此腦部思考的壓力</a:t>
            </a:r>
            <a:r>
              <a:rPr lang="zh-TW" altLang="en-US" sz="2400" dirty="0" smtClean="0">
                <a:solidFill>
                  <a:schemeClr val="tx1"/>
                </a:solidFill>
                <a:latin typeface="標楷體" pitchFamily="65" charset="-120"/>
                <a:ea typeface="標楷體" pitchFamily="65" charset="-120"/>
              </a:rPr>
              <a:t>，因為一直想同一件事是容易想不通透的，那何不放下心情來降低腦中的壓力後再來思考，這樣對於事情的進展反而是更有幫助的。 </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中央大學碩士 蘇友信 </a:t>
            </a:r>
            <a:r>
              <a:rPr lang="en-US" altLang="zh-TW" sz="2400" dirty="0" smtClean="0">
                <a:solidFill>
                  <a:schemeClr val="tx1"/>
                </a:solidFill>
                <a:latin typeface="標楷體" pitchFamily="65" charset="-120"/>
                <a:ea typeface="標楷體" pitchFamily="65" charset="-120"/>
              </a:rPr>
              <a:t>(Silver)]</a:t>
            </a:r>
            <a:r>
              <a:rPr lang="zh-TW" altLang="en-US" sz="2400" dirty="0" smtClean="0">
                <a:solidFill>
                  <a:schemeClr val="tx1"/>
                </a:solidFill>
                <a:latin typeface="標楷體" pitchFamily="65" charset="-120"/>
                <a:ea typeface="標楷體" pitchFamily="65" charset="-120"/>
              </a:rPr>
              <a:t/>
            </a:r>
            <a:br>
              <a:rPr lang="zh-TW" altLang="en-US" sz="2400" dirty="0" smtClean="0">
                <a:solidFill>
                  <a:schemeClr val="tx1"/>
                </a:solidFill>
                <a:latin typeface="標楷體" pitchFamily="65" charset="-120"/>
                <a:ea typeface="標楷體" pitchFamily="65" charset="-120"/>
              </a:rPr>
            </a:br>
            <a:r>
              <a:rPr lang="zh-TW" altLang="en-US" dirty="0" smtClean="0">
                <a:solidFill>
                  <a:schemeClr val="tx1"/>
                </a:solidFill>
              </a:rPr>
              <a:t/>
            </a:r>
            <a:br>
              <a:rPr lang="zh-TW" altLang="en-US" dirty="0" smtClean="0">
                <a:solidFill>
                  <a:schemeClr val="tx1"/>
                </a:solidFill>
              </a:rPr>
            </a:br>
            <a:endParaRPr lang="zh-TW" altLang="en-US" dirty="0">
              <a:solidFill>
                <a:schemeClr val="tx1"/>
              </a:solidFill>
            </a:endParaRPr>
          </a:p>
        </p:txBody>
      </p:sp>
    </p:spTree>
    <p:extLst>
      <p:ext uri="{BB962C8B-B14F-4D97-AF65-F5344CB8AC3E}">
        <p14:creationId xmlns:p14="http://schemas.microsoft.com/office/powerpoint/2010/main" val="3314826880"/>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標題 3"/>
          <p:cNvSpPr>
            <a:spLocks noGrp="1"/>
          </p:cNvSpPr>
          <p:nvPr>
            <p:ph type="title"/>
          </p:nvPr>
        </p:nvSpPr>
        <p:spPr/>
        <p:txBody>
          <a:bodyPr/>
          <a:lstStyle/>
          <a:p>
            <a:pPr>
              <a:defRPr/>
            </a:pPr>
            <a:r>
              <a:rPr lang="en-US" altLang="zh-TW" dirty="0" smtClean="0">
                <a:solidFill>
                  <a:schemeClr val="tx1"/>
                </a:solidFill>
              </a:rPr>
              <a:t>Pair programming studies</a:t>
            </a:r>
            <a:endParaRPr lang="zh-TW" altLang="en-US" dirty="0" smtClean="0">
              <a:solidFill>
                <a:schemeClr val="tx1"/>
              </a:solidFill>
            </a:endParaRPr>
          </a:p>
        </p:txBody>
      </p:sp>
      <p:pic>
        <p:nvPicPr>
          <p:cNvPr id="231427" name="Picture 2"/>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2000251" y="1500188"/>
            <a:ext cx="8128000" cy="3695700"/>
          </a:xfrm>
          <a:prstGeom prst="rect">
            <a:avLst/>
          </a:prstGeom>
        </p:spPr>
      </p:pic>
      <p:sp>
        <p:nvSpPr>
          <p:cNvPr id="231428" name="矩形 6"/>
          <p:cNvSpPr>
            <a:spLocks noChangeArrowheads="1"/>
          </p:cNvSpPr>
          <p:nvPr/>
        </p:nvSpPr>
        <p:spPr bwMode="auto">
          <a:xfrm>
            <a:off x="1885951" y="5184775"/>
            <a:ext cx="8382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0" lang="en-US" altLang="zh-TW" sz="2800">
                <a:latin typeface="Calibri" pitchFamily="34" charset="0"/>
              </a:rPr>
              <a:t>after adjusting, pairs produced code 15%</a:t>
            </a:r>
          </a:p>
          <a:p>
            <a:r>
              <a:rPr kumimoji="0" lang="en-US" altLang="zh-TW" sz="2800">
                <a:latin typeface="Calibri" pitchFamily="34" charset="0"/>
              </a:rPr>
              <a:t>more slowly than individuals...</a:t>
            </a:r>
            <a:endParaRPr kumimoji="0" lang="zh-TW" altLang="en-US" sz="2800">
              <a:latin typeface="Calibri" pitchFamily="34" charset="0"/>
            </a:endParaRPr>
          </a:p>
        </p:txBody>
      </p:sp>
      <p:sp>
        <p:nvSpPr>
          <p:cNvPr id="231429" name="文字方塊 7"/>
          <p:cNvSpPr txBox="1">
            <a:spLocks noChangeArrowheads="1"/>
          </p:cNvSpPr>
          <p:nvPr/>
        </p:nvSpPr>
        <p:spPr bwMode="auto">
          <a:xfrm>
            <a:off x="152401" y="6110288"/>
            <a:ext cx="11849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kumimoji="0" lang="en-US" altLang="zh-TW" sz="1800">
                <a:latin typeface="Calibri" pitchFamily="34" charset="0"/>
              </a:rPr>
              <a:t>reference: </a:t>
            </a:r>
            <a:r>
              <a:rPr kumimoji="0" lang="en-US" altLang="zh-TW" sz="1800" u="sng">
                <a:latin typeface="Calibri" pitchFamily="34" charset="0"/>
                <a:hlinkClick r:id="rId3" tooltip="http://qconsf.com/sf2008/file?path=/qcon-sanfran-2008/slides//NealFord_10_Ways_to_Improve_Your_Code.pdf&#10;CTRL + Click 開啟連結"/>
              </a:rPr>
              <a:t>http://qconsf.com/sf2008/file?path=/qcon-sanfran-2008/slides//NealFord_10_Ways_to_Improve_Your_Code.pdf</a:t>
            </a:r>
            <a:endParaRPr kumimoji="0" lang="zh-TW" altLang="en-US" sz="1800">
              <a:latin typeface="Calibri" pitchFamily="34" charset="0"/>
            </a:endParaRPr>
          </a:p>
        </p:txBody>
      </p:sp>
    </p:spTree>
    <p:extLst>
      <p:ext uri="{BB962C8B-B14F-4D97-AF65-F5344CB8AC3E}">
        <p14:creationId xmlns:p14="http://schemas.microsoft.com/office/powerpoint/2010/main" val="34430280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標題 1"/>
          <p:cNvSpPr>
            <a:spLocks noGrp="1"/>
          </p:cNvSpPr>
          <p:nvPr>
            <p:ph type="title"/>
          </p:nvPr>
        </p:nvSpPr>
        <p:spPr/>
        <p:txBody>
          <a:bodyPr/>
          <a:lstStyle/>
          <a:p>
            <a:pPr>
              <a:defRPr/>
            </a:pPr>
            <a:r>
              <a:rPr lang="en-US" altLang="zh-TW" dirty="0" smtClean="0"/>
              <a:t>Pair programming studies</a:t>
            </a:r>
            <a:endParaRPr lang="zh-TW" altLang="en-US" dirty="0" smtClean="0"/>
          </a:p>
        </p:txBody>
      </p:sp>
      <p:pic>
        <p:nvPicPr>
          <p:cNvPr id="232451" name="Picture 2"/>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2000251" y="1500188"/>
            <a:ext cx="8128000" cy="3695700"/>
          </a:xfrm>
          <a:prstGeom prst="rect">
            <a:avLst/>
          </a:prstGeom>
        </p:spPr>
      </p:pic>
      <p:sp>
        <p:nvSpPr>
          <p:cNvPr id="232452" name="矩形 4"/>
          <p:cNvSpPr>
            <a:spLocks noChangeArrowheads="1"/>
          </p:cNvSpPr>
          <p:nvPr/>
        </p:nvSpPr>
        <p:spPr bwMode="auto">
          <a:xfrm>
            <a:off x="2667000" y="5214939"/>
            <a:ext cx="542925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0" lang="en-US" altLang="zh-TW" sz="2800">
                <a:latin typeface="Calibri" pitchFamily="34" charset="0"/>
              </a:rPr>
              <a:t>...with 15% fewer defects</a:t>
            </a:r>
            <a:endParaRPr kumimoji="0" lang="zh-TW" altLang="en-US" sz="2800">
              <a:latin typeface="Calibri" pitchFamily="34" charset="0"/>
            </a:endParaRPr>
          </a:p>
        </p:txBody>
      </p:sp>
      <p:sp>
        <p:nvSpPr>
          <p:cNvPr id="232453" name="文字方塊 5"/>
          <p:cNvSpPr txBox="1">
            <a:spLocks noChangeArrowheads="1"/>
          </p:cNvSpPr>
          <p:nvPr/>
        </p:nvSpPr>
        <p:spPr bwMode="auto">
          <a:xfrm>
            <a:off x="152401" y="6110289"/>
            <a:ext cx="11849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kumimoji="0" lang="en-US" altLang="zh-TW" sz="2000">
                <a:latin typeface="Calibri" pitchFamily="34" charset="0"/>
              </a:rPr>
              <a:t>reference: </a:t>
            </a:r>
            <a:r>
              <a:rPr kumimoji="0" lang="en-US" altLang="zh-TW" sz="2000" u="sng">
                <a:latin typeface="Calibri" pitchFamily="34" charset="0"/>
                <a:hlinkClick r:id="rId3" tooltip="http://qconsf.com/sf2008/file?path=/qcon-sanfran-2008/slides//NealFord_10_Ways_to_Improve_Your_Code.pdf&#10;CTRL + Click 開啟連結"/>
              </a:rPr>
              <a:t>http://qconsf.com/sf2008/file?path=/qcon-sanfran-2008/slides//NealFord_10_Ways_to_Improve_Your_Code.pdf</a:t>
            </a:r>
            <a:endParaRPr kumimoji="0" lang="zh-TW" altLang="en-US" sz="2000">
              <a:latin typeface="Calibri" pitchFamily="34" charset="0"/>
            </a:endParaRPr>
          </a:p>
        </p:txBody>
      </p:sp>
    </p:spTree>
    <p:extLst>
      <p:ext uri="{BB962C8B-B14F-4D97-AF65-F5344CB8AC3E}">
        <p14:creationId xmlns:p14="http://schemas.microsoft.com/office/powerpoint/2010/main" val="459944936"/>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buNone/>
            </a:pPr>
            <a:r>
              <a:rPr lang="en-US" altLang="zh-TW" b="1" dirty="0" err="1" smtClean="0">
                <a:latin typeface="標楷體" pitchFamily="65" charset="-120"/>
                <a:ea typeface="標楷體" pitchFamily="65" charset="-120"/>
              </a:rPr>
              <a:t>myAgile</a:t>
            </a:r>
            <a:r>
              <a:rPr lang="en-US" altLang="zh-TW" b="1" dirty="0" smtClean="0">
                <a:latin typeface="標楷體" pitchFamily="65" charset="-120"/>
                <a:ea typeface="標楷體" pitchFamily="65" charset="-120"/>
              </a:rPr>
              <a:t> </a:t>
            </a:r>
            <a:r>
              <a:rPr lang="zh-TW" altLang="en-US" b="1" dirty="0">
                <a:latin typeface="標楷體" pitchFamily="65" charset="-120"/>
                <a:ea typeface="標楷體" pitchFamily="65" charset="-120"/>
              </a:rPr>
              <a:t>流程</a:t>
            </a:r>
            <a:r>
              <a:rPr lang="zh-TW" altLang="en-US" b="1" dirty="0" smtClean="0">
                <a:latin typeface="標楷體" pitchFamily="65" charset="-120"/>
                <a:ea typeface="標楷體" pitchFamily="65" charset="-120"/>
              </a:rPr>
              <a:t>規定 要用人腦 對虛擬碼做 </a:t>
            </a:r>
            <a:r>
              <a:rPr lang="en-US" altLang="zh-TW" b="1" dirty="0" smtClean="0">
                <a:latin typeface="標楷體" pitchFamily="65" charset="-120"/>
                <a:ea typeface="標楷體" pitchFamily="65" charset="-120"/>
              </a:rPr>
              <a:t>trace to debug </a:t>
            </a:r>
            <a:r>
              <a:rPr lang="zh-TW" altLang="en-US" b="1" dirty="0" smtClean="0">
                <a:latin typeface="標楷體" pitchFamily="65" charset="-120"/>
                <a:ea typeface="標楷體" pitchFamily="65" charset="-120"/>
              </a:rPr>
              <a:t>的工序 而不用電腦 去跑程式碼 來 </a:t>
            </a:r>
            <a:r>
              <a:rPr lang="en-US" altLang="zh-TW" b="1" dirty="0" smtClean="0">
                <a:latin typeface="標楷體" pitchFamily="65" charset="-120"/>
                <a:ea typeface="標楷體" pitchFamily="65" charset="-120"/>
              </a:rPr>
              <a:t>debug</a:t>
            </a:r>
          </a:p>
          <a:p>
            <a:pPr marL="0" indent="0">
              <a:buNone/>
            </a:pPr>
            <a:endParaRPr lang="en-US" altLang="zh-TW" b="1" dirty="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很多程式師 不習慣此工法 在</a:t>
            </a:r>
            <a:r>
              <a:rPr lang="zh-TW" altLang="en-US" b="1" dirty="0">
                <a:latin typeface="標楷體" pitchFamily="65" charset="-120"/>
                <a:ea typeface="標楷體" pitchFamily="65" charset="-120"/>
              </a:rPr>
              <a:t>做 </a:t>
            </a:r>
            <a:r>
              <a:rPr lang="en-US" altLang="zh-TW" b="1" dirty="0">
                <a:latin typeface="標楷體" pitchFamily="65" charset="-120"/>
                <a:ea typeface="標楷體" pitchFamily="65" charset="-120"/>
              </a:rPr>
              <a:t>trace to debug </a:t>
            </a:r>
            <a:r>
              <a:rPr lang="zh-TW" altLang="en-US" b="1" dirty="0" smtClean="0">
                <a:latin typeface="標楷體" pitchFamily="65" charset="-120"/>
                <a:ea typeface="標楷體" pitchFamily="65" charset="-120"/>
              </a:rPr>
              <a:t>時 常想著想著 會突然放空 </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而當使用 </a:t>
            </a:r>
            <a:r>
              <a:rPr lang="en-US" altLang="zh-TW" b="1" dirty="0" smtClean="0">
                <a:latin typeface="標楷體" pitchFamily="65" charset="-120"/>
                <a:ea typeface="標楷體" pitchFamily="65" charset="-120"/>
              </a:rPr>
              <a:t>pair programming </a:t>
            </a:r>
            <a:r>
              <a:rPr lang="zh-TW" altLang="en-US" b="1" dirty="0" smtClean="0">
                <a:latin typeface="標楷體" pitchFamily="65" charset="-120"/>
                <a:ea typeface="標楷體" pitchFamily="65" charset="-120"/>
              </a:rPr>
              <a:t>時 因為同伴有繼續講下去 比較不會一直放空了</a:t>
            </a:r>
            <a:endParaRPr lang="en-US" altLang="zh-TW" b="1" dirty="0" smtClean="0">
              <a:latin typeface="標楷體" pitchFamily="65" charset="-120"/>
              <a:ea typeface="標楷體" pitchFamily="65" charset="-120"/>
            </a:endParaRPr>
          </a:p>
          <a:p>
            <a:pPr marL="0" indent="0">
              <a:buNone/>
            </a:pP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所以 </a:t>
            </a:r>
            <a:r>
              <a:rPr lang="en-US" altLang="zh-TW" b="1" dirty="0">
                <a:latin typeface="標楷體" pitchFamily="65" charset="-120"/>
                <a:ea typeface="標楷體" pitchFamily="65" charset="-120"/>
              </a:rPr>
              <a:t>pair programming </a:t>
            </a:r>
            <a:r>
              <a:rPr lang="zh-TW" altLang="en-US" b="1" dirty="0" smtClean="0">
                <a:latin typeface="標楷體" pitchFamily="65" charset="-120"/>
                <a:ea typeface="標楷體" pitchFamily="65" charset="-120"/>
              </a:rPr>
              <a:t>有助於 </a:t>
            </a:r>
            <a:r>
              <a:rPr lang="en-US" altLang="zh-TW" b="1" dirty="0">
                <a:latin typeface="標楷體" pitchFamily="65" charset="-120"/>
                <a:ea typeface="標楷體" pitchFamily="65" charset="-120"/>
              </a:rPr>
              <a:t>trace to debug </a:t>
            </a:r>
          </a:p>
          <a:p>
            <a:pPr marL="0" indent="0">
              <a:buNone/>
            </a:pPr>
            <a:endParaRPr lang="en-US" altLang="zh-TW" sz="1600" dirty="0" smtClean="0">
              <a:latin typeface="標楷體" pitchFamily="65" charset="-120"/>
              <a:ea typeface="標楷體" pitchFamily="65" charset="-120"/>
            </a:endParaRPr>
          </a:p>
          <a:p>
            <a:pPr marL="0" indent="0">
              <a:buNone/>
            </a:pPr>
            <a:r>
              <a:rPr lang="en-US" altLang="zh-TW" sz="1600" dirty="0" smtClean="0">
                <a:latin typeface="標楷體" pitchFamily="65" charset="-120"/>
                <a:ea typeface="標楷體" pitchFamily="65" charset="-120"/>
              </a:rPr>
              <a:t>[2018 </a:t>
            </a:r>
            <a:r>
              <a:rPr lang="zh-TW" altLang="en-US" sz="1600" dirty="0" smtClean="0">
                <a:latin typeface="標楷體" pitchFamily="65" charset="-120"/>
                <a:ea typeface="標楷體" pitchFamily="65" charset="-120"/>
              </a:rPr>
              <a:t>修課學生 王仁廷</a:t>
            </a:r>
            <a:r>
              <a:rPr lang="en-US" altLang="zh-TW" sz="1600" dirty="0" smtClean="0">
                <a:latin typeface="標楷體" pitchFamily="65" charset="-120"/>
                <a:ea typeface="標楷體" pitchFamily="65" charset="-120"/>
              </a:rPr>
              <a:t>]</a:t>
            </a:r>
          </a:p>
          <a:p>
            <a:pPr marL="0" indent="0">
              <a:buNone/>
            </a:pP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rPr>
              <a:t>Pair Programming Helps Debugging</a:t>
            </a:r>
            <a:endParaRPr lang="zh-TW" altLang="en-US" dirty="0">
              <a:solidFill>
                <a:schemeClr val="tx1"/>
              </a:solidFill>
            </a:endParaRPr>
          </a:p>
        </p:txBody>
      </p:sp>
    </p:spTree>
    <p:extLst>
      <p:ext uri="{BB962C8B-B14F-4D97-AF65-F5344CB8AC3E}">
        <p14:creationId xmlns:p14="http://schemas.microsoft.com/office/powerpoint/2010/main" val="4240969339"/>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4A15FF2-9DDD-48DD-AE0C-92249684D5F6}" type="slidenum">
              <a:rPr lang="zh-TW" altLang="en-US" smtClean="0">
                <a:solidFill>
                  <a:schemeClr val="tx1"/>
                </a:solidFill>
              </a:rPr>
              <a:pPr>
                <a:defRPr/>
              </a:pPr>
              <a:t>296</a:t>
            </a:fld>
            <a:endParaRPr lang="en-US" altLang="zh-TW">
              <a:solidFill>
                <a:schemeClr val="tx1"/>
              </a:solidFill>
            </a:endParaRPr>
          </a:p>
        </p:txBody>
      </p:sp>
      <p:sp>
        <p:nvSpPr>
          <p:cNvPr id="2" name="標題 1"/>
          <p:cNvSpPr>
            <a:spLocks noGrp="1"/>
          </p:cNvSpPr>
          <p:nvPr>
            <p:ph type="title"/>
          </p:nvPr>
        </p:nvSpPr>
        <p:spPr>
          <a:xfrm>
            <a:off x="609600" y="0"/>
            <a:ext cx="10972800" cy="1219200"/>
          </a:xfrm>
        </p:spPr>
        <p:txBody>
          <a:bodyPr/>
          <a:lstStyle/>
          <a:p>
            <a:pPr>
              <a:defRPr/>
            </a:pPr>
            <a:r>
              <a:rPr lang="en-US" altLang="zh-TW" dirty="0" smtClean="0">
                <a:solidFill>
                  <a:schemeClr val="tx1"/>
                </a:solidFill>
              </a:rPr>
              <a:t>Reviewer vs. Supporter</a:t>
            </a:r>
            <a:endParaRPr lang="zh-TW" altLang="en-US" dirty="0">
              <a:solidFill>
                <a:schemeClr val="tx1"/>
              </a:solidFill>
            </a:endParaRPr>
          </a:p>
        </p:txBody>
      </p:sp>
      <p:sp>
        <p:nvSpPr>
          <p:cNvPr id="3" name="內容版面配置區 2"/>
          <p:cNvSpPr>
            <a:spLocks noGrp="1"/>
          </p:cNvSpPr>
          <p:nvPr>
            <p:ph sz="quarter" idx="4294967295"/>
          </p:nvPr>
        </p:nvSpPr>
        <p:spPr>
          <a:xfrm>
            <a:off x="624417" y="1196975"/>
            <a:ext cx="10972800" cy="5184775"/>
          </a:xfrm>
          <a:prstGeom prst="rect">
            <a:avLst/>
          </a:prstGeom>
        </p:spPr>
        <p:txBody>
          <a:bodyPr/>
          <a:lstStyle/>
          <a:p>
            <a:pPr>
              <a:buFont typeface="Wingdings" pitchFamily="2" charset="2"/>
              <a:buNone/>
              <a:defRPr/>
            </a:pPr>
            <a:r>
              <a:rPr lang="zh-TW" altLang="en-US" sz="2800" dirty="0" smtClean="0">
                <a:solidFill>
                  <a:schemeClr val="tx1"/>
                </a:solidFill>
                <a:latin typeface="標楷體" pitchFamily="65" charset="-120"/>
                <a:ea typeface="標楷體" pitchFamily="65" charset="-120"/>
              </a:rPr>
              <a:t>一般 </a:t>
            </a:r>
            <a:r>
              <a:rPr lang="en-US" altLang="zh-TW" sz="2800" dirty="0" smtClean="0">
                <a:solidFill>
                  <a:schemeClr val="tx1"/>
                </a:solidFill>
                <a:latin typeface="標楷體" pitchFamily="65" charset="-120"/>
                <a:ea typeface="標楷體" pitchFamily="65" charset="-120"/>
              </a:rPr>
              <a:t>Reviewer</a:t>
            </a:r>
            <a:r>
              <a:rPr lang="zh-TW" altLang="en-US" sz="2800" dirty="0" smtClean="0">
                <a:solidFill>
                  <a:schemeClr val="tx1"/>
                </a:solidFill>
                <a:latin typeface="標楷體" pitchFamily="65" charset="-120"/>
                <a:ea typeface="標楷體" pitchFamily="65" charset="-120"/>
              </a:rPr>
              <a:t> 從</a:t>
            </a:r>
            <a:r>
              <a:rPr lang="zh-TW" altLang="zh-TW" sz="2800" dirty="0" smtClean="0">
                <a:solidFill>
                  <a:schemeClr val="tx1"/>
                </a:solidFill>
                <a:latin typeface="標楷體" pitchFamily="65" charset="-120"/>
                <a:ea typeface="標楷體" pitchFamily="65" charset="-120"/>
              </a:rPr>
              <a:t>不同角度思考</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負責</a:t>
            </a:r>
            <a:r>
              <a:rPr lang="zh-TW" altLang="zh-TW" sz="2800" dirty="0" smtClean="0">
                <a:solidFill>
                  <a:schemeClr val="tx1"/>
                </a:solidFill>
                <a:latin typeface="標楷體" pitchFamily="65" charset="-120"/>
                <a:ea typeface="標楷體" pitchFamily="65" charset="-120"/>
              </a:rPr>
              <a:t>即時查核</a:t>
            </a:r>
            <a:r>
              <a:rPr lang="en-US" altLang="zh-TW" sz="2800" dirty="0" smtClean="0">
                <a:solidFill>
                  <a:schemeClr val="tx1"/>
                </a:solidFill>
                <a:latin typeface="標楷體" pitchFamily="65" charset="-120"/>
                <a:ea typeface="標楷體" pitchFamily="65" charset="-120"/>
              </a:rPr>
              <a:t>driver </a:t>
            </a:r>
            <a:r>
              <a:rPr lang="zh-TW" altLang="en-US" sz="2800" dirty="0" smtClean="0">
                <a:solidFill>
                  <a:schemeClr val="tx1"/>
                </a:solidFill>
                <a:latin typeface="標楷體" pitchFamily="65" charset="-120"/>
                <a:ea typeface="標楷體" pitchFamily="65" charset="-120"/>
              </a:rPr>
              <a:t>工作</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其工作量比 </a:t>
            </a:r>
            <a:r>
              <a:rPr lang="en-US" altLang="zh-TW" sz="2800" dirty="0" smtClean="0">
                <a:solidFill>
                  <a:schemeClr val="tx1"/>
                </a:solidFill>
                <a:latin typeface="標楷體" pitchFamily="65" charset="-120"/>
                <a:ea typeface="標楷體" pitchFamily="65" charset="-120"/>
              </a:rPr>
              <a:t>driver</a:t>
            </a:r>
            <a:r>
              <a:rPr lang="zh-TW" altLang="en-US" sz="2800" dirty="0" smtClean="0">
                <a:solidFill>
                  <a:schemeClr val="tx1"/>
                </a:solidFill>
                <a:latin typeface="標楷體" pitchFamily="65" charset="-120"/>
                <a:ea typeface="標楷體" pitchFamily="65" charset="-120"/>
              </a:rPr>
              <a:t> 少很多</a:t>
            </a:r>
            <a:r>
              <a:rPr lang="en-US" altLang="zh-TW" sz="2800" dirty="0" smtClean="0">
                <a:solidFill>
                  <a:schemeClr val="tx1"/>
                </a:solidFill>
                <a:latin typeface="標楷體" pitchFamily="65" charset="-120"/>
                <a:ea typeface="標楷體" pitchFamily="65" charset="-120"/>
              </a:rPr>
              <a:t>. </a:t>
            </a:r>
          </a:p>
          <a:p>
            <a:pPr>
              <a:buFont typeface="Wingdings" pitchFamily="2" charset="2"/>
              <a:buNone/>
              <a:defRPr/>
            </a:pPr>
            <a:r>
              <a:rPr lang="zh-TW" altLang="en-US" sz="2800" dirty="0" smtClean="0">
                <a:solidFill>
                  <a:schemeClr val="tx1"/>
                </a:solidFill>
                <a:latin typeface="標楷體" pitchFamily="65" charset="-120"/>
                <a:ea typeface="標楷體" pitchFamily="65" charset="-120"/>
              </a:rPr>
              <a:t>故可改為</a:t>
            </a:r>
            <a:r>
              <a:rPr lang="en-US" altLang="zh-TW" sz="2800" dirty="0" smtClean="0">
                <a:solidFill>
                  <a:schemeClr val="tx1"/>
                </a:solidFill>
                <a:latin typeface="標楷體" pitchFamily="65" charset="-120"/>
                <a:ea typeface="標楷體" pitchFamily="65" charset="-120"/>
              </a:rPr>
              <a:t>supporter.</a:t>
            </a:r>
            <a:r>
              <a:rPr lang="zh-TW" altLang="en-US" sz="2800" dirty="0" smtClean="0">
                <a:solidFill>
                  <a:schemeClr val="tx1"/>
                </a:solidFill>
                <a:latin typeface="標楷體" pitchFamily="65" charset="-120"/>
                <a:ea typeface="標楷體" pitchFamily="65" charset="-120"/>
              </a:rPr>
              <a:t>他除了以當</a:t>
            </a:r>
            <a:r>
              <a:rPr lang="en-US" altLang="zh-TW" sz="2800" dirty="0" smtClean="0">
                <a:solidFill>
                  <a:schemeClr val="tx1"/>
                </a:solidFill>
                <a:latin typeface="標楷體" pitchFamily="65" charset="-120"/>
                <a:ea typeface="標楷體" pitchFamily="65" charset="-120"/>
              </a:rPr>
              <a:t>Reviewer</a:t>
            </a:r>
            <a:r>
              <a:rPr lang="zh-TW" altLang="en-US" sz="2800" dirty="0" smtClean="0">
                <a:solidFill>
                  <a:schemeClr val="tx1"/>
                </a:solidFill>
                <a:latin typeface="標楷體" pitchFamily="65" charset="-120"/>
                <a:ea typeface="標楷體" pitchFamily="65" charset="-120"/>
              </a:rPr>
              <a:t>為主外</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還負責</a:t>
            </a:r>
            <a:r>
              <a:rPr lang="en-US" altLang="zh-TW" sz="2800" dirty="0" smtClean="0">
                <a:solidFill>
                  <a:schemeClr val="tx1"/>
                </a:solidFill>
                <a:latin typeface="標楷體" pitchFamily="65" charset="-120"/>
                <a:ea typeface="標楷體" pitchFamily="65" charset="-120"/>
              </a:rPr>
              <a:t>:</a:t>
            </a:r>
            <a:r>
              <a:rPr lang="zh-TW" altLang="zh-TW" sz="2800" dirty="0" smtClean="0">
                <a:solidFill>
                  <a:schemeClr val="tx1"/>
                </a:solidFill>
                <a:latin typeface="標楷體" pitchFamily="65" charset="-120"/>
                <a:ea typeface="標楷體" pitchFamily="65" charset="-120"/>
              </a:rPr>
              <a:t>查</a:t>
            </a:r>
            <a:r>
              <a:rPr lang="en-US" altLang="zh-TW" sz="2800" dirty="0" smtClean="0">
                <a:solidFill>
                  <a:schemeClr val="tx1"/>
                </a:solidFill>
                <a:latin typeface="標楷體" pitchFamily="65" charset="-120"/>
                <a:ea typeface="標楷體" pitchFamily="65" charset="-120"/>
              </a:rPr>
              <a:t>API</a:t>
            </a:r>
            <a:r>
              <a:rPr lang="zh-TW" altLang="zh-TW" sz="2800" dirty="0" smtClean="0">
                <a:solidFill>
                  <a:schemeClr val="tx1"/>
                </a:solidFill>
                <a:latin typeface="標楷體" pitchFamily="65" charset="-120"/>
                <a:ea typeface="標楷體" pitchFamily="65" charset="-120"/>
              </a:rPr>
              <a:t>文件</a:t>
            </a:r>
            <a:r>
              <a:rPr lang="en-US" altLang="zh-TW" sz="2800" dirty="0" smtClean="0">
                <a:solidFill>
                  <a:schemeClr val="tx1"/>
                </a:solidFill>
                <a:latin typeface="標楷體" pitchFamily="65" charset="-120"/>
                <a:ea typeface="標楷體" pitchFamily="65" charset="-120"/>
              </a:rPr>
              <a:t>,</a:t>
            </a:r>
            <a:r>
              <a:rPr lang="zh-TW" altLang="zh-TW" sz="2800" dirty="0" smtClean="0">
                <a:solidFill>
                  <a:schemeClr val="tx1"/>
                </a:solidFill>
                <a:latin typeface="標楷體" pitchFamily="65" charset="-120"/>
                <a:ea typeface="標楷體" pitchFamily="65" charset="-120"/>
              </a:rPr>
              <a:t>局部程式的最佳化</a:t>
            </a:r>
            <a:r>
              <a:rPr lang="en-US" altLang="zh-TW" sz="2800" dirty="0" smtClean="0">
                <a:solidFill>
                  <a:schemeClr val="tx1"/>
                </a:solidFill>
                <a:latin typeface="標楷體" pitchFamily="65" charset="-120"/>
                <a:ea typeface="標楷體" pitchFamily="65" charset="-120"/>
              </a:rPr>
              <a:t>,</a:t>
            </a:r>
            <a:r>
              <a:rPr lang="zh-TW" altLang="zh-TW" sz="2800" dirty="0" smtClean="0">
                <a:solidFill>
                  <a:schemeClr val="tx1"/>
                </a:solidFill>
                <a:latin typeface="標楷體" pitchFamily="65" charset="-120"/>
                <a:ea typeface="標楷體" pitchFamily="65" charset="-120"/>
              </a:rPr>
              <a:t>測試不同</a:t>
            </a:r>
            <a:r>
              <a:rPr lang="en-US" altLang="zh-TW" sz="2800" dirty="0" smtClean="0">
                <a:solidFill>
                  <a:schemeClr val="tx1"/>
                </a:solidFill>
                <a:latin typeface="標楷體" pitchFamily="65" charset="-120"/>
                <a:ea typeface="標楷體" pitchFamily="65" charset="-120"/>
              </a:rPr>
              <a:t>API</a:t>
            </a:r>
            <a:r>
              <a:rPr lang="zh-TW" altLang="en-US" sz="2800" dirty="0" smtClean="0">
                <a:solidFill>
                  <a:schemeClr val="tx1"/>
                </a:solidFill>
                <a:latin typeface="標楷體" pitchFamily="65" charset="-120"/>
                <a:ea typeface="標楷體" pitchFamily="65" charset="-120"/>
              </a:rPr>
              <a:t>或</a:t>
            </a:r>
            <a:r>
              <a:rPr lang="zh-TW" altLang="zh-TW" sz="2800" dirty="0" smtClean="0">
                <a:solidFill>
                  <a:schemeClr val="tx1"/>
                </a:solidFill>
                <a:latin typeface="標楷體" pitchFamily="65" charset="-120"/>
                <a:ea typeface="標楷體" pitchFamily="65" charset="-120"/>
              </a:rPr>
              <a:t>不同</a:t>
            </a:r>
            <a:r>
              <a:rPr lang="zh-TW" altLang="en-US" sz="2800" dirty="0" smtClean="0">
                <a:solidFill>
                  <a:schemeClr val="tx1"/>
                </a:solidFill>
                <a:latin typeface="標楷體" pitchFamily="65" charset="-120"/>
                <a:ea typeface="標楷體" pitchFamily="65" charset="-120"/>
              </a:rPr>
              <a:t>演算</a:t>
            </a:r>
            <a:r>
              <a:rPr lang="zh-TW" altLang="zh-TW" sz="2800" dirty="0" smtClean="0">
                <a:solidFill>
                  <a:schemeClr val="tx1"/>
                </a:solidFill>
                <a:latin typeface="標楷體" pitchFamily="65" charset="-120"/>
                <a:ea typeface="標楷體" pitchFamily="65" charset="-120"/>
              </a:rPr>
              <a:t>法</a:t>
            </a:r>
            <a:r>
              <a:rPr lang="en-US" altLang="zh-TW" sz="28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800" dirty="0" smtClean="0">
                <a:solidFill>
                  <a:schemeClr val="tx1"/>
                </a:solidFill>
                <a:latin typeface="標楷體" pitchFamily="65" charset="-120"/>
                <a:ea typeface="標楷體" pitchFamily="65" charset="-120"/>
              </a:rPr>
              <a:t>Supporter</a:t>
            </a:r>
            <a:r>
              <a:rPr lang="zh-TW" altLang="en-US" sz="2800" dirty="0" smtClean="0">
                <a:solidFill>
                  <a:schemeClr val="tx1"/>
                </a:solidFill>
                <a:latin typeface="標楷體" pitchFamily="65" charset="-120"/>
                <a:ea typeface="標楷體" pitchFamily="65" charset="-120"/>
              </a:rPr>
              <a:t>須具備</a:t>
            </a:r>
            <a:r>
              <a:rPr lang="en-US" altLang="zh-TW" sz="28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800" dirty="0" smtClean="0">
                <a:solidFill>
                  <a:schemeClr val="tx1"/>
                </a:solidFill>
                <a:latin typeface="標楷體" pitchFamily="65" charset="-120"/>
                <a:ea typeface="標楷體" pitchFamily="65" charset="-120"/>
              </a:rPr>
              <a:t>1)</a:t>
            </a:r>
            <a:r>
              <a:rPr lang="zh-TW" altLang="zh-TW" sz="2800" dirty="0" smtClean="0">
                <a:solidFill>
                  <a:schemeClr val="tx1"/>
                </a:solidFill>
                <a:latin typeface="標楷體" pitchFamily="65" charset="-120"/>
                <a:ea typeface="標楷體" pitchFamily="65" charset="-120"/>
              </a:rPr>
              <a:t>熟練的</a:t>
            </a:r>
            <a:r>
              <a:rPr lang="en-US" altLang="zh-TW" sz="2800" dirty="0" smtClean="0">
                <a:solidFill>
                  <a:schemeClr val="tx1"/>
                </a:solidFill>
                <a:latin typeface="標楷體" pitchFamily="65" charset="-120"/>
                <a:ea typeface="標楷體" pitchFamily="65" charset="-120"/>
              </a:rPr>
              <a:t> Programming skill</a:t>
            </a:r>
            <a:r>
              <a:rPr lang="zh-TW" altLang="en-US" sz="2800" dirty="0" smtClean="0">
                <a:solidFill>
                  <a:schemeClr val="tx1"/>
                </a:solidFill>
                <a:latin typeface="標楷體" pitchFamily="65" charset="-120"/>
                <a:ea typeface="標楷體" pitchFamily="65" charset="-120"/>
              </a:rPr>
              <a:t>及 </a:t>
            </a:r>
            <a:r>
              <a:rPr lang="en-US" altLang="zh-TW" sz="2800" dirty="0" smtClean="0">
                <a:solidFill>
                  <a:schemeClr val="tx1"/>
                </a:solidFill>
                <a:latin typeface="標楷體" pitchFamily="65" charset="-120"/>
                <a:ea typeface="標楷體" pitchFamily="65" charset="-120"/>
              </a:rPr>
              <a:t>domain knowledge</a:t>
            </a:r>
            <a:r>
              <a:rPr lang="zh-TW" altLang="en-US" sz="2800" dirty="0" smtClean="0">
                <a:solidFill>
                  <a:schemeClr val="tx1"/>
                </a:solidFill>
                <a:latin typeface="標楷體" pitchFamily="65" charset="-120"/>
                <a:ea typeface="標楷體" pitchFamily="65" charset="-120"/>
              </a:rPr>
              <a:t>才能</a:t>
            </a:r>
            <a:r>
              <a:rPr lang="zh-TW" altLang="zh-TW" sz="2800" dirty="0" smtClean="0">
                <a:solidFill>
                  <a:schemeClr val="tx1"/>
                </a:solidFill>
                <a:latin typeface="標楷體" pitchFamily="65" charset="-120"/>
                <a:ea typeface="標楷體" pitchFamily="65" charset="-120"/>
              </a:rPr>
              <a:t>快速回應</a:t>
            </a:r>
            <a:r>
              <a:rPr lang="en-US" altLang="zh-TW" sz="2800" dirty="0" smtClean="0">
                <a:solidFill>
                  <a:schemeClr val="tx1"/>
                </a:solidFill>
                <a:latin typeface="標楷體" pitchFamily="65" charset="-120"/>
                <a:ea typeface="標楷體" pitchFamily="65" charset="-120"/>
              </a:rPr>
              <a:t> driver</a:t>
            </a:r>
          </a:p>
          <a:p>
            <a:pPr>
              <a:buFont typeface="Wingdings" pitchFamily="2" charset="2"/>
              <a:buNone/>
              <a:defRPr/>
            </a:pPr>
            <a:r>
              <a:rPr lang="en-US" altLang="zh-TW" sz="2800" dirty="0" smtClean="0">
                <a:solidFill>
                  <a:schemeClr val="tx1"/>
                </a:solidFill>
                <a:latin typeface="標楷體" pitchFamily="65" charset="-120"/>
                <a:ea typeface="標楷體" pitchFamily="65" charset="-120"/>
              </a:rPr>
              <a:t>2)</a:t>
            </a:r>
            <a:r>
              <a:rPr lang="zh-TW" altLang="en-US" sz="2800" dirty="0" smtClean="0">
                <a:solidFill>
                  <a:schemeClr val="tx1"/>
                </a:solidFill>
                <a:latin typeface="標楷體" pitchFamily="65" charset="-120"/>
                <a:ea typeface="標楷體" pitchFamily="65" charset="-120"/>
              </a:rPr>
              <a:t>能隨時關注</a:t>
            </a:r>
            <a:r>
              <a:rPr lang="en-US" altLang="zh-TW" sz="2800" dirty="0" smtClean="0">
                <a:solidFill>
                  <a:schemeClr val="tx1"/>
                </a:solidFill>
                <a:latin typeface="標楷體" pitchFamily="65" charset="-120"/>
                <a:ea typeface="標楷體" pitchFamily="65" charset="-120"/>
              </a:rPr>
              <a:t>driver</a:t>
            </a:r>
            <a:r>
              <a:rPr lang="zh-TW" altLang="en-US" sz="2800" dirty="0" smtClean="0">
                <a:solidFill>
                  <a:schemeClr val="tx1"/>
                </a:solidFill>
                <a:latin typeface="標楷體" pitchFamily="65" charset="-120"/>
                <a:ea typeface="標楷體" pitchFamily="65" charset="-120"/>
              </a:rPr>
              <a:t>狀況</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快速切換</a:t>
            </a:r>
            <a:r>
              <a:rPr lang="zh-TW" altLang="zh-TW" sz="2800" dirty="0" smtClean="0">
                <a:solidFill>
                  <a:schemeClr val="tx1"/>
                </a:solidFill>
                <a:latin typeface="標楷體" pitchFamily="65" charset="-120"/>
                <a:ea typeface="標楷體" pitchFamily="65" charset="-120"/>
              </a:rPr>
              <a:t>思考</a:t>
            </a:r>
            <a:r>
              <a:rPr lang="en-US" altLang="zh-TW" sz="2800" dirty="0" smtClean="0">
                <a:solidFill>
                  <a:schemeClr val="tx1"/>
                </a:solidFill>
                <a:latin typeface="標楷體" pitchFamily="65" charset="-120"/>
                <a:ea typeface="標楷體" pitchFamily="65" charset="-120"/>
              </a:rPr>
              <a:t>(</a:t>
            </a:r>
            <a:r>
              <a:rPr lang="zh-TW" altLang="zh-TW" sz="2800" dirty="0" smtClean="0">
                <a:solidFill>
                  <a:schemeClr val="tx1"/>
                </a:solidFill>
                <a:latin typeface="標楷體" pitchFamily="65" charset="-120"/>
                <a:ea typeface="標楷體" pitchFamily="65" charset="-120"/>
              </a:rPr>
              <a:t>不能</a:t>
            </a:r>
            <a:r>
              <a:rPr lang="zh-TW" altLang="en-US" sz="2800" dirty="0" smtClean="0">
                <a:solidFill>
                  <a:schemeClr val="tx1"/>
                </a:solidFill>
                <a:latin typeface="標楷體" pitchFamily="65" charset="-120"/>
                <a:ea typeface="標楷體" pitchFamily="65" charset="-120"/>
              </a:rPr>
              <a:t>像</a:t>
            </a:r>
            <a:r>
              <a:rPr lang="en-US" altLang="zh-TW" sz="2800" dirty="0" smtClean="0">
                <a:solidFill>
                  <a:schemeClr val="tx1"/>
                </a:solidFill>
                <a:latin typeface="標楷體" pitchFamily="65" charset="-120"/>
                <a:ea typeface="標楷體" pitchFamily="65" charset="-120"/>
              </a:rPr>
              <a:t>driver</a:t>
            </a:r>
            <a:r>
              <a:rPr lang="zh-TW" altLang="en-US" sz="2800" dirty="0" smtClean="0">
                <a:solidFill>
                  <a:schemeClr val="tx1"/>
                </a:solidFill>
                <a:latin typeface="標楷體" pitchFamily="65" charset="-120"/>
                <a:ea typeface="標楷體" pitchFamily="65" charset="-120"/>
              </a:rPr>
              <a:t>般</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陷入深思</a:t>
            </a:r>
            <a:r>
              <a:rPr lang="en-US" altLang="zh-TW" sz="2800" dirty="0" smtClean="0">
                <a:solidFill>
                  <a:schemeClr val="tx1"/>
                </a:solidFill>
                <a:latin typeface="標楷體" pitchFamily="65" charset="-120"/>
                <a:ea typeface="標楷體" pitchFamily="65" charset="-120"/>
              </a:rPr>
              <a:t>)</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中央大學碩士 王鈺歆 </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Lala</a:t>
            </a:r>
            <a:r>
              <a:rPr lang="en-US" altLang="zh-TW" sz="2400" dirty="0" smtClean="0">
                <a:solidFill>
                  <a:schemeClr val="tx1"/>
                </a:solidFill>
                <a:latin typeface="標楷體" pitchFamily="65" charset="-120"/>
                <a:ea typeface="標楷體" pitchFamily="65" charset="-120"/>
              </a:rPr>
              <a:t>)]</a:t>
            </a:r>
            <a:endParaRPr lang="zh-TW" altLang="en-US" sz="2400" dirty="0">
              <a:solidFill>
                <a:schemeClr val="tx1"/>
              </a:solidFill>
            </a:endParaRPr>
          </a:p>
        </p:txBody>
      </p:sp>
      <p:sp>
        <p:nvSpPr>
          <p:cNvPr id="5" name="內容版面配置區 2"/>
          <p:cNvSpPr txBox="1">
            <a:spLocks/>
          </p:cNvSpPr>
          <p:nvPr/>
        </p:nvSpPr>
        <p:spPr bwMode="auto">
          <a:xfrm>
            <a:off x="624417" y="1125538"/>
            <a:ext cx="10972800" cy="5732462"/>
          </a:xfrm>
          <a:prstGeom prst="rect">
            <a:avLst/>
          </a:prstGeom>
          <a:noFill/>
          <a:ln w="9525">
            <a:noFill/>
            <a:miter lim="800000"/>
            <a:headEnd/>
            <a:tailEnd/>
          </a:ln>
          <a:effectLst/>
        </p:spPr>
        <p:txBody>
          <a:bodyPr/>
          <a:lstStyle/>
          <a:p>
            <a:pPr marL="342900" indent="-342900" eaLnBrk="0" hangingPunct="0">
              <a:spcBef>
                <a:spcPct val="20000"/>
              </a:spcBef>
              <a:buClr>
                <a:schemeClr val="hlink"/>
              </a:buClr>
              <a:buSzPct val="60000"/>
              <a:buFont typeface="Wingdings" pitchFamily="2" charset="2"/>
              <a:buChar char="n"/>
              <a:defRPr/>
            </a:pPr>
            <a:endParaRPr lang="en-US" altLang="zh-TW" sz="3200" kern="0" dirty="0">
              <a:effectLst>
                <a:outerShdw blurRad="38100" dist="38100" dir="2700000" algn="tl">
                  <a:srgbClr val="000000"/>
                </a:outerShdw>
              </a:effectLst>
              <a:latin typeface="標楷體" pitchFamily="65" charset="-120"/>
              <a:ea typeface="標楷體" pitchFamily="65" charset="-120"/>
            </a:endParaRPr>
          </a:p>
          <a:p>
            <a:pPr marL="342900" indent="-342900" eaLnBrk="0" hangingPunct="0">
              <a:spcBef>
                <a:spcPct val="20000"/>
              </a:spcBef>
              <a:buClr>
                <a:schemeClr val="hlink"/>
              </a:buClr>
              <a:buSzPct val="60000"/>
              <a:buFont typeface="Wingdings" pitchFamily="2" charset="2"/>
              <a:buChar char="n"/>
              <a:defRPr/>
            </a:pPr>
            <a:endParaRPr lang="zh-TW" altLang="en-US" sz="3200" kern="0" dirty="0">
              <a:effectLst>
                <a:outerShdw blurRad="38100" dist="38100" dir="2700000" algn="tl">
                  <a:srgbClr val="000000"/>
                </a:outerShdw>
              </a:effectLst>
              <a:latin typeface="標楷體" pitchFamily="65" charset="-120"/>
              <a:ea typeface="標楷體" pitchFamily="65" charset="-120"/>
            </a:endParaRPr>
          </a:p>
        </p:txBody>
      </p:sp>
    </p:spTree>
    <p:extLst>
      <p:ext uri="{BB962C8B-B14F-4D97-AF65-F5344CB8AC3E}">
        <p14:creationId xmlns:p14="http://schemas.microsoft.com/office/powerpoint/2010/main" val="2605949151"/>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69A73E3-8EC1-48E1-98B5-D22546DEA33A}" type="slidenum">
              <a:rPr lang="zh-TW" altLang="en-US" smtClean="0">
                <a:solidFill>
                  <a:schemeClr val="tx1"/>
                </a:solidFill>
              </a:rPr>
              <a:pPr>
                <a:defRPr/>
              </a:pPr>
              <a:t>297</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Times New Roman" pitchFamily="18" charset="0"/>
                <a:cs typeface="Times New Roman" pitchFamily="18" charset="0"/>
              </a:rPr>
              <a:t>Pair  Rotation</a:t>
            </a:r>
            <a:endParaRPr lang="zh-TW" altLang="en-US" dirty="0">
              <a:solidFill>
                <a:schemeClr val="tx1"/>
              </a:solidFill>
              <a:latin typeface="Times New Roman" pitchFamily="18" charset="0"/>
              <a:cs typeface="Times New Roman" pitchFamily="18" charset="0"/>
            </a:endParaRPr>
          </a:p>
        </p:txBody>
      </p:sp>
      <p:sp>
        <p:nvSpPr>
          <p:cNvPr id="3" name="內容版面配置區 2"/>
          <p:cNvSpPr>
            <a:spLocks noGrp="1"/>
          </p:cNvSpPr>
          <p:nvPr>
            <p:ph sz="quarter" idx="4294967295"/>
          </p:nvPr>
        </p:nvSpPr>
        <p:spPr>
          <a:xfrm>
            <a:off x="1524000" y="1855303"/>
            <a:ext cx="8534400" cy="2955235"/>
          </a:xfrm>
          <a:prstGeom prst="rect">
            <a:avLst/>
          </a:prstGeom>
        </p:spPr>
        <p:txBody>
          <a:bodyPr>
            <a:normAutofit/>
          </a:bodyPr>
          <a:lstStyle/>
          <a:p>
            <a:pPr>
              <a:defRPr/>
            </a:pPr>
            <a:r>
              <a:rPr lang="en-US" altLang="zh-TW" dirty="0" smtClean="0">
                <a:solidFill>
                  <a:schemeClr val="tx1"/>
                </a:solidFill>
                <a:latin typeface="標楷體" pitchFamily="65" charset="-120"/>
                <a:ea typeface="標楷體" pitchFamily="65" charset="-120"/>
              </a:rPr>
              <a:t>Rotation (</a:t>
            </a:r>
            <a:r>
              <a:rPr lang="en-US" altLang="zh-TW" dirty="0" err="1" smtClean="0">
                <a:solidFill>
                  <a:schemeClr val="tx1"/>
                </a:solidFill>
                <a:latin typeface="標楷體" pitchFamily="65" charset="-120"/>
                <a:ea typeface="標楷體" pitchFamily="65" charset="-120"/>
              </a:rPr>
              <a:t>輪調</a:t>
            </a:r>
            <a:r>
              <a:rPr lang="en-US" altLang="zh-TW" dirty="0" smtClean="0">
                <a:solidFill>
                  <a:schemeClr val="tx1"/>
                </a:solidFill>
                <a:latin typeface="標楷體" pitchFamily="65" charset="-120"/>
                <a:ea typeface="標楷體" pitchFamily="65" charset="-120"/>
              </a:rPr>
              <a:t>) 在 Pair Programming </a:t>
            </a:r>
            <a:r>
              <a:rPr lang="en-US" altLang="zh-TW" dirty="0" err="1" smtClean="0">
                <a:solidFill>
                  <a:schemeClr val="tx1"/>
                </a:solidFill>
                <a:latin typeface="標楷體" pitchFamily="65" charset="-120"/>
                <a:ea typeface="標楷體" pitchFamily="65" charset="-120"/>
              </a:rPr>
              <a:t>中很重要</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例如本次</a:t>
            </a:r>
            <a:r>
              <a:rPr lang="en-US" altLang="zh-TW" dirty="0" smtClean="0">
                <a:solidFill>
                  <a:schemeClr val="tx1"/>
                </a:solidFill>
                <a:latin typeface="標楷體" pitchFamily="65" charset="-120"/>
                <a:ea typeface="標楷體" pitchFamily="65" charset="-120"/>
              </a:rPr>
              <a:t>iteration </a:t>
            </a:r>
            <a:r>
              <a:rPr lang="en-US" altLang="zh-TW" dirty="0" err="1" smtClean="0">
                <a:solidFill>
                  <a:schemeClr val="tx1"/>
                </a:solidFill>
                <a:latin typeface="標楷體" pitchFamily="65" charset="-120"/>
                <a:ea typeface="標楷體" pitchFamily="65" charset="-120"/>
              </a:rPr>
              <a:t>張三及李四一組</a:t>
            </a:r>
            <a:r>
              <a:rPr lang="en-US" altLang="zh-TW" dirty="0" smtClean="0">
                <a:solidFill>
                  <a:schemeClr val="tx1"/>
                </a:solidFill>
                <a:latin typeface="標楷體" pitchFamily="65" charset="-120"/>
                <a:ea typeface="標楷體" pitchFamily="65" charset="-120"/>
              </a:rPr>
              <a:t> 下</a:t>
            </a:r>
            <a:r>
              <a:rPr lang="zh-TW" altLang="en-US" dirty="0" smtClean="0">
                <a:solidFill>
                  <a:schemeClr val="tx1"/>
                </a:solidFill>
                <a:latin typeface="標楷體" pitchFamily="65" charset="-120"/>
                <a:ea typeface="標楷體" pitchFamily="65" charset="-120"/>
              </a:rPr>
              <a:t>次</a:t>
            </a:r>
            <a:r>
              <a:rPr lang="en-US" altLang="zh-TW" dirty="0" smtClean="0">
                <a:solidFill>
                  <a:schemeClr val="tx1"/>
                </a:solidFill>
                <a:latin typeface="標楷體" pitchFamily="65" charset="-120"/>
                <a:ea typeface="標楷體" pitchFamily="65" charset="-120"/>
              </a:rPr>
              <a:t>iteration </a:t>
            </a:r>
            <a:r>
              <a:rPr lang="en-US" altLang="zh-TW" dirty="0" err="1" smtClean="0">
                <a:solidFill>
                  <a:schemeClr val="tx1"/>
                </a:solidFill>
                <a:latin typeface="標楷體" pitchFamily="65" charset="-120"/>
                <a:ea typeface="標楷體" pitchFamily="65" charset="-120"/>
              </a:rPr>
              <a:t>張三及王五一組</a:t>
            </a:r>
            <a:endParaRPr lang="en-US" altLang="zh-TW" dirty="0" smtClean="0">
              <a:solidFill>
                <a:schemeClr val="tx1"/>
              </a:solidFill>
              <a:latin typeface="標楷體" pitchFamily="65" charset="-120"/>
              <a:ea typeface="標楷體" pitchFamily="65" charset="-120"/>
            </a:endParaRPr>
          </a:p>
          <a:p>
            <a:pPr>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這使各人知識分散至其他所有人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可減低因人員流動而造成的知識流失</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極有助於軟體演化</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即軟體不斷維修</a:t>
            </a:r>
            <a:r>
              <a:rPr lang="en-US" altLang="zh-TW" dirty="0" smtClean="0">
                <a:solidFill>
                  <a:schemeClr val="tx1"/>
                </a:solidFill>
                <a:latin typeface="標楷體" pitchFamily="65" charset="-120"/>
                <a:ea typeface="標楷體" pitchFamily="65" charset="-120"/>
              </a:rPr>
              <a:t>)</a:t>
            </a:r>
          </a:p>
          <a:p>
            <a:pPr>
              <a:defRPr/>
            </a:pPr>
            <a:endParaRPr lang="en-US" altLang="zh-TW" dirty="0" smtClean="0">
              <a:solidFill>
                <a:schemeClr val="tx1"/>
              </a:solidFill>
              <a:latin typeface="標楷體" pitchFamily="65" charset="-120"/>
              <a:ea typeface="標楷體" pitchFamily="65" charset="-120"/>
            </a:endParaRPr>
          </a:p>
          <a:p>
            <a:pPr>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034024146"/>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4E6EDC0-DD32-4CF8-A75B-0AD8BF8CF32F}" type="slidenum">
              <a:rPr lang="zh-TW" altLang="en-US" smtClean="0">
                <a:solidFill>
                  <a:schemeClr val="tx1"/>
                </a:solidFill>
              </a:rPr>
              <a:pPr>
                <a:defRPr/>
              </a:pPr>
              <a:t>298</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Times New Roman" pitchFamily="18" charset="0"/>
                <a:cs typeface="Times New Roman" pitchFamily="18" charset="0"/>
              </a:rPr>
              <a:t>More on Pair Programming</a:t>
            </a:r>
            <a:endParaRPr lang="zh-TW" altLang="en-US" dirty="0">
              <a:solidFill>
                <a:schemeClr val="tx1"/>
              </a:solidFill>
            </a:endParaRPr>
          </a:p>
        </p:txBody>
      </p:sp>
      <p:sp>
        <p:nvSpPr>
          <p:cNvPr id="3" name="內容版面配置區 2"/>
          <p:cNvSpPr>
            <a:spLocks noGrp="1"/>
          </p:cNvSpPr>
          <p:nvPr>
            <p:ph sz="quarter" idx="4294967295"/>
          </p:nvPr>
        </p:nvSpPr>
        <p:spPr>
          <a:xfrm>
            <a:off x="1524000" y="1722782"/>
            <a:ext cx="8534400" cy="3843131"/>
          </a:xfrm>
          <a:prstGeom prst="rect">
            <a:avLst/>
          </a:prstGeom>
        </p:spPr>
        <p:txBody>
          <a:bodyPr>
            <a:normAutofit/>
          </a:bodyPr>
          <a:lstStyle/>
          <a:p>
            <a:pPr marL="0" indent="0">
              <a:buFont typeface="Wingdings" pitchFamily="2" charset="2"/>
              <a:buNone/>
              <a:defRPr/>
            </a:pPr>
            <a:r>
              <a:rPr lang="en-US" altLang="zh-TW" dirty="0" smtClean="0">
                <a:solidFill>
                  <a:schemeClr val="tx1"/>
                </a:solidFill>
                <a:latin typeface="標楷體" pitchFamily="65" charset="-120"/>
                <a:ea typeface="標楷體" pitchFamily="65" charset="-120"/>
                <a:cs typeface="Times New Roman" pitchFamily="18" charset="0"/>
              </a:rPr>
              <a:t>Pair Programming </a:t>
            </a:r>
            <a:r>
              <a:rPr lang="zh-TW" altLang="en-US" dirty="0" smtClean="0">
                <a:solidFill>
                  <a:schemeClr val="tx1"/>
                </a:solidFill>
                <a:latin typeface="標楷體" pitchFamily="65" charset="-120"/>
                <a:ea typeface="標楷體" pitchFamily="65" charset="-120"/>
                <a:cs typeface="Times New Roman" pitchFamily="18" charset="0"/>
              </a:rPr>
              <a:t>是否用於其他領域</a:t>
            </a:r>
            <a:r>
              <a:rPr lang="en-US" altLang="zh-TW" dirty="0" smtClean="0">
                <a:solidFill>
                  <a:schemeClr val="tx1"/>
                </a:solidFill>
                <a:latin typeface="標楷體" pitchFamily="65" charset="-120"/>
                <a:ea typeface="標楷體" pitchFamily="65" charset="-120"/>
                <a:cs typeface="Times New Roman" pitchFamily="18" charset="0"/>
              </a:rPr>
              <a:t>?</a:t>
            </a:r>
          </a:p>
          <a:p>
            <a:pPr marL="0" indent="0">
              <a:buFont typeface="Wingdings" pitchFamily="2" charset="2"/>
              <a:buNone/>
              <a:defRPr/>
            </a:pPr>
            <a:r>
              <a:rPr lang="zh-TW" altLang="en-US" dirty="0" smtClean="0">
                <a:solidFill>
                  <a:schemeClr val="tx1"/>
                </a:solidFill>
                <a:latin typeface="標楷體" pitchFamily="65" charset="-120"/>
                <a:ea typeface="標楷體" pitchFamily="65" charset="-120"/>
                <a:cs typeface="Times New Roman" pitchFamily="18" charset="0"/>
              </a:rPr>
              <a:t> </a:t>
            </a:r>
            <a:r>
              <a:rPr lang="en-US" altLang="zh-TW" dirty="0" smtClean="0">
                <a:solidFill>
                  <a:schemeClr val="tx1"/>
                </a:solidFill>
                <a:latin typeface="標楷體" pitchFamily="65" charset="-120"/>
                <a:ea typeface="標楷體" pitchFamily="65" charset="-120"/>
                <a:cs typeface="Times New Roman" pitchFamily="18" charset="0"/>
              </a:rPr>
              <a:t>Yes!</a:t>
            </a:r>
            <a:r>
              <a:rPr lang="zh-TW" altLang="en-US" dirty="0" smtClean="0">
                <a:solidFill>
                  <a:schemeClr val="tx1"/>
                </a:solidFill>
                <a:latin typeface="標楷體" pitchFamily="65" charset="-120"/>
                <a:ea typeface="標楷體" pitchFamily="65" charset="-120"/>
                <a:cs typeface="Times New Roman" pitchFamily="18" charset="0"/>
              </a:rPr>
              <a:t>動態</a:t>
            </a:r>
            <a:r>
              <a:rPr lang="en-US" altLang="zh-TW" dirty="0" smtClean="0">
                <a:solidFill>
                  <a:schemeClr val="tx1"/>
                </a:solidFill>
                <a:latin typeface="標楷體" pitchFamily="65" charset="-120"/>
                <a:ea typeface="標楷體" pitchFamily="65" charset="-120"/>
                <a:cs typeface="Times New Roman" pitchFamily="18" charset="0"/>
              </a:rPr>
              <a:t>,</a:t>
            </a:r>
            <a:r>
              <a:rPr lang="zh-TW" altLang="en-US" dirty="0" smtClean="0">
                <a:solidFill>
                  <a:schemeClr val="tx1"/>
                </a:solidFill>
                <a:latin typeface="標楷體" pitchFamily="65" charset="-120"/>
                <a:ea typeface="標楷體" pitchFamily="65" charset="-120"/>
                <a:cs typeface="Times New Roman" pitchFamily="18" charset="0"/>
              </a:rPr>
              <a:t>複雜</a:t>
            </a:r>
            <a:r>
              <a:rPr lang="en-US" altLang="zh-TW" dirty="0" smtClean="0">
                <a:solidFill>
                  <a:schemeClr val="tx1"/>
                </a:solidFill>
                <a:latin typeface="標楷體" pitchFamily="65" charset="-120"/>
                <a:ea typeface="標楷體" pitchFamily="65" charset="-120"/>
                <a:cs typeface="Times New Roman" pitchFamily="18" charset="0"/>
              </a:rPr>
              <a:t>,</a:t>
            </a:r>
            <a:r>
              <a:rPr lang="zh-TW" altLang="en-US" dirty="0" smtClean="0">
                <a:solidFill>
                  <a:schemeClr val="tx1"/>
                </a:solidFill>
                <a:latin typeface="標楷體" pitchFamily="65" charset="-120"/>
                <a:ea typeface="標楷體" pitchFamily="65" charset="-120"/>
                <a:cs typeface="Times New Roman" pitchFamily="18" charset="0"/>
              </a:rPr>
              <a:t>危險的工作常用之 </a:t>
            </a:r>
            <a:endParaRPr lang="en-US" altLang="zh-TW" dirty="0" smtClean="0">
              <a:solidFill>
                <a:schemeClr val="tx1"/>
              </a:solidFill>
              <a:latin typeface="標楷體" pitchFamily="65" charset="-120"/>
              <a:ea typeface="標楷體" pitchFamily="65" charset="-120"/>
              <a:cs typeface="Times New Roman" pitchFamily="18" charset="0"/>
            </a:endParaRPr>
          </a:p>
          <a:p>
            <a:pPr marL="0" indent="0">
              <a:buFont typeface="Wingdings" pitchFamily="2" charset="2"/>
              <a:buNone/>
              <a:defRPr/>
            </a:pPr>
            <a:r>
              <a:rPr lang="zh-TW" altLang="en-US" dirty="0">
                <a:solidFill>
                  <a:schemeClr val="tx1"/>
                </a:solidFill>
                <a:latin typeface="標楷體" pitchFamily="65" charset="-120"/>
                <a:ea typeface="標楷體" pitchFamily="65" charset="-12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如警察巡邏</a:t>
            </a:r>
            <a:endParaRPr lang="en-US" altLang="zh-TW" dirty="0" smtClean="0">
              <a:solidFill>
                <a:schemeClr val="tx1"/>
              </a:solidFill>
              <a:latin typeface="標楷體" pitchFamily="65" charset="-120"/>
              <a:ea typeface="標楷體" pitchFamily="65" charset="-120"/>
              <a:cs typeface="Times New Roman" pitchFamily="18" charset="0"/>
            </a:endParaRPr>
          </a:p>
          <a:p>
            <a:pPr>
              <a:defRPr/>
            </a:pP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r>
              <a:rPr lang="en-US" altLang="zh-TW" dirty="0" smtClean="0">
                <a:solidFill>
                  <a:schemeClr val="tx1"/>
                </a:solidFill>
                <a:latin typeface="標楷體" pitchFamily="65" charset="-120"/>
                <a:ea typeface="標楷體" pitchFamily="65" charset="-120"/>
                <a:cs typeface="Times New Roman" pitchFamily="18" charset="0"/>
              </a:rPr>
              <a:t>Pair Programming</a:t>
            </a:r>
            <a:r>
              <a:rPr lang="zh-TW" altLang="en-US" dirty="0" smtClean="0">
                <a:solidFill>
                  <a:schemeClr val="tx1"/>
                </a:solidFill>
                <a:latin typeface="標楷體" pitchFamily="65" charset="-120"/>
                <a:ea typeface="標楷體" pitchFamily="65" charset="-120"/>
                <a:cs typeface="Times New Roman" pitchFamily="18" charset="0"/>
              </a:rPr>
              <a:t> 是否較耗人力</a:t>
            </a:r>
            <a:r>
              <a:rPr lang="en-US" altLang="zh-TW" dirty="0" smtClean="0">
                <a:solidFill>
                  <a:schemeClr val="tx1"/>
                </a:solidFill>
                <a:latin typeface="標楷體" pitchFamily="65" charset="-120"/>
                <a:ea typeface="標楷體" pitchFamily="65" charset="-120"/>
                <a:cs typeface="Times New Roman" pitchFamily="18" charset="0"/>
              </a:rPr>
              <a:t>?</a:t>
            </a:r>
          </a:p>
          <a:p>
            <a:pPr marL="0" indent="0">
              <a:buFont typeface="Wingdings" pitchFamily="2" charset="2"/>
              <a:buNone/>
              <a:defRPr/>
            </a:pPr>
            <a:r>
              <a:rPr lang="zh-TW" altLang="en-US" dirty="0" smtClean="0">
                <a:solidFill>
                  <a:schemeClr val="tx1"/>
                </a:solidFill>
                <a:latin typeface="標楷體" pitchFamily="65" charset="-120"/>
                <a:ea typeface="標楷體" pitchFamily="65" charset="-120"/>
                <a:cs typeface="Times New Roman" pitchFamily="18" charset="0"/>
              </a:rPr>
              <a:t>不一定</a:t>
            </a:r>
            <a:r>
              <a:rPr lang="en-US" altLang="zh-TW" dirty="0" smtClean="0">
                <a:solidFill>
                  <a:schemeClr val="tx1"/>
                </a:solidFill>
                <a:latin typeface="標楷體" pitchFamily="65" charset="-120"/>
                <a:ea typeface="標楷體" pitchFamily="65" charset="-120"/>
                <a:cs typeface="Times New Roman" pitchFamily="18" charset="0"/>
              </a:rPr>
              <a:t>,</a:t>
            </a:r>
            <a:r>
              <a:rPr lang="zh-TW" altLang="en-US" dirty="0" smtClean="0">
                <a:solidFill>
                  <a:schemeClr val="tx1"/>
                </a:solidFill>
                <a:latin typeface="標楷體" pitchFamily="65" charset="-120"/>
                <a:ea typeface="標楷體" pitchFamily="65" charset="-120"/>
                <a:cs typeface="Times New Roman" pitchFamily="18" charset="0"/>
              </a:rPr>
              <a:t>  因 </a:t>
            </a:r>
            <a:r>
              <a:rPr lang="en-US" altLang="zh-TW" dirty="0" smtClean="0">
                <a:solidFill>
                  <a:schemeClr val="tx1"/>
                </a:solidFill>
                <a:latin typeface="標楷體" pitchFamily="65" charset="-120"/>
                <a:ea typeface="標楷體" pitchFamily="65" charset="-120"/>
                <a:cs typeface="Times New Roman" pitchFamily="18" charset="0"/>
              </a:rPr>
              <a:t>1 + 1 &gt; 2 </a:t>
            </a:r>
            <a:r>
              <a:rPr lang="zh-TW" altLang="en-US" dirty="0" smtClean="0">
                <a:solidFill>
                  <a:schemeClr val="tx1"/>
                </a:solidFill>
                <a:latin typeface="標楷體" pitchFamily="65" charset="-120"/>
                <a:ea typeface="標楷體" pitchFamily="65" charset="-120"/>
                <a:cs typeface="Times New Roman" pitchFamily="18" charset="0"/>
              </a:rPr>
              <a:t> 有相乘效果</a:t>
            </a:r>
            <a:endParaRPr lang="en-US" altLang="zh-TW" dirty="0" smtClean="0">
              <a:solidFill>
                <a:schemeClr val="tx1"/>
              </a:solidFill>
              <a:latin typeface="標楷體" pitchFamily="65" charset="-120"/>
              <a:ea typeface="標楷體" pitchFamily="65" charset="-120"/>
              <a:cs typeface="Times New Roman" pitchFamily="18" charset="0"/>
            </a:endParaRPr>
          </a:p>
          <a:p>
            <a:pPr marL="0" indent="0">
              <a:buFont typeface="Wingdings" pitchFamily="2" charset="2"/>
              <a:buNone/>
              <a:defRPr/>
            </a:pPr>
            <a:r>
              <a:rPr lang="zh-TW" altLang="en-US" dirty="0" smtClean="0">
                <a:solidFill>
                  <a:schemeClr val="tx1"/>
                </a:solidFill>
                <a:latin typeface="標楷體" pitchFamily="65" charset="-120"/>
                <a:ea typeface="標楷體" pitchFamily="65" charset="-120"/>
                <a:cs typeface="Times New Roman" pitchFamily="18" charset="0"/>
              </a:rPr>
              <a:t>且各人不能也不會混了</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62143147"/>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2C2A751-35A4-40C0-B4FC-ED3DEA68C666}" type="slidenum">
              <a:rPr lang="zh-TW" altLang="en-US" smtClean="0">
                <a:solidFill>
                  <a:schemeClr val="tx1"/>
                </a:solidFill>
              </a:rPr>
              <a:pPr>
                <a:defRPr/>
              </a:pPr>
              <a:t>299</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Times New Roman" pitchFamily="18" charset="0"/>
                <a:cs typeface="Times New Roman" pitchFamily="18" charset="0"/>
              </a:rPr>
              <a:t>More on Pair Programming (Cont.)</a:t>
            </a:r>
            <a:endParaRPr lang="zh-TW" altLang="en-US" dirty="0">
              <a:solidFill>
                <a:schemeClr val="tx1"/>
              </a:solidFill>
            </a:endParaRPr>
          </a:p>
        </p:txBody>
      </p:sp>
      <p:sp>
        <p:nvSpPr>
          <p:cNvPr id="3" name="內容版面配置區 2"/>
          <p:cNvSpPr>
            <a:spLocks noGrp="1"/>
          </p:cNvSpPr>
          <p:nvPr>
            <p:ph sz="quarter" idx="4294967295"/>
          </p:nvPr>
        </p:nvSpPr>
        <p:spPr>
          <a:xfrm>
            <a:off x="1524000" y="1736034"/>
            <a:ext cx="8534400" cy="3392557"/>
          </a:xfrm>
          <a:prstGeom prst="rect">
            <a:avLst/>
          </a:prstGeom>
        </p:spPr>
        <p:txBody>
          <a:bodyPr>
            <a:normAutofit/>
          </a:bodyPr>
          <a:lstStyle/>
          <a:p>
            <a:pPr marL="0" indent="0">
              <a:buFont typeface="Wingdings" pitchFamily="2" charset="2"/>
              <a:buNone/>
              <a:defRPr/>
            </a:pPr>
            <a:r>
              <a:rPr lang="zh-TW" altLang="en-US" dirty="0" smtClean="0">
                <a:solidFill>
                  <a:schemeClr val="tx1"/>
                </a:solidFill>
                <a:latin typeface="標楷體" pitchFamily="65" charset="-120"/>
                <a:ea typeface="標楷體" pitchFamily="65" charset="-120"/>
              </a:rPr>
              <a:t>   軟體工程師 屬於使用電腦超過三小時的族群</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這族群眼睛疲勞</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手指酸痛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肩酸腰痛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精神緊張</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心理壓力大</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頭痛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食慾不振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失眠 瑩幕電磁幅射可能會致癌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萬病由心起</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心理壓力長期造成病症</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且長期不動器官受損</a:t>
            </a: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r>
              <a:rPr lang="zh-TW" altLang="en-US" dirty="0" smtClean="0">
                <a:solidFill>
                  <a:schemeClr val="tx1"/>
                </a:solidFill>
                <a:latin typeface="標楷體" pitchFamily="65" charset="-120"/>
                <a:ea typeface="標楷體" pitchFamily="65" charset="-120"/>
              </a:rPr>
              <a:t>   所以 軟體</a:t>
            </a:r>
            <a:r>
              <a:rPr lang="zh-TW" altLang="en-US" dirty="0">
                <a:solidFill>
                  <a:schemeClr val="tx1"/>
                </a:solidFill>
                <a:latin typeface="標楷體" pitchFamily="65" charset="-120"/>
                <a:ea typeface="標楷體" pitchFamily="65" charset="-120"/>
              </a:rPr>
              <a:t>工程師</a:t>
            </a:r>
            <a:r>
              <a:rPr lang="zh-TW" altLang="en-US" dirty="0" smtClean="0">
                <a:solidFill>
                  <a:schemeClr val="tx1"/>
                </a:solidFill>
                <a:latin typeface="標楷體" pitchFamily="65" charset="-120"/>
                <a:ea typeface="標楷體" pitchFamily="65" charset="-120"/>
              </a:rPr>
              <a:t>族群 應使用 </a:t>
            </a:r>
            <a:r>
              <a:rPr lang="en-US" altLang="zh-TW" dirty="0" smtClean="0">
                <a:solidFill>
                  <a:schemeClr val="tx1"/>
                </a:solidFill>
                <a:latin typeface="標楷體" pitchFamily="65" charset="-120"/>
                <a:ea typeface="標楷體" pitchFamily="65" charset="-120"/>
                <a:cs typeface="Times New Roman" pitchFamily="18" charset="0"/>
              </a:rPr>
              <a:t>Pair Programming </a:t>
            </a:r>
            <a:r>
              <a:rPr lang="zh-TW" altLang="en-US" dirty="0" smtClean="0">
                <a:solidFill>
                  <a:schemeClr val="tx1"/>
                </a:solidFill>
                <a:latin typeface="標楷體" pitchFamily="65" charset="-120"/>
                <a:ea typeface="標楷體" pitchFamily="65" charset="-120"/>
                <a:cs typeface="Times New Roman" pitchFamily="18" charset="0"/>
              </a:rPr>
              <a:t>舒解</a:t>
            </a:r>
            <a:r>
              <a:rPr lang="zh-TW" altLang="en-US" dirty="0">
                <a:solidFill>
                  <a:schemeClr val="tx1"/>
                </a:solidFill>
                <a:latin typeface="標楷體" pitchFamily="65" charset="-120"/>
                <a:ea typeface="標楷體" pitchFamily="65" charset="-120"/>
              </a:rPr>
              <a:t>心理</a:t>
            </a:r>
            <a:r>
              <a:rPr lang="zh-TW" altLang="en-US" dirty="0" smtClean="0">
                <a:solidFill>
                  <a:schemeClr val="tx1"/>
                </a:solidFill>
                <a:latin typeface="標楷體" pitchFamily="65" charset="-120"/>
                <a:ea typeface="標楷體" pitchFamily="65" charset="-120"/>
              </a:rPr>
              <a:t>壓力</a:t>
            </a:r>
            <a:endParaRPr lang="en-US" altLang="zh-TW" smtClean="0">
              <a:solidFill>
                <a:schemeClr val="tx1"/>
              </a:solidFill>
              <a:latin typeface="標楷體" pitchFamily="65" charset="-120"/>
              <a:ea typeface="標楷體" pitchFamily="65" charset="-120"/>
            </a:endParaRPr>
          </a:p>
          <a:p>
            <a:pPr marL="0" indent="0">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r>
              <a:rPr lang="zh-TW" altLang="en-US" dirty="0" smtClean="0">
                <a:solidFill>
                  <a:schemeClr val="tx1"/>
                </a:solidFill>
                <a:latin typeface="標楷體" pitchFamily="65" charset="-120"/>
                <a:ea typeface="標楷體" pitchFamily="65" charset="-120"/>
              </a:rPr>
              <a:t>  </a:t>
            </a:r>
            <a:r>
              <a:rPr lang="zh-TW" altLang="en-US" b="1" dirty="0" smtClean="0">
                <a:solidFill>
                  <a:schemeClr val="tx1"/>
                </a:solidFill>
                <a:latin typeface="微軟正黑體" pitchFamily="34" charset="-120"/>
                <a:ea typeface="微軟正黑體" pitchFamily="34" charset="-120"/>
              </a:rPr>
              <a:t>使用電腦三十分鐘 應離座 喝口溫水 舒展眼球及脊椎五分鐘</a:t>
            </a:r>
            <a:endParaRPr lang="en-US" altLang="zh-TW" b="1" dirty="0" smtClean="0">
              <a:solidFill>
                <a:schemeClr val="tx1"/>
              </a:solidFill>
              <a:latin typeface="微軟正黑體" pitchFamily="34" charset="-120"/>
              <a:ea typeface="微軟正黑體" pitchFamily="34" charset="-120"/>
            </a:endParaRPr>
          </a:p>
          <a:p>
            <a:pPr marL="0" indent="0">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15076988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65B3986-F6E4-40D8-82E7-AD451B6A4639}" type="slidenum">
              <a:rPr lang="zh-TW" altLang="en-US" smtClean="0"/>
              <a:pPr>
                <a:defRPr/>
              </a:pPr>
              <a:t>3</a:t>
            </a:fld>
            <a:endParaRPr lang="en-US" altLang="zh-TW"/>
          </a:p>
        </p:txBody>
      </p:sp>
      <p:sp>
        <p:nvSpPr>
          <p:cNvPr id="257026" name="Rectangle 2"/>
          <p:cNvSpPr>
            <a:spLocks noGrp="1" noChangeArrowheads="1"/>
          </p:cNvSpPr>
          <p:nvPr>
            <p:ph type="title"/>
          </p:nvPr>
        </p:nvSpPr>
        <p:spPr/>
        <p:txBody>
          <a:bodyPr/>
          <a:lstStyle/>
          <a:p>
            <a:pPr eaLnBrk="1" hangingPunct="1">
              <a:defRPr/>
            </a:pPr>
            <a:r>
              <a:rPr lang="zh-TW" altLang="en-US" dirty="0" smtClean="0">
                <a:solidFill>
                  <a:schemeClr val="tx1"/>
                </a:solidFill>
                <a:ea typeface="標楷體" pitchFamily="65" charset="-120"/>
              </a:rPr>
              <a:t>驚濤駭浪！台灣軟體業的險境</a:t>
            </a:r>
          </a:p>
        </p:txBody>
      </p:sp>
      <p:sp>
        <p:nvSpPr>
          <p:cNvPr id="257027" name="Rectangle 3"/>
          <p:cNvSpPr>
            <a:spLocks noGrp="1" noChangeArrowheads="1"/>
          </p:cNvSpPr>
          <p:nvPr>
            <p:ph sz="quarter" idx="4294967295"/>
          </p:nvPr>
        </p:nvSpPr>
        <p:spPr>
          <a:xfrm>
            <a:off x="1524000" y="1792224"/>
            <a:ext cx="8534400" cy="4041648"/>
          </a:xfrm>
          <a:prstGeom prst="rect">
            <a:avLst/>
          </a:prstGeom>
        </p:spPr>
        <p:txBody>
          <a:bodyPr>
            <a:normAutofit lnSpcReduction="10000"/>
          </a:bodyPr>
          <a:lstStyle/>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台灣代工產業獲利微薄，舉國寄望軟體業勃然興起，</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但</a:t>
            </a:r>
            <a:r>
              <a:rPr lang="zh-TW" altLang="en-US" sz="2800" b="1" dirty="0" smtClean="0">
                <a:solidFill>
                  <a:schemeClr val="tx1"/>
                </a:solidFill>
                <a:latin typeface="微軟正黑體" pitchFamily="34" charset="-120"/>
                <a:ea typeface="微軟正黑體" pitchFamily="34" charset="-120"/>
              </a:rPr>
              <a:t>真相是：</a:t>
            </a:r>
            <a:r>
              <a:rPr lang="zh-TW" altLang="en-US" sz="2800" dirty="0" smtClean="0">
                <a:solidFill>
                  <a:schemeClr val="tx1"/>
                </a:solidFill>
                <a:latin typeface="標楷體" pitchFamily="65" charset="-120"/>
                <a:ea typeface="標楷體" pitchFamily="65" charset="-120"/>
              </a:rPr>
              <a:t>軟體業</a:t>
            </a:r>
            <a:r>
              <a:rPr lang="zh-TW" altLang="en-US" sz="2800" b="1" dirty="0" smtClean="0">
                <a:solidFill>
                  <a:schemeClr val="tx1"/>
                </a:solidFill>
                <a:latin typeface="新細明體" pitchFamily="18" charset="-120"/>
              </a:rPr>
              <a:t>乩童</a:t>
            </a:r>
            <a:r>
              <a:rPr lang="en-US" altLang="zh-TW" sz="2800" b="1"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亂舞、神壇遍佈，</a:t>
            </a:r>
            <a:endParaRPr lang="en-US" altLang="zh-TW"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導致產業不振！</a:t>
            </a:r>
            <a:r>
              <a:rPr lang="en-US" altLang="zh-TW"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en-US" altLang="zh-TW" sz="2400" dirty="0" smtClean="0">
                <a:solidFill>
                  <a:schemeClr val="tx1"/>
                </a:solidFill>
                <a:latin typeface="標楷體" pitchFamily="65" charset="-120"/>
                <a:ea typeface="標楷體" pitchFamily="65" charset="-120"/>
              </a:rPr>
              <a:t>*</a:t>
            </a:r>
            <a:r>
              <a:rPr lang="zh-TW" altLang="en-US" sz="2400" b="1" dirty="0" smtClean="0">
                <a:solidFill>
                  <a:schemeClr val="tx1"/>
                </a:solidFill>
                <a:latin typeface="新細明體" pitchFamily="18" charset="-120"/>
              </a:rPr>
              <a:t>乩童 </a:t>
            </a:r>
            <a:r>
              <a:rPr lang="zh-TW" altLang="en-US" sz="2400" dirty="0" smtClean="0">
                <a:solidFill>
                  <a:schemeClr val="tx1"/>
                </a:solidFill>
                <a:latin typeface="標楷體" pitchFamily="65" charset="-120"/>
                <a:ea typeface="標楷體" pitchFamily="65" charset="-120"/>
              </a:rPr>
              <a:t>指軟體工程師</a:t>
            </a:r>
            <a:r>
              <a:rPr lang="zh-TW" altLang="en-US" sz="2400" b="1" dirty="0" smtClean="0">
                <a:solidFill>
                  <a:schemeClr val="tx1"/>
                </a:solidFill>
                <a:latin typeface="微軟正黑體" pitchFamily="34" charset="-120"/>
                <a:ea typeface="微軟正黑體" pitchFamily="34" charset="-120"/>
              </a:rPr>
              <a:t>不做設計</a:t>
            </a:r>
            <a:r>
              <a:rPr lang="en-US" altLang="zh-TW" sz="2400" b="1" dirty="0" smtClean="0">
                <a:solidFill>
                  <a:schemeClr val="tx1"/>
                </a:solidFill>
                <a:latin typeface="微軟正黑體" pitchFamily="34" charset="-120"/>
                <a:ea typeface="微軟正黑體" pitchFamily="34" charset="-120"/>
              </a:rPr>
              <a:t>(</a:t>
            </a:r>
            <a:r>
              <a:rPr lang="zh-TW" altLang="en-US" sz="2400" b="1" dirty="0" smtClean="0">
                <a:solidFill>
                  <a:schemeClr val="tx1"/>
                </a:solidFill>
                <a:latin typeface="微軟正黑體" pitchFamily="34" charset="-120"/>
                <a:ea typeface="微軟正黑體" pitchFamily="34" charset="-120"/>
              </a:rPr>
              <a:t>切割</a:t>
            </a:r>
            <a:r>
              <a:rPr lang="en-US" altLang="zh-TW" sz="2400" b="1" dirty="0" smtClean="0">
                <a:solidFill>
                  <a:schemeClr val="tx1"/>
                </a:solidFill>
                <a:latin typeface="微軟正黑體" pitchFamily="34" charset="-120"/>
                <a:ea typeface="微軟正黑體" pitchFamily="34" charset="-120"/>
              </a:rPr>
              <a:t>)</a:t>
            </a:r>
            <a:r>
              <a:rPr lang="zh-TW" altLang="en-US" sz="2400" dirty="0" smtClean="0">
                <a:solidFill>
                  <a:schemeClr val="tx1"/>
                </a:solidFill>
                <a:latin typeface="標楷體" pitchFamily="65" charset="-120"/>
                <a:ea typeface="標楷體" pitchFamily="65" charset="-120"/>
              </a:rPr>
              <a:t>，自然無法做</a:t>
            </a:r>
            <a:r>
              <a:rPr lang="zh-TW" altLang="en-US" sz="2400" b="1" dirty="0" smtClean="0">
                <a:solidFill>
                  <a:schemeClr val="tx1"/>
                </a:solidFill>
                <a:latin typeface="微軟正黑體" pitchFamily="34" charset="-120"/>
                <a:ea typeface="微軟正黑體" pitchFamily="34" charset="-120"/>
              </a:rPr>
              <a:t>單元測試</a:t>
            </a:r>
            <a:endParaRPr lang="en-US" altLang="zh-TW" sz="2400" b="1" dirty="0" smtClean="0">
              <a:solidFill>
                <a:schemeClr val="tx1"/>
              </a:solidFill>
              <a:latin typeface="微軟正黑體" pitchFamily="34" charset="-120"/>
              <a:ea typeface="微軟正黑體" pitchFamily="34" charset="-120"/>
            </a:endParaRPr>
          </a:p>
          <a:p>
            <a:pPr eaLnBrk="1" hangingPunct="1">
              <a:lnSpc>
                <a:spcPct val="90000"/>
              </a:lnSpc>
              <a:buFont typeface="Wingdings" pitchFamily="2" charset="2"/>
              <a:buNone/>
              <a:defRPr/>
            </a:pPr>
            <a:r>
              <a:rPr lang="en-US" altLang="zh-TW" sz="2400" b="1" dirty="0" smtClean="0">
                <a:solidFill>
                  <a:schemeClr val="tx1"/>
                </a:solidFill>
                <a:latin typeface="微軟正黑體" pitchFamily="34" charset="-120"/>
                <a:ea typeface="微軟正黑體" pitchFamily="34" charset="-120"/>
              </a:rPr>
              <a:t>    </a:t>
            </a:r>
            <a:r>
              <a:rPr lang="zh-TW" altLang="en-US" sz="2400" dirty="0" smtClean="0">
                <a:solidFill>
                  <a:schemeClr val="tx1"/>
                </a:solidFill>
                <a:latin typeface="標楷體" pitchFamily="65" charset="-120"/>
                <a:ea typeface="標楷體" pitchFamily="65" charset="-120"/>
              </a:rPr>
              <a:t>則工作不精準</a:t>
            </a:r>
            <a:r>
              <a:rPr lang="en-US" altLang="zh-TW" sz="2400" dirty="0" smtClean="0">
                <a:solidFill>
                  <a:schemeClr val="tx1"/>
                </a:solidFill>
                <a:latin typeface="標楷體" pitchFamily="65" charset="-120"/>
                <a:ea typeface="標楷體" pitchFamily="65" charset="-120"/>
              </a:rPr>
              <a:t>(BUG</a:t>
            </a:r>
            <a:r>
              <a:rPr lang="zh-TW" altLang="en-US" sz="2400" dirty="0" smtClean="0">
                <a:solidFill>
                  <a:schemeClr val="tx1"/>
                </a:solidFill>
                <a:latin typeface="標楷體" pitchFamily="65" charset="-120"/>
                <a:ea typeface="標楷體" pitchFamily="65" charset="-120"/>
              </a:rPr>
              <a:t>未除盡</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且不易閱讀維修</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品質差</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但他能很快做完軟體並</a:t>
            </a:r>
            <a:r>
              <a:rPr lang="en-US" altLang="zh-TW" sz="2400" dirty="0" smtClean="0">
                <a:solidFill>
                  <a:schemeClr val="tx1"/>
                </a:solidFill>
                <a:latin typeface="標楷體" pitchFamily="65" charset="-120"/>
                <a:ea typeface="標楷體" pitchFamily="65" charset="-120"/>
              </a:rPr>
              <a:t>demo</a:t>
            </a:r>
            <a:r>
              <a:rPr lang="zh-TW" altLang="en-US" sz="2400" dirty="0" smtClean="0">
                <a:solidFill>
                  <a:schemeClr val="tx1"/>
                </a:solidFill>
                <a:latin typeface="標楷體" pitchFamily="65" charset="-120"/>
                <a:ea typeface="標楷體" pitchFamily="65" charset="-120"/>
              </a:rPr>
              <a:t>，善男信女頂禮膜拜！</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其主管當年也是乩童，當然不知糾正此惡習</a:t>
            </a:r>
            <a:r>
              <a:rPr lang="en-US" altLang="zh-TW" sz="2400" b="1" dirty="0" smtClean="0">
                <a:solidFill>
                  <a:schemeClr val="tx1"/>
                </a:solidFill>
                <a:latin typeface="新細明體" pitchFamily="18" charset="-120"/>
              </a:rPr>
              <a:t>)</a:t>
            </a:r>
          </a:p>
          <a:p>
            <a:pPr algn="r" eaLnBrk="1" hangingPunct="1">
              <a:lnSpc>
                <a:spcPct val="90000"/>
              </a:lnSpc>
              <a:buFont typeface="Wingdings" pitchFamily="2" charset="2"/>
              <a:buNone/>
              <a:defRPr/>
            </a:pPr>
            <a:endParaRPr lang="en-US" altLang="zh-TW" sz="2400" b="1" dirty="0" smtClean="0">
              <a:solidFill>
                <a:schemeClr val="tx1"/>
              </a:solidFill>
              <a:latin typeface="新細明體" pitchFamily="18" charset="-120"/>
            </a:endParaRP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a:t>
            </a:r>
            <a:r>
              <a:rPr lang="en-US" altLang="zh-TW" sz="2400" dirty="0" smtClean="0">
                <a:solidFill>
                  <a:schemeClr val="tx1"/>
                </a:solidFill>
                <a:latin typeface="標楷體" pitchFamily="65" charset="-120"/>
                <a:ea typeface="標楷體" pitchFamily="65" charset="-120"/>
              </a:rPr>
              <a:t>** </a:t>
            </a:r>
            <a:r>
              <a:rPr lang="zh-TW" altLang="en-US" sz="2400" b="1" dirty="0" smtClean="0">
                <a:solidFill>
                  <a:schemeClr val="tx1"/>
                </a:solidFill>
                <a:latin typeface="新細明體" pitchFamily="18" charset="-120"/>
              </a:rPr>
              <a:t>乩童愈多、愈努力，則產生愈多垃圾</a:t>
            </a:r>
            <a:r>
              <a:rPr lang="en-US" altLang="zh-TW" sz="2400" b="1" dirty="0" smtClean="0">
                <a:solidFill>
                  <a:schemeClr val="tx1"/>
                </a:solidFill>
                <a:latin typeface="新細明體" pitchFamily="18" charset="-120"/>
              </a:rPr>
              <a:t> (</a:t>
            </a:r>
            <a:r>
              <a:rPr lang="zh-TW" altLang="en-US" sz="2400" b="1" dirty="0" smtClean="0">
                <a:solidFill>
                  <a:schemeClr val="tx1"/>
                </a:solidFill>
                <a:latin typeface="新細明體" pitchFamily="18" charset="-120"/>
              </a:rPr>
              <a:t>指無設計、無法維修的軟體</a:t>
            </a:r>
            <a:r>
              <a:rPr lang="en-US" altLang="zh-TW" sz="2400" b="1" dirty="0" smtClean="0">
                <a:solidFill>
                  <a:schemeClr val="tx1"/>
                </a:solidFill>
                <a:latin typeface="新細明體" pitchFamily="18" charset="-120"/>
              </a:rPr>
              <a:t>)</a:t>
            </a:r>
            <a:r>
              <a:rPr lang="zh-TW" altLang="en-US" sz="2400" dirty="0" smtClean="0">
                <a:solidFill>
                  <a:schemeClr val="tx1"/>
                </a:solidFill>
                <a:latin typeface="標楷體" pitchFamily="65" charset="-120"/>
                <a:ea typeface="標楷體" pitchFamily="65" charset="-120"/>
              </a:rPr>
              <a:t>；軟體公司如神壇，當然產業就烏煙瘴氣了</a:t>
            </a:r>
          </a:p>
        </p:txBody>
      </p:sp>
    </p:spTree>
    <p:extLst>
      <p:ext uri="{BB962C8B-B14F-4D97-AF65-F5344CB8AC3E}">
        <p14:creationId xmlns:p14="http://schemas.microsoft.com/office/powerpoint/2010/main" val="2903782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087F0DA-22C1-4071-B521-3A2E301054A6}" type="slidenum">
              <a:rPr lang="zh-TW" altLang="en-US" smtClean="0"/>
              <a:pPr>
                <a:defRPr/>
              </a:pPr>
              <a:t>30</a:t>
            </a:fld>
            <a:endParaRPr lang="en-US" altLang="zh-TW"/>
          </a:p>
        </p:txBody>
      </p:sp>
      <p:sp>
        <p:nvSpPr>
          <p:cNvPr id="294914" name="Rectangle 2"/>
          <p:cNvSpPr>
            <a:spLocks noGrp="1" noChangeArrowheads="1"/>
          </p:cNvSpPr>
          <p:nvPr>
            <p:ph type="title"/>
          </p:nvPr>
        </p:nvSpPr>
        <p:spPr/>
        <p:txBody>
          <a:bodyPr/>
          <a:lstStyle/>
          <a:p>
            <a:pPr eaLnBrk="1" hangingPunct="1">
              <a:defRPr/>
            </a:pPr>
            <a:r>
              <a:rPr lang="en-US" altLang="zh-TW" sz="4000" dirty="0" smtClean="0">
                <a:solidFill>
                  <a:schemeClr val="tx1"/>
                </a:solidFill>
              </a:rPr>
              <a:t>Communication Channels </a:t>
            </a:r>
            <a:br>
              <a:rPr lang="en-US" altLang="zh-TW" sz="4000" dirty="0" smtClean="0">
                <a:solidFill>
                  <a:schemeClr val="tx1"/>
                </a:solidFill>
              </a:rPr>
            </a:br>
            <a:r>
              <a:rPr lang="zh-TW" altLang="en-US" sz="4000" dirty="0" smtClean="0">
                <a:solidFill>
                  <a:schemeClr val="tx1"/>
                </a:solidFill>
                <a:ea typeface="標楷體" pitchFamily="65" charset="-120"/>
              </a:rPr>
              <a:t>溝通管道</a:t>
            </a:r>
            <a:r>
              <a:rPr lang="en-US" altLang="zh-TW" sz="4000" dirty="0" smtClean="0">
                <a:solidFill>
                  <a:schemeClr val="tx1"/>
                </a:solidFill>
                <a:ea typeface="標楷體" pitchFamily="65" charset="-120"/>
              </a:rPr>
              <a:t>(Cont.)</a:t>
            </a:r>
          </a:p>
        </p:txBody>
      </p:sp>
      <p:sp>
        <p:nvSpPr>
          <p:cNvPr id="294915" name="Rectangle 3"/>
          <p:cNvSpPr>
            <a:spLocks noGrp="1" noChangeArrowheads="1"/>
          </p:cNvSpPr>
          <p:nvPr>
            <p:ph sz="quarter" idx="4294967295"/>
          </p:nvPr>
        </p:nvSpPr>
        <p:spPr>
          <a:xfrm>
            <a:off x="1524000" y="1691640"/>
            <a:ext cx="8534400" cy="3721608"/>
          </a:xfrm>
          <a:prstGeom prst="rect">
            <a:avLst/>
          </a:prstGeom>
        </p:spPr>
        <p:txBody>
          <a:bodyPr>
            <a:normAutofit/>
          </a:bodyPr>
          <a:lstStyle/>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上圖上方 </a:t>
            </a:r>
            <a:r>
              <a:rPr lang="zh-TW" altLang="en-US" b="1" dirty="0" smtClean="0">
                <a:solidFill>
                  <a:schemeClr val="tx1"/>
                </a:solidFill>
                <a:latin typeface="新細明體" pitchFamily="18" charset="-120"/>
              </a:rPr>
              <a:t>細線 </a:t>
            </a:r>
            <a:r>
              <a:rPr lang="zh-TW" altLang="en-US" dirty="0" smtClean="0">
                <a:solidFill>
                  <a:schemeClr val="tx1"/>
                </a:solidFill>
                <a:latin typeface="標楷體" pitchFamily="65" charset="-120"/>
                <a:ea typeface="標楷體" pitchFamily="65" charset="-120"/>
              </a:rPr>
              <a:t>有三點 表示三種</a:t>
            </a:r>
            <a:endParaRPr lang="en-US" altLang="zh-TW"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dirty="0" smtClean="0">
                <a:solidFill>
                  <a:schemeClr val="tx1"/>
                </a:solidFill>
                <a:latin typeface="微軟正黑體" pitchFamily="34" charset="-120"/>
                <a:ea typeface="微軟正黑體" pitchFamily="34" charset="-120"/>
              </a:rPr>
              <a:t>可提問</a:t>
            </a:r>
            <a:r>
              <a:rPr lang="en-US" altLang="zh-TW" dirty="0" smtClean="0">
                <a:solidFill>
                  <a:schemeClr val="tx1"/>
                </a:solidFill>
                <a:latin typeface="微軟正黑體" pitchFamily="34" charset="-120"/>
                <a:ea typeface="微軟正黑體" pitchFamily="34" charset="-120"/>
              </a:rPr>
              <a:t>(Question-and-Answer)</a:t>
            </a:r>
            <a:r>
              <a:rPr lang="zh-TW" altLang="en-US"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溝通管道</a:t>
            </a:r>
            <a:r>
              <a:rPr lang="en-US" altLang="zh-TW"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en-US" altLang="zh-TW" dirty="0" smtClean="0">
                <a:solidFill>
                  <a:schemeClr val="tx1"/>
                </a:solidFill>
                <a:latin typeface="標楷體" pitchFamily="65" charset="-120"/>
                <a:ea typeface="標楷體" pitchFamily="65" charset="-120"/>
              </a:rPr>
              <a:t>  1.</a:t>
            </a:r>
            <a:r>
              <a:rPr lang="zh-TW" altLang="en-US" dirty="0" smtClean="0">
                <a:solidFill>
                  <a:schemeClr val="tx1"/>
                </a:solidFill>
                <a:latin typeface="標楷體" pitchFamily="65" charset="-120"/>
                <a:ea typeface="標楷體" pitchFamily="65" charset="-120"/>
              </a:rPr>
              <a:t>二人傳 </a:t>
            </a:r>
            <a:r>
              <a:rPr lang="en-US" altLang="zh-TW" dirty="0" smtClean="0">
                <a:solidFill>
                  <a:schemeClr val="tx1"/>
                </a:solidFill>
                <a:latin typeface="標楷體" pitchFamily="65" charset="-120"/>
                <a:ea typeface="標楷體" pitchFamily="65" charset="-120"/>
              </a:rPr>
              <a:t>E-mail</a:t>
            </a: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二人通電話</a:t>
            </a: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二人白板</a:t>
            </a:r>
            <a:r>
              <a:rPr lang="zh-TW" altLang="en-US" dirty="0" smtClean="0">
                <a:solidFill>
                  <a:schemeClr val="tx1"/>
                </a:solidFill>
                <a:latin typeface="Times New Roman" pitchFamily="18" charset="0"/>
                <a:ea typeface="標楷體" pitchFamily="65" charset="-120"/>
              </a:rPr>
              <a:t>前</a:t>
            </a:r>
            <a:r>
              <a:rPr lang="zh-TW" altLang="en-US" b="1" dirty="0" smtClean="0">
                <a:solidFill>
                  <a:schemeClr val="tx1"/>
                </a:solidFill>
                <a:latin typeface="Times New Roman" pitchFamily="18" charset="0"/>
              </a:rPr>
              <a:t>面對面溝通</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rgbClr val="FF0000"/>
                </a:solidFill>
                <a:latin typeface="標楷體" pitchFamily="65" charset="-120"/>
                <a:ea typeface="標楷體" pitchFamily="65" charset="-120"/>
              </a:rPr>
              <a:t>效果最佳</a:t>
            </a:r>
            <a:r>
              <a:rPr lang="en-US" altLang="zh-TW" dirty="0" smtClean="0">
                <a:solidFill>
                  <a:schemeClr val="tx1"/>
                </a:solidFill>
                <a:latin typeface="標楷體" pitchFamily="65" charset="-120"/>
                <a:ea typeface="標楷體" pitchFamily="65" charset="-120"/>
              </a:rPr>
              <a:t>)</a:t>
            </a:r>
            <a:endParaRPr lang="en-US" altLang="zh-TW" b="1" dirty="0" smtClean="0">
              <a:solidFill>
                <a:schemeClr val="tx1"/>
              </a:solidFill>
              <a:latin typeface="新細明體" pitchFamily="18" charset="-120"/>
            </a:endParaRPr>
          </a:p>
          <a:p>
            <a:pPr eaLnBrk="1" hangingPunct="1">
              <a:lnSpc>
                <a:spcPct val="90000"/>
              </a:lnSpc>
              <a:buFont typeface="Wingdings" pitchFamily="2" charset="2"/>
              <a:buNone/>
              <a:defRPr/>
            </a:pPr>
            <a:endParaRPr lang="en-US" altLang="zh-TW" b="1" dirty="0" smtClean="0">
              <a:solidFill>
                <a:schemeClr val="tx1"/>
              </a:solidFill>
              <a:latin typeface="新細明體" pitchFamily="18" charset="-120"/>
            </a:endParaRPr>
          </a:p>
          <a:p>
            <a:pPr>
              <a:lnSpc>
                <a:spcPct val="90000"/>
              </a:lnSpc>
              <a:buNone/>
              <a:defRPr/>
            </a:pPr>
            <a:r>
              <a:rPr lang="zh-TW" altLang="en-US" dirty="0" smtClean="0">
                <a:solidFill>
                  <a:schemeClr val="tx1"/>
                </a:solidFill>
                <a:latin typeface="標楷體" pitchFamily="65" charset="-120"/>
                <a:ea typeface="標楷體" pitchFamily="65" charset="-120"/>
              </a:rPr>
              <a:t>上圖下方 </a:t>
            </a:r>
            <a:r>
              <a:rPr lang="zh-TW" altLang="en-US" b="1" dirty="0" smtClean="0">
                <a:solidFill>
                  <a:schemeClr val="tx1"/>
                </a:solidFill>
                <a:latin typeface="新細明體" pitchFamily="18" charset="-120"/>
              </a:rPr>
              <a:t>粗線 </a:t>
            </a:r>
            <a:r>
              <a:rPr lang="zh-TW" altLang="en-US" dirty="0" smtClean="0">
                <a:solidFill>
                  <a:schemeClr val="tx1"/>
                </a:solidFill>
                <a:latin typeface="標楷體" pitchFamily="65" charset="-120"/>
                <a:ea typeface="標楷體" pitchFamily="65" charset="-120"/>
              </a:rPr>
              <a:t>也有三點 表示三種</a:t>
            </a:r>
            <a:endParaRPr lang="en-US" altLang="zh-TW" dirty="0" smtClean="0">
              <a:solidFill>
                <a:schemeClr val="tx1"/>
              </a:solidFill>
              <a:latin typeface="標楷體" pitchFamily="65" charset="-120"/>
              <a:ea typeface="標楷體" pitchFamily="65" charset="-120"/>
            </a:endParaRPr>
          </a:p>
          <a:p>
            <a:pPr>
              <a:lnSpc>
                <a:spcPct val="90000"/>
              </a:lnSpc>
              <a:buNone/>
              <a:defRPr/>
            </a:pPr>
            <a:r>
              <a:rPr lang="zh-TW" altLang="en-US" dirty="0" smtClean="0">
                <a:solidFill>
                  <a:schemeClr val="tx1"/>
                </a:solidFill>
                <a:latin typeface="微軟正黑體" pitchFamily="34" charset="-120"/>
                <a:ea typeface="微軟正黑體" pitchFamily="34" charset="-120"/>
              </a:rPr>
              <a:t>不可提問 </a:t>
            </a:r>
            <a:r>
              <a:rPr lang="en-US" altLang="zh-TW" dirty="0" smtClean="0">
                <a:solidFill>
                  <a:schemeClr val="tx1"/>
                </a:solidFill>
                <a:latin typeface="微軟正黑體" pitchFamily="34" charset="-120"/>
                <a:ea typeface="微軟正黑體" pitchFamily="34" charset="-120"/>
              </a:rPr>
              <a:t>(No Question-Answer)</a:t>
            </a:r>
            <a:r>
              <a:rPr lang="zh-TW" altLang="en-US"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溝通管道</a:t>
            </a:r>
            <a:r>
              <a:rPr lang="en-US" altLang="zh-TW"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書面文件</a:t>
            </a:r>
            <a:r>
              <a:rPr lang="en-US" altLang="zh-TW" dirty="0" smtClean="0">
                <a:solidFill>
                  <a:schemeClr val="tx1"/>
                </a:solidFill>
                <a:latin typeface="標楷體" pitchFamily="65" charset="-120"/>
                <a:ea typeface="標楷體" pitchFamily="65" charset="-120"/>
              </a:rPr>
              <a:t>(</a:t>
            </a:r>
            <a:r>
              <a:rPr lang="zh-TW" altLang="en-US" dirty="0" smtClean="0">
                <a:solidFill>
                  <a:srgbClr val="FF0000"/>
                </a:solidFill>
                <a:latin typeface="標楷體" pitchFamily="65" charset="-120"/>
                <a:ea typeface="標楷體" pitchFamily="65" charset="-120"/>
              </a:rPr>
              <a:t>效果最差</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錄音帶 </a:t>
            </a: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錄影帶</a:t>
            </a:r>
          </a:p>
        </p:txBody>
      </p:sp>
    </p:spTree>
    <p:extLst>
      <p:ext uri="{BB962C8B-B14F-4D97-AF65-F5344CB8AC3E}">
        <p14:creationId xmlns:p14="http://schemas.microsoft.com/office/powerpoint/2010/main" val="3088776825"/>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B6FCE7D-4FE1-4F1B-BCBB-7C4AFA474DF5}" type="slidenum">
              <a:rPr lang="zh-TW" altLang="en-US" smtClean="0">
                <a:solidFill>
                  <a:schemeClr val="tx1"/>
                </a:solidFill>
              </a:rPr>
              <a:pPr>
                <a:defRPr/>
              </a:pPr>
              <a:t>300</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Times New Roman" pitchFamily="18" charset="0"/>
                <a:cs typeface="Times New Roman" pitchFamily="18" charset="0"/>
              </a:rPr>
              <a:t>More on Pair Programming (Cont.)</a:t>
            </a:r>
            <a:endParaRPr lang="zh-TW" altLang="en-US" dirty="0">
              <a:solidFill>
                <a:schemeClr val="tx1"/>
              </a:solidFill>
            </a:endParaRPr>
          </a:p>
        </p:txBody>
      </p:sp>
      <p:sp>
        <p:nvSpPr>
          <p:cNvPr id="3" name="內容版面配置區 2"/>
          <p:cNvSpPr>
            <a:spLocks noGrp="1"/>
          </p:cNvSpPr>
          <p:nvPr>
            <p:ph sz="quarter" idx="4294967295"/>
          </p:nvPr>
        </p:nvSpPr>
        <p:spPr>
          <a:xfrm>
            <a:off x="1524000" y="1722782"/>
            <a:ext cx="8534400" cy="3485322"/>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有人直覺的以為 </a:t>
            </a:r>
            <a:r>
              <a:rPr lang="en-US" altLang="zh-TW" dirty="0" smtClean="0">
                <a:solidFill>
                  <a:schemeClr val="tx1"/>
                </a:solidFill>
                <a:latin typeface="標楷體" pitchFamily="65" charset="-120"/>
                <a:ea typeface="標楷體" pitchFamily="65" charset="-120"/>
                <a:cs typeface="Times New Roman" pitchFamily="18" charset="0"/>
              </a:rPr>
              <a:t>Pair Programming </a:t>
            </a:r>
            <a:r>
              <a:rPr lang="zh-TW" altLang="en-US" dirty="0" smtClean="0">
                <a:solidFill>
                  <a:schemeClr val="tx1"/>
                </a:solidFill>
                <a:latin typeface="標楷體" pitchFamily="65" charset="-120"/>
                <a:ea typeface="標楷體" pitchFamily="65" charset="-120"/>
                <a:cs typeface="Times New Roman" pitchFamily="18" charset="0"/>
              </a:rPr>
              <a:t>一案用兩個人做 耗費</a:t>
            </a: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r>
              <a:rPr lang="zh-TW" altLang="en-US" dirty="0" smtClean="0">
                <a:solidFill>
                  <a:schemeClr val="tx1"/>
                </a:solidFill>
                <a:latin typeface="標楷體" pitchFamily="65" charset="-120"/>
                <a:ea typeface="標楷體" pitchFamily="65" charset="-120"/>
                <a:cs typeface="Times New Roman" pitchFamily="18" charset="0"/>
              </a:rPr>
              <a:t>人力 但其實不然</a:t>
            </a:r>
            <a:r>
              <a:rPr lang="en-US" altLang="zh-TW" dirty="0" smtClean="0">
                <a:solidFill>
                  <a:schemeClr val="tx1"/>
                </a:solidFill>
                <a:latin typeface="標楷體" pitchFamily="65" charset="-120"/>
                <a:ea typeface="標楷體" pitchFamily="65" charset="-12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根據中央大學多年教學的經驗</a:t>
            </a:r>
            <a:r>
              <a:rPr lang="en-US" altLang="zh-TW" dirty="0" smtClean="0">
                <a:solidFill>
                  <a:schemeClr val="tx1"/>
                </a:solidFill>
                <a:latin typeface="標楷體" pitchFamily="65" charset="-120"/>
                <a:ea typeface="標楷體" pitchFamily="65" charset="-12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兩人相互砥</a:t>
            </a: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r>
              <a:rPr lang="zh-TW" altLang="en-US" dirty="0" smtClean="0">
                <a:solidFill>
                  <a:schemeClr val="tx1"/>
                </a:solidFill>
                <a:latin typeface="標楷體" pitchFamily="65" charset="-120"/>
                <a:ea typeface="標楷體" pitchFamily="65" charset="-120"/>
                <a:cs typeface="Times New Roman" pitchFamily="18" charset="0"/>
              </a:rPr>
              <a:t>礪 相當專注用心勞累但愉快 效果很好 反觀單人工作時  容</a:t>
            </a: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r>
              <a:rPr lang="zh-TW" altLang="en-US" dirty="0" smtClean="0">
                <a:solidFill>
                  <a:schemeClr val="tx1"/>
                </a:solidFill>
                <a:latin typeface="標楷體" pitchFamily="65" charset="-120"/>
                <a:ea typeface="標楷體" pitchFamily="65" charset="-120"/>
                <a:cs typeface="Times New Roman" pitchFamily="18" charset="0"/>
              </a:rPr>
              <a:t>易恍神神遊 東摸西摸 而且心情悶悶的 不愉快 效果差</a:t>
            </a: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r>
              <a:rPr lang="zh-TW" altLang="en-US" dirty="0" smtClean="0">
                <a:solidFill>
                  <a:schemeClr val="tx1"/>
                </a:solidFill>
                <a:latin typeface="標楷體" pitchFamily="65" charset="-120"/>
                <a:ea typeface="標楷體" pitchFamily="65" charset="-120"/>
                <a:cs typeface="Times New Roman" pitchFamily="18" charset="0"/>
              </a:rPr>
              <a:t>當然 職場上有主管指派一人做一案 以省人力 但如已建立</a:t>
            </a: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r>
              <a:rPr lang="en-US" altLang="zh-TW" dirty="0" smtClean="0">
                <a:solidFill>
                  <a:schemeClr val="tx1"/>
                </a:solidFill>
                <a:latin typeface="標楷體" pitchFamily="65" charset="-120"/>
                <a:ea typeface="標楷體" pitchFamily="65" charset="-120"/>
                <a:cs typeface="Times New Roman" pitchFamily="18" charset="0"/>
              </a:rPr>
              <a:t>Pair Programming </a:t>
            </a:r>
            <a:r>
              <a:rPr lang="zh-TW" altLang="en-US" dirty="0" smtClean="0">
                <a:solidFill>
                  <a:schemeClr val="tx1"/>
                </a:solidFill>
                <a:latin typeface="標楷體" pitchFamily="65" charset="-120"/>
                <a:ea typeface="標楷體" pitchFamily="65" charset="-120"/>
                <a:cs typeface="Times New Roman" pitchFamily="18" charset="0"/>
              </a:rPr>
              <a:t>文化 則做兩案的兩人也可不斷討論啊 </a:t>
            </a:r>
            <a:endParaRPr lang="en-US" altLang="zh-TW" dirty="0" smtClean="0">
              <a:solidFill>
                <a:schemeClr val="tx1"/>
              </a:solidFill>
              <a:latin typeface="標楷體" pitchFamily="65" charset="-120"/>
              <a:ea typeface="標楷體" pitchFamily="65" charset="-120"/>
              <a:cs typeface="Times New Roman" pitchFamily="18" charset="0"/>
            </a:endParaRPr>
          </a:p>
          <a:p>
            <a:pPr>
              <a:buFont typeface="Wingdings" pitchFamily="2" charset="2"/>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446466588"/>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buNone/>
            </a:pPr>
            <a:r>
              <a:rPr lang="en-US" altLang="zh-TW" b="1" dirty="0" smtClean="0">
                <a:solidFill>
                  <a:schemeClr val="tx1"/>
                </a:solidFill>
                <a:latin typeface="標楷體" pitchFamily="65" charset="-120"/>
                <a:ea typeface="標楷體" pitchFamily="65" charset="-120"/>
              </a:rPr>
              <a:t>“XP </a:t>
            </a:r>
            <a:r>
              <a:rPr lang="zh-TW" altLang="en-US" b="1" dirty="0" smtClean="0">
                <a:solidFill>
                  <a:schemeClr val="tx1"/>
                </a:solidFill>
                <a:latin typeface="標楷體" pitchFamily="65" charset="-120"/>
                <a:ea typeface="標楷體" pitchFamily="65" charset="-120"/>
              </a:rPr>
              <a:t>提倡的</a:t>
            </a:r>
            <a:r>
              <a:rPr lang="en-US" altLang="zh-TW" b="1" dirty="0" smtClean="0">
                <a:solidFill>
                  <a:schemeClr val="tx1"/>
                </a:solidFill>
                <a:latin typeface="標楷體" pitchFamily="65" charset="-120"/>
                <a:ea typeface="標楷體" pitchFamily="65" charset="-120"/>
              </a:rPr>
              <a:t> Test first  </a:t>
            </a:r>
            <a:r>
              <a:rPr lang="zh-TW" altLang="en-US" b="1" dirty="0" smtClean="0">
                <a:solidFill>
                  <a:schemeClr val="tx1"/>
                </a:solidFill>
                <a:latin typeface="標楷體" pitchFamily="65" charset="-120"/>
                <a:ea typeface="標楷體" pitchFamily="65" charset="-120"/>
              </a:rPr>
              <a:t>幾乎都已被廣為使用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唯一被視為難做的事 就是 </a:t>
            </a:r>
            <a:r>
              <a:rPr lang="en-US" altLang="zh-TW" b="1" dirty="0" smtClean="0">
                <a:solidFill>
                  <a:schemeClr val="tx1"/>
                </a:solidFill>
                <a:latin typeface="標楷體" pitchFamily="65" charset="-120"/>
                <a:ea typeface="標楷體" pitchFamily="65" charset="-120"/>
              </a:rPr>
              <a:t>pair programming </a:t>
            </a:r>
          </a:p>
          <a:p>
            <a:pPr marL="0" indent="0">
              <a:buNone/>
            </a:pPr>
            <a:r>
              <a:rPr lang="zh-TW" altLang="en-US" b="1" dirty="0" smtClean="0">
                <a:solidFill>
                  <a:schemeClr val="tx1"/>
                </a:solidFill>
                <a:latin typeface="標楷體" pitchFamily="65" charset="-120"/>
                <a:ea typeface="標楷體" pitchFamily="65" charset="-120"/>
              </a:rPr>
              <a:t>連優秀軟體公司都錯誤的表示 人的成本太高 所以做不到</a:t>
            </a:r>
            <a:endParaRPr lang="en-US" altLang="zh-TW" b="1" dirty="0" smtClean="0">
              <a:solidFill>
                <a:schemeClr val="tx1"/>
              </a:solidFill>
              <a:latin typeface="標楷體" pitchFamily="65" charset="-120"/>
              <a:ea typeface="標楷體" pitchFamily="65" charset="-120"/>
            </a:endParaRPr>
          </a:p>
          <a:p>
            <a:pPr marL="0" indent="0">
              <a:buNone/>
            </a:pP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會產生 </a:t>
            </a:r>
            <a:r>
              <a:rPr lang="en-US" altLang="zh-TW" b="1" dirty="0" smtClean="0">
                <a:solidFill>
                  <a:schemeClr val="tx1"/>
                </a:solidFill>
                <a:latin typeface="標楷體" pitchFamily="65" charset="-120"/>
                <a:ea typeface="標楷體" pitchFamily="65" charset="-120"/>
              </a:rPr>
              <a:t>1 + 1 &gt; 2 </a:t>
            </a:r>
            <a:r>
              <a:rPr lang="zh-TW" altLang="en-US" b="1" dirty="0" smtClean="0">
                <a:solidFill>
                  <a:schemeClr val="tx1"/>
                </a:solidFill>
                <a:latin typeface="標楷體" pitchFamily="65" charset="-120"/>
                <a:ea typeface="標楷體" pitchFamily="65" charset="-120"/>
              </a:rPr>
              <a:t>的效果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只是對 </a:t>
            </a:r>
            <a:r>
              <a:rPr lang="en-US" altLang="zh-TW" b="1" dirty="0" smtClean="0">
                <a:solidFill>
                  <a:schemeClr val="tx1"/>
                </a:solidFill>
                <a:latin typeface="標楷體" pitchFamily="65" charset="-120"/>
                <a:ea typeface="標楷體" pitchFamily="65" charset="-120"/>
              </a:rPr>
              <a:t>coding </a:t>
            </a:r>
            <a:r>
              <a:rPr lang="zh-TW" altLang="en-US" b="1" dirty="0" smtClean="0">
                <a:solidFill>
                  <a:schemeClr val="tx1"/>
                </a:solidFill>
                <a:latin typeface="標楷體" pitchFamily="65" charset="-120"/>
                <a:ea typeface="標楷體" pitchFamily="65" charset="-120"/>
              </a:rPr>
              <a:t>的人很累 </a:t>
            </a:r>
            <a:r>
              <a:rPr lang="zh-TW" altLang="en-US" b="1" u="sng" dirty="0" smtClean="0">
                <a:solidFill>
                  <a:schemeClr val="tx1"/>
                </a:solidFill>
                <a:latin typeface="標楷體" pitchFamily="65" charset="-120"/>
                <a:ea typeface="標楷體" pitchFamily="65" charset="-120"/>
              </a:rPr>
              <a:t>因為完全不能打混呀</a:t>
            </a:r>
            <a:r>
              <a:rPr lang="en-US" altLang="zh-TW" b="1" dirty="0" smtClean="0">
                <a:solidFill>
                  <a:schemeClr val="tx1"/>
                </a:solidFill>
                <a:latin typeface="標楷體" pitchFamily="65" charset="-120"/>
                <a:ea typeface="標楷體" pitchFamily="65" charset="-120"/>
              </a:rPr>
              <a:t>”</a:t>
            </a:r>
            <a:endParaRPr lang="en-US" altLang="zh-TW" b="1" u="sng" dirty="0" smtClean="0">
              <a:solidFill>
                <a:schemeClr val="tx1"/>
              </a:solidFill>
              <a:latin typeface="標楷體" pitchFamily="65" charset="-120"/>
              <a:ea typeface="標楷體" pitchFamily="65" charset="-120"/>
            </a:endParaRPr>
          </a:p>
          <a:p>
            <a:pPr marL="0" indent="0">
              <a:buNone/>
            </a:pPr>
            <a:endParaRPr lang="en-US" altLang="zh-TW" b="1" dirty="0">
              <a:solidFill>
                <a:schemeClr val="tx1"/>
              </a:solidFill>
              <a:latin typeface="標楷體" pitchFamily="65" charset="-120"/>
              <a:ea typeface="標楷體" pitchFamily="65" charset="-120"/>
            </a:endParaRPr>
          </a:p>
          <a:p>
            <a:pPr marL="0" indent="0">
              <a:buNone/>
            </a:pPr>
            <a:endParaRPr lang="en-US" altLang="zh-TW" dirty="0" smtClean="0">
              <a:solidFill>
                <a:schemeClr val="tx1"/>
              </a:solidFill>
            </a:endParaRPr>
          </a:p>
          <a:p>
            <a:pPr marL="0" indent="0">
              <a:buNone/>
            </a:pPr>
            <a:r>
              <a:rPr lang="en-US" altLang="zh-TW" b="1" dirty="0" smtClean="0">
                <a:solidFill>
                  <a:schemeClr val="tx1"/>
                </a:solidFill>
              </a:rPr>
              <a:t>[2009.01.21  </a:t>
            </a:r>
            <a:r>
              <a:rPr lang="zh-TW" altLang="en-US" b="1" dirty="0" smtClean="0">
                <a:solidFill>
                  <a:schemeClr val="tx1"/>
                </a:solidFill>
              </a:rPr>
              <a:t>鳥毅的</a:t>
            </a:r>
            <a:r>
              <a:rPr lang="en-US" altLang="zh-TW" b="1" dirty="0" smtClean="0">
                <a:solidFill>
                  <a:schemeClr val="tx1"/>
                </a:solidFill>
              </a:rPr>
              <a:t>Blog:</a:t>
            </a:r>
            <a:r>
              <a:rPr lang="zh-TW" altLang="en-US" b="1" dirty="0" smtClean="0">
                <a:solidFill>
                  <a:schemeClr val="tx1"/>
                </a:solidFill>
              </a:rPr>
              <a:t>  關於</a:t>
            </a:r>
            <a:r>
              <a:rPr lang="en-US" altLang="zh-TW" b="1" dirty="0" smtClean="0">
                <a:solidFill>
                  <a:schemeClr val="tx1"/>
                </a:solidFill>
              </a:rPr>
              <a:t>Agile Software Development]</a:t>
            </a:r>
            <a:endParaRPr lang="zh-TW" altLang="en-US" b="1" dirty="0">
              <a:solidFill>
                <a:schemeClr val="tx1"/>
              </a:solidFill>
            </a:endParaRPr>
          </a:p>
        </p:txBody>
      </p:sp>
      <p:sp>
        <p:nvSpPr>
          <p:cNvPr id="3" name="標題 2"/>
          <p:cNvSpPr>
            <a:spLocks noGrp="1"/>
          </p:cNvSpPr>
          <p:nvPr>
            <p:ph type="title"/>
          </p:nvPr>
        </p:nvSpPr>
        <p:spPr/>
        <p:txBody>
          <a:bodyPr/>
          <a:lstStyle/>
          <a:p>
            <a:r>
              <a:rPr lang="en-US" altLang="zh-TW" dirty="0">
                <a:solidFill>
                  <a:schemeClr val="tx1"/>
                </a:solidFill>
                <a:latin typeface="Times New Roman" pitchFamily="18" charset="0"/>
                <a:cs typeface="Times New Roman" pitchFamily="18" charset="0"/>
              </a:rPr>
              <a:t>More on Pair Programming (</a:t>
            </a:r>
            <a:r>
              <a:rPr lang="en-US" altLang="zh-TW" dirty="0" smtClean="0">
                <a:solidFill>
                  <a:schemeClr val="tx1"/>
                </a:solidFill>
                <a:latin typeface="Times New Roman" pitchFamily="18" charset="0"/>
                <a:cs typeface="Times New Roman" pitchFamily="18" charset="0"/>
              </a:rPr>
              <a:t>Cont.)</a:t>
            </a:r>
            <a:endParaRPr lang="zh-TW" altLang="en-US" dirty="0"/>
          </a:p>
        </p:txBody>
      </p:sp>
    </p:spTree>
    <p:extLst>
      <p:ext uri="{BB962C8B-B14F-4D97-AF65-F5344CB8AC3E}">
        <p14:creationId xmlns:p14="http://schemas.microsoft.com/office/powerpoint/2010/main" val="22998881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dirty="0" smtClean="0">
                <a:solidFill>
                  <a:schemeClr val="tx1"/>
                </a:solidFill>
                <a:latin typeface="標楷體" pitchFamily="65" charset="-120"/>
                <a:ea typeface="標楷體" pitchFamily="65" charset="-120"/>
              </a:rPr>
              <a:t>觀察台灣大學生  常一齊去玩  但不常</a:t>
            </a:r>
            <a:r>
              <a:rPr lang="zh-TW" altLang="en-US" dirty="0">
                <a:solidFill>
                  <a:schemeClr val="tx1"/>
                </a:solidFill>
                <a:latin typeface="標楷體" pitchFamily="65" charset="-120"/>
                <a:ea typeface="標楷體" pitchFamily="65" charset="-120"/>
              </a:rPr>
              <a:t>一齊</a:t>
            </a:r>
            <a:r>
              <a:rPr lang="zh-TW" altLang="en-US" dirty="0" smtClean="0">
                <a:solidFill>
                  <a:schemeClr val="tx1"/>
                </a:solidFill>
                <a:latin typeface="標楷體" pitchFamily="65" charset="-120"/>
                <a:ea typeface="標楷體" pitchFamily="65" charset="-120"/>
              </a:rPr>
              <a:t>讀書 大都是各自苦讀  再</a:t>
            </a:r>
            <a:r>
              <a:rPr lang="zh-TW" altLang="en-US" dirty="0">
                <a:solidFill>
                  <a:schemeClr val="tx1"/>
                </a:solidFill>
                <a:latin typeface="標楷體" pitchFamily="65" charset="-120"/>
                <a:ea typeface="標楷體" pitchFamily="65" charset="-120"/>
              </a:rPr>
              <a:t>觀察</a:t>
            </a:r>
            <a:r>
              <a:rPr lang="zh-TW" altLang="en-US" dirty="0" smtClean="0">
                <a:solidFill>
                  <a:schemeClr val="tx1"/>
                </a:solidFill>
                <a:latin typeface="標楷體" pitchFamily="65" charset="-120"/>
                <a:ea typeface="標楷體" pitchFamily="65" charset="-120"/>
              </a:rPr>
              <a:t>台灣成年人 常一齊渡假休閒 但較少一齊密切溝通不斷切磋的合作</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在這種文化下  要做到 </a:t>
            </a:r>
            <a:r>
              <a:rPr lang="en-US" altLang="zh-TW" dirty="0" smtClean="0">
                <a:solidFill>
                  <a:schemeClr val="tx1"/>
                </a:solidFill>
                <a:latin typeface="標楷體" pitchFamily="65" charset="-120"/>
                <a:ea typeface="標楷體" pitchFamily="65" charset="-120"/>
              </a:rPr>
              <a:t>pair programming </a:t>
            </a:r>
            <a:r>
              <a:rPr lang="zh-TW" altLang="en-US" dirty="0" smtClean="0">
                <a:solidFill>
                  <a:schemeClr val="tx1"/>
                </a:solidFill>
                <a:latin typeface="標楷體" pitchFamily="65" charset="-120"/>
                <a:ea typeface="標楷體" pitchFamily="65" charset="-120"/>
              </a:rPr>
              <a:t>這種密切溝通 激發創意 的工作方式  很難 例如 兩人分別寫 </a:t>
            </a:r>
            <a:r>
              <a:rPr lang="en-US" altLang="zh-TW" dirty="0" smtClean="0">
                <a:solidFill>
                  <a:schemeClr val="tx1"/>
                </a:solidFill>
                <a:latin typeface="標楷體" pitchFamily="65" charset="-120"/>
                <a:ea typeface="標楷體" pitchFamily="65" charset="-120"/>
              </a:rPr>
              <a:t>scenario </a:t>
            </a:r>
            <a:r>
              <a:rPr lang="zh-TW" altLang="en-US" dirty="0" smtClean="0">
                <a:solidFill>
                  <a:schemeClr val="tx1"/>
                </a:solidFill>
                <a:latin typeface="標楷體" pitchFamily="65" charset="-120"/>
                <a:ea typeface="標楷體" pitchFamily="65" charset="-120"/>
              </a:rPr>
              <a:t>若不</a:t>
            </a:r>
            <a:r>
              <a:rPr lang="zh-TW" altLang="en-US" dirty="0">
                <a:solidFill>
                  <a:schemeClr val="tx1"/>
                </a:solidFill>
                <a:latin typeface="標楷體" pitchFamily="65" charset="-120"/>
                <a:ea typeface="標楷體" pitchFamily="65" charset="-120"/>
              </a:rPr>
              <a:t>密切</a:t>
            </a:r>
            <a:r>
              <a:rPr lang="zh-TW" altLang="en-US" dirty="0" smtClean="0">
                <a:solidFill>
                  <a:schemeClr val="tx1"/>
                </a:solidFill>
                <a:latin typeface="標楷體" pitchFamily="65" charset="-120"/>
                <a:ea typeface="標楷體" pitchFamily="65" charset="-120"/>
              </a:rPr>
              <a:t>溝通 則 </a:t>
            </a:r>
            <a:r>
              <a:rPr lang="en-US" altLang="zh-TW" dirty="0" smtClean="0">
                <a:solidFill>
                  <a:schemeClr val="tx1"/>
                </a:solidFill>
                <a:latin typeface="標楷體" pitchFamily="65" charset="-120"/>
                <a:ea typeface="標楷體" pitchFamily="65" charset="-120"/>
              </a:rPr>
              <a:t>object names, method names </a:t>
            </a:r>
            <a:r>
              <a:rPr lang="zh-TW" altLang="en-US" dirty="0" smtClean="0">
                <a:solidFill>
                  <a:schemeClr val="tx1"/>
                </a:solidFill>
                <a:latin typeface="標楷體" pitchFamily="65" charset="-120"/>
                <a:ea typeface="標楷體" pitchFamily="65" charset="-120"/>
              </a:rPr>
              <a:t>怎麼可能一致</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latin typeface="Times New Roman" pitchFamily="18" charset="0"/>
                <a:cs typeface="Times New Roman" pitchFamily="18" charset="0"/>
              </a:rPr>
              <a:t>More on Pair Programming (Cont.)</a:t>
            </a:r>
            <a:endParaRPr lang="zh-TW" altLang="en-US" dirty="0"/>
          </a:p>
        </p:txBody>
      </p:sp>
    </p:spTree>
    <p:extLst>
      <p:ext uri="{BB962C8B-B14F-4D97-AF65-F5344CB8AC3E}">
        <p14:creationId xmlns:p14="http://schemas.microsoft.com/office/powerpoint/2010/main" val="162048813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507067"/>
            <a:ext cx="10972800" cy="4800600"/>
          </a:xfrm>
        </p:spPr>
        <p:txBody>
          <a:bodyPr>
            <a:normAutofit fontScale="70000" lnSpcReduction="20000"/>
          </a:bodyPr>
          <a:lstStyle/>
          <a:p>
            <a:pPr marL="0" indent="0">
              <a:buNone/>
            </a:pPr>
            <a:r>
              <a:rPr lang="en-US" altLang="zh-TW" sz="3200" dirty="0" smtClean="0">
                <a:solidFill>
                  <a:schemeClr val="tx1"/>
                </a:solidFill>
                <a:latin typeface="Times New Roman" pitchFamily="18" charset="0"/>
                <a:cs typeface="Times New Roman" pitchFamily="18" charset="0"/>
              </a:rPr>
              <a:t>Pair Programming (</a:t>
            </a:r>
            <a:r>
              <a:rPr lang="zh-TW" altLang="en-US" sz="3200" dirty="0" smtClean="0">
                <a:solidFill>
                  <a:schemeClr val="tx1"/>
                </a:solidFill>
                <a:latin typeface="標楷體" pitchFamily="65" charset="-120"/>
                <a:ea typeface="標楷體" pitchFamily="65" charset="-120"/>
                <a:cs typeface="Times New Roman" pitchFamily="18" charset="0"/>
              </a:rPr>
              <a:t>結對開發</a:t>
            </a:r>
            <a:r>
              <a:rPr lang="en-US" altLang="zh-TW" sz="3200" dirty="0" smtClean="0">
                <a:solidFill>
                  <a:schemeClr val="tx1"/>
                </a:solidFill>
                <a:latin typeface="Times New Roman" pitchFamily="18" charset="0"/>
                <a:cs typeface="Times New Roman" pitchFamily="18" charset="0"/>
              </a:rPr>
              <a:t>)</a:t>
            </a:r>
            <a:r>
              <a:rPr lang="zh-TW" altLang="en-US" sz="3200" dirty="0" smtClean="0">
                <a:solidFill>
                  <a:schemeClr val="tx1"/>
                </a:solidFill>
                <a:latin typeface="Times New Roman" pitchFamily="18" charset="0"/>
                <a:cs typeface="Times New Roman" pitchFamily="18" charset="0"/>
              </a:rPr>
              <a:t> </a:t>
            </a:r>
            <a:r>
              <a:rPr lang="zh-TW" altLang="en-US" sz="3200" dirty="0" smtClean="0">
                <a:solidFill>
                  <a:schemeClr val="tx1"/>
                </a:solidFill>
                <a:latin typeface="標楷體" pitchFamily="65" charset="-120"/>
                <a:ea typeface="標楷體" pitchFamily="65" charset="-120"/>
                <a:cs typeface="Times New Roman" pitchFamily="18" charset="0"/>
              </a:rPr>
              <a:t>可擴充為 </a:t>
            </a:r>
            <a:r>
              <a:rPr lang="en-US" altLang="zh-TW" sz="3200" dirty="0" smtClean="0">
                <a:solidFill>
                  <a:schemeClr val="tx1"/>
                </a:solidFill>
                <a:latin typeface="Times New Roman" pitchFamily="18" charset="0"/>
                <a:cs typeface="Times New Roman" pitchFamily="18" charset="0"/>
              </a:rPr>
              <a:t>Mob Programming (</a:t>
            </a:r>
            <a:r>
              <a:rPr lang="zh-TW" altLang="en-US" sz="3200" dirty="0" smtClean="0">
                <a:solidFill>
                  <a:schemeClr val="tx1"/>
                </a:solidFill>
                <a:latin typeface="標楷體" pitchFamily="65" charset="-120"/>
                <a:ea typeface="標楷體" pitchFamily="65" charset="-120"/>
                <a:cs typeface="Times New Roman" pitchFamily="18" charset="0"/>
              </a:rPr>
              <a:t>結眾開發</a:t>
            </a:r>
            <a:r>
              <a:rPr lang="en-US" altLang="zh-TW" sz="3200" dirty="0" smtClean="0">
                <a:solidFill>
                  <a:schemeClr val="tx1"/>
                </a:solidFill>
                <a:latin typeface="Times New Roman" pitchFamily="18" charset="0"/>
                <a:cs typeface="Times New Roman" pitchFamily="18" charset="0"/>
              </a:rPr>
              <a:t>)* </a:t>
            </a:r>
            <a:r>
              <a:rPr lang="zh-TW" altLang="en-US" sz="3200" dirty="0" smtClean="0">
                <a:solidFill>
                  <a:schemeClr val="tx1"/>
                </a:solidFill>
                <a:latin typeface="標楷體" pitchFamily="65" charset="-120"/>
                <a:ea typeface="標楷體" pitchFamily="65" charset="-120"/>
                <a:cs typeface="Times New Roman" pitchFamily="18" charset="0"/>
              </a:rPr>
              <a:t>如下</a:t>
            </a:r>
            <a:r>
              <a:rPr lang="en-US" altLang="zh-TW" sz="3200" dirty="0" smtClean="0">
                <a:solidFill>
                  <a:schemeClr val="tx1"/>
                </a:solidFill>
                <a:latin typeface="標楷體" pitchFamily="65" charset="-120"/>
                <a:ea typeface="標楷體" pitchFamily="65" charset="-120"/>
                <a:cs typeface="Times New Roman" pitchFamily="18" charset="0"/>
              </a:rPr>
              <a:t>:</a:t>
            </a:r>
          </a:p>
          <a:p>
            <a:pPr marL="0" indent="0">
              <a:buNone/>
            </a:pPr>
            <a:endParaRPr lang="en-US" altLang="zh-TW" sz="3200" dirty="0" smtClean="0">
              <a:solidFill>
                <a:schemeClr val="tx1"/>
              </a:solidFill>
              <a:latin typeface="標楷體" pitchFamily="65" charset="-120"/>
              <a:ea typeface="標楷體" pitchFamily="65" charset="-120"/>
              <a:cs typeface="Times New Roman" pitchFamily="18" charset="0"/>
            </a:endParaRPr>
          </a:p>
          <a:p>
            <a:pPr marL="0" indent="0">
              <a:buNone/>
            </a:pPr>
            <a:r>
              <a:rPr lang="zh-TW" altLang="en-US" sz="3200" dirty="0" smtClean="0">
                <a:solidFill>
                  <a:schemeClr val="tx1"/>
                </a:solidFill>
                <a:latin typeface="標楷體" pitchFamily="65" charset="-120"/>
                <a:ea typeface="標楷體" pitchFamily="65" charset="-120"/>
                <a:cs typeface="Times New Roman" pitchFamily="18" charset="0"/>
              </a:rPr>
              <a:t>全團隊</a:t>
            </a:r>
            <a:r>
              <a:rPr lang="en-US" altLang="zh-TW" sz="3200" dirty="0" smtClean="0">
                <a:solidFill>
                  <a:schemeClr val="tx1"/>
                </a:solidFill>
                <a:latin typeface="標楷體" pitchFamily="65" charset="-120"/>
                <a:ea typeface="標楷體" pitchFamily="65" charset="-120"/>
                <a:cs typeface="Times New Roman" pitchFamily="18" charset="0"/>
              </a:rPr>
              <a:t>5</a:t>
            </a:r>
            <a:r>
              <a:rPr lang="zh-TW" altLang="en-US" sz="3200" dirty="0" smtClean="0">
                <a:solidFill>
                  <a:schemeClr val="tx1"/>
                </a:solidFill>
                <a:latin typeface="標楷體" pitchFamily="65" charset="-120"/>
                <a:ea typeface="標楷體" pitchFamily="65" charset="-120"/>
                <a:cs typeface="Times New Roman" pitchFamily="18" charset="0"/>
              </a:rPr>
              <a:t>至</a:t>
            </a:r>
            <a:r>
              <a:rPr lang="en-US" altLang="zh-TW" sz="3200" dirty="0" smtClean="0">
                <a:solidFill>
                  <a:schemeClr val="tx1"/>
                </a:solidFill>
                <a:latin typeface="標楷體" pitchFamily="65" charset="-120"/>
                <a:ea typeface="標楷體" pitchFamily="65" charset="-120"/>
                <a:cs typeface="Times New Roman" pitchFamily="18" charset="0"/>
              </a:rPr>
              <a:t>8</a:t>
            </a:r>
            <a:r>
              <a:rPr lang="zh-TW" altLang="en-US" sz="3200" dirty="0" smtClean="0">
                <a:solidFill>
                  <a:schemeClr val="tx1"/>
                </a:solidFill>
                <a:latin typeface="標楷體" pitchFamily="65" charset="-120"/>
                <a:ea typeface="標楷體" pitchFamily="65" charset="-120"/>
                <a:cs typeface="Times New Roman" pitchFamily="18" charset="0"/>
              </a:rPr>
              <a:t>人圍坐 共用一鍵盤 另有兩台投影機放大顯示鍵盤內容 </a:t>
            </a:r>
            <a:endParaRPr lang="en-US" altLang="zh-TW" sz="3200" dirty="0" smtClean="0">
              <a:solidFill>
                <a:schemeClr val="tx1"/>
              </a:solidFill>
              <a:latin typeface="標楷體" pitchFamily="65" charset="-120"/>
              <a:ea typeface="標楷體" pitchFamily="65" charset="-120"/>
              <a:cs typeface="Times New Roman" pitchFamily="18" charset="0"/>
            </a:endParaRPr>
          </a:p>
          <a:p>
            <a:pPr marL="0" indent="0">
              <a:buNone/>
            </a:pPr>
            <a:r>
              <a:rPr lang="zh-TW" altLang="en-US" sz="3200" dirty="0" smtClean="0">
                <a:solidFill>
                  <a:schemeClr val="tx1"/>
                </a:solidFill>
                <a:latin typeface="標楷體" pitchFamily="65" charset="-120"/>
                <a:ea typeface="標楷體" pitchFamily="65" charset="-120"/>
                <a:cs typeface="Times New Roman" pitchFamily="18" charset="0"/>
              </a:rPr>
              <a:t>輪流一人負責輸入 其他人負責導航 </a:t>
            </a:r>
            <a:endParaRPr lang="en-US" altLang="zh-TW" sz="3200" dirty="0" smtClean="0">
              <a:solidFill>
                <a:schemeClr val="tx1"/>
              </a:solidFill>
              <a:latin typeface="標楷體" pitchFamily="65" charset="-120"/>
              <a:ea typeface="標楷體" pitchFamily="65" charset="-120"/>
              <a:cs typeface="Times New Roman" pitchFamily="18" charset="0"/>
            </a:endParaRPr>
          </a:p>
          <a:p>
            <a:pPr marL="0" indent="0">
              <a:buNone/>
            </a:pPr>
            <a:r>
              <a:rPr lang="zh-TW" altLang="en-US" sz="3200" dirty="0" smtClean="0">
                <a:solidFill>
                  <a:schemeClr val="tx1"/>
                </a:solidFill>
                <a:latin typeface="標楷體" pitchFamily="65" charset="-120"/>
                <a:ea typeface="標楷體" pitchFamily="65" charset="-120"/>
                <a:cs typeface="Times New Roman" pitchFamily="18" charset="0"/>
              </a:rPr>
              <a:t>當輪到你用鍵盤時 就是你</a:t>
            </a:r>
            <a:r>
              <a:rPr lang="zh-TW" altLang="en-US" sz="3200" dirty="0">
                <a:solidFill>
                  <a:schemeClr val="tx1"/>
                </a:solidFill>
                <a:latin typeface="標楷體" pitchFamily="65" charset="-120"/>
                <a:ea typeface="標楷體" pitchFamily="65" charset="-120"/>
                <a:cs typeface="Times New Roman" pitchFamily="18" charset="0"/>
              </a:rPr>
              <a:t>的</a:t>
            </a:r>
            <a:r>
              <a:rPr lang="zh-TW" altLang="en-US" sz="3200" dirty="0" smtClean="0">
                <a:solidFill>
                  <a:schemeClr val="tx1"/>
                </a:solidFill>
                <a:latin typeface="標楷體" pitchFamily="65" charset="-120"/>
                <a:ea typeface="標楷體" pitchFamily="65" charset="-120"/>
                <a:cs typeface="Times New Roman" pitchFamily="18" charset="0"/>
              </a:rPr>
              <a:t>休息時間 </a:t>
            </a:r>
            <a:r>
              <a:rPr lang="en-US" altLang="zh-TW" sz="3200" dirty="0" smtClean="0">
                <a:solidFill>
                  <a:schemeClr val="tx1"/>
                </a:solidFill>
                <a:latin typeface="標楷體" pitchFamily="65" charset="-120"/>
                <a:ea typeface="標楷體" pitchFamily="65" charset="-120"/>
                <a:cs typeface="Times New Roman" pitchFamily="18" charset="0"/>
              </a:rPr>
              <a:t>(</a:t>
            </a:r>
            <a:r>
              <a:rPr lang="zh-TW" altLang="en-US" sz="3200" dirty="0" smtClean="0">
                <a:solidFill>
                  <a:schemeClr val="tx1"/>
                </a:solidFill>
                <a:latin typeface="標楷體" pitchFamily="65" charset="-120"/>
                <a:ea typeface="標楷體" pitchFamily="65" charset="-120"/>
                <a:cs typeface="Times New Roman" pitchFamily="18" charset="0"/>
              </a:rPr>
              <a:t>三</a:t>
            </a:r>
            <a:r>
              <a:rPr lang="zh-TW" altLang="en-US" sz="3200" dirty="0">
                <a:solidFill>
                  <a:schemeClr val="tx1"/>
                </a:solidFill>
                <a:latin typeface="標楷體" pitchFamily="65" charset="-120"/>
                <a:ea typeface="標楷體" pitchFamily="65" charset="-120"/>
                <a:cs typeface="Times New Roman" pitchFamily="18" charset="0"/>
              </a:rPr>
              <a:t>分鐘</a:t>
            </a:r>
            <a:r>
              <a:rPr lang="zh-TW" altLang="en-US" sz="3200" dirty="0" smtClean="0">
                <a:solidFill>
                  <a:schemeClr val="tx1"/>
                </a:solidFill>
                <a:latin typeface="標楷體" pitchFamily="65" charset="-120"/>
                <a:ea typeface="標楷體" pitchFamily="65" charset="-120"/>
                <a:cs typeface="Times New Roman" pitchFamily="18" charset="0"/>
              </a:rPr>
              <a:t>換人</a:t>
            </a:r>
            <a:r>
              <a:rPr lang="en-US" altLang="zh-TW" sz="3200" dirty="0" smtClean="0">
                <a:solidFill>
                  <a:schemeClr val="tx1"/>
                </a:solidFill>
                <a:latin typeface="標楷體" pitchFamily="65" charset="-120"/>
                <a:ea typeface="標楷體" pitchFamily="65" charset="-120"/>
                <a:cs typeface="Times New Roman" pitchFamily="18" charset="0"/>
              </a:rPr>
              <a:t>)</a:t>
            </a:r>
            <a:r>
              <a:rPr lang="zh-TW" altLang="en-US" sz="3200" dirty="0" smtClean="0">
                <a:solidFill>
                  <a:schemeClr val="tx1"/>
                </a:solidFill>
                <a:latin typeface="標楷體" pitchFamily="65" charset="-120"/>
                <a:ea typeface="標楷體" pitchFamily="65" charset="-120"/>
                <a:cs typeface="Times New Roman" pitchFamily="18" charset="0"/>
              </a:rPr>
              <a:t> 因為你只負責輸入其他 </a:t>
            </a:r>
            <a:r>
              <a:rPr lang="en-US" altLang="zh-TW" sz="3200" dirty="0" smtClean="0">
                <a:solidFill>
                  <a:schemeClr val="tx1"/>
                </a:solidFill>
                <a:latin typeface="標楷體" pitchFamily="65" charset="-120"/>
                <a:ea typeface="標楷體" pitchFamily="65" charset="-120"/>
                <a:cs typeface="Times New Roman" pitchFamily="18" charset="0"/>
              </a:rPr>
              <a:t>4</a:t>
            </a:r>
            <a:r>
              <a:rPr lang="zh-TW" altLang="en-US" sz="3200" dirty="0" smtClean="0">
                <a:solidFill>
                  <a:schemeClr val="tx1"/>
                </a:solidFill>
                <a:latin typeface="標楷體" pitchFamily="65" charset="-120"/>
                <a:ea typeface="標楷體" pitchFamily="65" charset="-120"/>
                <a:cs typeface="Times New Roman" pitchFamily="18" charset="0"/>
              </a:rPr>
              <a:t>至</a:t>
            </a:r>
            <a:r>
              <a:rPr lang="en-US" altLang="zh-TW" sz="3200" dirty="0" smtClean="0">
                <a:solidFill>
                  <a:schemeClr val="tx1"/>
                </a:solidFill>
                <a:latin typeface="標楷體" pitchFamily="65" charset="-120"/>
                <a:ea typeface="標楷體" pitchFamily="65" charset="-120"/>
                <a:cs typeface="Times New Roman" pitchFamily="18" charset="0"/>
              </a:rPr>
              <a:t>7</a:t>
            </a:r>
            <a:r>
              <a:rPr lang="zh-TW" altLang="en-US" sz="3200" dirty="0">
                <a:solidFill>
                  <a:schemeClr val="tx1"/>
                </a:solidFill>
                <a:latin typeface="標楷體" pitchFamily="65" charset="-120"/>
                <a:ea typeface="標楷體" pitchFamily="65" charset="-120"/>
                <a:cs typeface="Times New Roman" pitchFamily="18" charset="0"/>
              </a:rPr>
              <a:t>個</a:t>
            </a:r>
            <a:r>
              <a:rPr lang="zh-TW" altLang="en-US" sz="3200" dirty="0" smtClean="0">
                <a:solidFill>
                  <a:schemeClr val="tx1"/>
                </a:solidFill>
                <a:latin typeface="標楷體" pitchFamily="65" charset="-120"/>
                <a:ea typeface="標楷體" pitchFamily="65" charset="-120"/>
                <a:cs typeface="Times New Roman" pitchFamily="18" charset="0"/>
              </a:rPr>
              <a:t>導航者 </a:t>
            </a:r>
            <a:r>
              <a:rPr lang="en-US" altLang="zh-TW" sz="3200" dirty="0" smtClean="0">
                <a:solidFill>
                  <a:schemeClr val="tx1"/>
                </a:solidFill>
                <a:latin typeface="標楷體" pitchFamily="65" charset="-120"/>
                <a:ea typeface="標楷體" pitchFamily="65" charset="-120"/>
                <a:cs typeface="Times New Roman" pitchFamily="18" charset="0"/>
              </a:rPr>
              <a:t>(navigators) </a:t>
            </a:r>
            <a:r>
              <a:rPr lang="zh-TW" altLang="en-US" sz="3200" dirty="0">
                <a:solidFill>
                  <a:schemeClr val="tx1"/>
                </a:solidFill>
                <a:latin typeface="標楷體" pitchFamily="65" charset="-120"/>
                <a:ea typeface="標楷體" pitchFamily="65" charset="-120"/>
                <a:cs typeface="Times New Roman" pitchFamily="18" charset="0"/>
              </a:rPr>
              <a:t>的</a:t>
            </a:r>
            <a:r>
              <a:rPr lang="zh-TW" altLang="en-US" sz="3200" dirty="0" smtClean="0">
                <a:solidFill>
                  <a:schemeClr val="tx1"/>
                </a:solidFill>
                <a:latin typeface="標楷體" pitchFamily="65" charset="-120"/>
                <a:ea typeface="標楷體" pitchFamily="65" charset="-120"/>
                <a:cs typeface="Times New Roman" pitchFamily="18" charset="0"/>
              </a:rPr>
              <a:t>思考及討論的結果</a:t>
            </a:r>
            <a:endParaRPr lang="en-US" altLang="zh-TW" sz="3200" dirty="0" smtClean="0">
              <a:solidFill>
                <a:schemeClr val="tx1"/>
              </a:solidFill>
              <a:latin typeface="標楷體" pitchFamily="65" charset="-120"/>
              <a:ea typeface="標楷體" pitchFamily="65" charset="-120"/>
              <a:cs typeface="Times New Roman" pitchFamily="18" charset="0"/>
            </a:endParaRPr>
          </a:p>
          <a:p>
            <a:pPr marL="0" indent="0">
              <a:buNone/>
            </a:pPr>
            <a:r>
              <a:rPr lang="zh-TW" altLang="en-US" sz="3200" dirty="0" smtClean="0">
                <a:solidFill>
                  <a:schemeClr val="tx1"/>
                </a:solidFill>
                <a:latin typeface="標楷體" pitchFamily="65" charset="-120"/>
                <a:ea typeface="標楷體" pitchFamily="65" charset="-120"/>
                <a:cs typeface="Times New Roman" pitchFamily="18" charset="0"/>
              </a:rPr>
              <a:t> </a:t>
            </a:r>
            <a:endParaRPr lang="en-US" altLang="zh-TW" sz="3200" dirty="0" smtClean="0">
              <a:solidFill>
                <a:schemeClr val="tx1"/>
              </a:solidFill>
              <a:latin typeface="標楷體" pitchFamily="65" charset="-120"/>
              <a:ea typeface="標楷體" pitchFamily="65" charset="-120"/>
              <a:cs typeface="Times New Roman" pitchFamily="18" charset="0"/>
            </a:endParaRPr>
          </a:p>
          <a:p>
            <a:pPr marL="0" indent="0">
              <a:buNone/>
            </a:pPr>
            <a:r>
              <a:rPr lang="zh-TW" altLang="en-US" sz="3200" dirty="0" smtClean="0">
                <a:solidFill>
                  <a:schemeClr val="tx1"/>
                </a:solidFill>
                <a:latin typeface="標楷體" pitchFamily="65" charset="-120"/>
                <a:ea typeface="標楷體" pitchFamily="65" charset="-120"/>
                <a:cs typeface="Times New Roman" pitchFamily="18" charset="0"/>
              </a:rPr>
              <a:t>團隊練習六個月後 可以十五分鐘才換人</a:t>
            </a:r>
            <a:endParaRPr lang="en-US" altLang="zh-TW" sz="3200" dirty="0" smtClean="0">
              <a:solidFill>
                <a:schemeClr val="tx1"/>
              </a:solidFill>
              <a:latin typeface="標楷體" pitchFamily="65" charset="-120"/>
              <a:ea typeface="標楷體" pitchFamily="65" charset="-120"/>
              <a:cs typeface="Times New Roman" pitchFamily="18" charset="0"/>
            </a:endParaRPr>
          </a:p>
          <a:p>
            <a:pPr marL="0" indent="0">
              <a:buNone/>
            </a:pPr>
            <a:r>
              <a:rPr lang="zh-TW" altLang="en-US" sz="3200" dirty="0" smtClean="0">
                <a:solidFill>
                  <a:schemeClr val="tx1"/>
                </a:solidFill>
                <a:latin typeface="標楷體" pitchFamily="65" charset="-120"/>
                <a:ea typeface="標楷體" pitchFamily="65" charset="-120"/>
                <a:cs typeface="Times New Roman" pitchFamily="18" charset="0"/>
              </a:rPr>
              <a:t>若導航者意見不一 要聽誰的</a:t>
            </a:r>
            <a:r>
              <a:rPr lang="en-US" altLang="zh-TW" sz="3200" dirty="0" smtClean="0">
                <a:solidFill>
                  <a:schemeClr val="tx1"/>
                </a:solidFill>
                <a:latin typeface="標楷體" pitchFamily="65" charset="-120"/>
                <a:ea typeface="標楷體" pitchFamily="65" charset="-120"/>
                <a:cs typeface="Times New Roman" pitchFamily="18" charset="0"/>
              </a:rPr>
              <a:t>?</a:t>
            </a:r>
            <a:r>
              <a:rPr lang="zh-TW" altLang="en-US" sz="3200" dirty="0" smtClean="0">
                <a:solidFill>
                  <a:schemeClr val="tx1"/>
                </a:solidFill>
                <a:latin typeface="標楷體" pitchFamily="65" charset="-120"/>
                <a:ea typeface="標楷體" pitchFamily="65" charset="-120"/>
                <a:cs typeface="Times New Roman" pitchFamily="18" charset="0"/>
              </a:rPr>
              <a:t> 答案是</a:t>
            </a:r>
            <a:r>
              <a:rPr lang="en-US" altLang="zh-TW" sz="3200" dirty="0" smtClean="0">
                <a:solidFill>
                  <a:schemeClr val="tx1"/>
                </a:solidFill>
                <a:latin typeface="標楷體" pitchFamily="65" charset="-120"/>
                <a:ea typeface="標楷體" pitchFamily="65" charset="-120"/>
                <a:cs typeface="Times New Roman" pitchFamily="18" charset="0"/>
              </a:rPr>
              <a:t>:</a:t>
            </a:r>
            <a:r>
              <a:rPr lang="zh-TW" altLang="en-US" sz="3200" dirty="0" smtClean="0">
                <a:solidFill>
                  <a:schemeClr val="tx1"/>
                </a:solidFill>
                <a:latin typeface="標楷體" pitchFamily="65" charset="-120"/>
                <a:ea typeface="標楷體" pitchFamily="65" charset="-120"/>
                <a:cs typeface="Times New Roman" pitchFamily="18" charset="0"/>
              </a:rPr>
              <a:t> 大家要彼此尊重 共謀團隊成功 </a:t>
            </a:r>
            <a:endParaRPr lang="en-US" altLang="zh-TW" sz="3200" dirty="0" smtClean="0">
              <a:solidFill>
                <a:schemeClr val="tx1"/>
              </a:solidFill>
              <a:latin typeface="標楷體" pitchFamily="65" charset="-120"/>
              <a:ea typeface="標楷體" pitchFamily="65" charset="-120"/>
              <a:cs typeface="Times New Roman" pitchFamily="18" charset="0"/>
            </a:endParaRPr>
          </a:p>
          <a:p>
            <a:pPr marL="0" indent="0">
              <a:buNone/>
            </a:pPr>
            <a:endParaRPr lang="en-US" altLang="zh-TW" sz="3200" dirty="0" smtClean="0">
              <a:solidFill>
                <a:schemeClr val="tx1"/>
              </a:solidFill>
              <a:latin typeface="標楷體" pitchFamily="65" charset="-120"/>
              <a:ea typeface="標楷體" pitchFamily="65" charset="-120"/>
              <a:cs typeface="Times New Roman" pitchFamily="18" charset="0"/>
            </a:endParaRPr>
          </a:p>
          <a:p>
            <a:pPr marL="0" indent="0">
              <a:buNone/>
            </a:pPr>
            <a:r>
              <a:rPr lang="zh-TW" altLang="en-US" sz="3200" dirty="0" smtClean="0">
                <a:solidFill>
                  <a:schemeClr val="tx1"/>
                </a:solidFill>
                <a:latin typeface="標楷體" pitchFamily="65" charset="-120"/>
                <a:ea typeface="標楷體" pitchFamily="65" charset="-120"/>
                <a:cs typeface="Times New Roman" pitchFamily="18" charset="0"/>
              </a:rPr>
              <a:t>初次 先做九十分鐘介紹 然後 用 </a:t>
            </a:r>
            <a:r>
              <a:rPr lang="en-US" altLang="zh-TW" sz="3200" dirty="0" smtClean="0">
                <a:solidFill>
                  <a:schemeClr val="tx1"/>
                </a:solidFill>
                <a:latin typeface="標楷體" pitchFamily="65" charset="-120"/>
                <a:ea typeface="標楷體" pitchFamily="65" charset="-120"/>
                <a:cs typeface="Times New Roman" pitchFamily="18" charset="0"/>
              </a:rPr>
              <a:t>test-driven development </a:t>
            </a:r>
            <a:r>
              <a:rPr lang="zh-TW" altLang="en-US" sz="3200" dirty="0" smtClean="0">
                <a:solidFill>
                  <a:schemeClr val="tx1"/>
                </a:solidFill>
                <a:latin typeface="標楷體" pitchFamily="65" charset="-120"/>
                <a:ea typeface="標楷體" pitchFamily="65" charset="-120"/>
                <a:cs typeface="Times New Roman" pitchFamily="18" charset="0"/>
              </a:rPr>
              <a:t>開發 </a:t>
            </a:r>
            <a:r>
              <a:rPr lang="en-US" altLang="zh-TW" sz="3200" dirty="0" err="1" smtClean="0">
                <a:solidFill>
                  <a:schemeClr val="tx1"/>
                </a:solidFill>
                <a:latin typeface="標楷體" pitchFamily="65" charset="-120"/>
                <a:ea typeface="標楷體" pitchFamily="65" charset="-120"/>
                <a:cs typeface="Times New Roman" pitchFamily="18" charset="0"/>
              </a:rPr>
              <a:t>FizzBuzz</a:t>
            </a:r>
            <a:r>
              <a:rPr lang="en-US" altLang="zh-TW" sz="3200" dirty="0" smtClean="0">
                <a:solidFill>
                  <a:schemeClr val="tx1"/>
                </a:solidFill>
                <a:latin typeface="標楷體" pitchFamily="65" charset="-120"/>
                <a:ea typeface="標楷體" pitchFamily="65" charset="-120"/>
                <a:cs typeface="Times New Roman" pitchFamily="18" charset="0"/>
              </a:rPr>
              <a:t> </a:t>
            </a:r>
            <a:r>
              <a:rPr lang="zh-TW" altLang="en-US" sz="3200" dirty="0" smtClean="0">
                <a:solidFill>
                  <a:schemeClr val="tx1"/>
                </a:solidFill>
                <a:latin typeface="標楷體" pitchFamily="65" charset="-120"/>
                <a:ea typeface="標楷體" pitchFamily="65" charset="-120"/>
                <a:cs typeface="Times New Roman" pitchFamily="18" charset="0"/>
              </a:rPr>
              <a:t>程式</a:t>
            </a:r>
            <a:endParaRPr lang="en-US" altLang="zh-TW" sz="3200" dirty="0" smtClean="0">
              <a:solidFill>
                <a:schemeClr val="tx1"/>
              </a:solidFill>
              <a:latin typeface="標楷體" pitchFamily="65" charset="-120"/>
              <a:ea typeface="標楷體" pitchFamily="65" charset="-120"/>
              <a:cs typeface="Times New Roman" pitchFamily="18" charset="0"/>
            </a:endParaRPr>
          </a:p>
          <a:p>
            <a:pPr marL="0" indent="0">
              <a:buNone/>
            </a:pPr>
            <a:endParaRPr lang="en-US" altLang="zh-TW" dirty="0">
              <a:solidFill>
                <a:schemeClr val="tx1"/>
              </a:solidFill>
              <a:latin typeface="標楷體" pitchFamily="65" charset="-120"/>
              <a:ea typeface="標楷體" pitchFamily="65" charset="-120"/>
              <a:cs typeface="Times New Roman" pitchFamily="18" charset="0"/>
            </a:endParaRPr>
          </a:p>
          <a:p>
            <a:pPr marL="0" indent="0">
              <a:buNone/>
            </a:pPr>
            <a:endParaRPr lang="en-US" altLang="zh-TW" dirty="0">
              <a:solidFill>
                <a:schemeClr val="tx1"/>
              </a:solidFill>
              <a:latin typeface="標楷體" pitchFamily="65" charset="-120"/>
              <a:ea typeface="標楷體" pitchFamily="65" charset="-120"/>
              <a:cs typeface="Times New Roman" pitchFamily="18" charset="0"/>
            </a:endParaRPr>
          </a:p>
          <a:p>
            <a:pPr marL="0" indent="0">
              <a:buNone/>
            </a:pPr>
            <a:r>
              <a:rPr lang="en-US" altLang="zh-TW" sz="2300" dirty="0" smtClean="0">
                <a:solidFill>
                  <a:schemeClr val="tx1"/>
                </a:solidFill>
                <a:latin typeface="標楷體" pitchFamily="65" charset="-120"/>
                <a:ea typeface="標楷體" pitchFamily="65" charset="-120"/>
                <a:cs typeface="Times New Roman" pitchFamily="18" charset="0"/>
              </a:rPr>
              <a:t>* Aug. 10 2016, Mark Richards, “Try Mob Programming to Inspire Team Growth”, Web site “Agile Connection”.</a:t>
            </a:r>
            <a:endParaRPr lang="zh-TW" altLang="en-US" sz="2300"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latin typeface="Times New Roman" pitchFamily="18" charset="0"/>
                <a:cs typeface="Times New Roman" pitchFamily="18" charset="0"/>
              </a:rPr>
              <a:t>More on Pair Programming (Cont.)</a:t>
            </a:r>
            <a:endParaRPr lang="zh-TW" altLang="en-US" dirty="0"/>
          </a:p>
        </p:txBody>
      </p:sp>
    </p:spTree>
    <p:extLst>
      <p:ext uri="{BB962C8B-B14F-4D97-AF65-F5344CB8AC3E}">
        <p14:creationId xmlns:p14="http://schemas.microsoft.com/office/powerpoint/2010/main" val="2209152365"/>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buNone/>
            </a:pPr>
            <a:r>
              <a:rPr lang="zh-TW" altLang="en-US" b="1" dirty="0" smtClean="0"/>
              <a:t>     </a:t>
            </a:r>
            <a:r>
              <a:rPr lang="en-US" altLang="zh-TW" b="1" dirty="0" err="1" smtClean="0">
                <a:solidFill>
                  <a:schemeClr val="tx1"/>
                </a:solidFill>
              </a:rPr>
              <a:t>Hackathon</a:t>
            </a:r>
            <a:r>
              <a:rPr lang="en-US" altLang="zh-TW" b="1" dirty="0" smtClean="0">
                <a:solidFill>
                  <a:schemeClr val="tx1"/>
                </a:solidFill>
              </a:rPr>
              <a:t> </a:t>
            </a:r>
            <a:r>
              <a:rPr lang="zh-TW" altLang="en-US" b="1" dirty="0" smtClean="0">
                <a:solidFill>
                  <a:srgbClr val="FF0000"/>
                </a:solidFill>
                <a:latin typeface="標楷體" pitchFamily="65" charset="-120"/>
                <a:ea typeface="標楷體" pitchFamily="65" charset="-120"/>
              </a:rPr>
              <a:t>黑客松</a:t>
            </a:r>
            <a:r>
              <a:rPr lang="zh-TW" altLang="en-US" b="1" dirty="0" smtClean="0">
                <a:solidFill>
                  <a:schemeClr val="tx1"/>
                </a:solidFill>
              </a:rPr>
              <a:t> </a:t>
            </a:r>
            <a:r>
              <a:rPr lang="en-US" altLang="zh-TW" b="1" dirty="0" smtClean="0">
                <a:solidFill>
                  <a:schemeClr val="tx1"/>
                </a:solidFill>
              </a:rPr>
              <a:t>(Hack + Marathon) </a:t>
            </a:r>
            <a:r>
              <a:rPr lang="zh-TW" altLang="en-US" b="1" dirty="0" smtClean="0">
                <a:solidFill>
                  <a:schemeClr val="tx1"/>
                </a:solidFill>
              </a:rPr>
              <a:t> </a:t>
            </a:r>
            <a:r>
              <a:rPr lang="zh-TW" altLang="en-US" b="1" dirty="0" smtClean="0">
                <a:solidFill>
                  <a:schemeClr val="tx1"/>
                </a:solidFill>
                <a:latin typeface="標楷體" pitchFamily="65" charset="-120"/>
                <a:ea typeface="標楷體" pitchFamily="65" charset="-120"/>
              </a:rPr>
              <a:t>幾個人聚在一起 以馬拉松的方式 進行一段長時間的 </a:t>
            </a:r>
            <a:r>
              <a:rPr lang="en-US" altLang="zh-TW" b="1" dirty="0" smtClean="0">
                <a:solidFill>
                  <a:schemeClr val="tx1"/>
                </a:solidFill>
                <a:latin typeface="標楷體" pitchFamily="65" charset="-120"/>
                <a:ea typeface="標楷體" pitchFamily="65" charset="-120"/>
              </a:rPr>
              <a:t>Hack </a:t>
            </a:r>
            <a:r>
              <a:rPr lang="zh-TW" altLang="en-US" b="1" dirty="0" smtClean="0">
                <a:solidFill>
                  <a:schemeClr val="tx1"/>
                </a:solidFill>
                <a:latin typeface="標楷體" pitchFamily="65" charset="-120"/>
                <a:ea typeface="標楷體" pitchFamily="65" charset="-120"/>
              </a:rPr>
              <a:t>活動 半天</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一天</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兩天一夜等 要做出可 </a:t>
            </a:r>
            <a:r>
              <a:rPr lang="en-US" altLang="zh-TW" b="1" dirty="0" smtClean="0">
                <a:solidFill>
                  <a:schemeClr val="tx1"/>
                </a:solidFill>
                <a:latin typeface="標楷體" pitchFamily="65" charset="-120"/>
                <a:ea typeface="標楷體" pitchFamily="65" charset="-120"/>
              </a:rPr>
              <a:t>demo </a:t>
            </a:r>
            <a:r>
              <a:rPr lang="zh-TW" altLang="en-US" b="1" dirty="0" smtClean="0">
                <a:solidFill>
                  <a:schemeClr val="tx1"/>
                </a:solidFill>
                <a:latin typeface="標楷體" pitchFamily="65" charset="-120"/>
                <a:ea typeface="標楷體" pitchFamily="65" charset="-120"/>
              </a:rPr>
              <a:t>的雛型</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  團隊要儘快達成共識 做了再說 成員性格在此曝露無遺 所以 考驗並培養 成員的溝通默契 及 解決問題的能力 包括優先順序取捨的能力</a:t>
            </a:r>
            <a:r>
              <a:rPr lang="zh-TW" altLang="en-US" b="1" dirty="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對個人而言 這密集互動的過程 是很好的學習過程</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2017</a:t>
            </a:r>
            <a:r>
              <a:rPr lang="zh-TW" altLang="en-US" b="1" dirty="0" smtClean="0">
                <a:solidFill>
                  <a:schemeClr val="tx1"/>
                </a:solidFill>
                <a:latin typeface="標楷體" pitchFamily="65" charset="-120"/>
                <a:ea typeface="標楷體" pitchFamily="65" charset="-120"/>
              </a:rPr>
              <a:t>玉山金控</a:t>
            </a:r>
            <a:r>
              <a:rPr lang="zh-TW" altLang="en-US" b="1" dirty="0">
                <a:solidFill>
                  <a:schemeClr val="tx1"/>
                </a:solidFill>
                <a:latin typeface="標楷體" pitchFamily="65" charset="-120"/>
                <a:ea typeface="標楷體" pitchFamily="65" charset="-120"/>
              </a:rPr>
              <a:t>黑客</a:t>
            </a:r>
            <a:r>
              <a:rPr lang="zh-TW" altLang="en-US" b="1" dirty="0" smtClean="0">
                <a:solidFill>
                  <a:schemeClr val="tx1"/>
                </a:solidFill>
                <a:latin typeface="標楷體" pitchFamily="65" charset="-120"/>
                <a:ea typeface="標楷體" pitchFamily="65" charset="-120"/>
              </a:rPr>
              <a:t>松</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3/25</a:t>
            </a:r>
            <a:r>
              <a:rPr lang="zh-TW" altLang="en-US" b="1" dirty="0" smtClean="0">
                <a:solidFill>
                  <a:schemeClr val="tx1"/>
                </a:solidFill>
                <a:latin typeface="標楷體" pitchFamily="65" charset="-120"/>
                <a:ea typeface="標楷體" pitchFamily="65" charset="-120"/>
              </a:rPr>
              <a:t>開發半天後 </a:t>
            </a:r>
            <a:r>
              <a:rPr lang="en-US" altLang="zh-TW" b="1" dirty="0" smtClean="0">
                <a:solidFill>
                  <a:schemeClr val="tx1"/>
                </a:solidFill>
                <a:latin typeface="標楷體" pitchFamily="65" charset="-120"/>
                <a:ea typeface="標楷體" pitchFamily="65" charset="-120"/>
              </a:rPr>
              <a:t>4/17</a:t>
            </a:r>
            <a:r>
              <a:rPr lang="zh-TW" altLang="en-US" b="1" dirty="0" smtClean="0">
                <a:solidFill>
                  <a:schemeClr val="tx1"/>
                </a:solidFill>
                <a:latin typeface="標楷體" pitchFamily="65" charset="-120"/>
                <a:ea typeface="標楷體" pitchFamily="65" charset="-120"/>
              </a:rPr>
              <a:t>繳交文件 </a:t>
            </a:r>
            <a:r>
              <a:rPr lang="en-US" altLang="zh-TW" b="1" dirty="0" smtClean="0">
                <a:solidFill>
                  <a:schemeClr val="tx1"/>
                </a:solidFill>
                <a:latin typeface="標楷體" pitchFamily="65" charset="-120"/>
                <a:ea typeface="標楷體" pitchFamily="65" charset="-120"/>
              </a:rPr>
              <a:t>4/28</a:t>
            </a:r>
            <a:r>
              <a:rPr lang="zh-TW" altLang="en-US" b="1" dirty="0" smtClean="0">
                <a:solidFill>
                  <a:schemeClr val="tx1"/>
                </a:solidFill>
                <a:latin typeface="標楷體" pitchFamily="65" charset="-120"/>
                <a:ea typeface="標楷體" pitchFamily="65" charset="-120"/>
              </a:rPr>
              <a:t>公布成績 </a:t>
            </a:r>
            <a:r>
              <a:rPr lang="en-US" altLang="zh-TW" b="1" dirty="0" smtClean="0">
                <a:solidFill>
                  <a:schemeClr val="tx1"/>
                </a:solidFill>
                <a:latin typeface="標楷體" pitchFamily="65" charset="-120"/>
                <a:ea typeface="標楷體" pitchFamily="65" charset="-120"/>
              </a:rPr>
              <a:t>5/21 Demo Day </a:t>
            </a:r>
            <a:r>
              <a:rPr lang="zh-TW" altLang="en-US" b="1" dirty="0" smtClean="0">
                <a:solidFill>
                  <a:schemeClr val="tx1"/>
                </a:solidFill>
                <a:latin typeface="標楷體" pitchFamily="65" charset="-120"/>
                <a:ea typeface="標楷體" pitchFamily="65" charset="-120"/>
              </a:rPr>
              <a:t>即 </a:t>
            </a:r>
            <a:r>
              <a:rPr lang="en-US" altLang="zh-TW" b="1" dirty="0" smtClean="0">
                <a:solidFill>
                  <a:schemeClr val="tx1"/>
                </a:solidFill>
                <a:latin typeface="標楷體" pitchFamily="65" charset="-120"/>
                <a:ea typeface="標楷體" pitchFamily="65" charset="-120"/>
              </a:rPr>
              <a:t>3/25-4/17</a:t>
            </a:r>
            <a:r>
              <a:rPr lang="zh-TW" altLang="en-US" b="1" dirty="0" smtClean="0">
                <a:solidFill>
                  <a:schemeClr val="tx1"/>
                </a:solidFill>
                <a:latin typeface="標楷體" pitchFamily="65" charset="-120"/>
                <a:ea typeface="標楷體" pitchFamily="65" charset="-120"/>
              </a:rPr>
              <a:t>有三週時間讓參加者可以補充文件 只是不知其文件規格 </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陳教授認為</a:t>
            </a:r>
            <a:r>
              <a:rPr lang="en-US" altLang="zh-TW" b="1" dirty="0" smtClean="0">
                <a:solidFill>
                  <a:schemeClr val="tx1"/>
                </a:solidFill>
                <a:latin typeface="標楷體" pitchFamily="65" charset="-120"/>
                <a:ea typeface="標楷體" pitchFamily="65" charset="-120"/>
              </a:rPr>
              <a:t>:</a:t>
            </a:r>
            <a:r>
              <a:rPr lang="zh-TW" altLang="en-US" b="1" dirty="0">
                <a:solidFill>
                  <a:schemeClr val="tx1"/>
                </a:solidFill>
                <a:latin typeface="標楷體" pitchFamily="65" charset="-120"/>
                <a:ea typeface="標楷體" pitchFamily="65" charset="-120"/>
              </a:rPr>
              <a:t>可</a:t>
            </a:r>
            <a:r>
              <a:rPr lang="zh-TW" altLang="en-US" b="1" dirty="0" smtClean="0">
                <a:solidFill>
                  <a:schemeClr val="tx1"/>
                </a:solidFill>
                <a:latin typeface="標楷體" pitchFamily="65" charset="-120"/>
                <a:ea typeface="標楷體" pitchFamily="65" charset="-120"/>
              </a:rPr>
              <a:t>補充兩文件</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1)</a:t>
            </a:r>
            <a:r>
              <a:rPr lang="zh-TW" altLang="en-US" b="1" dirty="0" smtClean="0">
                <a:solidFill>
                  <a:schemeClr val="tx1"/>
                </a:solidFill>
                <a:latin typeface="標楷體" pitchFamily="65" charset="-120"/>
                <a:ea typeface="標楷體" pitchFamily="65" charset="-120"/>
              </a:rPr>
              <a:t>足夠的驗收測試案例 以及 </a:t>
            </a:r>
            <a:r>
              <a:rPr lang="en-US" altLang="zh-TW" b="1" dirty="0" smtClean="0">
                <a:solidFill>
                  <a:schemeClr val="tx1"/>
                </a:solidFill>
                <a:latin typeface="標楷體" pitchFamily="65" charset="-120"/>
                <a:ea typeface="標楷體" pitchFamily="65" charset="-120"/>
              </a:rPr>
              <a:t>2)</a:t>
            </a:r>
            <a:r>
              <a:rPr lang="zh-TW" altLang="en-US" b="1" dirty="0" smtClean="0">
                <a:solidFill>
                  <a:schemeClr val="tx1"/>
                </a:solidFill>
                <a:latin typeface="標楷體" pitchFamily="65" charset="-120"/>
                <a:ea typeface="標楷體" pitchFamily="65" charset="-120"/>
              </a:rPr>
              <a:t>重要程式的測試碼</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smtClean="0">
              <a:solidFill>
                <a:schemeClr val="tx1"/>
              </a:solidFill>
              <a:latin typeface="標楷體" pitchFamily="65" charset="-120"/>
              <a:ea typeface="標楷體" pitchFamily="65" charset="-120"/>
            </a:endParaRPr>
          </a:p>
          <a:p>
            <a:pPr marL="0" indent="0">
              <a:buNone/>
            </a:pPr>
            <a:endParaRPr lang="zh-TW" altLang="en-US" b="1"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latin typeface="Times New Roman" pitchFamily="18" charset="0"/>
                <a:cs typeface="Times New Roman" pitchFamily="18" charset="0"/>
              </a:rPr>
              <a:t>More on Pair Programming (Cont.)</a:t>
            </a:r>
            <a:endParaRPr lang="zh-TW" altLang="en-US" dirty="0"/>
          </a:p>
        </p:txBody>
      </p:sp>
    </p:spTree>
    <p:extLst>
      <p:ext uri="{BB962C8B-B14F-4D97-AF65-F5344CB8AC3E}">
        <p14:creationId xmlns:p14="http://schemas.microsoft.com/office/powerpoint/2010/main" val="57816011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3987271"/>
          </a:xfrm>
        </p:spPr>
        <p:txBody>
          <a:bodyPr>
            <a:normAutofit lnSpcReduction="10000"/>
          </a:bodyPr>
          <a:lstStyle/>
          <a:p>
            <a:pPr marL="0" indent="0">
              <a:buNone/>
            </a:pPr>
            <a:r>
              <a:rPr lang="en-US" altLang="zh-TW" b="1" dirty="0" smtClean="0">
                <a:solidFill>
                  <a:schemeClr val="tx1"/>
                </a:solidFill>
              </a:rPr>
              <a:t>Coding dojo (</a:t>
            </a:r>
            <a:r>
              <a:rPr lang="zh-TW" altLang="en-US" b="1" dirty="0" smtClean="0">
                <a:solidFill>
                  <a:srgbClr val="FF0000"/>
                </a:solidFill>
                <a:latin typeface="標楷體" pitchFamily="65" charset="-120"/>
                <a:ea typeface="標楷體" pitchFamily="65" charset="-120"/>
              </a:rPr>
              <a:t>程式道場</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是一群程式師</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五至二十人</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端坐道場</a:t>
            </a:r>
            <a:r>
              <a:rPr lang="zh-TW" altLang="en-US" b="1" dirty="0">
                <a:solidFill>
                  <a:schemeClr val="tx1"/>
                </a:solidFill>
                <a:latin typeface="標楷體" pitchFamily="65" charset="-120"/>
                <a:ea typeface="標楷體" pitchFamily="65" charset="-120"/>
              </a:rPr>
              <a:t>座</a:t>
            </a:r>
            <a:r>
              <a:rPr lang="zh-TW" altLang="en-US" b="1" dirty="0" smtClean="0">
                <a:solidFill>
                  <a:schemeClr val="tx1"/>
                </a:solidFill>
                <a:latin typeface="標楷體" pitchFamily="65" charset="-120"/>
                <a:ea typeface="標楷體" pitchFamily="65" charset="-120"/>
              </a:rPr>
              <a:t>席 溝通</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磨練</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提升開發程式的功力</a:t>
            </a:r>
            <a:r>
              <a:rPr lang="zh-TW" altLang="en-US" b="1" dirty="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道場中有一台電腦</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接著投影機</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電腦前坐著</a:t>
            </a:r>
            <a:r>
              <a:rPr lang="en-US" altLang="zh-TW" b="1" dirty="0" smtClean="0">
                <a:solidFill>
                  <a:schemeClr val="tx1"/>
                </a:solidFill>
                <a:latin typeface="標楷體" pitchFamily="65" charset="-120"/>
                <a:ea typeface="標楷體" pitchFamily="65" charset="-120"/>
              </a:rPr>
              <a:t>pair</a:t>
            </a:r>
          </a:p>
          <a:p>
            <a:pPr marL="0" indent="0">
              <a:buNone/>
            </a:pPr>
            <a:endParaRPr lang="en-US" altLang="zh-TW" b="1" dirty="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進行方式</a:t>
            </a:r>
            <a:r>
              <a:rPr lang="en-US" altLang="zh-TW" b="1" dirty="0" smtClean="0">
                <a:solidFill>
                  <a:schemeClr val="tx1"/>
                </a:solidFill>
                <a:latin typeface="標楷體" pitchFamily="65" charset="-120"/>
                <a:ea typeface="標楷體" pitchFamily="65" charset="-120"/>
              </a:rPr>
              <a:t>: </a:t>
            </a:r>
          </a:p>
          <a:p>
            <a:pPr marL="0" indent="0">
              <a:buNone/>
            </a:pPr>
            <a:r>
              <a:rPr lang="en-US" altLang="zh-TW" b="1" dirty="0" smtClean="0">
                <a:solidFill>
                  <a:schemeClr val="tx1"/>
                </a:solidFill>
                <a:latin typeface="標楷體" pitchFamily="65" charset="-120"/>
                <a:ea typeface="標楷體" pitchFamily="65" charset="-120"/>
              </a:rPr>
              <a:t>A pair (driver and copilot) </a:t>
            </a:r>
            <a:r>
              <a:rPr lang="zh-TW" altLang="en-US" b="1" dirty="0" smtClean="0">
                <a:solidFill>
                  <a:schemeClr val="tx1"/>
                </a:solidFill>
                <a:latin typeface="標楷體" pitchFamily="65" charset="-120"/>
                <a:ea typeface="標楷體" pitchFamily="65" charset="-120"/>
              </a:rPr>
              <a:t>用 </a:t>
            </a:r>
            <a:r>
              <a:rPr lang="en-US" altLang="zh-TW" b="1" dirty="0" smtClean="0">
                <a:solidFill>
                  <a:schemeClr val="tx1"/>
                </a:solidFill>
                <a:latin typeface="標楷體" pitchFamily="65" charset="-120"/>
                <a:ea typeface="標楷體" pitchFamily="65" charset="-120"/>
              </a:rPr>
              <a:t>test-driven development </a:t>
            </a:r>
            <a:r>
              <a:rPr lang="zh-TW" altLang="en-US" b="1" dirty="0" smtClean="0">
                <a:solidFill>
                  <a:schemeClr val="tx1"/>
                </a:solidFill>
                <a:latin typeface="標楷體" pitchFamily="65" charset="-120"/>
                <a:ea typeface="標楷體" pitchFamily="65" charset="-120"/>
              </a:rPr>
              <a:t>方式開發某一 </a:t>
            </a:r>
            <a:r>
              <a:rPr lang="en-US" altLang="zh-TW" b="1" dirty="0" smtClean="0">
                <a:solidFill>
                  <a:schemeClr val="tx1"/>
                </a:solidFill>
                <a:latin typeface="標楷體" pitchFamily="65" charset="-120"/>
                <a:ea typeface="標楷體" pitchFamily="65" charset="-120"/>
              </a:rPr>
              <a:t>kata (</a:t>
            </a:r>
            <a:r>
              <a:rPr lang="zh-TW" altLang="en-US" b="1" dirty="0" smtClean="0">
                <a:solidFill>
                  <a:schemeClr val="tx1"/>
                </a:solidFill>
                <a:latin typeface="標楷體" pitchFamily="65" charset="-120"/>
                <a:ea typeface="標楷體" pitchFamily="65" charset="-120"/>
              </a:rPr>
              <a:t>套招 即事先設定的問題</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時間限制五至七分鐘 在場每一人都可看到投影機而出聲協助 </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時間一到 </a:t>
            </a:r>
            <a:r>
              <a:rPr lang="en-US" altLang="zh-TW" b="1" dirty="0" smtClean="0">
                <a:solidFill>
                  <a:schemeClr val="tx1"/>
                </a:solidFill>
                <a:latin typeface="標楷體" pitchFamily="65" charset="-120"/>
                <a:ea typeface="標楷體" pitchFamily="65" charset="-120"/>
              </a:rPr>
              <a:t>driver</a:t>
            </a:r>
            <a:r>
              <a:rPr lang="zh-TW" altLang="en-US" b="1" dirty="0" smtClean="0">
                <a:solidFill>
                  <a:schemeClr val="tx1"/>
                </a:solidFill>
                <a:latin typeface="標楷體" pitchFamily="65" charset="-120"/>
                <a:ea typeface="標楷體" pitchFamily="65" charset="-120"/>
              </a:rPr>
              <a:t> 回到座席 </a:t>
            </a:r>
            <a:r>
              <a:rPr lang="en-US" altLang="zh-TW" b="1" dirty="0" smtClean="0">
                <a:solidFill>
                  <a:schemeClr val="tx1"/>
                </a:solidFill>
                <a:latin typeface="標楷體" pitchFamily="65" charset="-120"/>
                <a:ea typeface="標楷體" pitchFamily="65" charset="-120"/>
              </a:rPr>
              <a:t>copilot</a:t>
            </a:r>
            <a:r>
              <a:rPr lang="zh-TW" altLang="en-US" b="1" dirty="0" smtClean="0">
                <a:solidFill>
                  <a:schemeClr val="tx1"/>
                </a:solidFill>
                <a:latin typeface="標楷體" pitchFamily="65" charset="-120"/>
                <a:ea typeface="標楷體" pitchFamily="65" charset="-120"/>
              </a:rPr>
              <a:t>變成</a:t>
            </a:r>
            <a:r>
              <a:rPr lang="en-US" altLang="zh-TW" b="1" dirty="0" smtClean="0">
                <a:solidFill>
                  <a:schemeClr val="tx1"/>
                </a:solidFill>
                <a:latin typeface="標楷體" pitchFamily="65" charset="-120"/>
                <a:ea typeface="標楷體" pitchFamily="65" charset="-120"/>
              </a:rPr>
              <a:t>driver</a:t>
            </a:r>
            <a:r>
              <a:rPr lang="zh-TW" altLang="en-US" b="1" dirty="0" smtClean="0">
                <a:solidFill>
                  <a:schemeClr val="tx1"/>
                </a:solidFill>
                <a:latin typeface="標楷體" pitchFamily="65" charset="-120"/>
                <a:ea typeface="標楷體" pitchFamily="65" charset="-120"/>
              </a:rPr>
              <a:t>繼續開發 而</a:t>
            </a:r>
            <a:r>
              <a:rPr lang="zh-TW" altLang="en-US" b="1" dirty="0">
                <a:solidFill>
                  <a:schemeClr val="tx1"/>
                </a:solidFill>
                <a:latin typeface="標楷體" pitchFamily="65" charset="-120"/>
                <a:ea typeface="標楷體" pitchFamily="65" charset="-120"/>
              </a:rPr>
              <a:t>座</a:t>
            </a:r>
            <a:r>
              <a:rPr lang="zh-TW" altLang="en-US" b="1" dirty="0" smtClean="0">
                <a:solidFill>
                  <a:schemeClr val="tx1"/>
                </a:solidFill>
                <a:latin typeface="標楷體" pitchFamily="65" charset="-120"/>
                <a:ea typeface="標楷體" pitchFamily="65" charset="-120"/>
              </a:rPr>
              <a:t>席中的一人離席上前 擔任</a:t>
            </a:r>
            <a:r>
              <a:rPr lang="en-US" altLang="zh-TW" b="1" dirty="0">
                <a:solidFill>
                  <a:schemeClr val="tx1"/>
                </a:solidFill>
                <a:latin typeface="標楷體" pitchFamily="65" charset="-120"/>
                <a:ea typeface="標楷體" pitchFamily="65" charset="-120"/>
              </a:rPr>
              <a:t>copilot</a:t>
            </a:r>
            <a:endParaRPr lang="zh-TW" altLang="en-US" b="1" dirty="0" smtClean="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latin typeface="Times New Roman" pitchFamily="18" charset="0"/>
                <a:cs typeface="Times New Roman" pitchFamily="18" charset="0"/>
              </a:rPr>
              <a:t>More on Pair Programming (Cont.)</a:t>
            </a:r>
            <a:endParaRPr lang="zh-TW" altLang="en-US" dirty="0"/>
          </a:p>
        </p:txBody>
      </p:sp>
    </p:spTree>
    <p:extLst>
      <p:ext uri="{BB962C8B-B14F-4D97-AF65-F5344CB8AC3E}">
        <p14:creationId xmlns:p14="http://schemas.microsoft.com/office/powerpoint/2010/main" val="3898319708"/>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EED98C4-16FC-41B3-9522-E01D551D3555}" type="slidenum">
              <a:rPr lang="zh-TW" altLang="en-US" smtClean="0">
                <a:solidFill>
                  <a:schemeClr val="tx1"/>
                </a:solidFill>
              </a:rPr>
              <a:pPr>
                <a:defRPr/>
              </a:pPr>
              <a:t>306</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Communal Table *</a:t>
            </a:r>
            <a:r>
              <a:rPr lang="zh-TW" altLang="en-US" dirty="0" smtClean="0">
                <a:solidFill>
                  <a:schemeClr val="tx1"/>
                </a:solidFill>
                <a:latin typeface="標楷體" pitchFamily="65" charset="-120"/>
                <a:ea typeface="標楷體" pitchFamily="65" charset="-120"/>
              </a:rPr>
              <a:t>共享餐桌</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934816"/>
            <a:ext cx="8534400" cy="3591341"/>
          </a:xfrm>
          <a:prstGeom prst="rect">
            <a:avLst/>
          </a:prstGeom>
        </p:spPr>
        <p:txBody>
          <a:bodyPr>
            <a:normAutofit/>
          </a:bodyPr>
          <a:lstStyle/>
          <a:p>
            <a:pPr marL="0" indent="0">
              <a:buFont typeface="Wingdings" pitchFamily="2" charset="2"/>
              <a:buNone/>
              <a:defRPr/>
            </a:pPr>
            <a:r>
              <a:rPr lang="zh-TW" altLang="en-US" dirty="0" smtClean="0">
                <a:solidFill>
                  <a:schemeClr val="tx1"/>
                </a:solidFill>
                <a:latin typeface="標楷體" pitchFamily="65" charset="-120"/>
                <a:ea typeface="標楷體" pitchFamily="65" charset="-120"/>
              </a:rPr>
              <a:t>哲學家康德堅持不單獨用餐</a:t>
            </a: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r>
              <a:rPr lang="zh-TW" altLang="en-US" dirty="0" smtClean="0">
                <a:solidFill>
                  <a:schemeClr val="tx1"/>
                </a:solidFill>
                <a:latin typeface="標楷體" pitchFamily="65" charset="-120"/>
                <a:ea typeface="標楷體" pitchFamily="65" charset="-120"/>
              </a:rPr>
              <a:t>而要三人以上九人以下共餐</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故歐洲餐廳常有</a:t>
            </a:r>
            <a:r>
              <a:rPr lang="zh-TW" altLang="en-US" dirty="0">
                <a:solidFill>
                  <a:schemeClr val="tx1"/>
                </a:solidFill>
                <a:latin typeface="標楷體" pitchFamily="65" charset="-120"/>
                <a:ea typeface="標楷體" pitchFamily="65" charset="-120"/>
              </a:rPr>
              <a:t>共享餐桌</a:t>
            </a: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endParaRPr lang="en-US" altLang="zh-TW" dirty="0">
              <a:solidFill>
                <a:schemeClr val="tx1"/>
              </a:solidFill>
              <a:latin typeface="標楷體" pitchFamily="65" charset="-120"/>
              <a:ea typeface="標楷體" pitchFamily="65" charset="-120"/>
            </a:endParaRPr>
          </a:p>
          <a:p>
            <a:pPr marL="0" indent="0">
              <a:buFont typeface="Wingdings" pitchFamily="2" charset="2"/>
              <a:buNone/>
              <a:defRPr/>
            </a:pPr>
            <a:r>
              <a:rPr lang="zh-TW" altLang="en-US" dirty="0" smtClean="0">
                <a:solidFill>
                  <a:schemeClr val="tx1"/>
                </a:solidFill>
                <a:latin typeface="標楷體" pitchFamily="65" charset="-120"/>
                <a:ea typeface="標楷體" pitchFamily="65" charset="-120"/>
              </a:rPr>
              <a:t>反面例子是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常見六人入座</a:t>
            </a:r>
            <a:r>
              <a:rPr lang="zh-TW" altLang="en-US" dirty="0">
                <a:solidFill>
                  <a:schemeClr val="tx1"/>
                </a:solidFill>
                <a:latin typeface="標楷體" pitchFamily="65" charset="-120"/>
                <a:ea typeface="標楷體" pitchFamily="65" charset="-120"/>
              </a:rPr>
              <a:t>餐廳</a:t>
            </a:r>
            <a:r>
              <a:rPr lang="zh-TW" altLang="en-US" dirty="0" smtClean="0">
                <a:solidFill>
                  <a:schemeClr val="tx1"/>
                </a:solidFill>
                <a:latin typeface="標楷體" pitchFamily="65" charset="-120"/>
                <a:ea typeface="標楷體" pitchFamily="65" charset="-120"/>
              </a:rPr>
              <a:t>寒喧後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各自玩 </a:t>
            </a:r>
            <a:r>
              <a:rPr lang="en-US" altLang="zh-TW" dirty="0" smtClean="0">
                <a:solidFill>
                  <a:schemeClr val="tx1"/>
                </a:solidFill>
                <a:latin typeface="標楷體" pitchFamily="65" charset="-120"/>
                <a:ea typeface="標楷體" pitchFamily="65" charset="-120"/>
              </a:rPr>
              <a:t>Face book - </a:t>
            </a:r>
            <a:r>
              <a:rPr lang="zh-TW" altLang="en-US" dirty="0" smtClean="0">
                <a:solidFill>
                  <a:schemeClr val="tx1"/>
                </a:solidFill>
                <a:latin typeface="標楷體" pitchFamily="65" charset="-120"/>
                <a:ea typeface="標楷體" pitchFamily="65" charset="-120"/>
              </a:rPr>
              <a:t>這是偽社會網路</a:t>
            </a: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endParaRPr lang="en-US" altLang="zh-TW" dirty="0">
              <a:solidFill>
                <a:schemeClr val="tx1"/>
              </a:solidFill>
              <a:latin typeface="標楷體" pitchFamily="65" charset="-120"/>
              <a:ea typeface="標楷體" pitchFamily="65" charset="-120"/>
            </a:endParaRPr>
          </a:p>
          <a:p>
            <a:pPr marL="0" indent="0">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君子雜誌 </a:t>
            </a:r>
            <a:r>
              <a:rPr lang="en-US" altLang="zh-TW" sz="2000" dirty="0" smtClean="0">
                <a:solidFill>
                  <a:schemeClr val="tx1"/>
                </a:solidFill>
                <a:latin typeface="標楷體" pitchFamily="65" charset="-120"/>
                <a:ea typeface="標楷體" pitchFamily="65" charset="-120"/>
              </a:rPr>
              <a:t>Apr. 2012.</a:t>
            </a:r>
          </a:p>
          <a:p>
            <a:pPr marL="0" indent="0">
              <a:buFont typeface="Wingdings" pitchFamily="2" charset="2"/>
              <a:buNone/>
              <a:defRPr/>
            </a:pPr>
            <a:r>
              <a:rPr lang="zh-TW" altLang="en-US" dirty="0" smtClean="0">
                <a:solidFill>
                  <a:schemeClr val="tx1"/>
                </a:solidFill>
              </a:rPr>
              <a:t> </a:t>
            </a:r>
            <a:endParaRPr lang="zh-TW" altLang="en-US" dirty="0">
              <a:solidFill>
                <a:schemeClr val="tx1"/>
              </a:solidFill>
            </a:endParaRPr>
          </a:p>
        </p:txBody>
      </p:sp>
    </p:spTree>
    <p:extLst>
      <p:ext uri="{BB962C8B-B14F-4D97-AF65-F5344CB8AC3E}">
        <p14:creationId xmlns:p14="http://schemas.microsoft.com/office/powerpoint/2010/main" val="3773762151"/>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1A9EDD0-88B6-422B-9CE8-1CA9A8FC7008}" type="slidenum">
              <a:rPr lang="zh-TW" altLang="en-US" smtClean="0">
                <a:solidFill>
                  <a:schemeClr val="tx1"/>
                </a:solidFill>
              </a:rPr>
              <a:pPr>
                <a:defRPr/>
              </a:pPr>
              <a:t>307</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Collective Code Ownership</a:t>
            </a:r>
            <a:endParaRPr lang="zh-TW" altLang="en-US" dirty="0">
              <a:solidFill>
                <a:schemeClr val="tx1"/>
              </a:solidFill>
            </a:endParaRPr>
          </a:p>
        </p:txBody>
      </p:sp>
      <p:sp>
        <p:nvSpPr>
          <p:cNvPr id="3" name="內容版面配置區 2"/>
          <p:cNvSpPr>
            <a:spLocks noGrp="1"/>
          </p:cNvSpPr>
          <p:nvPr>
            <p:ph sz="quarter" idx="4294967295"/>
          </p:nvPr>
        </p:nvSpPr>
        <p:spPr>
          <a:xfrm>
            <a:off x="609600" y="1881809"/>
            <a:ext cx="10972800" cy="4249116"/>
          </a:xfrm>
          <a:prstGeom prst="rect">
            <a:avLst/>
          </a:prstGeom>
        </p:spPr>
        <p:txBody>
          <a:bodyPr/>
          <a:lstStyle/>
          <a:p>
            <a:pPr>
              <a:defRPr/>
            </a:pPr>
            <a:r>
              <a:rPr lang="zh-TW" altLang="en-US" dirty="0" smtClean="0">
                <a:solidFill>
                  <a:schemeClr val="tx1"/>
                </a:solidFill>
                <a:latin typeface="標楷體" pitchFamily="65" charset="-120"/>
                <a:ea typeface="標楷體" pitchFamily="65" charset="-120"/>
              </a:rPr>
              <a:t>經過上述 </a:t>
            </a:r>
            <a:r>
              <a:rPr lang="en-US" altLang="zh-TW" dirty="0" smtClean="0">
                <a:solidFill>
                  <a:schemeClr val="tx1"/>
                </a:solidFill>
                <a:latin typeface="標楷體" pitchFamily="65" charset="-120"/>
                <a:ea typeface="標楷體" pitchFamily="65" charset="-120"/>
              </a:rPr>
              <a:t>Pair Programming </a:t>
            </a:r>
            <a:r>
              <a:rPr lang="zh-TW" altLang="en-US" dirty="0" smtClean="0">
                <a:solidFill>
                  <a:schemeClr val="tx1"/>
                </a:solidFill>
                <a:latin typeface="標楷體" pitchFamily="65" charset="-120"/>
                <a:ea typeface="標楷體" pitchFamily="65" charset="-120"/>
              </a:rPr>
              <a:t>及 </a:t>
            </a:r>
            <a:r>
              <a:rPr lang="en-US" altLang="zh-TW" dirty="0" smtClean="0">
                <a:solidFill>
                  <a:schemeClr val="tx1"/>
                </a:solidFill>
                <a:latin typeface="標楷體" pitchFamily="65" charset="-120"/>
                <a:ea typeface="標楷體" pitchFamily="65" charset="-120"/>
              </a:rPr>
              <a:t>rotation </a:t>
            </a:r>
            <a:r>
              <a:rPr lang="zh-TW" altLang="en-US" dirty="0" smtClean="0">
                <a:solidFill>
                  <a:schemeClr val="tx1"/>
                </a:solidFill>
                <a:latin typeface="標楷體" pitchFamily="65" charset="-120"/>
                <a:ea typeface="標楷體" pitchFamily="65" charset="-120"/>
              </a:rPr>
              <a:t>久而久之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團隊成員可大致了解他人寫的程式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甚至可維修他人程式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不畏員工流動了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成員間</a:t>
            </a:r>
            <a:r>
              <a:rPr lang="zh-TW" altLang="en-US" b="1" dirty="0" smtClean="0">
                <a:solidFill>
                  <a:schemeClr val="tx1"/>
                </a:solidFill>
                <a:latin typeface="微軟正黑體" pitchFamily="34" charset="-120"/>
                <a:ea typeface="微軟正黑體" pitchFamily="34" charset="-120"/>
              </a:rPr>
              <a:t>信任感</a:t>
            </a:r>
            <a:r>
              <a:rPr lang="zh-TW" altLang="en-US" dirty="0" smtClean="0">
                <a:solidFill>
                  <a:schemeClr val="tx1"/>
                </a:solidFill>
                <a:latin typeface="標楷體" pitchFamily="65" charset="-120"/>
                <a:ea typeface="標楷體" pitchFamily="65" charset="-120"/>
              </a:rPr>
              <a:t>很高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重用</a:t>
            </a:r>
            <a:r>
              <a:rPr lang="en-US" altLang="zh-TW" dirty="0" smtClean="0">
                <a:solidFill>
                  <a:schemeClr val="tx1"/>
                </a:solidFill>
                <a:latin typeface="標楷體" pitchFamily="65" charset="-120"/>
                <a:ea typeface="標楷體" pitchFamily="65" charset="-120"/>
              </a:rPr>
              <a:t>(reuse)</a:t>
            </a:r>
            <a:r>
              <a:rPr lang="zh-TW" altLang="en-US" dirty="0" smtClean="0">
                <a:solidFill>
                  <a:schemeClr val="tx1"/>
                </a:solidFill>
                <a:latin typeface="標楷體" pitchFamily="65" charset="-120"/>
                <a:ea typeface="標楷體" pitchFamily="65" charset="-120"/>
              </a:rPr>
              <a:t>閱讀他人程式時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可快速主動改善之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而不必知會原作者或上級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使軟體在不知不覺中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不斷提升品質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再搭配測試碼把關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可確保品質</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這形成程式碼不屬於原作者的共有制度</a:t>
            </a:r>
            <a:r>
              <a:rPr lang="zh-TW" altLang="en-US" dirty="0" smtClean="0">
                <a:solidFill>
                  <a:schemeClr val="tx1"/>
                </a:solidFill>
              </a:rPr>
              <a:t> </a:t>
            </a:r>
            <a:endParaRPr lang="en-US" altLang="zh-TW" dirty="0" smtClean="0">
              <a:solidFill>
                <a:schemeClr val="tx1"/>
              </a:solidFill>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叫</a:t>
            </a:r>
            <a:r>
              <a:rPr lang="zh-TW" altLang="en-US" dirty="0" smtClean="0">
                <a:solidFill>
                  <a:schemeClr val="tx1"/>
                </a:solidFill>
                <a:latin typeface="微軟正黑體" pitchFamily="34" charset="-120"/>
                <a:ea typeface="微軟正黑體" pitchFamily="34" charset="-120"/>
              </a:rPr>
              <a:t>程式共有 </a:t>
            </a:r>
            <a:r>
              <a:rPr lang="en-US" altLang="zh-TW" dirty="0" smtClean="0">
                <a:solidFill>
                  <a:schemeClr val="tx1"/>
                </a:solidFill>
                <a:latin typeface="微軟正黑體" pitchFamily="34" charset="-120"/>
                <a:ea typeface="微軟正黑體" pitchFamily="34" charset="-120"/>
              </a:rPr>
              <a:t>collective code ownership</a:t>
            </a:r>
          </a:p>
        </p:txBody>
      </p:sp>
    </p:spTree>
    <p:extLst>
      <p:ext uri="{BB962C8B-B14F-4D97-AF65-F5344CB8AC3E}">
        <p14:creationId xmlns:p14="http://schemas.microsoft.com/office/powerpoint/2010/main" val="124724274"/>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a:bodyPr>
          <a:lstStyle/>
          <a:p>
            <a:pPr marL="0" indent="0">
              <a:buNone/>
            </a:pPr>
            <a:r>
              <a:rPr lang="en-US" altLang="zh-TW" dirty="0" smtClean="0">
                <a:solidFill>
                  <a:schemeClr val="tx1"/>
                </a:solidFill>
                <a:latin typeface="標楷體" pitchFamily="65" charset="-120"/>
                <a:ea typeface="標楷體" pitchFamily="65" charset="-120"/>
              </a:rPr>
              <a:t>42 </a:t>
            </a:r>
            <a:r>
              <a:rPr lang="zh-TW" altLang="en-US" dirty="0" smtClean="0">
                <a:solidFill>
                  <a:schemeClr val="tx1"/>
                </a:solidFill>
                <a:latin typeface="標楷體" pitchFamily="65" charset="-120"/>
                <a:ea typeface="標楷體" pitchFamily="65" charset="-120"/>
              </a:rPr>
              <a:t>這程式師訓練大學 創</a:t>
            </a:r>
            <a:r>
              <a:rPr lang="zh-TW" altLang="en-US" dirty="0">
                <a:solidFill>
                  <a:schemeClr val="tx1"/>
                </a:solidFill>
                <a:latin typeface="標楷體" pitchFamily="65" charset="-120"/>
                <a:ea typeface="標楷體" pitchFamily="65" charset="-120"/>
              </a:rPr>
              <a:t>於巴黎 加州有</a:t>
            </a:r>
            <a:r>
              <a:rPr lang="zh-TW" altLang="en-US" dirty="0" smtClean="0">
                <a:solidFill>
                  <a:schemeClr val="tx1"/>
                </a:solidFill>
                <a:latin typeface="標楷體" pitchFamily="65" charset="-120"/>
                <a:ea typeface="標楷體" pitchFamily="65" charset="-120"/>
              </a:rPr>
              <a:t>分校 此</a:t>
            </a:r>
            <a:r>
              <a:rPr lang="zh-TW" altLang="en-US" dirty="0">
                <a:solidFill>
                  <a:schemeClr val="tx1"/>
                </a:solidFill>
                <a:latin typeface="標楷體" pitchFamily="65" charset="-120"/>
                <a:ea typeface="標楷體" pitchFamily="65" charset="-120"/>
              </a:rPr>
              <a:t>校</a:t>
            </a:r>
            <a:r>
              <a:rPr lang="zh-TW" altLang="en-US" dirty="0" smtClean="0">
                <a:solidFill>
                  <a:schemeClr val="tx1"/>
                </a:solidFill>
                <a:latin typeface="標楷體" pitchFamily="65" charset="-120"/>
                <a:ea typeface="標楷體" pitchFamily="65" charset="-120"/>
              </a:rPr>
              <a:t>沒有教授 沒有授課 沒發文憑 免學費</a:t>
            </a: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校園</a:t>
            </a:r>
            <a:r>
              <a:rPr lang="zh-TW" altLang="en-US" dirty="0">
                <a:solidFill>
                  <a:schemeClr val="tx1"/>
                </a:solidFill>
                <a:latin typeface="標楷體" pitchFamily="65" charset="-120"/>
                <a:ea typeface="標楷體" pitchFamily="65" charset="-120"/>
              </a:rPr>
              <a:t>就是一大開放空間電腦教室 隨時</a:t>
            </a:r>
            <a:r>
              <a:rPr lang="zh-TW" altLang="en-US" dirty="0" smtClean="0">
                <a:solidFill>
                  <a:schemeClr val="tx1"/>
                </a:solidFill>
                <a:latin typeface="標楷體" pitchFamily="65" charset="-120"/>
                <a:ea typeface="標楷體" pitchFamily="65" charset="-120"/>
              </a:rPr>
              <a:t>開放</a:t>
            </a:r>
            <a:endParaRPr lang="en-US" altLang="zh-TW" dirty="0">
              <a:solidFill>
                <a:schemeClr val="tx1"/>
              </a:solidFill>
              <a:latin typeface="標楷體" pitchFamily="65" charset="-120"/>
              <a:ea typeface="標楷體" pitchFamily="65" charset="-120"/>
            </a:endParaRP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創新有二</a:t>
            </a:r>
            <a:r>
              <a:rPr lang="en-US" altLang="zh-TW" dirty="0" smtClean="0">
                <a:solidFill>
                  <a:schemeClr val="tx1"/>
                </a:solidFill>
                <a:latin typeface="標楷體" pitchFamily="65" charset="-120"/>
                <a:ea typeface="標楷體" pitchFamily="65" charset="-120"/>
              </a:rPr>
              <a:t>: 1) </a:t>
            </a:r>
            <a:r>
              <a:rPr lang="zh-TW" altLang="en-US" dirty="0" smtClean="0">
                <a:solidFill>
                  <a:schemeClr val="tx1"/>
                </a:solidFill>
                <a:latin typeface="標楷體" pitchFamily="65" charset="-120"/>
                <a:ea typeface="標楷體" pitchFamily="65" charset="-120"/>
              </a:rPr>
              <a:t>學生彼此討論  </a:t>
            </a:r>
            <a:r>
              <a:rPr lang="en-US" altLang="zh-TW" dirty="0" smtClean="0">
                <a:solidFill>
                  <a:schemeClr val="tx1"/>
                </a:solidFill>
                <a:latin typeface="標楷體" pitchFamily="65" charset="-120"/>
                <a:ea typeface="標楷體" pitchFamily="65" charset="-120"/>
              </a:rPr>
              <a:t>(peer to peer pedagogy) </a:t>
            </a:r>
            <a:r>
              <a:rPr lang="zh-TW" altLang="en-US" dirty="0" smtClean="0">
                <a:solidFill>
                  <a:srgbClr val="FF0000"/>
                </a:solidFill>
                <a:latin typeface="標楷體" pitchFamily="65" charset="-120"/>
                <a:ea typeface="標楷體" pitchFamily="65" charset="-120"/>
              </a:rPr>
              <a:t>這是 </a:t>
            </a:r>
            <a:r>
              <a:rPr lang="en-US" altLang="zh-TW" dirty="0" smtClean="0">
                <a:solidFill>
                  <a:srgbClr val="FF0000"/>
                </a:solidFill>
                <a:latin typeface="標楷體" pitchFamily="65" charset="-120"/>
                <a:ea typeface="標楷體" pitchFamily="65" charset="-120"/>
              </a:rPr>
              <a:t>pair </a:t>
            </a:r>
            <a:r>
              <a:rPr lang="en-US" altLang="zh-TW" dirty="0" err="1" smtClean="0">
                <a:solidFill>
                  <a:srgbClr val="FF0000"/>
                </a:solidFill>
                <a:latin typeface="標楷體" pitchFamily="65" charset="-120"/>
                <a:ea typeface="標楷體" pitchFamily="65" charset="-120"/>
              </a:rPr>
              <a:t>prog</a:t>
            </a:r>
            <a:r>
              <a:rPr lang="en-US" altLang="zh-TW" dirty="0" smtClean="0">
                <a:solidFill>
                  <a:srgbClr val="FF0000"/>
                </a:solidFill>
                <a:latin typeface="標楷體" pitchFamily="65" charset="-120"/>
                <a:ea typeface="標楷體" pitchFamily="65" charset="-120"/>
              </a:rPr>
              <a:t> </a:t>
            </a:r>
            <a:r>
              <a:rPr lang="zh-TW" altLang="en-US" dirty="0" smtClean="0">
                <a:solidFill>
                  <a:srgbClr val="FF0000"/>
                </a:solidFill>
                <a:latin typeface="標楷體" pitchFamily="65" charset="-120"/>
                <a:ea typeface="標楷體" pitchFamily="65" charset="-120"/>
              </a:rPr>
              <a:t>的應用</a:t>
            </a:r>
            <a:endParaRPr lang="en-US" altLang="zh-TW" dirty="0" smtClean="0">
              <a:solidFill>
                <a:srgbClr val="FF0000"/>
              </a:solidFill>
              <a:latin typeface="標楷體" pitchFamily="65" charset="-120"/>
              <a:ea typeface="標楷體" pitchFamily="65" charset="-120"/>
            </a:endParaRPr>
          </a:p>
          <a:p>
            <a:pPr marL="0" indent="0">
              <a:buNone/>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2) </a:t>
            </a:r>
            <a:r>
              <a:rPr lang="zh-TW" altLang="en-US" dirty="0" smtClean="0">
                <a:solidFill>
                  <a:schemeClr val="tx1"/>
                </a:solidFill>
                <a:latin typeface="標楷體" pitchFamily="65" charset="-120"/>
                <a:ea typeface="標楷體" pitchFamily="65" charset="-120"/>
              </a:rPr>
              <a:t>學習</a:t>
            </a:r>
            <a:r>
              <a:rPr lang="zh-TW" altLang="en-US" dirty="0">
                <a:solidFill>
                  <a:schemeClr val="tx1"/>
                </a:solidFill>
                <a:latin typeface="標楷體" pitchFamily="65" charset="-120"/>
                <a:ea typeface="標楷體" pitchFamily="65" charset="-120"/>
              </a:rPr>
              <a:t>開發</a:t>
            </a:r>
            <a:r>
              <a:rPr lang="zh-TW" altLang="en-US" dirty="0" smtClean="0">
                <a:solidFill>
                  <a:schemeClr val="tx1"/>
                </a:solidFill>
                <a:latin typeface="標楷體" pitchFamily="65" charset="-120"/>
                <a:ea typeface="標楷體" pitchFamily="65" charset="-120"/>
              </a:rPr>
              <a:t>軟體專案 </a:t>
            </a:r>
            <a:r>
              <a:rPr lang="en-US" altLang="zh-TW" dirty="0" smtClean="0">
                <a:solidFill>
                  <a:schemeClr val="tx1"/>
                </a:solidFill>
                <a:latin typeface="標楷體" pitchFamily="65" charset="-120"/>
                <a:ea typeface="標楷體" pitchFamily="65" charset="-120"/>
              </a:rPr>
              <a:t>(project-based learning)</a:t>
            </a: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a:solidFill>
                  <a:schemeClr val="tx1"/>
                </a:solidFill>
                <a:latin typeface="標楷體" pitchFamily="65" charset="-120"/>
                <a:ea typeface="標楷體" pitchFamily="65" charset="-120"/>
              </a:rPr>
              <a:t>此校</a:t>
            </a:r>
            <a:r>
              <a:rPr lang="zh-TW" altLang="en-US" dirty="0" smtClean="0">
                <a:solidFill>
                  <a:schemeClr val="tx1"/>
                </a:solidFill>
                <a:latin typeface="標楷體" pitchFamily="65" charset="-120"/>
                <a:ea typeface="標楷體" pitchFamily="65" charset="-120"/>
              </a:rPr>
              <a:t>畢業生很受業界歡迎</a:t>
            </a: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t> </a:t>
            </a: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rPr>
              <a:t>42 Coding University</a:t>
            </a:r>
            <a:endParaRPr lang="zh-TW" altLang="en-US" dirty="0">
              <a:solidFill>
                <a:schemeClr val="tx1"/>
              </a:solidFill>
            </a:endParaRPr>
          </a:p>
        </p:txBody>
      </p:sp>
    </p:spTree>
    <p:extLst>
      <p:ext uri="{BB962C8B-B14F-4D97-AF65-F5344CB8AC3E}">
        <p14:creationId xmlns:p14="http://schemas.microsoft.com/office/powerpoint/2010/main" val="2345879067"/>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6305745-90CB-415B-9F69-9E174FD39D8A}" type="slidenum">
              <a:rPr lang="zh-TW" altLang="en-US" smtClean="0"/>
              <a:pPr>
                <a:defRPr/>
              </a:pPr>
              <a:t>309</a:t>
            </a:fld>
            <a:endParaRPr lang="en-US" altLang="zh-TW"/>
          </a:p>
        </p:txBody>
      </p:sp>
      <p:sp>
        <p:nvSpPr>
          <p:cNvPr id="300034" name="Rectangle 2"/>
          <p:cNvSpPr>
            <a:spLocks noGrp="1" noChangeArrowheads="1"/>
          </p:cNvSpPr>
          <p:nvPr>
            <p:ph type="title"/>
          </p:nvPr>
        </p:nvSpPr>
        <p:spPr>
          <a:xfrm>
            <a:off x="609600" y="0"/>
            <a:ext cx="10972800" cy="1060174"/>
          </a:xfrm>
        </p:spPr>
        <p:txBody>
          <a:bodyPr/>
          <a:lstStyle/>
          <a:p>
            <a:pPr eaLnBrk="1" hangingPunct="1">
              <a:defRPr/>
            </a:pPr>
            <a:r>
              <a:rPr lang="en-US" altLang="zh-TW" dirty="0" smtClean="0">
                <a:solidFill>
                  <a:schemeClr val="tx1"/>
                </a:solidFill>
              </a:rPr>
              <a:t>2. Re-factoring </a:t>
            </a:r>
            <a:r>
              <a:rPr lang="zh-TW" altLang="en-US" dirty="0" smtClean="0">
                <a:solidFill>
                  <a:schemeClr val="tx1"/>
                </a:solidFill>
                <a:ea typeface="標楷體" pitchFamily="65" charset="-120"/>
              </a:rPr>
              <a:t>重構</a:t>
            </a:r>
          </a:p>
        </p:txBody>
      </p:sp>
      <p:sp>
        <p:nvSpPr>
          <p:cNvPr id="300035" name="Rectangle 3"/>
          <p:cNvSpPr>
            <a:spLocks noGrp="1" noChangeArrowheads="1"/>
          </p:cNvSpPr>
          <p:nvPr>
            <p:ph sz="quarter" idx="4294967295"/>
          </p:nvPr>
        </p:nvSpPr>
        <p:spPr>
          <a:xfrm>
            <a:off x="609600" y="1143001"/>
            <a:ext cx="10972800" cy="4987925"/>
          </a:xfrm>
          <a:prstGeom prst="rect">
            <a:avLst/>
          </a:prstGeom>
        </p:spPr>
        <p:txBody>
          <a:bodyPr>
            <a:normAutofit lnSpcReduction="10000"/>
          </a:bodyPr>
          <a:lstStyle/>
          <a:p>
            <a:pPr eaLnBrk="1" hangingPunct="1">
              <a:lnSpc>
                <a:spcPct val="90000"/>
              </a:lnSpc>
              <a:buFont typeface="Wingdings" pitchFamily="2" charset="2"/>
              <a:buNone/>
              <a:defRPr/>
            </a:pPr>
            <a:r>
              <a:rPr lang="zh-TW" altLang="en-US" dirty="0" smtClean="0">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程式在保持原功能下 需不斷小幅改寫 以提升可讀性 </a:t>
            </a:r>
            <a:r>
              <a:rPr lang="en-US" altLang="zh-TW" sz="2400" dirty="0" smtClean="0">
                <a:solidFill>
                  <a:schemeClr val="tx1"/>
                </a:solidFill>
                <a:latin typeface="標楷體" pitchFamily="65" charset="-120"/>
                <a:ea typeface="標楷體" pitchFamily="65" charset="-120"/>
              </a:rPr>
              <a:t>(small behavior-preserving transformations)</a:t>
            </a:r>
            <a:r>
              <a:rPr lang="zh-TW" altLang="en-US" sz="2400" dirty="0" smtClean="0">
                <a:solidFill>
                  <a:schemeClr val="tx1"/>
                </a:solidFill>
                <a:latin typeface="標楷體" pitchFamily="65" charset="-120"/>
                <a:ea typeface="標楷體" pitchFamily="65" charset="-120"/>
              </a:rPr>
              <a:t>，</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叫</a:t>
            </a:r>
            <a:r>
              <a:rPr lang="zh-TW" altLang="en-US" sz="2400" b="1" dirty="0" smtClean="0">
                <a:solidFill>
                  <a:srgbClr val="FF0000"/>
                </a:solidFill>
                <a:latin typeface="標楷體" pitchFamily="65" charset="-120"/>
                <a:ea typeface="標楷體" pitchFamily="65" charset="-120"/>
              </a:rPr>
              <a:t>重構 </a:t>
            </a:r>
            <a:r>
              <a:rPr lang="zh-TW" altLang="en-US" sz="2400" dirty="0" smtClean="0">
                <a:solidFill>
                  <a:schemeClr val="tx1"/>
                </a:solidFill>
                <a:latin typeface="標楷體" pitchFamily="65" charset="-120"/>
                <a:ea typeface="標楷體" pitchFamily="65" charset="-120"/>
              </a:rPr>
              <a:t>需</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1.</a:t>
            </a:r>
            <a:r>
              <a:rPr lang="zh-TW" altLang="en-US" sz="2400" dirty="0" smtClean="0">
                <a:solidFill>
                  <a:schemeClr val="tx1"/>
                </a:solidFill>
                <a:latin typeface="標楷體" pitchFamily="65" charset="-120"/>
                <a:ea typeface="標楷體" pitchFamily="65" charset="-120"/>
              </a:rPr>
              <a:t>各人願意去改別人寫的程式；相對的，   </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高興自己程式被別人改進 </a:t>
            </a:r>
            <a:r>
              <a:rPr lang="en-US" altLang="zh-TW" sz="2400" dirty="0" smtClean="0">
                <a:solidFill>
                  <a:schemeClr val="tx1"/>
                </a:solidFill>
                <a:latin typeface="標楷體" pitchFamily="65" charset="-120"/>
                <a:ea typeface="標楷體" pitchFamily="65" charset="-120"/>
              </a:rPr>
              <a:t>(</a:t>
            </a:r>
            <a:r>
              <a:rPr lang="zh-TW" altLang="en-US" sz="2400" b="1" dirty="0" smtClean="0">
                <a:solidFill>
                  <a:schemeClr val="tx1"/>
                </a:solidFill>
                <a:latin typeface="新細明體" pitchFamily="18" charset="-120"/>
              </a:rPr>
              <a:t>群育</a:t>
            </a:r>
            <a:r>
              <a:rPr lang="zh-TW" altLang="en-US" sz="2400" dirty="0" smtClean="0">
                <a:solidFill>
                  <a:schemeClr val="tx1"/>
                </a:solidFill>
                <a:latin typeface="標楷體" pitchFamily="65" charset="-120"/>
                <a:ea typeface="標楷體" pitchFamily="65" charset="-120"/>
              </a:rPr>
              <a:t>訓練</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a:t>
            </a:r>
            <a:r>
              <a:rPr lang="en-US" altLang="zh-TW" sz="2400" dirty="0" smtClean="0">
                <a:solidFill>
                  <a:schemeClr val="tx1"/>
                </a:solidFill>
                <a:latin typeface="標楷體" pitchFamily="65" charset="-120"/>
                <a:ea typeface="標楷體" pitchFamily="65" charset="-120"/>
              </a:rPr>
              <a:t>2.</a:t>
            </a:r>
            <a:r>
              <a:rPr lang="zh-TW" altLang="en-US" sz="2400" dirty="0" smtClean="0">
                <a:solidFill>
                  <a:schemeClr val="tx1"/>
                </a:solidFill>
                <a:latin typeface="標楷體" pitchFamily="65" charset="-120"/>
                <a:ea typeface="標楷體" pitchFamily="65" charset="-120"/>
              </a:rPr>
              <a:t>程式人人易懂</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設計草圖及</a:t>
            </a:r>
            <a:r>
              <a:rPr lang="zh-TW" altLang="en-US" sz="2400" dirty="0" smtClean="0">
                <a:solidFill>
                  <a:schemeClr val="tx1"/>
                </a:solidFill>
                <a:latin typeface="標楷體" pitchFamily="65" charset="-120"/>
                <a:ea typeface="標楷體" pitchFamily="65" charset="-120"/>
              </a:rPr>
              <a:t>虛擬碼解決此事</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3.</a:t>
            </a:r>
            <a:r>
              <a:rPr lang="zh-TW" altLang="en-US" sz="2400" dirty="0" smtClean="0">
                <a:solidFill>
                  <a:schemeClr val="tx1"/>
                </a:solidFill>
                <a:latin typeface="標楷體" pitchFamily="65" charset="-120"/>
                <a:ea typeface="標楷體" pitchFamily="65" charset="-120"/>
              </a:rPr>
              <a:t>程式修改後，要週密地重做測試 </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(test </a:t>
            </a:r>
            <a:r>
              <a:rPr lang="en-US" altLang="zh-TW" sz="2400" dirty="0" err="1" smtClean="0">
                <a:solidFill>
                  <a:schemeClr val="tx1"/>
                </a:solidFill>
                <a:latin typeface="標楷體" pitchFamily="65" charset="-120"/>
                <a:ea typeface="標楷體" pitchFamily="65" charset="-120"/>
              </a:rPr>
              <a:t>code,JUnit</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解決此事</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重</a:t>
            </a:r>
            <a:r>
              <a:rPr lang="zh-TW" altLang="en-US" sz="2400" dirty="0" smtClean="0">
                <a:solidFill>
                  <a:schemeClr val="tx1"/>
                </a:solidFill>
                <a:latin typeface="標楷體" pitchFamily="65" charset="-120"/>
                <a:ea typeface="標楷體" pitchFamily="65" charset="-120"/>
              </a:rPr>
              <a:t>整</a:t>
            </a:r>
            <a:r>
              <a:rPr lang="en-US" altLang="zh-TW" sz="2400" dirty="0" err="1" smtClean="0">
                <a:solidFill>
                  <a:schemeClr val="tx1"/>
                </a:solidFill>
                <a:latin typeface="標楷體" pitchFamily="65" charset="-120"/>
                <a:ea typeface="標楷體" pitchFamily="65" charset="-120"/>
              </a:rPr>
              <a:t>後得新版本，存於版本控制系統</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好處</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interface不變時</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因有測試碼保護，開發者勇於修改 </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舊程式</a:t>
            </a:r>
            <a:r>
              <a:rPr lang="en-US" altLang="zh-TW" sz="2400" dirty="0" smtClean="0">
                <a:solidFill>
                  <a:schemeClr val="tx1"/>
                </a:solidFill>
                <a:latin typeface="標楷體" pitchFamily="65" charset="-120"/>
                <a:ea typeface="標楷體" pitchFamily="65" charset="-120"/>
              </a:rPr>
              <a:t>(重</a:t>
            </a:r>
            <a:r>
              <a:rPr lang="zh-TW" altLang="en-US" dirty="0" smtClean="0">
                <a:solidFill>
                  <a:schemeClr val="tx1"/>
                </a:solidFill>
                <a:latin typeface="標楷體" pitchFamily="65" charset="-120"/>
                <a:ea typeface="標楷體" pitchFamily="65" charset="-120"/>
              </a:rPr>
              <a:t>構</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，使軟體常新；</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若</a:t>
            </a:r>
            <a:r>
              <a:rPr lang="en-US" altLang="zh-TW" sz="2400" dirty="0" err="1" smtClean="0">
                <a:solidFill>
                  <a:schemeClr val="tx1"/>
                </a:solidFill>
                <a:latin typeface="標楷體" pitchFamily="65" charset="-120"/>
                <a:ea typeface="標楷體" pitchFamily="65" charset="-120"/>
              </a:rPr>
              <a:t>interface改了</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則</a:t>
            </a:r>
            <a:r>
              <a:rPr lang="en-US" altLang="zh-TW" sz="2400" dirty="0" err="1" smtClean="0">
                <a:solidFill>
                  <a:schemeClr val="tx1"/>
                </a:solidFill>
                <a:latin typeface="標楷體" pitchFamily="65" charset="-120"/>
                <a:ea typeface="標楷體" pitchFamily="65" charset="-120"/>
              </a:rPr>
              <a:t>要重做</a:t>
            </a:r>
            <a:r>
              <a:rPr lang="zh-TW" altLang="en-US" sz="2400" dirty="0" smtClean="0">
                <a:solidFill>
                  <a:schemeClr val="tx1"/>
                </a:solidFill>
                <a:latin typeface="標楷體" pitchFamily="65" charset="-120"/>
                <a:ea typeface="標楷體" pitchFamily="65" charset="-120"/>
              </a:rPr>
              <a:t>測試碼</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endParaRPr lang="en-US" altLang="zh-TW" sz="2400" dirty="0" smtClean="0">
              <a:latin typeface="標楷體" pitchFamily="65" charset="-120"/>
              <a:ea typeface="標楷體" pitchFamily="65" charset="-120"/>
            </a:endParaRPr>
          </a:p>
        </p:txBody>
      </p:sp>
    </p:spTree>
    <p:extLst>
      <p:ext uri="{BB962C8B-B14F-4D97-AF65-F5344CB8AC3E}">
        <p14:creationId xmlns:p14="http://schemas.microsoft.com/office/powerpoint/2010/main" val="24318745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7A96D8A-5DA3-4D08-B4D4-703D9062BC6E}" type="slidenum">
              <a:rPr lang="zh-TW" altLang="en-US" smtClean="0"/>
              <a:pPr>
                <a:defRPr/>
              </a:pPr>
              <a:t>31</a:t>
            </a:fld>
            <a:endParaRPr lang="en-US" altLang="zh-TW"/>
          </a:p>
        </p:txBody>
      </p:sp>
      <p:sp>
        <p:nvSpPr>
          <p:cNvPr id="319490" name="Rectangle 2"/>
          <p:cNvSpPr>
            <a:spLocks noGrp="1" noChangeArrowheads="1"/>
          </p:cNvSpPr>
          <p:nvPr>
            <p:ph type="title"/>
          </p:nvPr>
        </p:nvSpPr>
        <p:spPr/>
        <p:txBody>
          <a:bodyPr/>
          <a:lstStyle/>
          <a:p>
            <a:pPr eaLnBrk="1" hangingPunct="1">
              <a:defRPr/>
            </a:pPr>
            <a:r>
              <a:rPr lang="zh-TW" altLang="en-US" dirty="0" smtClean="0">
                <a:solidFill>
                  <a:schemeClr val="tx1"/>
                </a:solidFill>
                <a:latin typeface="標楷體" pitchFamily="65" charset="-120"/>
                <a:ea typeface="標楷體" pitchFamily="65" charset="-120"/>
              </a:rPr>
              <a:t>人際溝通的</a:t>
            </a:r>
            <a:r>
              <a:rPr lang="zh-TW" altLang="en-US" dirty="0" smtClean="0">
                <a:solidFill>
                  <a:schemeClr val="tx1"/>
                </a:solidFill>
                <a:latin typeface="微軟正黑體" pitchFamily="34" charset="-120"/>
                <a:ea typeface="微軟正黑體" pitchFamily="34" charset="-120"/>
              </a:rPr>
              <a:t>感</a:t>
            </a:r>
            <a:r>
              <a:rPr lang="zh-TW" altLang="en-US" dirty="0" smtClean="0">
                <a:solidFill>
                  <a:schemeClr val="tx1"/>
                </a:solidFill>
                <a:latin typeface="標楷體" pitchFamily="65" charset="-120"/>
                <a:ea typeface="標楷體" pitchFamily="65" charset="-120"/>
              </a:rPr>
              <a:t>覺豐富</a:t>
            </a:r>
            <a:r>
              <a:rPr lang="zh-TW" altLang="en-US" dirty="0" smtClean="0">
                <a:solidFill>
                  <a:schemeClr val="tx1"/>
                </a:solidFill>
                <a:latin typeface="微軟正黑體" pitchFamily="34" charset="-120"/>
                <a:ea typeface="微軟正黑體" pitchFamily="34" charset="-120"/>
              </a:rPr>
              <a:t>度</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感度</a:t>
            </a:r>
            <a:r>
              <a:rPr lang="en-US" altLang="zh-TW" dirty="0" smtClean="0">
                <a:solidFill>
                  <a:schemeClr val="tx1"/>
                </a:solidFill>
                <a:ea typeface="標楷體" pitchFamily="65" charset="-120"/>
              </a:rPr>
              <a:t>)</a:t>
            </a:r>
            <a:r>
              <a:rPr lang="en-US" altLang="zh-TW" sz="4000" dirty="0" smtClean="0">
                <a:solidFill>
                  <a:schemeClr val="tx1"/>
                </a:solidFill>
                <a:ea typeface="標楷體" pitchFamily="65" charset="-120"/>
              </a:rPr>
              <a:t> </a:t>
            </a:r>
          </a:p>
        </p:txBody>
      </p:sp>
      <p:sp>
        <p:nvSpPr>
          <p:cNvPr id="319491" name="Rectangle 3"/>
          <p:cNvSpPr>
            <a:spLocks noGrp="1" noChangeArrowheads="1"/>
          </p:cNvSpPr>
          <p:nvPr>
            <p:ph sz="quarter" idx="4294967295"/>
          </p:nvPr>
        </p:nvSpPr>
        <p:spPr>
          <a:xfrm>
            <a:off x="1524000" y="1625600"/>
            <a:ext cx="8534400" cy="4290568"/>
          </a:xfrm>
          <a:prstGeom prst="rect">
            <a:avLst/>
          </a:prstGeom>
        </p:spPr>
        <p:txBody>
          <a:bodyPr>
            <a:normAutofit fontScale="77500" lnSpcReduction="20000"/>
          </a:bodyPr>
          <a:lstStyle/>
          <a:p>
            <a:pPr>
              <a:lnSpc>
                <a:spcPct val="90000"/>
              </a:lnSpc>
              <a:buNone/>
              <a:defRPr/>
            </a:pPr>
            <a:r>
              <a:rPr lang="zh-TW" altLang="en-US" sz="2400" dirty="0" smtClean="0">
                <a:solidFill>
                  <a:schemeClr val="tx1"/>
                </a:solidFill>
                <a:latin typeface="標楷體" pitchFamily="65" charset="-120"/>
                <a:ea typeface="標楷體" pitchFamily="65" charset="-120"/>
              </a:rPr>
              <a:t>面對面</a:t>
            </a:r>
            <a:r>
              <a:rPr lang="zh-TW" altLang="en-US" dirty="0" smtClean="0">
                <a:solidFill>
                  <a:schemeClr val="tx1"/>
                </a:solidFill>
                <a:latin typeface="標楷體" pitchFamily="65" charset="-120"/>
                <a:ea typeface="標楷體" pitchFamily="65" charset="-120"/>
              </a:rPr>
              <a:t>溝通常用五種感覺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視覺</a:t>
            </a:r>
            <a:r>
              <a:rPr lang="zh-TW" altLang="en-US" sz="2400"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聽覺</a:t>
            </a:r>
            <a:r>
              <a:rPr lang="zh-TW" altLang="en-US" dirty="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嗅覺</a:t>
            </a:r>
            <a:r>
              <a:rPr lang="zh-TW" altLang="en-US" dirty="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觸覺、味覺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感</a:t>
            </a:r>
            <a:r>
              <a:rPr lang="zh-TW" altLang="en-US" dirty="0">
                <a:solidFill>
                  <a:schemeClr val="tx1"/>
                </a:solidFill>
                <a:latin typeface="標楷體" pitchFamily="65" charset="-120"/>
                <a:ea typeface="標楷體" pitchFamily="65" charset="-120"/>
              </a:rPr>
              <a:t>度</a:t>
            </a:r>
            <a:r>
              <a:rPr lang="zh-TW" altLang="en-US" dirty="0" smtClean="0">
                <a:solidFill>
                  <a:schemeClr val="tx1"/>
                </a:solidFill>
                <a:latin typeface="標楷體" pitchFamily="65" charset="-120"/>
                <a:ea typeface="標楷體" pitchFamily="65" charset="-120"/>
              </a:rPr>
              <a:t>最高</a:t>
            </a:r>
            <a:endParaRPr lang="en-US" altLang="zh-TW" dirty="0" smtClean="0">
              <a:solidFill>
                <a:schemeClr val="tx1"/>
              </a:solidFill>
              <a:latin typeface="標楷體" pitchFamily="65" charset="-120"/>
              <a:ea typeface="標楷體" pitchFamily="65" charset="-120"/>
            </a:endParaRPr>
          </a:p>
          <a:p>
            <a:pPr>
              <a:lnSpc>
                <a:spcPct val="90000"/>
              </a:lnSpc>
              <a:buNone/>
              <a:defRPr/>
            </a:pPr>
            <a:r>
              <a:rPr lang="zh-TW" altLang="en-US" dirty="0" smtClean="0">
                <a:solidFill>
                  <a:schemeClr val="tx1"/>
                </a:solidFill>
                <a:latin typeface="標楷體" pitchFamily="65" charset="-120"/>
                <a:ea typeface="標楷體" pitchFamily="65" charset="-120"/>
              </a:rPr>
              <a:t>第六感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心電感應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就</a:t>
            </a:r>
            <a:r>
              <a:rPr lang="zh-TW" altLang="en-US" dirty="0">
                <a:solidFill>
                  <a:schemeClr val="tx1"/>
                </a:solidFill>
                <a:latin typeface="標楷體" pitchFamily="65" charset="-120"/>
                <a:ea typeface="標楷體" pitchFamily="65" charset="-120"/>
              </a:rPr>
              <a:t>叫超</a:t>
            </a:r>
            <a:r>
              <a:rPr lang="zh-TW" altLang="en-US" dirty="0" smtClean="0">
                <a:solidFill>
                  <a:schemeClr val="tx1"/>
                </a:solidFill>
                <a:latin typeface="標楷體" pitchFamily="65" charset="-120"/>
                <a:ea typeface="標楷體" pitchFamily="65" charset="-120"/>
              </a:rPr>
              <a:t>感覺 </a:t>
            </a:r>
            <a:r>
              <a:rPr lang="en-US" altLang="zh-TW" dirty="0" smtClean="0">
                <a:solidFill>
                  <a:schemeClr val="tx1"/>
                </a:solidFill>
                <a:latin typeface="標楷體" pitchFamily="65" charset="-120"/>
                <a:ea typeface="標楷體" pitchFamily="65" charset="-120"/>
              </a:rPr>
              <a:t>(extra-sensory perception, ESP)</a:t>
            </a:r>
          </a:p>
          <a:p>
            <a:pPr>
              <a:lnSpc>
                <a:spcPct val="90000"/>
              </a:lnSpc>
              <a:buNone/>
              <a:defRPr/>
            </a:pPr>
            <a:r>
              <a:rPr lang="zh-TW" altLang="en-US" dirty="0" smtClean="0">
                <a:solidFill>
                  <a:schemeClr val="tx1"/>
                </a:solidFill>
                <a:latin typeface="標楷體" pitchFamily="65" charset="-120"/>
                <a:ea typeface="標楷體" pitchFamily="65" charset="-120"/>
              </a:rPr>
              <a:t>其實人</a:t>
            </a:r>
            <a:r>
              <a:rPr lang="zh-TW" altLang="en-US" dirty="0">
                <a:solidFill>
                  <a:schemeClr val="tx1"/>
                </a:solidFill>
                <a:latin typeface="標楷體" pitchFamily="65" charset="-120"/>
                <a:ea typeface="標楷體" pitchFamily="65" charset="-120"/>
              </a:rPr>
              <a:t>的</a:t>
            </a:r>
            <a:r>
              <a:rPr lang="zh-TW" altLang="en-US" dirty="0" smtClean="0">
                <a:solidFill>
                  <a:schemeClr val="tx1"/>
                </a:solidFill>
                <a:latin typeface="標楷體" pitchFamily="65" charset="-120"/>
                <a:ea typeface="標楷體" pitchFamily="65" charset="-120"/>
              </a:rPr>
              <a:t>感覺 </a:t>
            </a:r>
            <a:r>
              <a:rPr lang="en-US" altLang="zh-TW" dirty="0" smtClean="0">
                <a:solidFill>
                  <a:schemeClr val="tx1"/>
                </a:solidFill>
                <a:latin typeface="標楷體" pitchFamily="65" charset="-120"/>
                <a:ea typeface="標楷體" pitchFamily="65" charset="-120"/>
              </a:rPr>
              <a:t>(human senses)</a:t>
            </a:r>
            <a:r>
              <a:rPr lang="zh-TW" altLang="en-US" dirty="0" smtClean="0">
                <a:solidFill>
                  <a:schemeClr val="tx1"/>
                </a:solidFill>
                <a:latin typeface="標楷體" pitchFamily="65" charset="-120"/>
                <a:ea typeface="標楷體" pitchFamily="65" charset="-120"/>
              </a:rPr>
              <a:t>目前知道共有</a:t>
            </a:r>
            <a:r>
              <a:rPr lang="en-US" altLang="zh-TW" dirty="0" smtClean="0">
                <a:solidFill>
                  <a:schemeClr val="tx1"/>
                </a:solidFill>
                <a:latin typeface="標楷體" pitchFamily="65" charset="-120"/>
                <a:ea typeface="標楷體" pitchFamily="65" charset="-120"/>
              </a:rPr>
              <a:t>21</a:t>
            </a:r>
            <a:r>
              <a:rPr lang="zh-TW" altLang="en-US" dirty="0" smtClean="0">
                <a:solidFill>
                  <a:schemeClr val="tx1"/>
                </a:solidFill>
                <a:latin typeface="標楷體" pitchFamily="65" charset="-120"/>
                <a:ea typeface="標楷體" pitchFamily="65" charset="-120"/>
              </a:rPr>
              <a:t>種</a:t>
            </a:r>
            <a:endParaRPr lang="en-US" altLang="zh-TW" dirty="0" smtClean="0">
              <a:solidFill>
                <a:schemeClr val="tx1"/>
              </a:solidFill>
              <a:latin typeface="標楷體" pitchFamily="65" charset="-120"/>
              <a:ea typeface="標楷體" pitchFamily="65" charset="-120"/>
            </a:endParaRPr>
          </a:p>
          <a:p>
            <a:pPr>
              <a:lnSpc>
                <a:spcPct val="90000"/>
              </a:lnSpc>
              <a:buNone/>
              <a:defRPr/>
            </a:pPr>
            <a:endParaRPr lang="en-US" altLang="zh-TW"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若用下面其他溝通方式 則其感度逐漸刪減</a:t>
            </a:r>
            <a:endParaRPr lang="en-US" altLang="zh-TW"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sz="2400" dirty="0" smtClean="0">
              <a:solidFill>
                <a:schemeClr val="tx1"/>
              </a:solidFill>
              <a:latin typeface="標楷體" pitchFamily="65" charset="-120"/>
              <a:ea typeface="標楷體" pitchFamily="65" charset="-120"/>
            </a:endParaRPr>
          </a:p>
          <a:p>
            <a:pPr eaLnBrk="1" hangingPunct="1">
              <a:lnSpc>
                <a:spcPct val="90000"/>
              </a:lnSpc>
              <a:defRPr/>
            </a:pPr>
            <a:r>
              <a:rPr lang="zh-TW" altLang="en-US" sz="2400" dirty="0" smtClean="0">
                <a:solidFill>
                  <a:schemeClr val="tx1"/>
                </a:solidFill>
                <a:latin typeface="標楷體" pitchFamily="65" charset="-120"/>
                <a:ea typeface="標楷體" pitchFamily="65" charset="-120"/>
              </a:rPr>
              <a:t>刪減 實質接近感度後 例如 視訊連線 </a:t>
            </a:r>
            <a:r>
              <a:rPr lang="en-US" altLang="zh-TW" sz="2400" dirty="0" smtClean="0">
                <a:solidFill>
                  <a:schemeClr val="tx1"/>
                </a:solidFill>
                <a:latin typeface="標楷體" pitchFamily="65" charset="-120"/>
                <a:ea typeface="標楷體" pitchFamily="65" charset="-120"/>
              </a:rPr>
              <a:t>(video link)</a:t>
            </a:r>
          </a:p>
          <a:p>
            <a:pPr eaLnBrk="1" hangingPunct="1">
              <a:lnSpc>
                <a:spcPct val="90000"/>
              </a:lnSpc>
              <a:defRPr/>
            </a:pPr>
            <a:r>
              <a:rPr lang="zh-TW" altLang="en-US" sz="2400" dirty="0" smtClean="0">
                <a:solidFill>
                  <a:schemeClr val="tx1"/>
                </a:solidFill>
                <a:latin typeface="標楷體" pitchFamily="65" charset="-120"/>
                <a:ea typeface="標楷體" pitchFamily="65" charset="-120"/>
              </a:rPr>
              <a:t>刪減</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視覺感度後     例如 電話 </a:t>
            </a:r>
            <a:r>
              <a:rPr lang="en-US" altLang="zh-TW" sz="2400" dirty="0" smtClean="0">
                <a:solidFill>
                  <a:schemeClr val="tx1"/>
                </a:solidFill>
                <a:latin typeface="標楷體" pitchFamily="65" charset="-120"/>
                <a:ea typeface="標楷體" pitchFamily="65" charset="-120"/>
              </a:rPr>
              <a:t> </a:t>
            </a:r>
          </a:p>
          <a:p>
            <a:pPr eaLnBrk="1" hangingPunct="1">
              <a:lnSpc>
                <a:spcPct val="90000"/>
              </a:lnSpc>
              <a:defRPr/>
            </a:pPr>
            <a:r>
              <a:rPr lang="zh-TW" altLang="en-US" sz="2400" dirty="0" smtClean="0">
                <a:solidFill>
                  <a:schemeClr val="tx1"/>
                </a:solidFill>
                <a:latin typeface="標楷體" pitchFamily="65" charset="-120"/>
                <a:ea typeface="標楷體" pitchFamily="65" charset="-120"/>
              </a:rPr>
              <a:t>刪減</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聲音感度後     例如 </a:t>
            </a:r>
            <a:r>
              <a:rPr lang="en-US" altLang="zh-TW" sz="2400" dirty="0" smtClean="0">
                <a:solidFill>
                  <a:schemeClr val="tx1"/>
                </a:solidFill>
                <a:latin typeface="標楷體" pitchFamily="65" charset="-120"/>
                <a:ea typeface="標楷體" pitchFamily="65" charset="-120"/>
              </a:rPr>
              <a:t>e-mail</a:t>
            </a:r>
          </a:p>
          <a:p>
            <a:pPr eaLnBrk="1" hangingPunct="1">
              <a:lnSpc>
                <a:spcPct val="90000"/>
              </a:lnSpc>
              <a:defRPr/>
            </a:pPr>
            <a:r>
              <a:rPr lang="zh-TW" altLang="en-US" sz="2400" dirty="0" smtClean="0">
                <a:solidFill>
                  <a:schemeClr val="tx1"/>
                </a:solidFill>
                <a:latin typeface="標楷體" pitchFamily="65" charset="-120"/>
                <a:ea typeface="標楷體" pitchFamily="65" charset="-120"/>
              </a:rPr>
              <a:t>刪減</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提問感度後     例如 手寫字條</a:t>
            </a:r>
          </a:p>
          <a:p>
            <a:pPr eaLnBrk="1" hangingPunct="1">
              <a:lnSpc>
                <a:spcPct val="90000"/>
              </a:lnSpc>
              <a:defRPr/>
            </a:pPr>
            <a:r>
              <a:rPr lang="zh-TW" altLang="en-US" sz="2400" dirty="0" smtClean="0">
                <a:solidFill>
                  <a:schemeClr val="tx1"/>
                </a:solidFill>
                <a:latin typeface="標楷體" pitchFamily="65" charset="-120"/>
                <a:ea typeface="標楷體" pitchFamily="65" charset="-120"/>
              </a:rPr>
              <a:t>刪減</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所有感度後     就是</a:t>
            </a:r>
            <a:r>
              <a:rPr lang="en-US" altLang="zh-TW" sz="2400" dirty="0" smtClean="0">
                <a:solidFill>
                  <a:schemeClr val="tx1"/>
                </a:solidFill>
                <a:latin typeface="標楷體" pitchFamily="65" charset="-120"/>
                <a:ea typeface="標楷體" pitchFamily="65" charset="-120"/>
              </a:rPr>
              <a:t>:</a:t>
            </a:r>
            <a:r>
              <a:rPr lang="zh-TW" altLang="en-US" sz="2400" b="1" dirty="0" smtClean="0">
                <a:solidFill>
                  <a:schemeClr val="tx1"/>
                </a:solidFill>
                <a:latin typeface="標楷體" pitchFamily="65" charset="-120"/>
                <a:ea typeface="標楷體" pitchFamily="65" charset="-120"/>
              </a:rPr>
              <a:t>書面文件 </a:t>
            </a:r>
            <a:r>
              <a:rPr lang="en-US" altLang="zh-TW" sz="2400" b="1" dirty="0" smtClean="0">
                <a:solidFill>
                  <a:schemeClr val="tx1"/>
                </a:solidFill>
                <a:latin typeface="標楷體" pitchFamily="65" charset="-120"/>
                <a:ea typeface="標楷體" pitchFamily="65" charset="-120"/>
              </a:rPr>
              <a:t>(paper or document)</a:t>
            </a:r>
            <a:endParaRPr lang="zh-TW" altLang="en-US" sz="2400" b="1"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rPr>
              <a:t>  </a:t>
            </a:r>
          </a:p>
          <a:p>
            <a:pPr eaLnBrk="1" hangingPunct="1">
              <a:lnSpc>
                <a:spcPct val="90000"/>
              </a:lnSpc>
              <a:buFont typeface="Wingdings" pitchFamily="2" charset="2"/>
              <a:buNone/>
              <a:defRPr/>
            </a:pPr>
            <a:r>
              <a:rPr lang="en-US" altLang="zh-TW" sz="2400" b="1" i="1" dirty="0" smtClean="0">
                <a:solidFill>
                  <a:schemeClr val="tx1"/>
                </a:solidFill>
              </a:rPr>
              <a:t>Document communication</a:t>
            </a:r>
          </a:p>
          <a:p>
            <a:pPr eaLnBrk="1" hangingPunct="1">
              <a:lnSpc>
                <a:spcPct val="90000"/>
              </a:lnSpc>
              <a:buFont typeface="Wingdings" pitchFamily="2" charset="2"/>
              <a:buNone/>
              <a:defRPr/>
            </a:pPr>
            <a:r>
              <a:rPr lang="en-US" altLang="zh-TW" sz="2400" b="1" i="1" dirty="0" smtClean="0">
                <a:solidFill>
                  <a:schemeClr val="tx1"/>
                </a:solidFill>
                <a:latin typeface="新細明體" pitchFamily="18" charset="-120"/>
                <a:ea typeface="標楷體" pitchFamily="65" charset="-120"/>
              </a:rPr>
              <a:t>            </a:t>
            </a:r>
            <a:r>
              <a:rPr lang="zh-TW" altLang="en-US" sz="2400" b="1" dirty="0" smtClean="0">
                <a:solidFill>
                  <a:srgbClr val="FF0000"/>
                </a:solidFill>
                <a:ea typeface="標楷體" pitchFamily="65" charset="-120"/>
              </a:rPr>
              <a:t>文件</a:t>
            </a:r>
            <a:r>
              <a:rPr lang="zh-TW" altLang="en-US" sz="2400" b="1" dirty="0" smtClean="0">
                <a:solidFill>
                  <a:srgbClr val="FF0000"/>
                </a:solidFill>
                <a:latin typeface="標楷體" pitchFamily="65" charset="-120"/>
                <a:ea typeface="標楷體" pitchFamily="65" charset="-120"/>
              </a:rPr>
              <a:t>溝通   </a:t>
            </a:r>
            <a:r>
              <a:rPr lang="zh-TW" altLang="en-US" sz="2400" b="1" dirty="0" smtClean="0">
                <a:solidFill>
                  <a:srgbClr val="FF0000"/>
                </a:solidFill>
              </a:rPr>
              <a:t>效果最差  </a:t>
            </a:r>
            <a:r>
              <a:rPr lang="en-US" altLang="zh-TW" sz="2400" dirty="0" smtClean="0">
                <a:solidFill>
                  <a:srgbClr val="FF0000"/>
                </a:solidFill>
              </a:rPr>
              <a:t>(</a:t>
            </a:r>
            <a:r>
              <a:rPr lang="en-US" altLang="zh-TW" sz="2400" dirty="0" err="1" smtClean="0">
                <a:solidFill>
                  <a:srgbClr val="FF0000"/>
                </a:solidFill>
              </a:rPr>
              <a:t>傳統軟工用</a:t>
            </a:r>
            <a:r>
              <a:rPr lang="zh-TW" altLang="en-US" sz="2400" dirty="0" smtClean="0">
                <a:solidFill>
                  <a:srgbClr val="FF0000"/>
                </a:solidFill>
              </a:rPr>
              <a:t>的方式</a:t>
            </a:r>
            <a:r>
              <a:rPr lang="en-US" altLang="zh-TW" sz="2400" dirty="0" smtClean="0">
                <a:solidFill>
                  <a:srgbClr val="FF0000"/>
                </a:solidFill>
              </a:rPr>
              <a:t>)</a:t>
            </a:r>
          </a:p>
          <a:p>
            <a:pPr eaLnBrk="1" hangingPunct="1">
              <a:lnSpc>
                <a:spcPct val="90000"/>
              </a:lnSpc>
              <a:buFont typeface="Wingdings" pitchFamily="2" charset="2"/>
              <a:buNone/>
              <a:defRPr/>
            </a:pPr>
            <a:r>
              <a:rPr lang="en-US" altLang="zh-TW" sz="2400" b="1" i="1" dirty="0" smtClean="0">
                <a:solidFill>
                  <a:schemeClr val="tx1"/>
                </a:solidFill>
              </a:rPr>
              <a:t>Face to face communication</a:t>
            </a:r>
            <a:endParaRPr lang="zh-TW" altLang="en-US" sz="2400" dirty="0" smtClean="0">
              <a:solidFill>
                <a:schemeClr val="tx1"/>
              </a:solidFill>
            </a:endParaRPr>
          </a:p>
          <a:p>
            <a:pPr eaLnBrk="1" hangingPunct="1">
              <a:lnSpc>
                <a:spcPct val="90000"/>
              </a:lnSpc>
              <a:buFont typeface="Wingdings" pitchFamily="2" charset="2"/>
              <a:buNone/>
              <a:defRPr/>
            </a:pPr>
            <a:r>
              <a:rPr lang="en-US" altLang="zh-TW" sz="2400" dirty="0" smtClean="0">
                <a:solidFill>
                  <a:schemeClr val="tx1"/>
                </a:solidFill>
              </a:rPr>
              <a:t>            </a:t>
            </a:r>
            <a:r>
              <a:rPr lang="zh-TW" altLang="en-US" sz="2400" b="1" dirty="0" smtClean="0">
                <a:solidFill>
                  <a:srgbClr val="FF0000"/>
                </a:solidFill>
                <a:ea typeface="標楷體" pitchFamily="65" charset="-120"/>
              </a:rPr>
              <a:t>面對面溝通  </a:t>
            </a:r>
            <a:r>
              <a:rPr lang="zh-TW" altLang="en-US" sz="2400" b="1" dirty="0" smtClean="0">
                <a:solidFill>
                  <a:srgbClr val="FF0000"/>
                </a:solidFill>
              </a:rPr>
              <a:t>效果最佳  </a:t>
            </a:r>
            <a:r>
              <a:rPr lang="en-US" altLang="zh-TW" sz="2400" dirty="0" smtClean="0">
                <a:solidFill>
                  <a:srgbClr val="FF0000"/>
                </a:solidFill>
              </a:rPr>
              <a:t>(</a:t>
            </a:r>
            <a:r>
              <a:rPr lang="zh-TW" altLang="en-US" sz="2400" dirty="0">
                <a:solidFill>
                  <a:srgbClr val="FF0000"/>
                </a:solidFill>
              </a:rPr>
              <a:t>敏捷方法</a:t>
            </a:r>
            <a:r>
              <a:rPr lang="en-US" altLang="zh-TW" sz="2400" dirty="0" smtClean="0">
                <a:solidFill>
                  <a:srgbClr val="FF0000"/>
                </a:solidFill>
              </a:rPr>
              <a:t>用</a:t>
            </a:r>
            <a:r>
              <a:rPr lang="zh-TW" altLang="en-US" sz="2400" dirty="0" smtClean="0">
                <a:solidFill>
                  <a:srgbClr val="FF0000"/>
                </a:solidFill>
              </a:rPr>
              <a:t>的方式</a:t>
            </a:r>
            <a:r>
              <a:rPr lang="en-US" altLang="zh-TW" sz="2400" dirty="0" smtClean="0">
                <a:solidFill>
                  <a:srgbClr val="FF0000"/>
                </a:solidFill>
              </a:rPr>
              <a:t>)</a:t>
            </a:r>
          </a:p>
          <a:p>
            <a:pPr eaLnBrk="1" hangingPunct="1">
              <a:lnSpc>
                <a:spcPct val="90000"/>
              </a:lnSpc>
              <a:buFont typeface="Wingdings" pitchFamily="2" charset="2"/>
              <a:buNone/>
              <a:defRPr/>
            </a:pPr>
            <a:endParaRPr lang="zh-TW" altLang="en-US" sz="2400" dirty="0" smtClean="0">
              <a:solidFill>
                <a:srgbClr val="FF0000"/>
              </a:solidFill>
            </a:endParaRPr>
          </a:p>
        </p:txBody>
      </p:sp>
    </p:spTree>
    <p:extLst>
      <p:ext uri="{BB962C8B-B14F-4D97-AF65-F5344CB8AC3E}">
        <p14:creationId xmlns:p14="http://schemas.microsoft.com/office/powerpoint/2010/main" val="1879316493"/>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C8C32B0-2B3B-4D5C-B4C1-193DB8ECAFAA}" type="slidenum">
              <a:rPr lang="zh-TW" altLang="en-US" smtClean="0"/>
              <a:pPr>
                <a:defRPr/>
              </a:pPr>
              <a:t>310</a:t>
            </a:fld>
            <a:endParaRPr lang="en-US" altLang="zh-TW"/>
          </a:p>
        </p:txBody>
      </p:sp>
      <p:sp>
        <p:nvSpPr>
          <p:cNvPr id="2" name="標題 1"/>
          <p:cNvSpPr>
            <a:spLocks noGrp="1"/>
          </p:cNvSpPr>
          <p:nvPr>
            <p:ph type="title"/>
          </p:nvPr>
        </p:nvSpPr>
        <p:spPr/>
        <p:txBody>
          <a:bodyPr/>
          <a:lstStyle/>
          <a:p>
            <a:pPr>
              <a:defRPr/>
            </a:pPr>
            <a:r>
              <a:rPr lang="en-US" altLang="zh-TW" dirty="0" smtClean="0">
                <a:solidFill>
                  <a:schemeClr val="tx1"/>
                </a:solidFill>
                <a:latin typeface="標楷體" pitchFamily="65" charset="-120"/>
                <a:ea typeface="標楷體" pitchFamily="65" charset="-120"/>
              </a:rPr>
              <a:t>Reuse </a:t>
            </a:r>
            <a:r>
              <a:rPr lang="zh-TW" altLang="en-US" dirty="0" smtClean="0">
                <a:solidFill>
                  <a:schemeClr val="tx1"/>
                </a:solidFill>
                <a:latin typeface="標楷體" pitchFamily="65" charset="-120"/>
                <a:ea typeface="標楷體" pitchFamily="65" charset="-120"/>
              </a:rPr>
              <a:t>重用 </a:t>
            </a:r>
            <a:r>
              <a:rPr lang="en-US" altLang="zh-TW" dirty="0" smtClean="0">
                <a:solidFill>
                  <a:schemeClr val="tx1"/>
                </a:solidFill>
                <a:latin typeface="標楷體" pitchFamily="65" charset="-120"/>
                <a:ea typeface="標楷體" pitchFamily="65" charset="-120"/>
              </a:rPr>
              <a:t>vs. Refactor</a:t>
            </a:r>
            <a:r>
              <a:rPr lang="zh-TW" altLang="en-US" dirty="0" smtClean="0">
                <a:solidFill>
                  <a:schemeClr val="tx1"/>
                </a:solidFill>
                <a:latin typeface="標楷體" pitchFamily="65" charset="-120"/>
                <a:ea typeface="標楷體" pitchFamily="65" charset="-120"/>
              </a:rPr>
              <a:t> 重構 重寫</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696278"/>
            <a:ext cx="8534400" cy="3631096"/>
          </a:xfrm>
          <a:prstGeom prst="rect">
            <a:avLst/>
          </a:prstGeom>
        </p:spPr>
        <p:txBody>
          <a:bodyPr>
            <a:normAutofit/>
          </a:bodyPr>
          <a:lstStyle/>
          <a:p>
            <a:pPr>
              <a:buFont typeface="Wingdings" pitchFamily="2" charset="2"/>
              <a:buNone/>
              <a:defRPr/>
            </a:pPr>
            <a:r>
              <a:rPr lang="zh-TW" altLang="en-US" dirty="0" smtClean="0">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架構設計決定後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應盡量</a:t>
            </a:r>
            <a:r>
              <a:rPr lang="en-US" altLang="zh-TW" dirty="0" smtClean="0">
                <a:solidFill>
                  <a:schemeClr val="tx1"/>
                </a:solidFill>
                <a:latin typeface="標楷體" pitchFamily="65" charset="-120"/>
                <a:ea typeface="標楷體" pitchFamily="65" charset="-120"/>
              </a:rPr>
              <a:t>Reuse(</a:t>
            </a:r>
            <a:r>
              <a:rPr lang="zh-TW" altLang="en-US" dirty="0" smtClean="0">
                <a:solidFill>
                  <a:schemeClr val="tx1"/>
                </a:solidFill>
                <a:latin typeface="標楷體" pitchFamily="65" charset="-120"/>
                <a:ea typeface="標楷體" pitchFamily="65" charset="-120"/>
              </a:rPr>
              <a:t>重用</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既有程式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不管是本公司別人寫的或未謀面的人寫的</a:t>
            </a:r>
            <a:r>
              <a:rPr lang="en-US" altLang="zh-TW" dirty="0" smtClean="0">
                <a:solidFill>
                  <a:schemeClr val="tx1"/>
                </a:solidFill>
                <a:latin typeface="標楷體" pitchFamily="65" charset="-120"/>
                <a:ea typeface="標楷體" pitchFamily="65" charset="-120"/>
              </a:rPr>
              <a:t>open source)</a:t>
            </a:r>
            <a:r>
              <a:rPr lang="zh-TW" altLang="en-US" dirty="0" smtClean="0">
                <a:solidFill>
                  <a:schemeClr val="tx1"/>
                </a:solidFill>
                <a:latin typeface="標楷體" pitchFamily="65" charset="-120"/>
                <a:ea typeface="標楷體" pitchFamily="65" charset="-120"/>
              </a:rPr>
              <a:t>以提高品質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且少耗力氣</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另一更重要的是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程式要勇於 </a:t>
            </a:r>
            <a:r>
              <a:rPr lang="en-US" altLang="zh-TW" dirty="0" err="1" smtClean="0">
                <a:solidFill>
                  <a:schemeClr val="tx1"/>
                </a:solidFill>
                <a:latin typeface="標楷體" pitchFamily="65" charset="-120"/>
                <a:ea typeface="標楷體" pitchFamily="65" charset="-120"/>
              </a:rPr>
              <a:t>Refactor</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重構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勇於</a:t>
            </a:r>
            <a:r>
              <a:rPr lang="zh-TW" altLang="en-US" dirty="0" smtClean="0">
                <a:solidFill>
                  <a:schemeClr val="tx1"/>
                </a:solidFill>
                <a:latin typeface="微軟正黑體" pitchFamily="34" charset="-120"/>
                <a:ea typeface="微軟正黑體" pitchFamily="34" charset="-120"/>
              </a:rPr>
              <a:t>重寫程式</a:t>
            </a:r>
            <a:r>
              <a:rPr lang="zh-TW" altLang="en-US" dirty="0" smtClean="0">
                <a:solidFill>
                  <a:schemeClr val="tx1"/>
                </a:solidFill>
                <a:latin typeface="標楷體" pitchFamily="65" charset="-120"/>
                <a:ea typeface="標楷體" pitchFamily="65" charset="-120"/>
              </a:rPr>
              <a:t>使程式脫胎換骨</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品質爆增</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有如地上醜醜人見人厭的</a:t>
            </a:r>
            <a:r>
              <a:rPr lang="zh-TW" altLang="en-US" dirty="0" smtClean="0">
                <a:solidFill>
                  <a:srgbClr val="FF0000"/>
                </a:solidFill>
                <a:latin typeface="標楷體" pitchFamily="65" charset="-120"/>
                <a:ea typeface="標楷體" pitchFamily="65" charset="-120"/>
              </a:rPr>
              <a:t>蛹</a:t>
            </a:r>
            <a:r>
              <a:rPr lang="zh-TW" altLang="en-US" dirty="0" smtClean="0">
                <a:solidFill>
                  <a:schemeClr val="tx1"/>
                </a:solidFill>
                <a:latin typeface="標楷體" pitchFamily="65" charset="-120"/>
                <a:ea typeface="標楷體" pitchFamily="65" charset="-120"/>
              </a:rPr>
              <a:t>勇於蛻變</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成了美麗飛翔人人欣羨的</a:t>
            </a:r>
            <a:r>
              <a:rPr lang="zh-TW" altLang="en-US" dirty="0" smtClean="0">
                <a:solidFill>
                  <a:srgbClr val="FF0000"/>
                </a:solidFill>
                <a:latin typeface="標楷體" pitchFamily="65" charset="-120"/>
                <a:ea typeface="標楷體" pitchFamily="65" charset="-120"/>
              </a:rPr>
              <a:t>蝴蝶</a:t>
            </a:r>
            <a:endParaRPr lang="zh-TW" altLang="en-US" dirty="0">
              <a:solidFill>
                <a:srgbClr val="FF0000"/>
              </a:solidFill>
              <a:latin typeface="標楷體" pitchFamily="65" charset="-120"/>
              <a:ea typeface="標楷體" pitchFamily="65" charset="-120"/>
            </a:endParaRPr>
          </a:p>
        </p:txBody>
      </p:sp>
    </p:spTree>
    <p:extLst>
      <p:ext uri="{BB962C8B-B14F-4D97-AF65-F5344CB8AC3E}">
        <p14:creationId xmlns:p14="http://schemas.microsoft.com/office/powerpoint/2010/main" val="671315576"/>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C19C76B-DC6A-48AB-AF2B-3466519D8C3B}" type="slidenum">
              <a:rPr lang="zh-TW" altLang="en-US" smtClean="0">
                <a:solidFill>
                  <a:schemeClr val="tx1"/>
                </a:solidFill>
              </a:rPr>
              <a:pPr>
                <a:defRPr/>
              </a:pPr>
              <a:t>311</a:t>
            </a:fld>
            <a:endParaRPr lang="en-US" altLang="zh-TW">
              <a:solidFill>
                <a:schemeClr val="tx1"/>
              </a:solidFill>
            </a:endParaRPr>
          </a:p>
        </p:txBody>
      </p:sp>
      <p:sp>
        <p:nvSpPr>
          <p:cNvPr id="303106" name="Rectangle 2"/>
          <p:cNvSpPr>
            <a:spLocks noGrp="1" noChangeArrowheads="1"/>
          </p:cNvSpPr>
          <p:nvPr>
            <p:ph type="title"/>
          </p:nvPr>
        </p:nvSpPr>
        <p:spPr/>
        <p:txBody>
          <a:bodyPr/>
          <a:lstStyle/>
          <a:p>
            <a:pPr eaLnBrk="1" hangingPunct="1">
              <a:defRPr/>
            </a:pPr>
            <a:r>
              <a:rPr lang="en-US" altLang="zh-TW" dirty="0" smtClean="0">
                <a:solidFill>
                  <a:schemeClr val="tx1"/>
                </a:solidFill>
              </a:rPr>
              <a:t>3. Continuous Integration </a:t>
            </a:r>
            <a:br>
              <a:rPr lang="en-US" altLang="zh-TW" dirty="0" smtClean="0">
                <a:solidFill>
                  <a:schemeClr val="tx1"/>
                </a:solidFill>
              </a:rPr>
            </a:br>
            <a:r>
              <a:rPr lang="zh-TW" altLang="en-US" dirty="0" smtClean="0">
                <a:solidFill>
                  <a:schemeClr val="tx1"/>
                </a:solidFill>
                <a:latin typeface="標楷體" pitchFamily="65" charset="-120"/>
                <a:ea typeface="標楷體" pitchFamily="65" charset="-120"/>
              </a:rPr>
              <a:t>持續</a:t>
            </a:r>
            <a:r>
              <a:rPr lang="zh-TW" altLang="en-US" dirty="0" smtClean="0">
                <a:solidFill>
                  <a:schemeClr val="tx1"/>
                </a:solidFill>
                <a:ea typeface="標楷體" pitchFamily="65" charset="-120"/>
              </a:rPr>
              <a:t>整合</a:t>
            </a:r>
          </a:p>
        </p:txBody>
      </p:sp>
      <p:sp>
        <p:nvSpPr>
          <p:cNvPr id="303107" name="Rectangle 3"/>
          <p:cNvSpPr>
            <a:spLocks noGrp="1" noChangeArrowheads="1"/>
          </p:cNvSpPr>
          <p:nvPr>
            <p:ph sz="quarter" idx="4294967295"/>
          </p:nvPr>
        </p:nvSpPr>
        <p:spPr>
          <a:xfrm>
            <a:off x="1524000" y="1497495"/>
            <a:ext cx="8534400" cy="3882887"/>
          </a:xfrm>
          <a:prstGeom prst="rect">
            <a:avLst/>
          </a:prstGeom>
        </p:spPr>
        <p:txBody>
          <a:bodyPr>
            <a:normAutofit/>
          </a:bodyPr>
          <a:lstStyle/>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每個</a:t>
            </a:r>
            <a:r>
              <a:rPr lang="en-US" altLang="zh-TW" dirty="0" smtClean="0">
                <a:solidFill>
                  <a:schemeClr val="tx1"/>
                </a:solidFill>
                <a:latin typeface="標楷體" pitchFamily="65" charset="-120"/>
                <a:ea typeface="標楷體" pitchFamily="65" charset="-120"/>
              </a:rPr>
              <a:t>public method </a:t>
            </a:r>
            <a:r>
              <a:rPr lang="zh-TW" altLang="en-US" dirty="0" smtClean="0">
                <a:solidFill>
                  <a:schemeClr val="tx1"/>
                </a:solidFill>
                <a:latin typeface="標楷體" pitchFamily="65" charset="-120"/>
                <a:ea typeface="標楷體" pitchFamily="65" charset="-120"/>
              </a:rPr>
              <a:t>寫完，</a:t>
            </a:r>
            <a:r>
              <a:rPr lang="zh-TW" altLang="en-US" b="1" dirty="0" smtClean="0">
                <a:solidFill>
                  <a:schemeClr val="tx1"/>
                </a:solidFill>
                <a:latin typeface="+mj-ea"/>
                <a:ea typeface="+mj-ea"/>
              </a:rPr>
              <a:t>用</a:t>
            </a:r>
            <a:r>
              <a:rPr lang="en-US" altLang="zh-TW" b="1" dirty="0" smtClean="0">
                <a:solidFill>
                  <a:schemeClr val="tx1"/>
                </a:solidFill>
                <a:latin typeface="+mj-ea"/>
                <a:ea typeface="+mj-ea"/>
              </a:rPr>
              <a:t>unit test code (</a:t>
            </a:r>
            <a:r>
              <a:rPr lang="zh-TW" altLang="en-US" b="1" dirty="0" smtClean="0">
                <a:solidFill>
                  <a:schemeClr val="tx1"/>
                </a:solidFill>
                <a:latin typeface="+mj-ea"/>
                <a:ea typeface="+mj-ea"/>
              </a:rPr>
              <a:t>後敘</a:t>
            </a:r>
            <a:r>
              <a:rPr lang="en-US" altLang="zh-TW" b="1" dirty="0" smtClean="0">
                <a:solidFill>
                  <a:schemeClr val="tx1"/>
                </a:solidFill>
                <a:latin typeface="+mj-ea"/>
                <a:ea typeface="+mj-ea"/>
              </a:rPr>
              <a:t>) </a:t>
            </a:r>
            <a:r>
              <a:rPr lang="zh-TW" altLang="en-US" b="1" dirty="0" smtClean="0">
                <a:solidFill>
                  <a:schemeClr val="tx1"/>
                </a:solidFill>
                <a:latin typeface="+mj-ea"/>
                <a:ea typeface="+mj-ea"/>
              </a:rPr>
              <a:t>測完後，數小時</a:t>
            </a:r>
            <a:r>
              <a:rPr lang="zh-TW" altLang="en-US" b="1" dirty="0" smtClean="0">
                <a:solidFill>
                  <a:schemeClr val="tx1"/>
                </a:solidFill>
                <a:latin typeface="新細明體" pitchFamily="18" charset="-120"/>
              </a:rPr>
              <a:t>內即整合進系統，不拖過夜 </a:t>
            </a:r>
            <a:r>
              <a:rPr lang="en-US" altLang="zh-TW" b="1" dirty="0" smtClean="0">
                <a:solidFill>
                  <a:schemeClr val="tx1"/>
                </a:solidFill>
                <a:latin typeface="新細明體" pitchFamily="18" charset="-120"/>
              </a:rPr>
              <a:t>(</a:t>
            </a:r>
            <a:r>
              <a:rPr lang="zh-TW" altLang="en-US" b="1" dirty="0" smtClean="0">
                <a:solidFill>
                  <a:schemeClr val="tx1"/>
                </a:solidFill>
                <a:latin typeface="新細明體" pitchFamily="18" charset="-120"/>
              </a:rPr>
              <a:t>隔夜就忘大半了</a:t>
            </a:r>
            <a:r>
              <a:rPr lang="en-US" altLang="zh-TW" b="1" dirty="0" smtClean="0">
                <a:solidFill>
                  <a:schemeClr val="tx1"/>
                </a:solidFill>
                <a:latin typeface="新細明體" pitchFamily="18" charset="-120"/>
              </a:rPr>
              <a:t>) </a:t>
            </a:r>
            <a:r>
              <a:rPr lang="zh-TW" altLang="en-US" dirty="0" smtClean="0">
                <a:solidFill>
                  <a:schemeClr val="tx1"/>
                </a:solidFill>
                <a:latin typeface="標楷體" pitchFamily="65" charset="-120"/>
                <a:ea typeface="標楷體" pitchFamily="65" charset="-120"/>
              </a:rPr>
              <a:t>，各個 </a:t>
            </a:r>
            <a:r>
              <a:rPr lang="en-US" altLang="zh-TW" dirty="0" smtClean="0">
                <a:solidFill>
                  <a:schemeClr val="tx1"/>
                </a:solidFill>
                <a:latin typeface="標楷體" pitchFamily="65" charset="-120"/>
                <a:ea typeface="標楷體" pitchFamily="65" charset="-120"/>
              </a:rPr>
              <a:t>method </a:t>
            </a:r>
            <a:r>
              <a:rPr lang="zh-TW" altLang="en-US" dirty="0" smtClean="0">
                <a:solidFill>
                  <a:schemeClr val="tx1"/>
                </a:solidFill>
                <a:latin typeface="標楷體" pitchFamily="65" charset="-120"/>
                <a:ea typeface="標楷體" pitchFamily="65" charset="-120"/>
              </a:rPr>
              <a:t>是這樣持續地整合進去，</a:t>
            </a:r>
            <a:endParaRPr lang="en-US" altLang="zh-TW"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若某功能的 </a:t>
            </a:r>
            <a:r>
              <a:rPr lang="en-US" altLang="zh-TW" dirty="0" smtClean="0">
                <a:solidFill>
                  <a:schemeClr val="tx1"/>
                </a:solidFill>
                <a:latin typeface="標楷體" pitchFamily="65" charset="-120"/>
                <a:ea typeface="標楷體" pitchFamily="65" charset="-120"/>
              </a:rPr>
              <a:t>methods </a:t>
            </a:r>
            <a:r>
              <a:rPr lang="zh-TW" altLang="en-US" dirty="0" smtClean="0">
                <a:solidFill>
                  <a:schemeClr val="tx1"/>
                </a:solidFill>
                <a:latin typeface="標楷體" pitchFamily="65" charset="-120"/>
                <a:ea typeface="標楷體" pitchFamily="65" charset="-120"/>
              </a:rPr>
              <a:t>都齊了，駐點客戶就手動測其驗收測試案例 </a:t>
            </a:r>
            <a:r>
              <a:rPr lang="en-US" altLang="zh-TW" dirty="0" smtClean="0">
                <a:solidFill>
                  <a:schemeClr val="tx1"/>
                </a:solidFill>
                <a:latin typeface="標楷體" pitchFamily="65" charset="-120"/>
                <a:ea typeface="標楷體" pitchFamily="65" charset="-120"/>
              </a:rPr>
              <a:t>(acceptance test cases)</a:t>
            </a:r>
          </a:p>
          <a:p>
            <a:pPr eaLnBrk="1" hangingPunct="1">
              <a:lnSpc>
                <a:spcPct val="90000"/>
              </a:lnSpc>
              <a:buFont typeface="Wingdings" pitchFamily="2" charset="2"/>
              <a:buNone/>
              <a:defRPr/>
            </a:pPr>
            <a:endParaRPr lang="zh-TW" altLang="en-US" dirty="0" smtClean="0">
              <a:solidFill>
                <a:schemeClr val="tx1"/>
              </a:solidFill>
              <a:latin typeface="標楷體" pitchFamily="65" charset="-120"/>
              <a:ea typeface="標楷體" pitchFamily="65" charset="-120"/>
            </a:endParaRPr>
          </a:p>
          <a:p>
            <a:pPr>
              <a:lnSpc>
                <a:spcPct val="90000"/>
              </a:lnSpc>
              <a:buNone/>
              <a:defRPr/>
            </a:pPr>
            <a:r>
              <a:rPr lang="zh-TW" altLang="en-US" dirty="0" smtClean="0">
                <a:solidFill>
                  <a:schemeClr val="tx1"/>
                </a:solidFill>
                <a:latin typeface="標楷體" pitchFamily="65" charset="-120"/>
                <a:ea typeface="標楷體" pitchFamily="65" charset="-120"/>
              </a:rPr>
              <a:t>     這好處是</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以往痛苦的</a:t>
            </a:r>
            <a:r>
              <a:rPr lang="zh-TW" altLang="en-US" b="1" dirty="0" smtClean="0">
                <a:solidFill>
                  <a:schemeClr val="tx1"/>
                </a:solidFill>
                <a:latin typeface="新細明體" pitchFamily="18" charset="-120"/>
              </a:rPr>
              <a:t>整合階段 </a:t>
            </a:r>
            <a:r>
              <a:rPr lang="en-US" altLang="zh-TW" b="1" dirty="0" smtClean="0">
                <a:solidFill>
                  <a:schemeClr val="tx1"/>
                </a:solidFill>
                <a:latin typeface="新細明體" pitchFamily="18" charset="-120"/>
              </a:rPr>
              <a:t>(</a:t>
            </a:r>
            <a:r>
              <a:rPr lang="en-US" altLang="zh-TW" dirty="0" smtClean="0">
                <a:solidFill>
                  <a:schemeClr val="tx1"/>
                </a:solidFill>
                <a:latin typeface="標楷體" pitchFamily="65" charset="-120"/>
                <a:ea typeface="標楷體" pitchFamily="65" charset="-120"/>
              </a:rPr>
              <a:t>integration phase) </a:t>
            </a:r>
            <a:r>
              <a:rPr lang="zh-TW" altLang="en-US" dirty="0" smtClean="0">
                <a:solidFill>
                  <a:schemeClr val="tx1"/>
                </a:solidFill>
                <a:latin typeface="標楷體" pitchFamily="65" charset="-120"/>
                <a:ea typeface="標楷體" pitchFamily="65" charset="-120"/>
              </a:rPr>
              <a:t>不見了；</a:t>
            </a:r>
            <a:endParaRPr lang="en-US" altLang="zh-TW" dirty="0" smtClean="0">
              <a:solidFill>
                <a:schemeClr val="tx1"/>
              </a:solidFill>
              <a:latin typeface="標楷體" pitchFamily="65" charset="-120"/>
              <a:ea typeface="標楷體" pitchFamily="65" charset="-120"/>
            </a:endParaRPr>
          </a:p>
          <a:p>
            <a:pPr>
              <a:lnSpc>
                <a:spcPct val="90000"/>
              </a:lnSpc>
              <a:buNone/>
              <a:defRPr/>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現在，腦筋還記得</a:t>
            </a:r>
            <a:r>
              <a:rPr lang="zh-TW" altLang="en-US" b="1" dirty="0" smtClean="0">
                <a:solidFill>
                  <a:schemeClr val="tx1"/>
                </a:solidFill>
                <a:latin typeface="標楷體" pitchFamily="65" charset="-120"/>
                <a:ea typeface="標楷體" pitchFamily="65" charset="-120"/>
              </a:rPr>
              <a:t>當天</a:t>
            </a:r>
            <a:r>
              <a:rPr lang="zh-TW" altLang="en-US" dirty="0" smtClean="0">
                <a:solidFill>
                  <a:schemeClr val="tx1"/>
                </a:solidFill>
                <a:latin typeface="標楷體" pitchFamily="65" charset="-120"/>
                <a:ea typeface="標楷體" pitchFamily="65" charset="-120"/>
              </a:rPr>
              <a:t>寫該 </a:t>
            </a:r>
            <a:r>
              <a:rPr lang="en-US" altLang="zh-TW" dirty="0" smtClean="0">
                <a:solidFill>
                  <a:schemeClr val="tx1"/>
                </a:solidFill>
                <a:latin typeface="標楷體" pitchFamily="65" charset="-120"/>
                <a:ea typeface="標楷體" pitchFamily="65" charset="-120"/>
              </a:rPr>
              <a:t>method </a:t>
            </a:r>
            <a:r>
              <a:rPr lang="zh-TW" altLang="en-US" dirty="0" smtClean="0">
                <a:solidFill>
                  <a:schemeClr val="tx1"/>
                </a:solidFill>
                <a:latin typeface="標楷體" pitchFamily="65" charset="-120"/>
                <a:ea typeface="標楷體" pitchFamily="65" charset="-120"/>
              </a:rPr>
              <a:t>的細節，所以很容易整合</a:t>
            </a:r>
            <a:r>
              <a:rPr lang="zh-TW" altLang="en-US" dirty="0">
                <a:solidFill>
                  <a:schemeClr val="tx1"/>
                </a:solidFill>
                <a:latin typeface="標楷體" pitchFamily="65" charset="-120"/>
                <a:ea typeface="標楷體" pitchFamily="65" charset="-120"/>
              </a:rPr>
              <a:t>的</a:t>
            </a:r>
            <a:endParaRPr lang="zh-TW" altLang="en-US"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7584456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9DB0B03-14A5-4A6D-9DFD-84558CC35196}" type="slidenum">
              <a:rPr lang="zh-TW" altLang="en-US" smtClean="0">
                <a:solidFill>
                  <a:schemeClr val="tx1"/>
                </a:solidFill>
              </a:rPr>
              <a:pPr>
                <a:defRPr/>
              </a:pPr>
              <a:t>312</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3. Continuous Integration (Cont.)</a:t>
            </a:r>
            <a:endParaRPr lang="zh-TW" altLang="en-US" dirty="0">
              <a:solidFill>
                <a:schemeClr val="tx1"/>
              </a:solidFill>
            </a:endParaRPr>
          </a:p>
        </p:txBody>
      </p:sp>
      <p:sp>
        <p:nvSpPr>
          <p:cNvPr id="3" name="內容版面配置區 2"/>
          <p:cNvSpPr>
            <a:spLocks noGrp="1"/>
          </p:cNvSpPr>
          <p:nvPr>
            <p:ph sz="quarter" idx="4294967295"/>
          </p:nvPr>
        </p:nvSpPr>
        <p:spPr>
          <a:xfrm>
            <a:off x="1524000" y="1722782"/>
            <a:ext cx="8534400" cy="3763618"/>
          </a:xfrm>
          <a:prstGeom prst="rect">
            <a:avLst/>
          </a:prstGeom>
        </p:spPr>
        <p:txBody>
          <a:bodyPr>
            <a:normAutofit/>
          </a:bodyPr>
          <a:lstStyle/>
          <a:p>
            <a:pPr>
              <a:defRPr/>
            </a:pPr>
            <a:r>
              <a:rPr lang="en-US" altLang="zh-TW" dirty="0" smtClean="0">
                <a:solidFill>
                  <a:schemeClr val="tx1"/>
                </a:solidFill>
                <a:latin typeface="標楷體" pitchFamily="65" charset="-120"/>
                <a:ea typeface="標楷體" pitchFamily="65" charset="-120"/>
              </a:rPr>
              <a:t>Method </a:t>
            </a:r>
            <a:r>
              <a:rPr lang="zh-TW" altLang="en-US" dirty="0" smtClean="0">
                <a:solidFill>
                  <a:schemeClr val="tx1"/>
                </a:solidFill>
                <a:latin typeface="標楷體" pitchFamily="65" charset="-120"/>
                <a:ea typeface="標楷體" pitchFamily="65" charset="-120"/>
              </a:rPr>
              <a:t>有其呼叫使用順序</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被呼叫者為下層 </a:t>
            </a:r>
            <a:r>
              <a:rPr lang="en-US" altLang="zh-TW" dirty="0" smtClean="0">
                <a:solidFill>
                  <a:schemeClr val="tx1"/>
                </a:solidFill>
                <a:latin typeface="標楷體" pitchFamily="65" charset="-120"/>
                <a:ea typeface="標楷體" pitchFamily="65" charset="-120"/>
              </a:rPr>
              <a:t>method</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呼叫者為上層 </a:t>
            </a:r>
            <a:r>
              <a:rPr lang="en-US" altLang="zh-TW" dirty="0" smtClean="0">
                <a:solidFill>
                  <a:schemeClr val="tx1"/>
                </a:solidFill>
                <a:latin typeface="標楷體" pitchFamily="65" charset="-120"/>
                <a:ea typeface="標楷體" pitchFamily="65" charset="-120"/>
              </a:rPr>
              <a:t>method </a:t>
            </a:r>
          </a:p>
          <a:p>
            <a:pPr>
              <a:defRPr/>
            </a:pPr>
            <a:r>
              <a:rPr lang="zh-TW" altLang="en-US" dirty="0" smtClean="0">
                <a:solidFill>
                  <a:schemeClr val="tx1"/>
                </a:solidFill>
                <a:latin typeface="標楷體" pitchFamily="65" charset="-120"/>
                <a:ea typeface="標楷體" pitchFamily="65" charset="-120"/>
              </a:rPr>
              <a:t>最好先整合下層 </a:t>
            </a:r>
            <a:r>
              <a:rPr lang="en-US" altLang="zh-TW" dirty="0" smtClean="0">
                <a:solidFill>
                  <a:schemeClr val="tx1"/>
                </a:solidFill>
                <a:latin typeface="標楷體" pitchFamily="65" charset="-120"/>
                <a:ea typeface="標楷體" pitchFamily="65" charset="-120"/>
              </a:rPr>
              <a:t>method</a:t>
            </a:r>
            <a:r>
              <a:rPr lang="zh-TW" altLang="en-US" dirty="0" smtClean="0">
                <a:solidFill>
                  <a:schemeClr val="tx1"/>
                </a:solidFill>
                <a:latin typeface="標楷體" pitchFamily="65" charset="-120"/>
                <a:ea typeface="標楷體" pitchFamily="65" charset="-120"/>
              </a:rPr>
              <a:t> 進入系統</a:t>
            </a: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若先整合上層 </a:t>
            </a:r>
            <a:r>
              <a:rPr lang="en-US" altLang="zh-TW" dirty="0" smtClean="0">
                <a:solidFill>
                  <a:schemeClr val="tx1"/>
                </a:solidFill>
                <a:latin typeface="標楷體" pitchFamily="65" charset="-120"/>
                <a:ea typeface="標楷體" pitchFamily="65" charset="-120"/>
              </a:rPr>
              <a:t>method </a:t>
            </a:r>
            <a:r>
              <a:rPr lang="zh-TW" altLang="en-US" dirty="0" smtClean="0">
                <a:solidFill>
                  <a:schemeClr val="tx1"/>
                </a:solidFill>
                <a:latin typeface="標楷體" pitchFamily="65" charset="-120"/>
                <a:ea typeface="標楷體" pitchFamily="65" charset="-120"/>
              </a:rPr>
              <a:t>則因其呼叫尚未在系統內的下層 </a:t>
            </a:r>
            <a:r>
              <a:rPr lang="en-US" altLang="zh-TW" dirty="0" smtClean="0">
                <a:solidFill>
                  <a:schemeClr val="tx1"/>
                </a:solidFill>
                <a:latin typeface="標楷體" pitchFamily="65" charset="-120"/>
                <a:ea typeface="標楷體" pitchFamily="65" charset="-120"/>
              </a:rPr>
              <a:t>method </a:t>
            </a:r>
            <a:r>
              <a:rPr lang="zh-TW" altLang="en-US" dirty="0" smtClean="0">
                <a:solidFill>
                  <a:schemeClr val="tx1"/>
                </a:solidFill>
                <a:latin typeface="標楷體" pitchFamily="65" charset="-120"/>
                <a:ea typeface="標楷體" pitchFamily="65" charset="-120"/>
              </a:rPr>
              <a:t>會造成錯誤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這時應在系統內暫補  空的下層 </a:t>
            </a:r>
            <a:r>
              <a:rPr lang="en-US" altLang="zh-TW" dirty="0" smtClean="0">
                <a:solidFill>
                  <a:schemeClr val="tx1"/>
                </a:solidFill>
                <a:latin typeface="標楷體" pitchFamily="65" charset="-120"/>
                <a:ea typeface="標楷體" pitchFamily="65" charset="-120"/>
              </a:rPr>
              <a:t>method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它叫</a:t>
            </a:r>
            <a:r>
              <a:rPr lang="en-US" altLang="zh-TW" dirty="0" smtClean="0">
                <a:solidFill>
                  <a:schemeClr val="tx1"/>
                </a:solidFill>
                <a:latin typeface="標楷體" pitchFamily="65" charset="-120"/>
                <a:ea typeface="標楷體" pitchFamily="65" charset="-120"/>
              </a:rPr>
              <a:t>test stub)</a:t>
            </a:r>
            <a:endParaRPr lang="zh-TW" altLang="en-US" dirty="0" smtClean="0">
              <a:solidFill>
                <a:schemeClr val="tx1"/>
              </a:solidFill>
              <a:latin typeface="標楷體" pitchFamily="65" charset="-120"/>
              <a:ea typeface="標楷體" pitchFamily="65" charset="-120"/>
            </a:endParaRPr>
          </a:p>
          <a:p>
            <a:pPr>
              <a:defRPr/>
            </a:pPr>
            <a:endParaRPr lang="zh-TW" altLang="en-US" dirty="0">
              <a:solidFill>
                <a:schemeClr val="tx1"/>
              </a:solidFill>
            </a:endParaRPr>
          </a:p>
        </p:txBody>
      </p:sp>
    </p:spTree>
    <p:extLst>
      <p:ext uri="{BB962C8B-B14F-4D97-AF65-F5344CB8AC3E}">
        <p14:creationId xmlns:p14="http://schemas.microsoft.com/office/powerpoint/2010/main" val="993125309"/>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BDC3716-E7E7-4032-9C24-B679462FF5F3}" type="slidenum">
              <a:rPr lang="zh-TW" altLang="en-US" smtClean="0">
                <a:solidFill>
                  <a:schemeClr val="tx1"/>
                </a:solidFill>
              </a:rPr>
              <a:pPr>
                <a:defRPr/>
              </a:pPr>
              <a:t>313</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3. Continuous Integration (Cont.)</a:t>
            </a:r>
            <a:endParaRPr lang="zh-TW" altLang="en-US" dirty="0">
              <a:solidFill>
                <a:schemeClr val="tx1"/>
              </a:solidFill>
            </a:endParaRPr>
          </a:p>
        </p:txBody>
      </p:sp>
      <p:sp>
        <p:nvSpPr>
          <p:cNvPr id="3" name="內容版面配置區 2"/>
          <p:cNvSpPr>
            <a:spLocks noGrp="1"/>
          </p:cNvSpPr>
          <p:nvPr>
            <p:ph sz="quarter" idx="4294967295"/>
          </p:nvPr>
        </p:nvSpPr>
        <p:spPr>
          <a:xfrm>
            <a:off x="1524000" y="1895060"/>
            <a:ext cx="8534400" cy="3273288"/>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傳統軟工的整合測試已在此巧妙完成了</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當各個 </a:t>
            </a:r>
            <a:r>
              <a:rPr lang="en-US" altLang="zh-TW" dirty="0" smtClean="0">
                <a:solidFill>
                  <a:schemeClr val="tx1"/>
                </a:solidFill>
                <a:latin typeface="標楷體" pitchFamily="65" charset="-120"/>
                <a:ea typeface="標楷體" pitchFamily="65" charset="-120"/>
              </a:rPr>
              <a:t>unit (method) </a:t>
            </a:r>
            <a:r>
              <a:rPr lang="zh-TW" altLang="en-US" dirty="0" smtClean="0">
                <a:solidFill>
                  <a:schemeClr val="tx1"/>
                </a:solidFill>
                <a:latin typeface="標楷體" pitchFamily="65" charset="-120"/>
                <a:ea typeface="標楷體" pitchFamily="65" charset="-120"/>
              </a:rPr>
              <a:t>由下而上</a:t>
            </a:r>
            <a:r>
              <a:rPr lang="en-US" altLang="zh-TW" dirty="0" smtClean="0">
                <a:solidFill>
                  <a:schemeClr val="tx1"/>
                </a:solidFill>
                <a:latin typeface="標楷體" pitchFamily="65" charset="-120"/>
                <a:ea typeface="標楷體" pitchFamily="65" charset="-120"/>
              </a:rPr>
              <a:t>(bottom-up) </a:t>
            </a:r>
            <a:r>
              <a:rPr lang="zh-TW" altLang="en-US" dirty="0">
                <a:solidFill>
                  <a:schemeClr val="tx1"/>
                </a:solidFill>
                <a:latin typeface="標楷體" pitchFamily="65" charset="-120"/>
                <a:ea typeface="標楷體" pitchFamily="65" charset="-120"/>
              </a:rPr>
              <a:t>持</a:t>
            </a:r>
            <a:r>
              <a:rPr lang="zh-TW" altLang="en-US" dirty="0" smtClean="0">
                <a:solidFill>
                  <a:schemeClr val="tx1"/>
                </a:solidFill>
                <a:latin typeface="標楷體" pitchFamily="65" charset="-120"/>
                <a:ea typeface="標楷體" pitchFamily="65" charset="-120"/>
              </a:rPr>
              <a:t>續整合進系統時 </a:t>
            </a:r>
            <a:r>
              <a:rPr lang="en-US" altLang="zh-TW" dirty="0" smtClean="0">
                <a:solidFill>
                  <a:schemeClr val="tx1"/>
                </a:solidFill>
                <a:latin typeface="標楷體" pitchFamily="65" charset="-120"/>
                <a:ea typeface="標楷體" pitchFamily="65" charset="-120"/>
              </a:rPr>
              <a:t>(continuous integration),</a:t>
            </a:r>
          </a:p>
          <a:p>
            <a:pPr>
              <a:buFont typeface="Wingdings" pitchFamily="2" charset="2"/>
              <a:buNone/>
              <a:defRPr/>
            </a:pPr>
            <a:r>
              <a:rPr lang="en-US" altLang="zh-TW" dirty="0" smtClean="0">
                <a:solidFill>
                  <a:schemeClr val="tx1"/>
                </a:solidFill>
                <a:latin typeface="標楷體" pitchFamily="65" charset="-120"/>
                <a:ea typeface="標楷體" pitchFamily="65" charset="-120"/>
              </a:rPr>
              <a:t>unit testing (</a:t>
            </a:r>
            <a:r>
              <a:rPr lang="zh-TW" altLang="en-US" dirty="0" smtClean="0">
                <a:solidFill>
                  <a:schemeClr val="tx1"/>
                </a:solidFill>
                <a:latin typeface="標楷體" pitchFamily="65" charset="-120"/>
                <a:ea typeface="標楷體" pitchFamily="65" charset="-120"/>
              </a:rPr>
              <a:t>單元測試</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也就成為</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整合測試 </a:t>
            </a:r>
            <a:r>
              <a:rPr lang="en-US" altLang="zh-TW" dirty="0" smtClean="0">
                <a:solidFill>
                  <a:schemeClr val="tx1"/>
                </a:solidFill>
                <a:latin typeface="標楷體" pitchFamily="65" charset="-120"/>
                <a:ea typeface="標楷體" pitchFamily="65" charset="-120"/>
              </a:rPr>
              <a:t>(integration testing)</a:t>
            </a:r>
            <a:r>
              <a:rPr lang="zh-TW" altLang="en-US" dirty="0" smtClean="0">
                <a:solidFill>
                  <a:schemeClr val="tx1"/>
                </a:solidFill>
                <a:latin typeface="標楷體" pitchFamily="65" charset="-120"/>
                <a:ea typeface="標楷體" pitchFamily="65" charset="-120"/>
              </a:rPr>
              <a:t>了</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86242859"/>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dirty="0">
                <a:solidFill>
                  <a:schemeClr val="tx1"/>
                </a:solidFill>
                <a:latin typeface="微軟正黑體" pitchFamily="34" charset="-120"/>
                <a:ea typeface="微軟正黑體" pitchFamily="34" charset="-120"/>
              </a:rPr>
              <a:t>持續</a:t>
            </a:r>
            <a:r>
              <a:rPr lang="zh-TW" altLang="en-US" dirty="0" smtClean="0">
                <a:solidFill>
                  <a:schemeClr val="tx1"/>
                </a:solidFill>
                <a:latin typeface="微軟正黑體" pitchFamily="34" charset="-120"/>
                <a:ea typeface="微軟正黑體" pitchFamily="34" charset="-120"/>
              </a:rPr>
              <a:t>整合</a:t>
            </a:r>
            <a:r>
              <a:rPr lang="zh-TW" altLang="en-US" dirty="0" smtClean="0">
                <a:solidFill>
                  <a:schemeClr val="tx1"/>
                </a:solidFill>
                <a:ea typeface="標楷體" pitchFamily="65" charset="-120"/>
              </a:rPr>
              <a:t>運用純熟之後  可達到</a:t>
            </a:r>
            <a:r>
              <a:rPr lang="zh-TW" altLang="en-US" dirty="0">
                <a:solidFill>
                  <a:schemeClr val="tx1"/>
                </a:solidFill>
                <a:latin typeface="微軟正黑體" pitchFamily="34" charset="-120"/>
                <a:ea typeface="微軟正黑體" pitchFamily="34" charset="-120"/>
              </a:rPr>
              <a:t>持續</a:t>
            </a:r>
            <a:r>
              <a:rPr lang="zh-TW" altLang="en-US" dirty="0" smtClean="0">
                <a:solidFill>
                  <a:schemeClr val="tx1"/>
                </a:solidFill>
                <a:latin typeface="微軟正黑體" pitchFamily="34" charset="-120"/>
                <a:ea typeface="微軟正黑體" pitchFamily="34" charset="-120"/>
              </a:rPr>
              <a:t>交貨 </a:t>
            </a:r>
            <a:r>
              <a:rPr lang="en-US" altLang="zh-TW" dirty="0" smtClean="0">
                <a:solidFill>
                  <a:schemeClr val="tx1"/>
                </a:solidFill>
                <a:ea typeface="標楷體" pitchFamily="65" charset="-120"/>
              </a:rPr>
              <a:t>(continuous delivery) </a:t>
            </a:r>
          </a:p>
          <a:p>
            <a:pPr marL="0" indent="0">
              <a:buNone/>
            </a:pPr>
            <a:endParaRPr lang="en-US" altLang="zh-TW" dirty="0">
              <a:solidFill>
                <a:schemeClr val="tx1"/>
              </a:solidFill>
              <a:ea typeface="標楷體" pitchFamily="65" charset="-120"/>
            </a:endParaRPr>
          </a:p>
          <a:p>
            <a:pPr marL="0" indent="0">
              <a:buNone/>
            </a:pPr>
            <a:r>
              <a:rPr lang="zh-TW" altLang="en-US" dirty="0" smtClean="0">
                <a:solidFill>
                  <a:schemeClr val="tx1"/>
                </a:solidFill>
                <a:ea typeface="標楷體" pitchFamily="65" charset="-120"/>
              </a:rPr>
              <a:t>更</a:t>
            </a:r>
            <a:r>
              <a:rPr lang="zh-TW" altLang="en-US" dirty="0">
                <a:solidFill>
                  <a:schemeClr val="tx1"/>
                </a:solidFill>
                <a:ea typeface="標楷體" pitchFamily="65" charset="-120"/>
              </a:rPr>
              <a:t>可</a:t>
            </a:r>
            <a:r>
              <a:rPr lang="zh-TW" altLang="en-US" dirty="0" smtClean="0">
                <a:solidFill>
                  <a:schemeClr val="tx1"/>
                </a:solidFill>
                <a:ea typeface="標楷體" pitchFamily="65" charset="-120"/>
              </a:rPr>
              <a:t>達到 </a:t>
            </a:r>
            <a:r>
              <a:rPr lang="en-US" altLang="zh-TW" dirty="0" err="1" smtClean="0">
                <a:solidFill>
                  <a:schemeClr val="tx1"/>
                </a:solidFill>
                <a:ea typeface="標楷體" pitchFamily="65" charset="-120"/>
              </a:rPr>
              <a:t>DevOps</a:t>
            </a:r>
            <a:r>
              <a:rPr lang="en-US" altLang="zh-TW" dirty="0" smtClean="0">
                <a:solidFill>
                  <a:schemeClr val="tx1"/>
                </a:solidFill>
                <a:ea typeface="標楷體" pitchFamily="65" charset="-120"/>
              </a:rPr>
              <a:t> (development &amp; operations) </a:t>
            </a:r>
            <a:r>
              <a:rPr lang="zh-TW" altLang="en-US" dirty="0" smtClean="0">
                <a:solidFill>
                  <a:schemeClr val="tx1"/>
                </a:solidFill>
                <a:ea typeface="標楷體" pitchFamily="65" charset="-120"/>
              </a:rPr>
              <a:t>即 </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開發營運融而為一 </a:t>
            </a:r>
            <a:r>
              <a:rPr lang="en-US" altLang="zh-TW" dirty="0" smtClean="0">
                <a:solidFill>
                  <a:schemeClr val="tx1"/>
                </a:solidFill>
                <a:ea typeface="標楷體" pitchFamily="65" charset="-120"/>
              </a:rPr>
              <a:t>“ </a:t>
            </a:r>
            <a:r>
              <a:rPr lang="zh-TW" altLang="en-US" dirty="0" smtClean="0">
                <a:solidFill>
                  <a:schemeClr val="tx1"/>
                </a:solidFill>
                <a:ea typeface="標楷體" pitchFamily="65" charset="-120"/>
              </a:rPr>
              <a:t>的境界</a:t>
            </a:r>
            <a:endParaRPr lang="en-US" altLang="zh-TW" dirty="0" smtClean="0">
              <a:solidFill>
                <a:schemeClr val="tx1"/>
              </a:solidFill>
              <a:ea typeface="標楷體" pitchFamily="65" charset="-120"/>
            </a:endParaRPr>
          </a:p>
          <a:p>
            <a:pPr marL="0" indent="0">
              <a:buNone/>
            </a:pPr>
            <a:endParaRPr lang="en-US" altLang="zh-TW" dirty="0">
              <a:solidFill>
                <a:schemeClr val="tx1"/>
              </a:solidFill>
              <a:ea typeface="標楷體" pitchFamily="65" charset="-120"/>
            </a:endParaRPr>
          </a:p>
          <a:p>
            <a:pPr marL="0" indent="0">
              <a:buNone/>
            </a:pPr>
            <a:r>
              <a:rPr lang="zh-TW" altLang="en-US" dirty="0" smtClean="0">
                <a:solidFill>
                  <a:schemeClr val="tx1"/>
                </a:solidFill>
                <a:ea typeface="標楷體" pitchFamily="65" charset="-120"/>
              </a:rPr>
              <a:t>不再是舊方式</a:t>
            </a:r>
            <a:r>
              <a:rPr lang="en-US" altLang="zh-TW" dirty="0" smtClean="0">
                <a:solidFill>
                  <a:schemeClr val="tx1"/>
                </a:solidFill>
                <a:ea typeface="標楷體" pitchFamily="65" charset="-120"/>
              </a:rPr>
              <a:t>: </a:t>
            </a:r>
            <a:r>
              <a:rPr lang="zh-TW" altLang="en-US" dirty="0" smtClean="0">
                <a:solidFill>
                  <a:schemeClr val="tx1"/>
                </a:solidFill>
                <a:ea typeface="標楷體" pitchFamily="65" charset="-120"/>
              </a:rPr>
              <a:t>開發全部完成  才交付營運  </a:t>
            </a:r>
            <a:endParaRPr lang="en-US" altLang="zh-TW" dirty="0" smtClean="0">
              <a:solidFill>
                <a:schemeClr val="tx1"/>
              </a:solidFill>
              <a:ea typeface="標楷體" pitchFamily="65" charset="-120"/>
            </a:endParaRPr>
          </a:p>
          <a:p>
            <a:pPr marL="0" indent="0">
              <a:buNone/>
            </a:pPr>
            <a:r>
              <a:rPr lang="zh-TW" altLang="en-US" dirty="0" smtClean="0">
                <a:solidFill>
                  <a:schemeClr val="tx1"/>
                </a:solidFill>
                <a:ea typeface="標楷體" pitchFamily="65" charset="-120"/>
              </a:rPr>
              <a:t>而是新方式</a:t>
            </a:r>
            <a:r>
              <a:rPr lang="en-US" altLang="zh-TW" dirty="0" smtClean="0">
                <a:solidFill>
                  <a:schemeClr val="tx1"/>
                </a:solidFill>
                <a:ea typeface="標楷體" pitchFamily="65" charset="-120"/>
              </a:rPr>
              <a:t>: </a:t>
            </a:r>
            <a:r>
              <a:rPr lang="zh-TW" altLang="en-US" dirty="0" smtClean="0">
                <a:solidFill>
                  <a:schemeClr val="tx1"/>
                </a:solidFill>
                <a:ea typeface="標楷體" pitchFamily="65" charset="-120"/>
              </a:rPr>
              <a:t>開發局部功能 即可營運  而營運中又可很快開發新的功能 </a:t>
            </a:r>
            <a:r>
              <a:rPr lang="en-US" altLang="zh-TW" dirty="0" smtClean="0">
                <a:solidFill>
                  <a:schemeClr val="tx1"/>
                </a:solidFill>
                <a:ea typeface="標楷體" pitchFamily="65" charset="-120"/>
              </a:rPr>
              <a:t> </a:t>
            </a:r>
          </a:p>
          <a:p>
            <a:pPr marL="0" indent="0">
              <a:buNone/>
            </a:pPr>
            <a:r>
              <a:rPr lang="zh-TW" altLang="en-US" dirty="0">
                <a:solidFill>
                  <a:schemeClr val="tx1"/>
                </a:solidFill>
                <a:ea typeface="標楷體" pitchFamily="65" charset="-120"/>
              </a:rPr>
              <a:t> </a:t>
            </a:r>
            <a:r>
              <a:rPr lang="zh-TW" altLang="en-US" dirty="0" smtClean="0">
                <a:solidFill>
                  <a:schemeClr val="tx1"/>
                </a:solidFill>
                <a:ea typeface="標楷體" pitchFamily="65" charset="-120"/>
              </a:rPr>
              <a:t>                     且很</a:t>
            </a:r>
            <a:r>
              <a:rPr lang="zh-TW" altLang="en-US" dirty="0">
                <a:solidFill>
                  <a:schemeClr val="tx1"/>
                </a:solidFill>
                <a:ea typeface="標楷體" pitchFamily="65" charset="-120"/>
              </a:rPr>
              <a:t>快</a:t>
            </a:r>
            <a:r>
              <a:rPr lang="zh-TW" altLang="en-US" dirty="0" smtClean="0">
                <a:solidFill>
                  <a:schemeClr val="tx1"/>
                </a:solidFill>
                <a:ea typeface="標楷體" pitchFamily="65" charset="-120"/>
              </a:rPr>
              <a:t>交付</a:t>
            </a:r>
            <a:r>
              <a:rPr lang="zh-TW" altLang="en-US" dirty="0">
                <a:solidFill>
                  <a:schemeClr val="tx1"/>
                </a:solidFill>
                <a:ea typeface="標楷體" pitchFamily="65" charset="-120"/>
              </a:rPr>
              <a:t>營運 </a:t>
            </a:r>
            <a:r>
              <a:rPr lang="zh-TW" altLang="en-US" dirty="0" smtClean="0">
                <a:solidFill>
                  <a:schemeClr val="tx1"/>
                </a:solidFill>
                <a:ea typeface="標楷體" pitchFamily="65" charset="-120"/>
              </a:rPr>
              <a:t> </a:t>
            </a:r>
            <a:endParaRPr lang="zh-TW" altLang="en-US" dirty="0"/>
          </a:p>
        </p:txBody>
      </p:sp>
      <p:sp>
        <p:nvSpPr>
          <p:cNvPr id="3" name="標題 2"/>
          <p:cNvSpPr>
            <a:spLocks noGrp="1"/>
          </p:cNvSpPr>
          <p:nvPr>
            <p:ph type="title"/>
          </p:nvPr>
        </p:nvSpPr>
        <p:spPr/>
        <p:txBody>
          <a:bodyPr/>
          <a:lstStyle/>
          <a:p>
            <a:r>
              <a:rPr lang="en-US" altLang="zh-TW" dirty="0">
                <a:solidFill>
                  <a:schemeClr val="tx1"/>
                </a:solidFill>
              </a:rPr>
              <a:t>3. Continuous Integration (Cont.)</a:t>
            </a:r>
            <a:endParaRPr lang="zh-TW" altLang="en-US" dirty="0"/>
          </a:p>
        </p:txBody>
      </p:sp>
    </p:spTree>
    <p:extLst>
      <p:ext uri="{BB962C8B-B14F-4D97-AF65-F5344CB8AC3E}">
        <p14:creationId xmlns:p14="http://schemas.microsoft.com/office/powerpoint/2010/main" val="2626735051"/>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A67D44A-C304-4A27-8080-B3154E3AC0D4}" type="slidenum">
              <a:rPr lang="zh-TW" altLang="en-US" smtClean="0">
                <a:solidFill>
                  <a:schemeClr val="tx1"/>
                </a:solidFill>
              </a:rPr>
              <a:pPr>
                <a:defRPr/>
              </a:pPr>
              <a:t>315</a:t>
            </a:fld>
            <a:endParaRPr lang="en-US" altLang="zh-TW">
              <a:solidFill>
                <a:schemeClr val="tx1"/>
              </a:solidFill>
            </a:endParaRPr>
          </a:p>
        </p:txBody>
      </p:sp>
      <p:sp>
        <p:nvSpPr>
          <p:cNvPr id="304130" name="Rectangle 2"/>
          <p:cNvSpPr>
            <a:spLocks noGrp="1" noChangeArrowheads="1"/>
          </p:cNvSpPr>
          <p:nvPr>
            <p:ph type="title"/>
          </p:nvPr>
        </p:nvSpPr>
        <p:spPr>
          <a:xfrm>
            <a:off x="609600" y="0"/>
            <a:ext cx="10972800" cy="1285461"/>
          </a:xfrm>
        </p:spPr>
        <p:txBody>
          <a:bodyPr/>
          <a:lstStyle/>
          <a:p>
            <a:pPr eaLnBrk="1" hangingPunct="1">
              <a:defRPr/>
            </a:pPr>
            <a:r>
              <a:rPr lang="en-US" altLang="zh-TW" dirty="0" smtClean="0">
                <a:solidFill>
                  <a:schemeClr val="tx1"/>
                </a:solidFill>
              </a:rPr>
              <a:t>4. Simple Design </a:t>
            </a:r>
            <a:r>
              <a:rPr lang="zh-TW" altLang="en-US" dirty="0" smtClean="0">
                <a:solidFill>
                  <a:schemeClr val="tx1"/>
                </a:solidFill>
                <a:ea typeface="標楷體" pitchFamily="65" charset="-120"/>
              </a:rPr>
              <a:t>簡約設計</a:t>
            </a:r>
          </a:p>
        </p:txBody>
      </p:sp>
      <p:sp>
        <p:nvSpPr>
          <p:cNvPr id="304131" name="Rectangle 3"/>
          <p:cNvSpPr>
            <a:spLocks noGrp="1" noChangeArrowheads="1"/>
          </p:cNvSpPr>
          <p:nvPr>
            <p:ph sz="quarter" idx="4294967295"/>
          </p:nvPr>
        </p:nvSpPr>
        <p:spPr>
          <a:xfrm>
            <a:off x="609600" y="1214438"/>
            <a:ext cx="10972800" cy="5429250"/>
          </a:xfrm>
          <a:prstGeom prst="rect">
            <a:avLst/>
          </a:prstGeom>
        </p:spPr>
        <p:txBody>
          <a:bodyPr/>
          <a:lstStyle/>
          <a:p>
            <a:pPr marL="609600" indent="-609600" eaLnBrk="1" hangingPunct="1">
              <a:buFont typeface="Wingdings" pitchFamily="2" charset="2"/>
              <a:buNone/>
              <a:defRPr/>
            </a:pPr>
            <a:r>
              <a:rPr lang="zh-TW" altLang="en-US" sz="2400" dirty="0" smtClean="0">
                <a:solidFill>
                  <a:schemeClr val="tx1"/>
                </a:solidFill>
                <a:latin typeface="標楷體" pitchFamily="65" charset="-120"/>
                <a:ea typeface="標楷體" pitchFamily="65" charset="-120"/>
              </a:rPr>
              <a:t>簡約是任何設計的精髓</a:t>
            </a:r>
            <a:r>
              <a:rPr lang="en-US" altLang="zh-TW" sz="2400" dirty="0" smtClean="0">
                <a:solidFill>
                  <a:schemeClr val="tx1"/>
                </a:solidFill>
                <a:latin typeface="標楷體" pitchFamily="65" charset="-120"/>
                <a:ea typeface="標楷體" pitchFamily="65" charset="-120"/>
              </a:rPr>
              <a:t>*</a:t>
            </a:r>
            <a:endParaRPr lang="zh-TW" altLang="en-US" sz="2400" dirty="0" smtClean="0">
              <a:solidFill>
                <a:schemeClr val="tx1"/>
              </a:solidFill>
              <a:latin typeface="標楷體" pitchFamily="65" charset="-120"/>
              <a:ea typeface="標楷體" pitchFamily="65" charset="-120"/>
            </a:endParaRPr>
          </a:p>
          <a:p>
            <a:pPr marL="609600" indent="-609600" eaLnBrk="1" hangingPunct="1">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marL="609600" indent="-609600" eaLnBrk="1" hangingPunct="1">
              <a:buFont typeface="Wingdings" pitchFamily="2" charset="2"/>
              <a:buNone/>
              <a:defRPr/>
            </a:pPr>
            <a:r>
              <a:rPr lang="zh-TW" altLang="en-US" sz="2400" dirty="0" smtClean="0">
                <a:solidFill>
                  <a:schemeClr val="tx1"/>
                </a:solidFill>
                <a:latin typeface="標楷體" pitchFamily="65" charset="-120"/>
                <a:ea typeface="標楷體" pitchFamily="65" charset="-120"/>
              </a:rPr>
              <a:t>透過 </a:t>
            </a:r>
            <a:r>
              <a:rPr lang="en-US" altLang="zh-TW" sz="2400" dirty="0" smtClean="0">
                <a:solidFill>
                  <a:schemeClr val="tx1"/>
                </a:solidFill>
                <a:latin typeface="標楷體" pitchFamily="65" charset="-120"/>
                <a:ea typeface="標楷體" pitchFamily="65" charset="-120"/>
              </a:rPr>
              <a:t>CRC</a:t>
            </a:r>
            <a:r>
              <a:rPr lang="zh-TW" altLang="en-US" sz="2400" dirty="0" smtClean="0">
                <a:solidFill>
                  <a:schemeClr val="tx1"/>
                </a:solidFill>
                <a:latin typeface="標楷體" pitchFamily="65" charset="-120"/>
                <a:ea typeface="標楷體" pitchFamily="65" charset="-120"/>
              </a:rPr>
              <a:t> 會議</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後敘</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的溝通，想出軟體系統中各 </a:t>
            </a:r>
            <a:r>
              <a:rPr lang="en-US" altLang="zh-TW" sz="2400" dirty="0" smtClean="0">
                <a:solidFill>
                  <a:schemeClr val="tx1"/>
                </a:solidFill>
                <a:latin typeface="標楷體" pitchFamily="65" charset="-120"/>
                <a:ea typeface="標楷體" pitchFamily="65" charset="-120"/>
              </a:rPr>
              <a:t>class</a:t>
            </a:r>
          </a:p>
          <a:p>
            <a:pPr marL="609600" indent="-609600" eaLnBrk="1" hangingPunct="1">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及 </a:t>
            </a:r>
            <a:r>
              <a:rPr lang="en-US" altLang="zh-TW" sz="2400" dirty="0" smtClean="0">
                <a:solidFill>
                  <a:schemeClr val="tx1"/>
                </a:solidFill>
                <a:latin typeface="標楷體" pitchFamily="65" charset="-120"/>
                <a:ea typeface="標楷體" pitchFamily="65" charset="-120"/>
              </a:rPr>
              <a:t>classes </a:t>
            </a:r>
            <a:r>
              <a:rPr lang="zh-TW" altLang="en-US" sz="2400" dirty="0" smtClean="0">
                <a:solidFill>
                  <a:schemeClr val="tx1"/>
                </a:solidFill>
                <a:latin typeface="標楷體" pitchFamily="65" charset="-120"/>
                <a:ea typeface="標楷體" pitchFamily="65" charset="-120"/>
              </a:rPr>
              <a:t>之間的關係</a:t>
            </a:r>
            <a:r>
              <a:rPr lang="en-US" altLang="zh-TW" sz="2400" dirty="0" smtClean="0">
                <a:solidFill>
                  <a:schemeClr val="tx1"/>
                </a:solidFill>
                <a:latin typeface="標楷體" pitchFamily="65" charset="-120"/>
                <a:ea typeface="標楷體" pitchFamily="65" charset="-120"/>
              </a:rPr>
              <a:t>:</a:t>
            </a:r>
          </a:p>
          <a:p>
            <a:pPr marL="609600" indent="-609600" eaLnBrk="1" hangingPunct="1">
              <a:buFont typeface="Wingdings" pitchFamily="2" charset="2"/>
              <a:buNone/>
              <a:defRPr/>
            </a:pPr>
            <a:r>
              <a:rPr lang="en-US" altLang="zh-TW" sz="2400" dirty="0" smtClean="0">
                <a:solidFill>
                  <a:schemeClr val="tx1"/>
                </a:solidFill>
                <a:latin typeface="標楷體" pitchFamily="65" charset="-120"/>
                <a:ea typeface="標楷體" pitchFamily="65" charset="-120"/>
              </a:rPr>
              <a:t>1) </a:t>
            </a:r>
            <a:r>
              <a:rPr lang="zh-TW" altLang="en-US" sz="2400" dirty="0" smtClean="0">
                <a:solidFill>
                  <a:schemeClr val="tx1"/>
                </a:solidFill>
                <a:latin typeface="標楷體" pitchFamily="65" charset="-120"/>
                <a:ea typeface="標楷體" pitchFamily="65" charset="-120"/>
              </a:rPr>
              <a:t>各</a:t>
            </a:r>
            <a:r>
              <a:rPr lang="en-US" altLang="zh-TW" sz="2400" dirty="0" smtClean="0">
                <a:solidFill>
                  <a:schemeClr val="tx1"/>
                </a:solidFill>
                <a:latin typeface="標楷體" pitchFamily="65" charset="-120"/>
                <a:ea typeface="標楷體" pitchFamily="65" charset="-120"/>
              </a:rPr>
              <a:t>class </a:t>
            </a:r>
            <a:r>
              <a:rPr lang="zh-TW" altLang="en-US" sz="2400" dirty="0" smtClean="0">
                <a:solidFill>
                  <a:schemeClr val="tx1"/>
                </a:solidFill>
                <a:latin typeface="標楷體" pitchFamily="65" charset="-120"/>
                <a:ea typeface="標楷體" pitchFamily="65" charset="-120"/>
              </a:rPr>
              <a:t>須呈現簡潔外觀 </a:t>
            </a:r>
            <a:r>
              <a:rPr lang="en-US" altLang="zh-TW" sz="2400" dirty="0" smtClean="0">
                <a:solidFill>
                  <a:schemeClr val="tx1"/>
                </a:solidFill>
                <a:latin typeface="標楷體" pitchFamily="65" charset="-120"/>
                <a:ea typeface="標楷體" pitchFamily="65" charset="-120"/>
              </a:rPr>
              <a:t>(interface)</a:t>
            </a:r>
            <a:r>
              <a:rPr lang="zh-TW" altLang="en-US" sz="2400" dirty="0" smtClean="0">
                <a:solidFill>
                  <a:schemeClr val="tx1"/>
                </a:solidFill>
                <a:latin typeface="標楷體" pitchFamily="65" charset="-120"/>
                <a:ea typeface="標楷體" pitchFamily="65" charset="-120"/>
              </a:rPr>
              <a:t>，與一致的格式</a:t>
            </a:r>
          </a:p>
          <a:p>
            <a:pPr marL="609600" indent="-609600" eaLnBrk="1" hangingPunct="1">
              <a:buFont typeface="Wingdings" pitchFamily="2" charset="2"/>
              <a:buNone/>
              <a:defRPr/>
            </a:pPr>
            <a:r>
              <a:rPr lang="en-US" altLang="zh-TW" sz="2400" dirty="0" smtClean="0">
                <a:solidFill>
                  <a:schemeClr val="tx1"/>
                </a:solidFill>
                <a:latin typeface="標楷體" pitchFamily="65" charset="-120"/>
                <a:ea typeface="標楷體" pitchFamily="65" charset="-120"/>
              </a:rPr>
              <a:t>2) classes </a:t>
            </a:r>
            <a:r>
              <a:rPr lang="zh-TW" altLang="en-US" sz="2400" dirty="0" smtClean="0">
                <a:solidFill>
                  <a:schemeClr val="tx1"/>
                </a:solidFill>
                <a:latin typeface="標楷體" pitchFamily="65" charset="-120"/>
                <a:ea typeface="標楷體" pitchFamily="65" charset="-120"/>
              </a:rPr>
              <a:t>之間的關係** 須</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簡潔</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關係不可太多</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平衡</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不可呈星狀結構</a:t>
            </a:r>
            <a:r>
              <a:rPr lang="en-US" altLang="zh-TW" sz="2400" dirty="0" smtClean="0">
                <a:solidFill>
                  <a:schemeClr val="tx1"/>
                </a:solidFill>
                <a:latin typeface="標楷體" pitchFamily="65" charset="-120"/>
                <a:ea typeface="標楷體" pitchFamily="65" charset="-120"/>
              </a:rPr>
              <a:t>)</a:t>
            </a:r>
          </a:p>
          <a:p>
            <a:pPr marL="609600" indent="-609600" eaLnBrk="1" hangingPunct="1">
              <a:buFont typeface="Wingdings" pitchFamily="2" charset="2"/>
              <a:buNone/>
              <a:defRPr/>
            </a:pPr>
            <a:endParaRPr lang="en-US" altLang="zh-TW" dirty="0">
              <a:solidFill>
                <a:schemeClr val="tx1"/>
              </a:solidFill>
              <a:latin typeface="標楷體" pitchFamily="65" charset="-120"/>
              <a:ea typeface="標楷體" pitchFamily="65" charset="-120"/>
            </a:endParaRPr>
          </a:p>
          <a:p>
            <a:pPr marL="609600" indent="-609600">
              <a:buNone/>
              <a:defRPr/>
            </a:pPr>
            <a:r>
              <a:rPr lang="zh-TW" altLang="en-US" dirty="0" smtClean="0">
                <a:solidFill>
                  <a:schemeClr val="tx1"/>
                </a:solidFill>
                <a:latin typeface="標楷體" pitchFamily="65" charset="-120"/>
                <a:ea typeface="標楷體" pitchFamily="65" charset="-120"/>
              </a:rPr>
              <a:t>下面的</a:t>
            </a:r>
            <a:r>
              <a:rPr lang="zh-TW" altLang="en-US" dirty="0">
                <a:solidFill>
                  <a:schemeClr val="tx1"/>
                </a:solidFill>
                <a:latin typeface="標楷體" pitchFamily="65" charset="-120"/>
                <a:ea typeface="標楷體" pitchFamily="65" charset="-120"/>
              </a:rPr>
              <a:t>設計</a:t>
            </a:r>
            <a:r>
              <a:rPr lang="zh-TW" altLang="en-US" dirty="0" smtClean="0">
                <a:solidFill>
                  <a:schemeClr val="tx1"/>
                </a:solidFill>
                <a:latin typeface="標楷體" pitchFamily="65" charset="-120"/>
                <a:ea typeface="標楷體" pitchFamily="65" charset="-120"/>
              </a:rPr>
              <a:t>例子 簡潔但不</a:t>
            </a:r>
            <a:r>
              <a:rPr lang="zh-TW" altLang="en-US" dirty="0">
                <a:solidFill>
                  <a:schemeClr val="tx1"/>
                </a:solidFill>
                <a:latin typeface="標楷體" pitchFamily="65" charset="-120"/>
                <a:ea typeface="標楷體" pitchFamily="65" charset="-120"/>
              </a:rPr>
              <a:t>平衡</a:t>
            </a:r>
            <a:endParaRPr lang="en-US" altLang="zh-TW" sz="2400" dirty="0" smtClean="0">
              <a:solidFill>
                <a:schemeClr val="tx1"/>
              </a:solidFill>
              <a:latin typeface="標楷體" pitchFamily="65" charset="-120"/>
              <a:ea typeface="標楷體" pitchFamily="65" charset="-120"/>
            </a:endParaRPr>
          </a:p>
          <a:p>
            <a:pPr marL="609600" indent="-609600" eaLnBrk="1" hangingPunct="1">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marL="609600" indent="-609600" eaLnBrk="1" hangingPunct="1">
              <a:buFont typeface="Wingdings" pitchFamily="2" charset="2"/>
              <a:buNone/>
              <a:defRPr/>
            </a:pP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設計簡約質感出眾</a:t>
            </a:r>
            <a:r>
              <a:rPr lang="en-US" altLang="zh-TW" sz="2000" dirty="0" smtClean="0">
                <a:solidFill>
                  <a:schemeClr val="tx1"/>
                </a:solidFill>
                <a:latin typeface="標楷體" pitchFamily="65" charset="-120"/>
                <a:ea typeface="標楷體" pitchFamily="65" charset="-120"/>
              </a:rPr>
              <a:t>[IKEA </a:t>
            </a:r>
            <a:r>
              <a:rPr lang="en-US" altLang="zh-TW" sz="2000" dirty="0" err="1" smtClean="0">
                <a:solidFill>
                  <a:schemeClr val="tx1"/>
                </a:solidFill>
                <a:latin typeface="標楷體" pitchFamily="65" charset="-120"/>
                <a:ea typeface="標楷體" pitchFamily="65" charset="-120"/>
              </a:rPr>
              <a:t>桃園店標語</a:t>
            </a:r>
            <a:r>
              <a:rPr lang="en-US" altLang="zh-TW" sz="2000" dirty="0" smtClean="0">
                <a:solidFill>
                  <a:schemeClr val="tx1"/>
                </a:solidFill>
                <a:latin typeface="標楷體" pitchFamily="65" charset="-120"/>
                <a:ea typeface="標楷體" pitchFamily="65" charset="-120"/>
              </a:rPr>
              <a:t>]</a:t>
            </a:r>
            <a:r>
              <a:rPr lang="en-US" altLang="zh-TW" sz="2000" dirty="0" err="1" smtClean="0">
                <a:solidFill>
                  <a:schemeClr val="tx1"/>
                </a:solidFill>
                <a:latin typeface="標楷體" pitchFamily="65" charset="-120"/>
                <a:ea typeface="標楷體" pitchFamily="65" charset="-120"/>
              </a:rPr>
              <a:t>反映北歐極簡內斂風格</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質感 </a:t>
            </a:r>
            <a:r>
              <a:rPr lang="en-US" altLang="zh-TW" sz="2000" dirty="0" smtClean="0">
                <a:solidFill>
                  <a:schemeClr val="tx1"/>
                </a:solidFill>
                <a:latin typeface="標楷體" pitchFamily="65" charset="-120"/>
                <a:ea typeface="標楷體" pitchFamily="65" charset="-120"/>
              </a:rPr>
              <a:t>&gt; </a:t>
            </a:r>
            <a:r>
              <a:rPr lang="en-US" altLang="zh-TW" sz="2000" dirty="0" err="1" smtClean="0">
                <a:solidFill>
                  <a:schemeClr val="tx1"/>
                </a:solidFill>
                <a:latin typeface="標楷體" pitchFamily="65" charset="-120"/>
                <a:ea typeface="標楷體" pitchFamily="65" charset="-120"/>
              </a:rPr>
              <a:t>品質</a:t>
            </a:r>
            <a:r>
              <a:rPr lang="en-US" altLang="zh-TW" sz="2000" dirty="0" smtClean="0">
                <a:solidFill>
                  <a:schemeClr val="tx1"/>
                </a:solidFill>
                <a:latin typeface="標楷體" pitchFamily="65" charset="-120"/>
                <a:ea typeface="標楷體" pitchFamily="65" charset="-120"/>
              </a:rPr>
              <a:t> &gt; &gt; </a:t>
            </a:r>
            <a:r>
              <a:rPr lang="en-US" altLang="zh-TW" sz="2000" dirty="0" err="1" smtClean="0">
                <a:solidFill>
                  <a:schemeClr val="tx1"/>
                </a:solidFill>
                <a:latin typeface="標楷體" pitchFamily="65" charset="-120"/>
                <a:ea typeface="標楷體" pitchFamily="65" charset="-120"/>
              </a:rPr>
              <a:t>質量</a:t>
            </a:r>
            <a:endParaRPr lang="en-US" altLang="zh-TW" sz="2000" dirty="0" smtClean="0">
              <a:solidFill>
                <a:schemeClr val="tx1"/>
              </a:solidFill>
              <a:latin typeface="標楷體" pitchFamily="65" charset="-120"/>
              <a:ea typeface="標楷體" pitchFamily="65" charset="-120"/>
            </a:endParaRPr>
          </a:p>
          <a:p>
            <a:pPr marL="609600" indent="-609600">
              <a:buNone/>
              <a:defRPr/>
            </a:pPr>
            <a:r>
              <a:rPr lang="zh-TW" altLang="en-US" sz="2000" dirty="0" smtClean="0">
                <a:solidFill>
                  <a:schemeClr val="tx1"/>
                </a:solidFill>
                <a:latin typeface="標楷體" pitchFamily="65" charset="-120"/>
                <a:ea typeface="標楷體" pitchFamily="65" charset="-120"/>
              </a:rPr>
              <a:t>** </a:t>
            </a:r>
            <a:r>
              <a:rPr lang="en-US" altLang="zh-TW" sz="2000" dirty="0">
                <a:solidFill>
                  <a:schemeClr val="tx1"/>
                </a:solidFill>
                <a:latin typeface="標楷體" pitchFamily="65" charset="-120"/>
                <a:ea typeface="標楷體" pitchFamily="65" charset="-120"/>
              </a:rPr>
              <a:t>classes </a:t>
            </a:r>
            <a:r>
              <a:rPr lang="zh-TW" altLang="en-US" sz="2000" dirty="0">
                <a:solidFill>
                  <a:schemeClr val="tx1"/>
                </a:solidFill>
                <a:latin typeface="標楷體" pitchFamily="65" charset="-120"/>
                <a:ea typeface="標楷體" pitchFamily="65" charset="-120"/>
              </a:rPr>
              <a:t>之間的</a:t>
            </a:r>
            <a:r>
              <a:rPr lang="zh-TW" altLang="en-US" sz="2000" dirty="0" smtClean="0">
                <a:solidFill>
                  <a:schemeClr val="tx1"/>
                </a:solidFill>
                <a:latin typeface="標楷體" pitchFamily="65" charset="-120"/>
                <a:ea typeface="標楷體" pitchFamily="65" charset="-120"/>
              </a:rPr>
              <a:t>關係有</a:t>
            </a:r>
            <a:r>
              <a:rPr lang="en-US" altLang="zh-TW" sz="2000" dirty="0" smtClean="0">
                <a:solidFill>
                  <a:schemeClr val="tx1"/>
                </a:solidFill>
                <a:latin typeface="標楷體" pitchFamily="65" charset="-120"/>
                <a:ea typeface="標楷體" pitchFamily="65" charset="-120"/>
              </a:rPr>
              <a:t>3:</a:t>
            </a: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1) inheritance, 2) aggregation, and 3) use.</a:t>
            </a:r>
          </a:p>
        </p:txBody>
      </p:sp>
    </p:spTree>
    <p:extLst>
      <p:ext uri="{BB962C8B-B14F-4D97-AF65-F5344CB8AC3E}">
        <p14:creationId xmlns:p14="http://schemas.microsoft.com/office/powerpoint/2010/main" val="1040197325"/>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714376"/>
            <a:ext cx="10972800" cy="2143125"/>
          </a:xfrm>
        </p:spPr>
        <p:txBody>
          <a:bodyPr/>
          <a:lstStyle/>
          <a:p>
            <a:pPr>
              <a:defRPr/>
            </a:pPr>
            <a:r>
              <a:rPr lang="en-US" altLang="zh-TW" dirty="0" smtClean="0">
                <a:solidFill>
                  <a:schemeClr val="tx1"/>
                </a:solidFill>
              </a:rPr>
              <a:t>A</a:t>
            </a:r>
            <a:r>
              <a:rPr lang="zh-TW" altLang="en-US" dirty="0" smtClean="0">
                <a:solidFill>
                  <a:schemeClr val="tx1"/>
                </a:solidFill>
              </a:rPr>
              <a:t> </a:t>
            </a:r>
            <a:r>
              <a:rPr lang="en-US" altLang="zh-TW" dirty="0" smtClean="0">
                <a:solidFill>
                  <a:schemeClr val="tx1"/>
                </a:solidFill>
              </a:rPr>
              <a:t>Class diagram</a:t>
            </a:r>
            <a:r>
              <a:rPr lang="zh-TW" altLang="en-US" dirty="0" smtClean="0"/>
              <a:t/>
            </a:r>
            <a:br>
              <a:rPr lang="zh-TW" altLang="en-US" dirty="0" smtClean="0"/>
            </a:br>
            <a:endParaRPr lang="zh-TW" altLang="en-US" dirty="0"/>
          </a:p>
        </p:txBody>
      </p:sp>
      <p:sp>
        <p:nvSpPr>
          <p:cNvPr id="3" name="內容版面配置區 2"/>
          <p:cNvSpPr>
            <a:spLocks noGrp="1"/>
          </p:cNvSpPr>
          <p:nvPr>
            <p:ph idx="1"/>
          </p:nvPr>
        </p:nvSpPr>
        <p:spPr/>
        <p:txBody>
          <a:bodyPr/>
          <a:lstStyle/>
          <a:p>
            <a:pPr>
              <a:buFont typeface="Wingdings" pitchFamily="2" charset="2"/>
              <a:buNone/>
              <a:defRPr/>
            </a:pPr>
            <a:endParaRPr lang="zh-TW" altLang="en-US" dirty="0"/>
          </a:p>
        </p:txBody>
      </p:sp>
      <p:sp>
        <p:nvSpPr>
          <p:cNvPr id="4" name="投影片編號版面配置區 3"/>
          <p:cNvSpPr>
            <a:spLocks noGrp="1"/>
          </p:cNvSpPr>
          <p:nvPr>
            <p:ph type="sldNum" sz="quarter" idx="12"/>
          </p:nvPr>
        </p:nvSpPr>
        <p:spPr/>
        <p:txBody>
          <a:bodyPr/>
          <a:lstStyle/>
          <a:p>
            <a:pPr>
              <a:defRPr/>
            </a:pPr>
            <a:fld id="{E67D487C-F644-4605-B369-F94E4557C0FA}" type="slidenum">
              <a:rPr lang="zh-TW" altLang="en-US" smtClean="0"/>
              <a:pPr>
                <a:defRPr/>
              </a:pPr>
              <a:t>316</a:t>
            </a:fld>
            <a:endParaRPr lang="en-US" altLang="zh-TW"/>
          </a:p>
        </p:txBody>
      </p:sp>
      <p:pic>
        <p:nvPicPr>
          <p:cNvPr id="285701" name="Picture 8" descr="Z:\VEAWMaintenance\Diagrams\ede_class_diagram.png"/>
          <p:cNvPicPr>
            <a:picLocks noChangeAspect="1" noChangeArrowheads="1"/>
          </p:cNvPicPr>
          <p:nvPr/>
        </p:nvPicPr>
        <p:blipFill>
          <a:blip r:embed="rId3" cstate="print"/>
          <a:srcRect/>
          <a:stretch>
            <a:fillRect/>
          </a:stretch>
        </p:blipFill>
        <p:spPr bwMode="auto">
          <a:xfrm>
            <a:off x="2190751" y="2143126"/>
            <a:ext cx="7905749" cy="4549775"/>
          </a:xfrm>
          <a:prstGeom prst="rect">
            <a:avLst/>
          </a:prstGeom>
          <a:noFill/>
          <a:ln w="9525">
            <a:noFill/>
            <a:miter lim="800000"/>
            <a:headEnd/>
            <a:tailEnd/>
          </a:ln>
        </p:spPr>
      </p:pic>
    </p:spTree>
    <p:extLst>
      <p:ext uri="{BB962C8B-B14F-4D97-AF65-F5344CB8AC3E}">
        <p14:creationId xmlns:p14="http://schemas.microsoft.com/office/powerpoint/2010/main" val="3377544814"/>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EBE93A3-6DDD-4027-8F44-29A6C888642D}" type="slidenum">
              <a:rPr lang="zh-TW" altLang="en-US" smtClean="0"/>
              <a:pPr>
                <a:defRPr/>
              </a:pPr>
              <a:t>317</a:t>
            </a:fld>
            <a:endParaRPr lang="en-US" altLang="zh-TW"/>
          </a:p>
        </p:txBody>
      </p:sp>
      <p:sp>
        <p:nvSpPr>
          <p:cNvPr id="305154" name="Rectangle 2"/>
          <p:cNvSpPr>
            <a:spLocks noGrp="1" noChangeArrowheads="1"/>
          </p:cNvSpPr>
          <p:nvPr>
            <p:ph type="title"/>
          </p:nvPr>
        </p:nvSpPr>
        <p:spPr/>
        <p:txBody>
          <a:bodyPr/>
          <a:lstStyle/>
          <a:p>
            <a:pPr eaLnBrk="1" hangingPunct="1">
              <a:defRPr/>
            </a:pPr>
            <a:r>
              <a:rPr lang="en-US" altLang="zh-TW" dirty="0" smtClean="0">
                <a:solidFill>
                  <a:schemeClr val="tx1"/>
                </a:solidFill>
              </a:rPr>
              <a:t>5. </a:t>
            </a:r>
            <a:r>
              <a:rPr lang="en-US" altLang="zh-TW" dirty="0" err="1" smtClean="0">
                <a:solidFill>
                  <a:schemeClr val="tx1"/>
                </a:solidFill>
                <a:latin typeface="標楷體" pitchFamily="65" charset="-120"/>
                <a:ea typeface="標楷體" pitchFamily="65" charset="-120"/>
              </a:rPr>
              <a:t>交貨</a:t>
            </a:r>
            <a:r>
              <a:rPr lang="zh-TW" altLang="en-US" dirty="0" smtClean="0">
                <a:solidFill>
                  <a:schemeClr val="tx1"/>
                </a:solidFill>
                <a:latin typeface="標楷體" pitchFamily="65" charset="-120"/>
                <a:ea typeface="標楷體" pitchFamily="65" charset="-120"/>
              </a:rPr>
              <a:t>規劃</a:t>
            </a:r>
            <a:r>
              <a:rPr lang="en-US" altLang="zh-TW" dirty="0" smtClean="0">
                <a:solidFill>
                  <a:schemeClr val="tx1"/>
                </a:solidFill>
                <a:latin typeface="標楷體" pitchFamily="65" charset="-120"/>
                <a:ea typeface="標楷體" pitchFamily="65" charset="-120"/>
              </a:rPr>
              <a:t>(</a:t>
            </a:r>
            <a:r>
              <a:rPr lang="en-US" altLang="zh-TW" dirty="0" smtClean="0">
                <a:solidFill>
                  <a:schemeClr val="tx1"/>
                </a:solidFill>
              </a:rPr>
              <a:t>Release Planning)</a:t>
            </a:r>
            <a:endParaRPr lang="en-US" altLang="zh-TW" dirty="0" smtClean="0">
              <a:solidFill>
                <a:schemeClr val="tx1"/>
              </a:solidFill>
              <a:ea typeface="標楷體" pitchFamily="65" charset="-120"/>
            </a:endParaRPr>
          </a:p>
        </p:txBody>
      </p:sp>
      <p:sp>
        <p:nvSpPr>
          <p:cNvPr id="305155" name="Rectangle 3"/>
          <p:cNvSpPr>
            <a:spLocks noGrp="1" noChangeArrowheads="1"/>
          </p:cNvSpPr>
          <p:nvPr>
            <p:ph sz="quarter" idx="4294967295"/>
          </p:nvPr>
        </p:nvSpPr>
        <p:spPr>
          <a:xfrm>
            <a:off x="1524000" y="1722782"/>
            <a:ext cx="8534400" cy="3525079"/>
          </a:xfrm>
          <a:prstGeom prst="rect">
            <a:avLst/>
          </a:prstGeom>
        </p:spPr>
        <p:txBody>
          <a:bodyPr>
            <a:normAutofit/>
          </a:bodyPr>
          <a:lstStyle/>
          <a:p>
            <a:pPr eaLnBrk="1" hangingPunct="1">
              <a:lnSpc>
                <a:spcPct val="90000"/>
              </a:lnSpc>
              <a:buFont typeface="Wingdings" pitchFamily="2" charset="2"/>
              <a:buNone/>
              <a:defRPr/>
            </a:pPr>
            <a:r>
              <a:rPr lang="zh-TW" altLang="en-US" dirty="0" smtClean="0">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由駐點客戶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後敘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主導的會議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開發者必參加</a:t>
            </a:r>
            <a:r>
              <a:rPr lang="en-US" altLang="zh-TW" dirty="0" smtClean="0">
                <a:solidFill>
                  <a:schemeClr val="tx1"/>
                </a:solidFill>
                <a:latin typeface="標楷體" pitchFamily="65" charset="-120"/>
                <a:ea typeface="標楷體" pitchFamily="65" charset="-120"/>
              </a:rPr>
              <a:t>) </a:t>
            </a:r>
          </a:p>
          <a:p>
            <a:pPr eaLnBrk="1" hangingPunct="1">
              <a:lnSpc>
                <a:spcPct val="90000"/>
              </a:lnSpc>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會中決定目前系統功能 </a:t>
            </a:r>
            <a:r>
              <a:rPr lang="en-US" altLang="zh-TW" dirty="0" smtClean="0">
                <a:solidFill>
                  <a:schemeClr val="tx1"/>
                </a:solidFill>
                <a:latin typeface="標楷體" pitchFamily="65" charset="-120"/>
                <a:ea typeface="標楷體" pitchFamily="65" charset="-120"/>
              </a:rPr>
              <a:t>(user stories) </a:t>
            </a:r>
            <a:r>
              <a:rPr lang="zh-TW" altLang="en-US" dirty="0" smtClean="0">
                <a:solidFill>
                  <a:schemeClr val="tx1"/>
                </a:solidFill>
                <a:latin typeface="標楷體" pitchFamily="65" charset="-120"/>
                <a:ea typeface="標楷體" pitchFamily="65" charset="-120"/>
              </a:rPr>
              <a:t>要分幾次交貨</a:t>
            </a:r>
            <a:r>
              <a:rPr lang="en-US" altLang="zh-TW" dirty="0" smtClean="0">
                <a:solidFill>
                  <a:schemeClr val="tx1"/>
                </a:solidFill>
                <a:latin typeface="標楷體" pitchFamily="65" charset="-120"/>
                <a:ea typeface="標楷體" pitchFamily="65" charset="-120"/>
              </a:rPr>
              <a:t>(releases)</a:t>
            </a:r>
          </a:p>
          <a:p>
            <a:pPr eaLnBrk="1" hangingPunct="1">
              <a:lnSpc>
                <a:spcPct val="90000"/>
              </a:lnSpc>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客戶需求不斷</a:t>
            </a:r>
            <a:r>
              <a:rPr lang="zh-TW" altLang="en-US" b="1" dirty="0" smtClean="0">
                <a:solidFill>
                  <a:srgbClr val="FF0000"/>
                </a:solidFill>
                <a:latin typeface="微軟正黑體" pitchFamily="34" charset="-120"/>
                <a:ea typeface="微軟正黑體" pitchFamily="34" charset="-120"/>
              </a:rPr>
              <a:t>變動</a:t>
            </a:r>
            <a:r>
              <a:rPr lang="zh-TW" altLang="en-US" dirty="0" smtClean="0">
                <a:solidFill>
                  <a:schemeClr val="tx1"/>
                </a:solidFill>
                <a:latin typeface="標楷體" pitchFamily="65" charset="-120"/>
                <a:ea typeface="標楷體" pitchFamily="65" charset="-120"/>
              </a:rPr>
              <a:t>，故只第一個</a:t>
            </a:r>
            <a:r>
              <a:rPr lang="en-US" altLang="zh-TW" dirty="0" smtClean="0">
                <a:solidFill>
                  <a:schemeClr val="tx1"/>
                </a:solidFill>
                <a:latin typeface="標楷體" pitchFamily="65" charset="-120"/>
                <a:ea typeface="標楷體" pitchFamily="65" charset="-120"/>
              </a:rPr>
              <a:t>release (</a:t>
            </a:r>
            <a:r>
              <a:rPr lang="zh-TW" altLang="en-US" dirty="0">
                <a:solidFill>
                  <a:schemeClr val="tx1"/>
                </a:solidFill>
                <a:latin typeface="微軟正黑體" pitchFamily="34" charset="-120"/>
                <a:ea typeface="微軟正黑體" pitchFamily="34" charset="-120"/>
              </a:rPr>
              <a:t>約</a:t>
            </a:r>
            <a:r>
              <a:rPr lang="zh-TW" altLang="en-US" dirty="0" smtClean="0">
                <a:solidFill>
                  <a:schemeClr val="tx1"/>
                </a:solidFill>
                <a:latin typeface="微軟正黑體" pitchFamily="34" charset="-120"/>
                <a:ea typeface="微軟正黑體" pitchFamily="34" charset="-120"/>
              </a:rPr>
              <a:t>為兩個月</a:t>
            </a:r>
            <a:r>
              <a:rPr lang="en-US" altLang="zh-TW" dirty="0" smtClean="0">
                <a:solidFill>
                  <a:schemeClr val="tx1"/>
                </a:solidFill>
                <a:latin typeface="微軟正黑體" pitchFamily="34" charset="-120"/>
                <a:ea typeface="微軟正黑體" pitchFamily="34" charset="-120"/>
              </a:rPr>
              <a:t>)</a:t>
            </a:r>
            <a:r>
              <a:rPr lang="zh-TW" altLang="en-US" dirty="0" smtClean="0">
                <a:solidFill>
                  <a:schemeClr val="tx1"/>
                </a:solidFill>
                <a:latin typeface="標楷體" pitchFamily="65" charset="-120"/>
                <a:ea typeface="標楷體" pitchFamily="65" charset="-120"/>
              </a:rPr>
              <a:t>確定，往後</a:t>
            </a:r>
            <a:r>
              <a:rPr lang="en-US" altLang="zh-TW" dirty="0" smtClean="0">
                <a:solidFill>
                  <a:schemeClr val="tx1"/>
                </a:solidFill>
                <a:latin typeface="標楷體" pitchFamily="65" charset="-120"/>
                <a:ea typeface="標楷體" pitchFamily="65" charset="-120"/>
              </a:rPr>
              <a:t>releases</a:t>
            </a:r>
            <a:r>
              <a:rPr lang="zh-TW" altLang="en-US" dirty="0" smtClean="0">
                <a:solidFill>
                  <a:schemeClr val="tx1"/>
                </a:solidFill>
                <a:latin typeface="標楷體" pitchFamily="65" charset="-120"/>
                <a:ea typeface="標楷體" pitchFamily="65" charset="-120"/>
              </a:rPr>
              <a:t>，日後再修訂，這叫演化</a:t>
            </a:r>
            <a:r>
              <a:rPr lang="en-US" altLang="zh-TW" dirty="0" smtClean="0">
                <a:solidFill>
                  <a:schemeClr val="tx1"/>
                </a:solidFill>
                <a:latin typeface="標楷體" pitchFamily="65" charset="-120"/>
                <a:ea typeface="標楷體" pitchFamily="65" charset="-120"/>
              </a:rPr>
              <a:t>(evolve)</a:t>
            </a:r>
            <a:r>
              <a:rPr lang="zh-TW" altLang="en-US" dirty="0" smtClean="0">
                <a:solidFill>
                  <a:schemeClr val="tx1"/>
                </a:solidFill>
                <a:latin typeface="標楷體" pitchFamily="65" charset="-120"/>
                <a:ea typeface="標楷體" pitchFamily="65" charset="-120"/>
              </a:rPr>
              <a:t>；軟體不斷演化，不</a:t>
            </a:r>
            <a:r>
              <a:rPr lang="en-US" altLang="zh-TW" dirty="0" err="1" smtClean="0">
                <a:solidFill>
                  <a:schemeClr val="tx1"/>
                </a:solidFill>
                <a:latin typeface="標楷體" pitchFamily="65" charset="-120"/>
                <a:ea typeface="標楷體" pitchFamily="65" charset="-120"/>
              </a:rPr>
              <a:t>再有開發、維修之分，且</a:t>
            </a:r>
            <a:r>
              <a:rPr lang="zh-TW" altLang="en-US" dirty="0" smtClean="0">
                <a:solidFill>
                  <a:schemeClr val="tx1"/>
                </a:solidFill>
                <a:latin typeface="標楷體" pitchFamily="65" charset="-120"/>
                <a:ea typeface="標楷體" pitchFamily="65" charset="-120"/>
              </a:rPr>
              <a:t>演化使文件瞬間過時，</a:t>
            </a:r>
            <a:r>
              <a:rPr lang="en-US" altLang="zh-TW" dirty="0" err="1" smtClean="0">
                <a:solidFill>
                  <a:schemeClr val="tx1"/>
                </a:solidFill>
                <a:latin typeface="標楷體" pitchFamily="65" charset="-120"/>
                <a:ea typeface="標楷體" pitchFamily="65" charset="-120"/>
              </a:rPr>
              <a:t>故本法倡虛擬碼，隨時閱讀了解修改</a:t>
            </a:r>
            <a:r>
              <a:rPr lang="zh-TW" altLang="en-US" dirty="0" smtClean="0">
                <a:solidFill>
                  <a:schemeClr val="tx1"/>
                </a:solidFill>
                <a:latin typeface="標楷體" pitchFamily="65" charset="-120"/>
                <a:ea typeface="標楷體" pitchFamily="65" charset="-120"/>
              </a:rPr>
              <a:t>軟體</a:t>
            </a:r>
          </a:p>
        </p:txBody>
      </p:sp>
    </p:spTree>
    <p:extLst>
      <p:ext uri="{BB962C8B-B14F-4D97-AF65-F5344CB8AC3E}">
        <p14:creationId xmlns:p14="http://schemas.microsoft.com/office/powerpoint/2010/main" val="317739663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CDBC651-0120-4AAD-BFB0-AC1043861385}" type="slidenum">
              <a:rPr lang="zh-TW" altLang="en-US" smtClean="0">
                <a:solidFill>
                  <a:schemeClr val="tx1"/>
                </a:solidFill>
              </a:rPr>
              <a:pPr>
                <a:defRPr/>
              </a:pPr>
              <a:t>318</a:t>
            </a:fld>
            <a:endParaRPr lang="en-US" altLang="zh-TW">
              <a:solidFill>
                <a:schemeClr val="tx1"/>
              </a:solidFill>
            </a:endParaRPr>
          </a:p>
        </p:txBody>
      </p:sp>
      <p:sp>
        <p:nvSpPr>
          <p:cNvPr id="306178" name="Rectangle 2"/>
          <p:cNvSpPr>
            <a:spLocks noGrp="1" noChangeArrowheads="1"/>
          </p:cNvSpPr>
          <p:nvPr>
            <p:ph type="title"/>
          </p:nvPr>
        </p:nvSpPr>
        <p:spPr/>
        <p:txBody>
          <a:bodyPr/>
          <a:lstStyle/>
          <a:p>
            <a:pPr eaLnBrk="1" hangingPunct="1">
              <a:defRPr/>
            </a:pPr>
            <a:r>
              <a:rPr lang="en-US" altLang="zh-TW" dirty="0" smtClean="0">
                <a:solidFill>
                  <a:schemeClr val="tx1"/>
                </a:solidFill>
              </a:rPr>
              <a:t>6. </a:t>
            </a:r>
            <a:r>
              <a:rPr lang="en-US" altLang="zh-TW" dirty="0" err="1" smtClean="0">
                <a:solidFill>
                  <a:schemeClr val="tx1"/>
                </a:solidFill>
                <a:latin typeface="標楷體" pitchFamily="65" charset="-120"/>
                <a:ea typeface="標楷體" pitchFamily="65" charset="-120"/>
              </a:rPr>
              <a:t>回合</a:t>
            </a:r>
            <a:r>
              <a:rPr lang="zh-TW" altLang="en-US" dirty="0" smtClean="0">
                <a:solidFill>
                  <a:schemeClr val="tx1"/>
                </a:solidFill>
                <a:latin typeface="標楷體" pitchFamily="65" charset="-120"/>
                <a:ea typeface="標楷體" pitchFamily="65" charset="-120"/>
              </a:rPr>
              <a:t>規劃</a:t>
            </a:r>
            <a:r>
              <a:rPr lang="en-US" altLang="zh-TW" dirty="0" smtClean="0">
                <a:solidFill>
                  <a:schemeClr val="tx1"/>
                </a:solidFill>
                <a:latin typeface="標楷體" pitchFamily="65" charset="-120"/>
                <a:ea typeface="標楷體" pitchFamily="65" charset="-120"/>
              </a:rPr>
              <a:t>(</a:t>
            </a:r>
            <a:r>
              <a:rPr lang="en-US" altLang="zh-TW" dirty="0" smtClean="0">
                <a:solidFill>
                  <a:schemeClr val="tx1"/>
                </a:solidFill>
              </a:rPr>
              <a:t>Iteration </a:t>
            </a:r>
            <a:r>
              <a:rPr lang="en-US" altLang="zh-TW" dirty="0" smtClean="0">
                <a:solidFill>
                  <a:schemeClr val="tx1"/>
                </a:solidFill>
                <a:ea typeface="標楷體" pitchFamily="65" charset="-120"/>
              </a:rPr>
              <a:t>Planning</a:t>
            </a:r>
            <a:r>
              <a:rPr lang="en-US" altLang="zh-TW" dirty="0" smtClean="0">
                <a:solidFill>
                  <a:schemeClr val="tx1"/>
                </a:solidFill>
                <a:latin typeface="標楷體" pitchFamily="65" charset="-120"/>
                <a:ea typeface="標楷體" pitchFamily="65" charset="-120"/>
              </a:rPr>
              <a:t>)</a:t>
            </a:r>
            <a:endParaRPr lang="en-US" altLang="zh-TW" dirty="0" smtClean="0">
              <a:solidFill>
                <a:schemeClr val="tx1"/>
              </a:solidFill>
              <a:ea typeface="標楷體" pitchFamily="65" charset="-120"/>
            </a:endParaRPr>
          </a:p>
        </p:txBody>
      </p:sp>
      <p:sp>
        <p:nvSpPr>
          <p:cNvPr id="306179" name="Rectangle 3"/>
          <p:cNvSpPr>
            <a:spLocks noGrp="1" noChangeArrowheads="1"/>
          </p:cNvSpPr>
          <p:nvPr>
            <p:ph sz="quarter" idx="4294967295"/>
          </p:nvPr>
        </p:nvSpPr>
        <p:spPr>
          <a:xfrm>
            <a:off x="609600" y="1961322"/>
            <a:ext cx="10972800" cy="4169604"/>
          </a:xfrm>
          <a:prstGeom prst="rect">
            <a:avLst/>
          </a:prstGeom>
        </p:spPr>
        <p:txBody>
          <a:bodyPr/>
          <a:lstStyle/>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由開發者主導的會議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駐點客戶必參加</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會中決定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派工及時程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工序四</a:t>
            </a:r>
            <a:r>
              <a:rPr lang="en-US" altLang="zh-TW" dirty="0" smtClean="0">
                <a:solidFill>
                  <a:schemeClr val="tx1"/>
                </a:solidFill>
                <a:latin typeface="標楷體" pitchFamily="65" charset="-120"/>
                <a:ea typeface="標楷體" pitchFamily="65" charset="-120"/>
              </a:rPr>
              <a:t>)</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每個回合工作量不同，故其週數不固定，</a:t>
            </a:r>
            <a:r>
              <a:rPr lang="zh-TW" altLang="en-US" dirty="0">
                <a:solidFill>
                  <a:schemeClr val="tx1"/>
                </a:solidFill>
                <a:latin typeface="微軟正黑體" pitchFamily="34" charset="-120"/>
                <a:ea typeface="微軟正黑體" pitchFamily="34" charset="-120"/>
              </a:rPr>
              <a:t>約</a:t>
            </a:r>
            <a:r>
              <a:rPr lang="zh-TW" altLang="en-US" dirty="0" smtClean="0">
                <a:solidFill>
                  <a:schemeClr val="tx1"/>
                </a:solidFill>
                <a:latin typeface="微軟正黑體" pitchFamily="34" charset="-120"/>
                <a:ea typeface="微軟正黑體" pitchFamily="34" charset="-120"/>
              </a:rPr>
              <a:t>為三週</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，這就是敏捷方法</a:t>
            </a:r>
            <a:r>
              <a:rPr lang="zh-TW" altLang="en-US" b="1" dirty="0" smtClean="0">
                <a:solidFill>
                  <a:schemeClr val="tx1"/>
                </a:solidFill>
                <a:latin typeface="微軟正黑體" pitchFamily="34" charset="-120"/>
                <a:ea typeface="微軟正黑體" pitchFamily="34" charset="-120"/>
              </a:rPr>
              <a:t>專案管理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。三週不長，故時程可嚴格控制，因而取信</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甚至感動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客戶</a:t>
            </a:r>
            <a:endParaRPr lang="en-US" altLang="zh-TW" dirty="0" smtClean="0">
              <a:solidFill>
                <a:schemeClr val="tx1"/>
              </a:solidFill>
              <a:latin typeface="標楷體" pitchFamily="65" charset="-120"/>
              <a:ea typeface="標楷體" pitchFamily="65" charset="-120"/>
            </a:endParaRPr>
          </a:p>
          <a:p>
            <a:pPr eaLnBrk="1" hangingPunct="1">
              <a:buFont typeface="Wingdings" pitchFamily="2" charset="2"/>
              <a:buNone/>
              <a:defRPr/>
            </a:pPr>
            <a:endParaRPr lang="en-US" altLang="zh-TW" sz="2300"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en-US" altLang="zh-TW" sz="2300" dirty="0" smtClean="0">
                <a:solidFill>
                  <a:schemeClr val="tx1"/>
                </a:solidFill>
                <a:latin typeface="標楷體" pitchFamily="65" charset="-120"/>
                <a:ea typeface="標楷體" pitchFamily="65" charset="-120"/>
              </a:rPr>
              <a:t>* </a:t>
            </a:r>
            <a:r>
              <a:rPr lang="zh-TW" altLang="en-US" sz="2300" dirty="0" smtClean="0">
                <a:solidFill>
                  <a:schemeClr val="tx1"/>
                </a:solidFill>
                <a:latin typeface="標楷體" pitchFamily="65" charset="-120"/>
                <a:ea typeface="標楷體" pitchFamily="65" charset="-120"/>
              </a:rPr>
              <a:t>石頭閒語網站認為</a:t>
            </a:r>
            <a:r>
              <a:rPr lang="en-US" altLang="zh-TW" sz="2300" dirty="0" smtClean="0">
                <a:solidFill>
                  <a:schemeClr val="tx1"/>
                </a:solidFill>
                <a:latin typeface="標楷體" pitchFamily="65" charset="-120"/>
                <a:ea typeface="標楷體" pitchFamily="65" charset="-120"/>
              </a:rPr>
              <a:t>:Ruby/PHP </a:t>
            </a:r>
            <a:r>
              <a:rPr lang="zh-TW" altLang="en-US" sz="2300" dirty="0" smtClean="0">
                <a:solidFill>
                  <a:schemeClr val="tx1"/>
                </a:solidFill>
                <a:latin typeface="標楷體" pitchFamily="65" charset="-120"/>
                <a:ea typeface="標楷體" pitchFamily="65" charset="-120"/>
              </a:rPr>
              <a:t>生產力比</a:t>
            </a:r>
            <a:r>
              <a:rPr lang="en-US" altLang="zh-TW" sz="2300" dirty="0" smtClean="0">
                <a:solidFill>
                  <a:schemeClr val="tx1"/>
                </a:solidFill>
                <a:latin typeface="標楷體" pitchFamily="65" charset="-120"/>
                <a:ea typeface="標楷體" pitchFamily="65" charset="-120"/>
              </a:rPr>
              <a:t>Java </a:t>
            </a:r>
            <a:r>
              <a:rPr lang="zh-TW" altLang="en-US" sz="2300" dirty="0" smtClean="0">
                <a:solidFill>
                  <a:schemeClr val="tx1"/>
                </a:solidFill>
                <a:latin typeface="標楷體" pitchFamily="65" charset="-120"/>
                <a:ea typeface="標楷體" pitchFamily="65" charset="-120"/>
              </a:rPr>
              <a:t>快</a:t>
            </a:r>
            <a:r>
              <a:rPr lang="en-US" altLang="zh-TW" sz="2300" dirty="0" smtClean="0">
                <a:solidFill>
                  <a:schemeClr val="tx1"/>
                </a:solidFill>
                <a:latin typeface="標楷體" pitchFamily="65" charset="-120"/>
                <a:ea typeface="標楷體" pitchFamily="65" charset="-120"/>
              </a:rPr>
              <a:t>5</a:t>
            </a:r>
            <a:r>
              <a:rPr lang="zh-TW" altLang="en-US" sz="2300" dirty="0" smtClean="0">
                <a:solidFill>
                  <a:schemeClr val="tx1"/>
                </a:solidFill>
                <a:latin typeface="標楷體" pitchFamily="65" charset="-120"/>
                <a:ea typeface="標楷體" pitchFamily="65" charset="-120"/>
              </a:rPr>
              <a:t>倍，可</a:t>
            </a:r>
            <a:r>
              <a:rPr lang="en-US" altLang="zh-TW" sz="2300" dirty="0" smtClean="0">
                <a:solidFill>
                  <a:schemeClr val="tx1"/>
                </a:solidFill>
                <a:latin typeface="標楷體" pitchFamily="65" charset="-120"/>
                <a:ea typeface="標楷體" pitchFamily="65" charset="-120"/>
              </a:rPr>
              <a:t>2-3</a:t>
            </a:r>
            <a:r>
              <a:rPr lang="zh-TW" altLang="en-US" sz="2300" dirty="0" smtClean="0">
                <a:solidFill>
                  <a:schemeClr val="tx1"/>
                </a:solidFill>
                <a:latin typeface="標楷體" pitchFamily="65" charset="-120"/>
                <a:ea typeface="標楷體" pitchFamily="65" charset="-120"/>
              </a:rPr>
              <a:t>天就推出</a:t>
            </a:r>
            <a:r>
              <a:rPr lang="en-US" altLang="zh-TW" sz="2300" dirty="0" smtClean="0">
                <a:solidFill>
                  <a:schemeClr val="tx1"/>
                </a:solidFill>
                <a:latin typeface="標楷體" pitchFamily="65" charset="-120"/>
                <a:ea typeface="標楷體" pitchFamily="65" charset="-120"/>
              </a:rPr>
              <a:t>release</a:t>
            </a:r>
          </a:p>
          <a:p>
            <a:pPr eaLnBrk="1" hangingPunct="1">
              <a:buFont typeface="Wingdings" pitchFamily="2" charset="2"/>
              <a:buNone/>
              <a:defRPr/>
            </a:pPr>
            <a:r>
              <a:rPr lang="en-US" altLang="zh-TW" sz="2300" dirty="0" smtClean="0">
                <a:solidFill>
                  <a:schemeClr val="tx1"/>
                </a:solidFill>
                <a:latin typeface="標楷體" pitchFamily="65" charset="-120"/>
                <a:ea typeface="標楷體" pitchFamily="65" charset="-120"/>
              </a:rPr>
              <a:t>** </a:t>
            </a:r>
            <a:r>
              <a:rPr lang="en-US" altLang="zh-TW" sz="2300" b="1" dirty="0" err="1" smtClean="0">
                <a:solidFill>
                  <a:schemeClr val="tx1"/>
                </a:solidFill>
                <a:latin typeface="微軟正黑體" pitchFamily="34" charset="-120"/>
                <a:ea typeface="微軟正黑體" pitchFamily="34" charset="-120"/>
              </a:rPr>
              <a:t>傳統軟工專案</a:t>
            </a:r>
            <a:r>
              <a:rPr lang="zh-TW" altLang="en-US" sz="2300" b="1" dirty="0" smtClean="0">
                <a:solidFill>
                  <a:schemeClr val="tx1"/>
                </a:solidFill>
                <a:latin typeface="微軟正黑體" pitchFamily="34" charset="-120"/>
                <a:ea typeface="微軟正黑體" pitchFamily="34" charset="-120"/>
              </a:rPr>
              <a:t>管理</a:t>
            </a:r>
            <a:r>
              <a:rPr lang="en-US" altLang="zh-TW" sz="2300" dirty="0" err="1" smtClean="0">
                <a:solidFill>
                  <a:schemeClr val="tx1"/>
                </a:solidFill>
                <a:latin typeface="標楷體" pitchFamily="65" charset="-120"/>
                <a:ea typeface="標楷體" pitchFamily="65" charset="-120"/>
              </a:rPr>
              <a:t>常規劃一</a:t>
            </a:r>
            <a:r>
              <a:rPr lang="zh-TW" altLang="en-US" sz="2300" dirty="0" smtClean="0">
                <a:solidFill>
                  <a:schemeClr val="tx1"/>
                </a:solidFill>
                <a:latin typeface="標楷體" pitchFamily="65" charset="-120"/>
                <a:ea typeface="標楷體" pitchFamily="65" charset="-120"/>
              </a:rPr>
              <a:t>季</a:t>
            </a:r>
            <a:r>
              <a:rPr lang="en-US" altLang="zh-TW" sz="2300" dirty="0" smtClean="0">
                <a:solidFill>
                  <a:schemeClr val="tx1"/>
                </a:solidFill>
                <a:latin typeface="標楷體" pitchFamily="65" charset="-120"/>
                <a:ea typeface="標楷體" pitchFamily="65" charset="-120"/>
              </a:rPr>
              <a:t>(</a:t>
            </a:r>
            <a:r>
              <a:rPr lang="zh-TW" altLang="en-US" sz="2300" dirty="0" smtClean="0">
                <a:solidFill>
                  <a:schemeClr val="tx1"/>
                </a:solidFill>
                <a:latin typeface="標楷體" pitchFamily="65" charset="-120"/>
                <a:ea typeface="標楷體" pitchFamily="65" charset="-120"/>
              </a:rPr>
              <a:t>三個月</a:t>
            </a:r>
            <a:r>
              <a:rPr lang="en-US" altLang="zh-TW" sz="2300" dirty="0" smtClean="0">
                <a:solidFill>
                  <a:schemeClr val="tx1"/>
                </a:solidFill>
                <a:latin typeface="標楷體" pitchFamily="65" charset="-120"/>
                <a:ea typeface="標楷體" pitchFamily="65" charset="-120"/>
              </a:rPr>
              <a:t>)</a:t>
            </a:r>
            <a:r>
              <a:rPr lang="zh-TW" altLang="en-US" sz="2300" dirty="0" smtClean="0">
                <a:solidFill>
                  <a:schemeClr val="tx1"/>
                </a:solidFill>
                <a:latin typeface="標楷體" pitchFamily="65" charset="-120"/>
                <a:ea typeface="標楷體" pitchFamily="65" charset="-120"/>
              </a:rPr>
              <a:t>時程</a:t>
            </a:r>
            <a:r>
              <a:rPr lang="en-US" altLang="zh-TW" sz="2300" dirty="0" smtClean="0">
                <a:solidFill>
                  <a:schemeClr val="tx1"/>
                </a:solidFill>
                <a:latin typeface="標楷體" pitchFamily="65" charset="-120"/>
                <a:ea typeface="標楷體" pitchFamily="65" charset="-120"/>
              </a:rPr>
              <a:t>，</a:t>
            </a:r>
            <a:r>
              <a:rPr lang="zh-TW" altLang="en-US" sz="2300" dirty="0" smtClean="0">
                <a:solidFill>
                  <a:schemeClr val="tx1"/>
                </a:solidFill>
                <a:latin typeface="標楷體" pitchFamily="65" charset="-120"/>
                <a:ea typeface="標楷體" pitchFamily="65" charset="-120"/>
              </a:rPr>
              <a:t>軟體業</a:t>
            </a:r>
            <a:r>
              <a:rPr lang="en-US" altLang="zh-TW" sz="2300" dirty="0" smtClean="0">
                <a:solidFill>
                  <a:schemeClr val="tx1"/>
                </a:solidFill>
                <a:latin typeface="標楷體" pitchFamily="65" charset="-120"/>
                <a:ea typeface="標楷體" pitchFamily="65" charset="-120"/>
              </a:rPr>
              <a:t>一</a:t>
            </a:r>
            <a:r>
              <a:rPr lang="zh-TW" altLang="en-US" sz="2300" dirty="0" smtClean="0">
                <a:solidFill>
                  <a:schemeClr val="tx1"/>
                </a:solidFill>
                <a:latin typeface="標楷體" pitchFamily="65" charset="-120"/>
                <a:ea typeface="標楷體" pitchFamily="65" charset="-120"/>
              </a:rPr>
              <a:t>季</a:t>
            </a:r>
            <a:r>
              <a:rPr lang="en-US" altLang="zh-TW" sz="2300" dirty="0" err="1" smtClean="0">
                <a:solidFill>
                  <a:schemeClr val="tx1"/>
                </a:solidFill>
                <a:latin typeface="標楷體" pitchFamily="65" charset="-120"/>
                <a:ea typeface="標楷體" pitchFamily="65" charset="-120"/>
              </a:rPr>
              <a:t>中變動太大，專案經理</a:t>
            </a:r>
            <a:r>
              <a:rPr lang="zh-TW" altLang="en-US" sz="2300" dirty="0" smtClean="0">
                <a:solidFill>
                  <a:schemeClr val="tx1"/>
                </a:solidFill>
                <a:latin typeface="標楷體" pitchFamily="65" charset="-120"/>
                <a:ea typeface="標楷體" pitchFamily="65" charset="-120"/>
              </a:rPr>
              <a:t>通</a:t>
            </a:r>
            <a:r>
              <a:rPr lang="en-US" altLang="zh-TW" sz="2300" dirty="0" err="1" smtClean="0">
                <a:solidFill>
                  <a:schemeClr val="tx1"/>
                </a:solidFill>
                <a:latin typeface="標楷體" pitchFamily="65" charset="-120"/>
                <a:ea typeface="標楷體" pitchFamily="65" charset="-120"/>
              </a:rPr>
              <a:t>常無力控制時程</a:t>
            </a:r>
            <a:endParaRPr lang="zh-TW" altLang="en-US" sz="23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573717580"/>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4855622-136D-4614-A804-391CA2C4B121}" type="slidenum">
              <a:rPr lang="zh-TW" altLang="en-US" smtClean="0">
                <a:solidFill>
                  <a:schemeClr val="tx1"/>
                </a:solidFill>
              </a:rPr>
              <a:pPr>
                <a:defRPr/>
              </a:pPr>
              <a:t>319</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6. </a:t>
            </a:r>
            <a:r>
              <a:rPr lang="en-US" altLang="zh-TW" dirty="0" err="1" smtClean="0">
                <a:solidFill>
                  <a:schemeClr val="tx1"/>
                </a:solidFill>
                <a:latin typeface="標楷體" pitchFamily="65" charset="-120"/>
                <a:ea typeface="標楷體" pitchFamily="65" charset="-120"/>
              </a:rPr>
              <a:t>回合</a:t>
            </a:r>
            <a:r>
              <a:rPr lang="zh-TW" altLang="en-US" dirty="0" smtClean="0">
                <a:solidFill>
                  <a:schemeClr val="tx1"/>
                </a:solidFill>
                <a:latin typeface="標楷體" pitchFamily="65" charset="-120"/>
                <a:ea typeface="標楷體" pitchFamily="65" charset="-120"/>
              </a:rPr>
              <a:t>規劃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828800"/>
            <a:ext cx="8534400" cy="3379304"/>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要在白板上精準寫出</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每個功能 </a:t>
            </a:r>
            <a:r>
              <a:rPr lang="en-US" altLang="zh-TW" dirty="0" smtClean="0">
                <a:solidFill>
                  <a:schemeClr val="tx1"/>
                </a:solidFill>
                <a:latin typeface="標楷體" pitchFamily="65" charset="-120"/>
                <a:ea typeface="標楷體" pitchFamily="65" charset="-120"/>
              </a:rPr>
              <a:t>(user story) </a:t>
            </a:r>
            <a:r>
              <a:rPr lang="zh-TW" altLang="en-US" dirty="0" smtClean="0">
                <a:solidFill>
                  <a:schemeClr val="tx1"/>
                </a:solidFill>
                <a:latin typeface="標楷體" pitchFamily="65" charset="-120"/>
                <a:ea typeface="標楷體" pitchFamily="65" charset="-120"/>
              </a:rPr>
              <a:t>預定之</a:t>
            </a:r>
            <a:r>
              <a:rPr lang="zh-TW" altLang="en-US" b="1" dirty="0" smtClean="0">
                <a:solidFill>
                  <a:schemeClr val="tx1"/>
                </a:solidFill>
                <a:latin typeface="微軟正黑體" pitchFamily="34" charset="-120"/>
                <a:ea typeface="微軟正黑體" pitchFamily="34" charset="-120"/>
              </a:rPr>
              <a:t>工作天數 </a:t>
            </a:r>
            <a:endParaRPr lang="en-US" altLang="zh-TW" b="1" dirty="0" smtClean="0">
              <a:solidFill>
                <a:schemeClr val="tx1"/>
              </a:solidFill>
              <a:latin typeface="微軟正黑體" pitchFamily="34" charset="-120"/>
              <a:ea typeface="微軟正黑體" pitchFamily="34"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每天追蹤進度</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才能依規劃 精</a:t>
            </a:r>
            <a:r>
              <a:rPr lang="zh-TW" altLang="en-US" dirty="0">
                <a:solidFill>
                  <a:schemeClr val="tx1"/>
                </a:solidFill>
                <a:latin typeface="標楷體" pitchFamily="65" charset="-120"/>
                <a:ea typeface="標楷體" pitchFamily="65" charset="-120"/>
              </a:rPr>
              <a:t>準完成</a:t>
            </a:r>
            <a:r>
              <a:rPr lang="zh-TW" altLang="en-US" dirty="0" smtClean="0">
                <a:solidFill>
                  <a:schemeClr val="tx1"/>
                </a:solidFill>
                <a:latin typeface="標楷體" pitchFamily="65" charset="-120"/>
                <a:ea typeface="標楷體" pitchFamily="65" charset="-120"/>
              </a:rPr>
              <a:t>該</a:t>
            </a:r>
            <a:r>
              <a:rPr lang="en-US" altLang="zh-TW" dirty="0" err="1" smtClean="0">
                <a:solidFill>
                  <a:schemeClr val="tx1"/>
                </a:solidFill>
                <a:latin typeface="標楷體" pitchFamily="65" charset="-120"/>
                <a:ea typeface="標楷體" pitchFamily="65" charset="-120"/>
              </a:rPr>
              <a:t>回合</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之前</a:t>
            </a:r>
            <a:r>
              <a:rPr lang="en-US" altLang="zh-TW" dirty="0" err="1" smtClean="0">
                <a:solidFill>
                  <a:schemeClr val="tx1"/>
                </a:solidFill>
                <a:latin typeface="標楷體" pitchFamily="65" charset="-120"/>
                <a:ea typeface="標楷體" pitchFamily="65" charset="-120"/>
              </a:rPr>
              <a:t>交貨</a:t>
            </a:r>
            <a:r>
              <a:rPr lang="zh-TW" altLang="en-US" dirty="0" smtClean="0">
                <a:solidFill>
                  <a:schemeClr val="tx1"/>
                </a:solidFill>
                <a:latin typeface="標楷體" pitchFamily="65" charset="-120"/>
                <a:ea typeface="標楷體" pitchFamily="65" charset="-120"/>
              </a:rPr>
              <a:t>規劃時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會預估 </a:t>
            </a:r>
            <a:r>
              <a:rPr lang="en-US" altLang="zh-TW" dirty="0" smtClean="0">
                <a:solidFill>
                  <a:schemeClr val="tx1"/>
                </a:solidFill>
                <a:latin typeface="標楷體" pitchFamily="65" charset="-120"/>
                <a:ea typeface="標楷體" pitchFamily="65" charset="-120"/>
              </a:rPr>
              <a:t>(estimate) </a:t>
            </a:r>
            <a:r>
              <a:rPr lang="zh-TW" altLang="en-US" b="1" dirty="0" smtClean="0">
                <a:solidFill>
                  <a:schemeClr val="tx1"/>
                </a:solidFill>
                <a:latin typeface="標楷體" pitchFamily="65" charset="-120"/>
                <a:ea typeface="標楷體" pitchFamily="65" charset="-120"/>
              </a:rPr>
              <a:t>每個功能</a:t>
            </a:r>
            <a:r>
              <a:rPr lang="en-US" altLang="zh-TW" dirty="0" smtClean="0">
                <a:solidFill>
                  <a:schemeClr val="tx1"/>
                </a:solidFill>
                <a:latin typeface="標楷體" pitchFamily="65" charset="-120"/>
                <a:ea typeface="標楷體" pitchFamily="65" charset="-120"/>
              </a:rPr>
              <a:t>(user story)</a:t>
            </a:r>
            <a:r>
              <a:rPr lang="zh-TW" altLang="en-US" dirty="0" smtClean="0">
                <a:solidFill>
                  <a:schemeClr val="tx1"/>
                </a:solidFill>
                <a:latin typeface="標楷體" pitchFamily="65" charset="-120"/>
                <a:ea typeface="標楷體" pitchFamily="65" charset="-120"/>
              </a:rPr>
              <a:t>之</a:t>
            </a:r>
            <a:r>
              <a:rPr lang="zh-TW" altLang="en-US" b="1" dirty="0" smtClean="0">
                <a:solidFill>
                  <a:schemeClr val="tx1"/>
                </a:solidFill>
                <a:latin typeface="微軟正黑體" pitchFamily="34" charset="-120"/>
                <a:ea typeface="微軟正黑體" pitchFamily="34" charset="-120"/>
              </a:rPr>
              <a:t>工作週數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向客戶粗估時程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這與上述的精準控管是頗不同的 </a:t>
            </a:r>
            <a:endParaRPr lang="zh-TW" altLang="en-US" dirty="0">
              <a:solidFill>
                <a:schemeClr val="tx1"/>
              </a:solidFill>
            </a:endParaRPr>
          </a:p>
        </p:txBody>
      </p:sp>
    </p:spTree>
    <p:extLst>
      <p:ext uri="{BB962C8B-B14F-4D97-AF65-F5344CB8AC3E}">
        <p14:creationId xmlns:p14="http://schemas.microsoft.com/office/powerpoint/2010/main" val="36302157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2674D4C-11BF-422A-843D-276CB8C3A129}" type="slidenum">
              <a:rPr lang="zh-TW" altLang="en-US" smtClean="0"/>
              <a:pPr>
                <a:defRPr/>
              </a:pPr>
              <a:t>32</a:t>
            </a:fld>
            <a:endParaRPr lang="en-US" altLang="zh-TW"/>
          </a:p>
        </p:txBody>
      </p:sp>
      <p:sp>
        <p:nvSpPr>
          <p:cNvPr id="5" name="橢圓 4"/>
          <p:cNvSpPr/>
          <p:nvPr/>
        </p:nvSpPr>
        <p:spPr>
          <a:xfrm>
            <a:off x="285752" y="4857750"/>
            <a:ext cx="5429249" cy="1428750"/>
          </a:xfrm>
          <a:prstGeom prst="ellipse">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b="1" dirty="0">
                <a:solidFill>
                  <a:schemeClr val="accent4">
                    <a:lumMod val="10000"/>
                  </a:schemeClr>
                </a:solidFill>
              </a:rPr>
              <a:t>Document Communication</a:t>
            </a:r>
            <a:endParaRPr lang="zh-TW" altLang="en-US" sz="2400" b="1" dirty="0">
              <a:solidFill>
                <a:schemeClr val="accent4">
                  <a:lumMod val="10000"/>
                </a:schemeClr>
              </a:solidFill>
            </a:endParaRPr>
          </a:p>
        </p:txBody>
      </p:sp>
      <p:sp>
        <p:nvSpPr>
          <p:cNvPr id="8" name="橢圓 7"/>
          <p:cNvSpPr/>
          <p:nvPr/>
        </p:nvSpPr>
        <p:spPr>
          <a:xfrm>
            <a:off x="6191251" y="500063"/>
            <a:ext cx="5715000" cy="1714500"/>
          </a:xfrm>
          <a:prstGeom prst="ellipse">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b="1" dirty="0">
                <a:solidFill>
                  <a:schemeClr val="accent4">
                    <a:lumMod val="10000"/>
                  </a:schemeClr>
                </a:solidFill>
              </a:rPr>
              <a:t>Face to Face Communication</a:t>
            </a:r>
            <a:endParaRPr lang="zh-TW" altLang="en-US" sz="2400" b="1" dirty="0">
              <a:solidFill>
                <a:schemeClr val="accent4">
                  <a:lumMod val="10000"/>
                </a:schemeClr>
              </a:solidFill>
            </a:endParaRPr>
          </a:p>
        </p:txBody>
      </p:sp>
      <p:cxnSp>
        <p:nvCxnSpPr>
          <p:cNvPr id="10" name="直線單箭頭接點 9"/>
          <p:cNvCxnSpPr/>
          <p:nvPr/>
        </p:nvCxnSpPr>
        <p:spPr>
          <a:xfrm flipV="1">
            <a:off x="3143251" y="2071688"/>
            <a:ext cx="4381500" cy="2571750"/>
          </a:xfrm>
          <a:prstGeom prst="straightConnector1">
            <a:avLst/>
          </a:prstGeom>
          <a:ln w="1270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文字方塊 13"/>
          <p:cNvSpPr txBox="1">
            <a:spLocks noChangeArrowheads="1"/>
          </p:cNvSpPr>
          <p:nvPr/>
        </p:nvSpPr>
        <p:spPr bwMode="auto">
          <a:xfrm>
            <a:off x="5810250" y="2928938"/>
            <a:ext cx="6254749"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4400" dirty="0" smtClean="0">
                <a:latin typeface="標楷體" pitchFamily="65" charset="-120"/>
                <a:ea typeface="標楷體" pitchFamily="65" charset="-120"/>
              </a:rPr>
              <a:t>盡量用</a:t>
            </a:r>
            <a:r>
              <a:rPr lang="en-US" altLang="zh-TW" sz="2000" b="1" dirty="0">
                <a:solidFill>
                  <a:schemeClr val="accent4">
                    <a:lumMod val="10000"/>
                  </a:schemeClr>
                </a:solidFill>
              </a:rPr>
              <a:t>Face to </a:t>
            </a:r>
            <a:r>
              <a:rPr lang="en-US" altLang="zh-TW" sz="2000" b="1" dirty="0" smtClean="0">
                <a:solidFill>
                  <a:schemeClr val="accent4">
                    <a:lumMod val="10000"/>
                  </a:schemeClr>
                </a:solidFill>
              </a:rPr>
              <a:t>Face</a:t>
            </a:r>
            <a:r>
              <a:rPr lang="zh-TW" altLang="en-US" sz="2000" b="1" dirty="0" smtClean="0">
                <a:solidFill>
                  <a:schemeClr val="accent4">
                    <a:lumMod val="10000"/>
                  </a:schemeClr>
                </a:solidFill>
              </a:rPr>
              <a:t> </a:t>
            </a:r>
            <a:r>
              <a:rPr lang="en-US" altLang="zh-TW" sz="2000" b="1" dirty="0" smtClean="0">
                <a:solidFill>
                  <a:schemeClr val="accent4">
                    <a:lumMod val="10000"/>
                  </a:schemeClr>
                </a:solidFill>
              </a:rPr>
              <a:t>Communication</a:t>
            </a:r>
            <a:endParaRPr lang="zh-TW" altLang="en-US" sz="2000" b="1" dirty="0">
              <a:solidFill>
                <a:schemeClr val="accent4">
                  <a:lumMod val="10000"/>
                </a:schemeClr>
              </a:solidFill>
            </a:endParaRPr>
          </a:p>
          <a:p>
            <a:pPr eaLnBrk="1" hangingPunct="1"/>
            <a:r>
              <a:rPr lang="zh-TW" altLang="en-US" sz="4400" dirty="0" smtClean="0">
                <a:latin typeface="標楷體" pitchFamily="65" charset="-120"/>
                <a:ea typeface="標楷體" pitchFamily="65" charset="-120"/>
              </a:rPr>
              <a:t>取代 </a:t>
            </a:r>
            <a:r>
              <a:rPr lang="en-US" altLang="zh-TW" sz="2000" b="1" dirty="0" smtClean="0">
                <a:solidFill>
                  <a:schemeClr val="accent4">
                    <a:lumMod val="10000"/>
                  </a:schemeClr>
                </a:solidFill>
              </a:rPr>
              <a:t>Document </a:t>
            </a:r>
            <a:r>
              <a:rPr lang="en-US" altLang="zh-TW" sz="2000" b="1" dirty="0">
                <a:solidFill>
                  <a:schemeClr val="accent4">
                    <a:lumMod val="10000"/>
                  </a:schemeClr>
                </a:solidFill>
              </a:rPr>
              <a:t>Communication</a:t>
            </a:r>
            <a:endParaRPr lang="zh-TW" altLang="en-US" sz="2000" b="1" dirty="0">
              <a:solidFill>
                <a:schemeClr val="accent4">
                  <a:lumMod val="10000"/>
                </a:schemeClr>
              </a:solidFill>
            </a:endParaRPr>
          </a:p>
          <a:p>
            <a:pPr eaLnBrk="1" hangingPunct="1"/>
            <a:r>
              <a:rPr lang="zh-TW" altLang="en-US" sz="4400" dirty="0" smtClean="0">
                <a:latin typeface="標楷體" pitchFamily="65" charset="-120"/>
                <a:ea typeface="標楷體" pitchFamily="65" charset="-120"/>
              </a:rPr>
              <a:t>是軟體工程的</a:t>
            </a:r>
            <a:r>
              <a:rPr lang="zh-TW" altLang="en-US" sz="4400" dirty="0">
                <a:latin typeface="標楷體" pitchFamily="65" charset="-120"/>
                <a:ea typeface="標楷體" pitchFamily="65" charset="-120"/>
              </a:rPr>
              <a:t>大進步</a:t>
            </a:r>
            <a:endParaRPr lang="en-US" altLang="zh-TW" sz="4400" dirty="0">
              <a:latin typeface="標楷體" pitchFamily="65" charset="-120"/>
              <a:ea typeface="標楷體" pitchFamily="65" charset="-120"/>
            </a:endParaRPr>
          </a:p>
        </p:txBody>
      </p:sp>
    </p:spTree>
    <p:extLst>
      <p:ext uri="{BB962C8B-B14F-4D97-AF65-F5344CB8AC3E}">
        <p14:creationId xmlns:p14="http://schemas.microsoft.com/office/powerpoint/2010/main" val="4193559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0"/>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4"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F55CCEC-65D3-4A38-B17E-03D9034B144F}" type="slidenum">
              <a:rPr lang="zh-TW" altLang="en-US" smtClean="0">
                <a:solidFill>
                  <a:schemeClr val="tx1"/>
                </a:solidFill>
              </a:rPr>
              <a:pPr>
                <a:defRPr/>
              </a:pPr>
              <a:t>320</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標楷體" pitchFamily="65" charset="-120"/>
                <a:ea typeface="標楷體" pitchFamily="65" charset="-120"/>
              </a:rPr>
              <a:t>7. </a:t>
            </a:r>
            <a:r>
              <a:rPr lang="zh-TW" altLang="en-US" dirty="0" smtClean="0">
                <a:solidFill>
                  <a:schemeClr val="tx1"/>
                </a:solidFill>
                <a:latin typeface="標楷體" pitchFamily="65" charset="-120"/>
                <a:ea typeface="標楷體" pitchFamily="65" charset="-120"/>
              </a:rPr>
              <a:t>站立日會</a:t>
            </a:r>
            <a:r>
              <a:rPr lang="en-US" altLang="zh-TW" dirty="0" smtClean="0">
                <a:solidFill>
                  <a:schemeClr val="tx1"/>
                </a:solidFill>
                <a:latin typeface="標楷體" pitchFamily="65" charset="-120"/>
                <a:ea typeface="標楷體" pitchFamily="65" charset="-120"/>
              </a:rPr>
              <a:t>*</a:t>
            </a:r>
            <a:br>
              <a:rPr lang="en-US" altLang="zh-TW" dirty="0" smtClean="0">
                <a:solidFill>
                  <a:schemeClr val="tx1"/>
                </a:solidFill>
                <a:latin typeface="標楷體" pitchFamily="65" charset="-120"/>
                <a:ea typeface="標楷體" pitchFamily="65" charset="-120"/>
              </a:rPr>
            </a:br>
            <a:r>
              <a:rPr lang="en-US" altLang="zh-TW" dirty="0" smtClean="0">
                <a:solidFill>
                  <a:schemeClr val="tx1"/>
                </a:solidFill>
                <a:latin typeface="標楷體" pitchFamily="65" charset="-120"/>
                <a:ea typeface="標楷體" pitchFamily="65" charset="-120"/>
              </a:rPr>
              <a:t>(daily stand-up meeting)</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669773"/>
            <a:ext cx="8534400" cy="3763617"/>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每個工作天，全體開發團隊成員</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站著圍成一圈舉行每日會議，約十五分鐘</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要</a:t>
            </a:r>
            <a:r>
              <a:rPr lang="zh-TW" altLang="en-US" dirty="0" smtClean="0">
                <a:solidFill>
                  <a:schemeClr val="tx1"/>
                </a:solidFill>
                <a:latin typeface="微軟正黑體" pitchFamily="34" charset="-120"/>
                <a:ea typeface="微軟正黑體" pitchFamily="34" charset="-120"/>
              </a:rPr>
              <a:t>站著</a:t>
            </a:r>
            <a:r>
              <a:rPr lang="zh-TW" altLang="en-US" dirty="0" smtClean="0">
                <a:solidFill>
                  <a:schemeClr val="tx1"/>
                </a:solidFill>
                <a:latin typeface="標楷體" pitchFamily="65" charset="-120"/>
                <a:ea typeface="標楷體" pitchFamily="65" charset="-120"/>
              </a:rPr>
              <a:t>，才可長話短說，使會議簡短</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要</a:t>
            </a:r>
            <a:r>
              <a:rPr lang="zh-TW" altLang="en-US" dirty="0" smtClean="0">
                <a:solidFill>
                  <a:schemeClr val="tx1"/>
                </a:solidFill>
                <a:latin typeface="微軟正黑體" pitchFamily="34" charset="-120"/>
                <a:ea typeface="微軟正黑體" pitchFamily="34" charset="-120"/>
              </a:rPr>
              <a:t>全員</a:t>
            </a:r>
            <a:r>
              <a:rPr lang="zh-TW" altLang="en-US" dirty="0" smtClean="0">
                <a:solidFill>
                  <a:schemeClr val="tx1"/>
                </a:solidFill>
                <a:latin typeface="標楷體" pitchFamily="65" charset="-120"/>
                <a:ea typeface="標楷體" pitchFamily="65" charset="-120"/>
              </a:rPr>
              <a:t>，才使資訊直接傳達至每一人</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要</a:t>
            </a:r>
            <a:r>
              <a:rPr lang="zh-TW" altLang="en-US" dirty="0" smtClean="0">
                <a:solidFill>
                  <a:schemeClr val="tx1"/>
                </a:solidFill>
                <a:latin typeface="微軟正黑體" pitchFamily="34" charset="-120"/>
                <a:ea typeface="微軟正黑體" pitchFamily="34" charset="-120"/>
              </a:rPr>
              <a:t>每日</a:t>
            </a:r>
            <a:r>
              <a:rPr lang="zh-TW" altLang="en-US" dirty="0" smtClean="0">
                <a:solidFill>
                  <a:schemeClr val="tx1"/>
                </a:solidFill>
                <a:latin typeface="標楷體" pitchFamily="65" charset="-120"/>
                <a:ea typeface="標楷體" pitchFamily="65" charset="-120"/>
              </a:rPr>
              <a:t>，才使溝通週期縮為一天</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昨日談的事，今日即可當面</a:t>
            </a:r>
            <a:r>
              <a:rPr lang="zh-TW" altLang="en-US" dirty="0" smtClean="0">
                <a:solidFill>
                  <a:schemeClr val="tx1"/>
                </a:solidFill>
                <a:latin typeface="標楷體" pitchFamily="65" charset="-120"/>
                <a:ea typeface="標楷體" pitchFamily="65" charset="-120"/>
              </a:rPr>
              <a:t>查</a:t>
            </a:r>
            <a:r>
              <a:rPr lang="en-US" altLang="zh-TW" dirty="0" smtClean="0">
                <a:solidFill>
                  <a:schemeClr val="tx1"/>
                </a:solidFill>
                <a:latin typeface="標楷體" pitchFamily="65" charset="-120"/>
                <a:ea typeface="標楷體" pitchFamily="65" charset="-120"/>
              </a:rPr>
              <a:t>問)</a:t>
            </a: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有專家認為既然團隊整天在一起</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溝通已足夠</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就不需此會議</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但固定時間的日會可提醒大家溝通</a:t>
            </a:r>
            <a:endParaRPr lang="zh-TW" altLang="en-US" sz="24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383930093"/>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投影片編號版面配置區 32"/>
          <p:cNvSpPr>
            <a:spLocks noGrp="1"/>
          </p:cNvSpPr>
          <p:nvPr>
            <p:ph type="sldNum" sz="quarter" idx="12"/>
          </p:nvPr>
        </p:nvSpPr>
        <p:spPr/>
        <p:txBody>
          <a:bodyPr/>
          <a:lstStyle/>
          <a:p>
            <a:pPr>
              <a:defRPr/>
            </a:pPr>
            <a:fld id="{57B8CB81-0425-48DF-9925-8FE07BC94E6B}" type="slidenum">
              <a:rPr lang="zh-TW" altLang="en-US" smtClean="0">
                <a:solidFill>
                  <a:schemeClr val="tx1"/>
                </a:solidFill>
              </a:rPr>
              <a:pPr>
                <a:defRPr/>
              </a:pPr>
              <a:t>321</a:t>
            </a:fld>
            <a:endParaRPr lang="en-US" altLang="zh-TW">
              <a:solidFill>
                <a:schemeClr val="tx1"/>
              </a:solidFill>
            </a:endParaRPr>
          </a:p>
        </p:txBody>
      </p:sp>
      <p:sp>
        <p:nvSpPr>
          <p:cNvPr id="307202" name="Rectangle 2"/>
          <p:cNvSpPr>
            <a:spLocks noGrp="1" noChangeArrowheads="1"/>
          </p:cNvSpPr>
          <p:nvPr>
            <p:ph type="title"/>
          </p:nvPr>
        </p:nvSpPr>
        <p:spPr>
          <a:xfrm>
            <a:off x="609600" y="0"/>
            <a:ext cx="10972800" cy="1192696"/>
          </a:xfrm>
        </p:spPr>
        <p:txBody>
          <a:bodyPr/>
          <a:lstStyle/>
          <a:p>
            <a:pPr eaLnBrk="1" hangingPunct="1">
              <a:defRPr/>
            </a:pPr>
            <a:r>
              <a:rPr lang="en-US" altLang="zh-TW" dirty="0" smtClean="0">
                <a:solidFill>
                  <a:schemeClr val="tx1"/>
                </a:solidFill>
              </a:rPr>
              <a:t>Communication Cycle </a:t>
            </a:r>
            <a:r>
              <a:rPr lang="zh-TW" altLang="en-US" dirty="0" smtClean="0">
                <a:solidFill>
                  <a:schemeClr val="tx1"/>
                </a:solidFill>
                <a:ea typeface="標楷體" pitchFamily="65" charset="-120"/>
              </a:rPr>
              <a:t>溝通週期</a:t>
            </a:r>
          </a:p>
        </p:txBody>
      </p:sp>
      <p:sp>
        <p:nvSpPr>
          <p:cNvPr id="307203" name="Rectangle 3"/>
          <p:cNvSpPr>
            <a:spLocks noGrp="1" noChangeArrowheads="1"/>
          </p:cNvSpPr>
          <p:nvPr>
            <p:ph sz="quarter" idx="4294967295"/>
          </p:nvPr>
        </p:nvSpPr>
        <p:spPr>
          <a:xfrm>
            <a:off x="666751" y="1143000"/>
            <a:ext cx="10972800" cy="4933950"/>
          </a:xfrm>
          <a:prstGeom prst="rect">
            <a:avLst/>
          </a:prstGeom>
        </p:spPr>
        <p:txBody>
          <a:bodyPr/>
          <a:lstStyle/>
          <a:p>
            <a:pPr eaLnBrk="1" hangingPunct="1">
              <a:buFont typeface="Wingdings" pitchFamily="2" charset="2"/>
              <a:buNone/>
              <a:defRPr/>
            </a:pPr>
            <a:r>
              <a:rPr lang="zh-TW" altLang="en-US" sz="2800" dirty="0" smtClean="0">
                <a:solidFill>
                  <a:schemeClr val="tx1"/>
                </a:solidFill>
                <a:ea typeface="標楷體" pitchFamily="65" charset="-120"/>
              </a:rPr>
              <a:t>不斷溝通、回饋、檢查、除錯、修改；</a:t>
            </a:r>
          </a:p>
          <a:p>
            <a:pPr eaLnBrk="1" hangingPunct="1">
              <a:buFont typeface="Wingdings" pitchFamily="2" charset="2"/>
              <a:buNone/>
              <a:defRPr/>
            </a:pPr>
            <a:r>
              <a:rPr lang="zh-TW" altLang="en-US" sz="2800" dirty="0" smtClean="0">
                <a:solidFill>
                  <a:schemeClr val="tx1"/>
                </a:solidFill>
                <a:latin typeface="標楷體" pitchFamily="65" charset="-120"/>
                <a:ea typeface="標楷體" pitchFamily="65" charset="-120"/>
              </a:rPr>
              <a:t>幫助團隊人人成長、技術精進</a:t>
            </a:r>
            <a:r>
              <a:rPr lang="en-US" altLang="zh-TW" sz="2800" dirty="0" smtClean="0">
                <a:solidFill>
                  <a:schemeClr val="tx1"/>
                </a:solidFill>
                <a:latin typeface="標楷體" pitchFamily="65" charset="-120"/>
                <a:ea typeface="標楷體" pitchFamily="65" charset="-120"/>
              </a:rPr>
              <a:t> </a:t>
            </a:r>
            <a:endParaRPr lang="en-US" altLang="zh-TW" sz="2800" b="1" i="1" dirty="0" smtClean="0">
              <a:solidFill>
                <a:schemeClr val="tx1"/>
              </a:solidFill>
              <a:latin typeface="標楷體" pitchFamily="65" charset="-120"/>
              <a:ea typeface="標楷體" pitchFamily="65" charset="-120"/>
            </a:endParaRPr>
          </a:p>
          <a:p>
            <a:pPr eaLnBrk="1" hangingPunct="1">
              <a:buFont typeface="Wingdings" pitchFamily="2" charset="2"/>
              <a:buNone/>
              <a:defRPr/>
            </a:pPr>
            <a:endParaRPr lang="zh-TW" altLang="en-US" dirty="0" smtClean="0">
              <a:solidFill>
                <a:schemeClr val="tx1"/>
              </a:solidFill>
            </a:endParaRPr>
          </a:p>
        </p:txBody>
      </p:sp>
      <p:sp>
        <p:nvSpPr>
          <p:cNvPr id="250884" name="Text Box 4"/>
          <p:cNvSpPr txBox="1">
            <a:spLocks noChangeArrowheads="1"/>
          </p:cNvSpPr>
          <p:nvPr/>
        </p:nvSpPr>
        <p:spPr bwMode="auto">
          <a:xfrm>
            <a:off x="2952751" y="2428875"/>
            <a:ext cx="1333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kumimoji="0" lang="zh-TW" altLang="en-US" sz="1600">
                <a:latin typeface="Arial" charset="0"/>
              </a:rPr>
              <a:t>回合規劃</a:t>
            </a:r>
          </a:p>
        </p:txBody>
      </p:sp>
      <p:grpSp>
        <p:nvGrpSpPr>
          <p:cNvPr id="250885" name="Group 5"/>
          <p:cNvGrpSpPr>
            <a:grpSpLocks/>
          </p:cNvGrpSpPr>
          <p:nvPr/>
        </p:nvGrpSpPr>
        <p:grpSpPr bwMode="auto">
          <a:xfrm>
            <a:off x="285751" y="2546351"/>
            <a:ext cx="11717867" cy="4276725"/>
            <a:chOff x="262" y="1462"/>
            <a:chExt cx="5536" cy="2694"/>
          </a:xfrm>
        </p:grpSpPr>
        <p:sp>
          <p:nvSpPr>
            <p:cNvPr id="250894" name="Text Box 6"/>
            <p:cNvSpPr txBox="1">
              <a:spLocks noChangeArrowheads="1"/>
            </p:cNvSpPr>
            <p:nvPr/>
          </p:nvSpPr>
          <p:spPr bwMode="auto">
            <a:xfrm>
              <a:off x="937" y="1478"/>
              <a:ext cx="47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endParaRPr kumimoji="0" lang="en-US" altLang="zh-TW" sz="1600" dirty="0">
                <a:latin typeface="Arial" charset="0"/>
              </a:endParaRPr>
            </a:p>
            <a:p>
              <a:pPr eaLnBrk="1" hangingPunct="1"/>
              <a:r>
                <a:rPr kumimoji="0" lang="zh-TW" altLang="en-US" sz="1600" dirty="0">
                  <a:latin typeface="Arial" charset="0"/>
                </a:rPr>
                <a:t>架構</a:t>
              </a:r>
              <a:r>
                <a:rPr kumimoji="0" lang="zh-TW" altLang="en-US" sz="1600" dirty="0" smtClean="0">
                  <a:latin typeface="Arial" charset="0"/>
                </a:rPr>
                <a:t>設計</a:t>
              </a:r>
              <a:endParaRPr kumimoji="0" lang="zh-TW" altLang="en-US" sz="1600" dirty="0">
                <a:latin typeface="Arial" charset="0"/>
              </a:endParaRPr>
            </a:p>
          </p:txBody>
        </p:sp>
        <p:sp>
          <p:nvSpPr>
            <p:cNvPr id="250895" name="Text Box 7"/>
            <p:cNvSpPr txBox="1">
              <a:spLocks noChangeArrowheads="1"/>
            </p:cNvSpPr>
            <p:nvPr/>
          </p:nvSpPr>
          <p:spPr bwMode="auto">
            <a:xfrm>
              <a:off x="2966" y="1462"/>
              <a:ext cx="1861"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kumimoji="0" lang="en-US" altLang="zh-TW" sz="1600" b="1" dirty="0">
                  <a:latin typeface="Times New Roman" pitchFamily="18" charset="0"/>
                  <a:cs typeface="Times New Roman" pitchFamily="18" charset="0"/>
                </a:rPr>
                <a:t>Pair </a:t>
              </a:r>
              <a:r>
                <a:rPr kumimoji="0" lang="zh-TW" altLang="en-US" sz="1600" b="1" dirty="0">
                  <a:latin typeface="Times New Roman" pitchFamily="18" charset="0"/>
                  <a:cs typeface="Times New Roman" pitchFamily="18" charset="0"/>
                </a:rPr>
                <a:t> </a:t>
              </a:r>
              <a:r>
                <a:rPr kumimoji="0" lang="en-US" altLang="zh-TW" sz="1600" b="1" dirty="0">
                  <a:latin typeface="Times New Roman" pitchFamily="18" charset="0"/>
                  <a:cs typeface="Times New Roman" pitchFamily="18" charset="0"/>
                </a:rPr>
                <a:t>Programming with On-site Customer</a:t>
              </a:r>
              <a:endParaRPr kumimoji="0" lang="zh-TW" altLang="en-US" sz="1600" b="1" dirty="0">
                <a:latin typeface="Times New Roman" pitchFamily="18" charset="0"/>
                <a:cs typeface="Times New Roman" pitchFamily="18" charset="0"/>
              </a:endParaRPr>
            </a:p>
            <a:p>
              <a:pPr eaLnBrk="1" hangingPunct="1"/>
              <a:r>
                <a:rPr kumimoji="0" lang="en-US" altLang="zh-TW" sz="1600" b="1" dirty="0">
                  <a:latin typeface="新細明體" charset="-120"/>
                </a:rPr>
                <a:t>    </a:t>
              </a:r>
              <a:r>
                <a:rPr kumimoji="0" lang="en-US" altLang="zh-TW" sz="1600" b="1" dirty="0">
                  <a:latin typeface="Arial" charset="0"/>
                </a:rPr>
                <a:t>1..N Bugs</a:t>
              </a:r>
              <a:r>
                <a:rPr kumimoji="0" lang="en-US" altLang="zh-TW" sz="1600" b="1" dirty="0">
                  <a:latin typeface="新細明體" charset="-120"/>
                </a:rPr>
                <a:t>   </a:t>
              </a:r>
            </a:p>
            <a:p>
              <a:pPr eaLnBrk="1" hangingPunct="1"/>
              <a:r>
                <a:rPr kumimoji="0" lang="en-US" altLang="zh-TW" sz="1600" b="1" dirty="0">
                  <a:latin typeface="Arial" charset="0"/>
                </a:rPr>
                <a:t>    CYCLE TIME</a:t>
              </a:r>
            </a:p>
            <a:p>
              <a:pPr eaLnBrk="1" hangingPunct="1"/>
              <a:r>
                <a:rPr kumimoji="0" lang="en-US" altLang="zh-TW" sz="1600" b="1" dirty="0">
                  <a:latin typeface="Arial" charset="0"/>
                </a:rPr>
                <a:t>    5 seconds</a:t>
              </a:r>
            </a:p>
          </p:txBody>
        </p:sp>
        <p:sp>
          <p:nvSpPr>
            <p:cNvPr id="250896" name="Text Box 8"/>
            <p:cNvSpPr txBox="1">
              <a:spLocks noChangeArrowheads="1"/>
            </p:cNvSpPr>
            <p:nvPr/>
          </p:nvSpPr>
          <p:spPr bwMode="auto">
            <a:xfrm>
              <a:off x="4492" y="2378"/>
              <a:ext cx="72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kumimoji="0" lang="zh-TW" altLang="en-US" sz="1600" dirty="0">
                  <a:latin typeface="Arial" charset="0"/>
                </a:rPr>
                <a:t>持</a:t>
              </a:r>
              <a:r>
                <a:rPr kumimoji="0" lang="zh-TW" altLang="en-US" sz="1600" dirty="0" smtClean="0">
                  <a:latin typeface="Arial" charset="0"/>
                </a:rPr>
                <a:t>續整合</a:t>
              </a:r>
              <a:endParaRPr kumimoji="0" lang="zh-TW" altLang="en-US" sz="1600" dirty="0">
                <a:latin typeface="Arial" charset="0"/>
              </a:endParaRPr>
            </a:p>
          </p:txBody>
        </p:sp>
        <p:sp>
          <p:nvSpPr>
            <p:cNvPr id="250897" name="Text Box 9"/>
            <p:cNvSpPr txBox="1">
              <a:spLocks noChangeArrowheads="1"/>
            </p:cNvSpPr>
            <p:nvPr/>
          </p:nvSpPr>
          <p:spPr bwMode="auto">
            <a:xfrm>
              <a:off x="3956" y="1928"/>
              <a:ext cx="49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kumimoji="0" lang="zh-TW" altLang="en-US" sz="1600">
                  <a:latin typeface="Arial" charset="0"/>
                </a:rPr>
                <a:t>重構</a:t>
              </a:r>
            </a:p>
          </p:txBody>
        </p:sp>
        <p:sp>
          <p:nvSpPr>
            <p:cNvPr id="250898" name="Freeform 10"/>
            <p:cNvSpPr>
              <a:spLocks/>
            </p:cNvSpPr>
            <p:nvPr/>
          </p:nvSpPr>
          <p:spPr bwMode="auto">
            <a:xfrm>
              <a:off x="2692" y="1478"/>
              <a:ext cx="286" cy="110"/>
            </a:xfrm>
            <a:custGeom>
              <a:avLst/>
              <a:gdLst>
                <a:gd name="T0" fmla="*/ 0 w 409"/>
                <a:gd name="T1" fmla="*/ 2147483647 h 106"/>
                <a:gd name="T2" fmla="*/ 1 w 409"/>
                <a:gd name="T3" fmla="*/ 2147483647 h 106"/>
                <a:gd name="T4" fmla="*/ 1 w 409"/>
                <a:gd name="T5" fmla="*/ 2147483647 h 106"/>
                <a:gd name="T6" fmla="*/ 0 60000 65536"/>
                <a:gd name="T7" fmla="*/ 0 60000 65536"/>
                <a:gd name="T8" fmla="*/ 0 60000 65536"/>
                <a:gd name="T9" fmla="*/ 0 w 409"/>
                <a:gd name="T10" fmla="*/ 0 h 106"/>
                <a:gd name="T11" fmla="*/ 409 w 409"/>
                <a:gd name="T12" fmla="*/ 106 h 106"/>
              </a:gdLst>
              <a:ahLst/>
              <a:cxnLst>
                <a:cxn ang="T6">
                  <a:pos x="T0" y="T1"/>
                </a:cxn>
                <a:cxn ang="T7">
                  <a:pos x="T2" y="T3"/>
                </a:cxn>
                <a:cxn ang="T8">
                  <a:pos x="T4" y="T5"/>
                </a:cxn>
              </a:cxnLst>
              <a:rect l="T9" t="T10" r="T11" b="T12"/>
              <a:pathLst>
                <a:path w="409" h="106">
                  <a:moveTo>
                    <a:pt x="0" y="15"/>
                  </a:moveTo>
                  <a:cubicBezTo>
                    <a:pt x="79" y="7"/>
                    <a:pt x="159" y="0"/>
                    <a:pt x="227" y="15"/>
                  </a:cubicBezTo>
                  <a:cubicBezTo>
                    <a:pt x="295" y="30"/>
                    <a:pt x="352" y="68"/>
                    <a:pt x="409" y="10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899" name="Freeform 11"/>
            <p:cNvSpPr>
              <a:spLocks/>
            </p:cNvSpPr>
            <p:nvPr/>
          </p:nvSpPr>
          <p:spPr bwMode="auto">
            <a:xfrm>
              <a:off x="3772" y="1793"/>
              <a:ext cx="275" cy="181"/>
            </a:xfrm>
            <a:custGeom>
              <a:avLst/>
              <a:gdLst>
                <a:gd name="T0" fmla="*/ 0 w 363"/>
                <a:gd name="T1" fmla="*/ 0 h 226"/>
                <a:gd name="T2" fmla="*/ 2 w 363"/>
                <a:gd name="T3" fmla="*/ 2 h 226"/>
                <a:gd name="T4" fmla="*/ 2 w 363"/>
                <a:gd name="T5" fmla="*/ 2 h 226"/>
                <a:gd name="T6" fmla="*/ 0 60000 65536"/>
                <a:gd name="T7" fmla="*/ 0 60000 65536"/>
                <a:gd name="T8" fmla="*/ 0 60000 65536"/>
                <a:gd name="T9" fmla="*/ 0 w 363"/>
                <a:gd name="T10" fmla="*/ 0 h 226"/>
                <a:gd name="T11" fmla="*/ 363 w 363"/>
                <a:gd name="T12" fmla="*/ 226 h 226"/>
              </a:gdLst>
              <a:ahLst/>
              <a:cxnLst>
                <a:cxn ang="T6">
                  <a:pos x="T0" y="T1"/>
                </a:cxn>
                <a:cxn ang="T7">
                  <a:pos x="T2" y="T3"/>
                </a:cxn>
                <a:cxn ang="T8">
                  <a:pos x="T4" y="T5"/>
                </a:cxn>
              </a:cxnLst>
              <a:rect l="T9" t="T10" r="T11" b="T12"/>
              <a:pathLst>
                <a:path w="363" h="226">
                  <a:moveTo>
                    <a:pt x="0" y="0"/>
                  </a:moveTo>
                  <a:cubicBezTo>
                    <a:pt x="83" y="26"/>
                    <a:pt x="167" y="52"/>
                    <a:pt x="227" y="90"/>
                  </a:cubicBezTo>
                  <a:cubicBezTo>
                    <a:pt x="287" y="128"/>
                    <a:pt x="325" y="177"/>
                    <a:pt x="363" y="22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900" name="Freeform 12"/>
            <p:cNvSpPr>
              <a:spLocks/>
            </p:cNvSpPr>
            <p:nvPr/>
          </p:nvSpPr>
          <p:spPr bwMode="auto">
            <a:xfrm>
              <a:off x="3087" y="1814"/>
              <a:ext cx="1649" cy="1261"/>
            </a:xfrm>
            <a:custGeom>
              <a:avLst/>
              <a:gdLst>
                <a:gd name="T0" fmla="*/ 1 w 2200"/>
                <a:gd name="T1" fmla="*/ 10 h 1322"/>
                <a:gd name="T2" fmla="*/ 1 w 2200"/>
                <a:gd name="T3" fmla="*/ 10 h 1322"/>
                <a:gd name="T4" fmla="*/ 1 w 2200"/>
                <a:gd name="T5" fmla="*/ 10 h 1322"/>
                <a:gd name="T6" fmla="*/ 1 w 2200"/>
                <a:gd name="T7" fmla="*/ 10 h 1322"/>
                <a:gd name="T8" fmla="*/ 1 w 2200"/>
                <a:gd name="T9" fmla="*/ 0 h 1322"/>
                <a:gd name="T10" fmla="*/ 0 60000 65536"/>
                <a:gd name="T11" fmla="*/ 0 60000 65536"/>
                <a:gd name="T12" fmla="*/ 0 60000 65536"/>
                <a:gd name="T13" fmla="*/ 0 60000 65536"/>
                <a:gd name="T14" fmla="*/ 0 60000 65536"/>
                <a:gd name="T15" fmla="*/ 0 w 2200"/>
                <a:gd name="T16" fmla="*/ 0 h 1322"/>
                <a:gd name="T17" fmla="*/ 2200 w 2200"/>
                <a:gd name="T18" fmla="*/ 1322 h 1322"/>
              </a:gdLst>
              <a:ahLst/>
              <a:cxnLst>
                <a:cxn ang="T10">
                  <a:pos x="T0" y="T1"/>
                </a:cxn>
                <a:cxn ang="T11">
                  <a:pos x="T2" y="T3"/>
                </a:cxn>
                <a:cxn ang="T12">
                  <a:pos x="T4" y="T5"/>
                </a:cxn>
                <a:cxn ang="T13">
                  <a:pos x="T6" y="T7"/>
                </a:cxn>
                <a:cxn ang="T14">
                  <a:pos x="T8" y="T9"/>
                </a:cxn>
              </a:cxnLst>
              <a:rect l="T15" t="T16" r="T17" b="T18"/>
              <a:pathLst>
                <a:path w="2200" h="1322">
                  <a:moveTo>
                    <a:pt x="2200" y="952"/>
                  </a:moveTo>
                  <a:cubicBezTo>
                    <a:pt x="2097" y="1065"/>
                    <a:pt x="1995" y="1179"/>
                    <a:pt x="1746" y="1224"/>
                  </a:cubicBezTo>
                  <a:cubicBezTo>
                    <a:pt x="1497" y="1269"/>
                    <a:pt x="975" y="1322"/>
                    <a:pt x="703" y="1224"/>
                  </a:cubicBezTo>
                  <a:cubicBezTo>
                    <a:pt x="431" y="1126"/>
                    <a:pt x="226" y="839"/>
                    <a:pt x="113" y="635"/>
                  </a:cubicBezTo>
                  <a:cubicBezTo>
                    <a:pt x="0" y="431"/>
                    <a:pt x="11" y="215"/>
                    <a:pt x="22"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901" name="Freeform 13"/>
            <p:cNvSpPr>
              <a:spLocks/>
            </p:cNvSpPr>
            <p:nvPr/>
          </p:nvSpPr>
          <p:spPr bwMode="auto">
            <a:xfrm>
              <a:off x="1207" y="1838"/>
              <a:ext cx="3749" cy="1800"/>
            </a:xfrm>
            <a:custGeom>
              <a:avLst/>
              <a:gdLst>
                <a:gd name="T0" fmla="*/ 2147483647 w 2200"/>
                <a:gd name="T1" fmla="*/ 2147483647 h 1322"/>
                <a:gd name="T2" fmla="*/ 2147483647 w 2200"/>
                <a:gd name="T3" fmla="*/ 2147483647 h 1322"/>
                <a:gd name="T4" fmla="*/ 2147483647 w 2200"/>
                <a:gd name="T5" fmla="*/ 2147483647 h 1322"/>
                <a:gd name="T6" fmla="*/ 2147483647 w 2200"/>
                <a:gd name="T7" fmla="*/ 2147483647 h 1322"/>
                <a:gd name="T8" fmla="*/ 2147483647 w 2200"/>
                <a:gd name="T9" fmla="*/ 0 h 1322"/>
                <a:gd name="T10" fmla="*/ 0 60000 65536"/>
                <a:gd name="T11" fmla="*/ 0 60000 65536"/>
                <a:gd name="T12" fmla="*/ 0 60000 65536"/>
                <a:gd name="T13" fmla="*/ 0 60000 65536"/>
                <a:gd name="T14" fmla="*/ 0 60000 65536"/>
                <a:gd name="T15" fmla="*/ 0 w 2200"/>
                <a:gd name="T16" fmla="*/ 0 h 1322"/>
                <a:gd name="T17" fmla="*/ 2200 w 2200"/>
                <a:gd name="T18" fmla="*/ 1322 h 1322"/>
              </a:gdLst>
              <a:ahLst/>
              <a:cxnLst>
                <a:cxn ang="T10">
                  <a:pos x="T0" y="T1"/>
                </a:cxn>
                <a:cxn ang="T11">
                  <a:pos x="T2" y="T3"/>
                </a:cxn>
                <a:cxn ang="T12">
                  <a:pos x="T4" y="T5"/>
                </a:cxn>
                <a:cxn ang="T13">
                  <a:pos x="T6" y="T7"/>
                </a:cxn>
                <a:cxn ang="T14">
                  <a:pos x="T8" y="T9"/>
                </a:cxn>
              </a:cxnLst>
              <a:rect l="T15" t="T16" r="T17" b="T18"/>
              <a:pathLst>
                <a:path w="2200" h="1322">
                  <a:moveTo>
                    <a:pt x="2200" y="952"/>
                  </a:moveTo>
                  <a:cubicBezTo>
                    <a:pt x="2097" y="1065"/>
                    <a:pt x="1995" y="1179"/>
                    <a:pt x="1746" y="1224"/>
                  </a:cubicBezTo>
                  <a:cubicBezTo>
                    <a:pt x="1497" y="1269"/>
                    <a:pt x="975" y="1322"/>
                    <a:pt x="703" y="1224"/>
                  </a:cubicBezTo>
                  <a:cubicBezTo>
                    <a:pt x="431" y="1126"/>
                    <a:pt x="226" y="839"/>
                    <a:pt x="113" y="635"/>
                  </a:cubicBezTo>
                  <a:cubicBezTo>
                    <a:pt x="0" y="431"/>
                    <a:pt x="11" y="215"/>
                    <a:pt x="22"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902" name="Freeform 14"/>
            <p:cNvSpPr>
              <a:spLocks/>
            </p:cNvSpPr>
            <p:nvPr/>
          </p:nvSpPr>
          <p:spPr bwMode="auto">
            <a:xfrm>
              <a:off x="1297" y="1478"/>
              <a:ext cx="270" cy="180"/>
            </a:xfrm>
            <a:custGeom>
              <a:avLst/>
              <a:gdLst>
                <a:gd name="T0" fmla="*/ 0 w 363"/>
                <a:gd name="T1" fmla="*/ 2147483647 h 137"/>
                <a:gd name="T2" fmla="*/ 1 w 363"/>
                <a:gd name="T3" fmla="*/ 2147483647 h 137"/>
                <a:gd name="T4" fmla="*/ 1 w 363"/>
                <a:gd name="T5" fmla="*/ 0 h 137"/>
                <a:gd name="T6" fmla="*/ 0 60000 65536"/>
                <a:gd name="T7" fmla="*/ 0 60000 65536"/>
                <a:gd name="T8" fmla="*/ 0 60000 65536"/>
                <a:gd name="T9" fmla="*/ 0 w 363"/>
                <a:gd name="T10" fmla="*/ 0 h 137"/>
                <a:gd name="T11" fmla="*/ 363 w 363"/>
                <a:gd name="T12" fmla="*/ 137 h 137"/>
              </a:gdLst>
              <a:ahLst/>
              <a:cxnLst>
                <a:cxn ang="T6">
                  <a:pos x="T0" y="T1"/>
                </a:cxn>
                <a:cxn ang="T7">
                  <a:pos x="T2" y="T3"/>
                </a:cxn>
                <a:cxn ang="T8">
                  <a:pos x="T4" y="T5"/>
                </a:cxn>
              </a:cxnLst>
              <a:rect l="T9" t="T10" r="T11" b="T12"/>
              <a:pathLst>
                <a:path w="363" h="137">
                  <a:moveTo>
                    <a:pt x="0" y="137"/>
                  </a:moveTo>
                  <a:cubicBezTo>
                    <a:pt x="37" y="103"/>
                    <a:pt x="75" y="69"/>
                    <a:pt x="136" y="46"/>
                  </a:cubicBezTo>
                  <a:cubicBezTo>
                    <a:pt x="197" y="23"/>
                    <a:pt x="280" y="11"/>
                    <a:pt x="363"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903" name="Text Box 15"/>
            <p:cNvSpPr txBox="1">
              <a:spLocks noChangeArrowheads="1"/>
            </p:cNvSpPr>
            <p:nvPr/>
          </p:nvSpPr>
          <p:spPr bwMode="auto">
            <a:xfrm>
              <a:off x="2332" y="3008"/>
              <a:ext cx="1019"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r>
                <a:rPr kumimoji="0" lang="en-US" altLang="zh-TW" sz="1600" b="1">
                  <a:latin typeface="Arial" charset="0"/>
                  <a:ea typeface="SimSun" pitchFamily="2" charset="-122"/>
                </a:rPr>
                <a:t> </a:t>
              </a:r>
              <a:r>
                <a:rPr kumimoji="0" lang="en-US" altLang="zh-CN" sz="1600" b="1">
                  <a:latin typeface="Arial" charset="0"/>
                  <a:ea typeface="SimSun" pitchFamily="2" charset="-122"/>
                </a:rPr>
                <a:t>1..N</a:t>
              </a:r>
              <a:r>
                <a:rPr kumimoji="0" lang="en-US" altLang="zh-TW" sz="1600" b="1">
                  <a:latin typeface="Arial" charset="0"/>
                  <a:ea typeface="SimSun" pitchFamily="2" charset="-122"/>
                </a:rPr>
                <a:t> </a:t>
              </a:r>
              <a:r>
                <a:rPr kumimoji="0" lang="en-US" altLang="zh-CN" sz="1600" b="1">
                  <a:latin typeface="Arial" charset="0"/>
                  <a:ea typeface="SimSun" pitchFamily="2" charset="-122"/>
                </a:rPr>
                <a:t>Iteration</a:t>
              </a:r>
              <a:r>
                <a:rPr kumimoji="0" lang="en-US" altLang="zh-TW" sz="1600" b="1">
                  <a:latin typeface="Arial" charset="0"/>
                  <a:ea typeface="SimSun" pitchFamily="2" charset="-122"/>
                </a:rPr>
                <a:t>s</a:t>
              </a:r>
            </a:p>
            <a:p>
              <a:pPr algn="ctr" eaLnBrk="1" hangingPunct="1"/>
              <a:r>
                <a:rPr kumimoji="0" lang="en-US" altLang="zh-TW" sz="1600" b="1">
                  <a:latin typeface="Arial" charset="0"/>
                  <a:ea typeface="SimSun" pitchFamily="2" charset="-122"/>
                </a:rPr>
                <a:t>CYCLE TIME</a:t>
              </a:r>
            </a:p>
            <a:p>
              <a:pPr algn="ctr" eaLnBrk="1" hangingPunct="1"/>
              <a:r>
                <a:rPr kumimoji="0" lang="en-US" altLang="zh-TW" sz="1600" b="1">
                  <a:latin typeface="Arial" charset="0"/>
                  <a:ea typeface="SimSun" pitchFamily="2" charset="-122"/>
                </a:rPr>
                <a:t>3 weeks</a:t>
              </a:r>
              <a:endParaRPr kumimoji="0" lang="en-US" altLang="zh-CN" sz="1600" b="1">
                <a:latin typeface="Arial" charset="0"/>
                <a:ea typeface="SimSun" pitchFamily="2" charset="-122"/>
              </a:endParaRPr>
            </a:p>
          </p:txBody>
        </p:sp>
        <p:sp>
          <p:nvSpPr>
            <p:cNvPr id="250904" name="Text Box 16"/>
            <p:cNvSpPr txBox="1">
              <a:spLocks noChangeArrowheads="1"/>
            </p:cNvSpPr>
            <p:nvPr/>
          </p:nvSpPr>
          <p:spPr bwMode="auto">
            <a:xfrm>
              <a:off x="262" y="1883"/>
              <a:ext cx="6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kumimoji="0" lang="zh-TW" altLang="en-US" sz="1600">
                  <a:latin typeface="Arial" charset="0"/>
                </a:rPr>
                <a:t>交貨規劃</a:t>
              </a:r>
              <a:endParaRPr kumimoji="0" lang="en-US" altLang="zh-TW" sz="1600">
                <a:latin typeface="Arial" charset="0"/>
              </a:endParaRPr>
            </a:p>
          </p:txBody>
        </p:sp>
        <p:sp>
          <p:nvSpPr>
            <p:cNvPr id="250905" name="Freeform 17"/>
            <p:cNvSpPr>
              <a:spLocks/>
            </p:cNvSpPr>
            <p:nvPr/>
          </p:nvSpPr>
          <p:spPr bwMode="auto">
            <a:xfrm>
              <a:off x="560" y="2084"/>
              <a:ext cx="4780" cy="2072"/>
            </a:xfrm>
            <a:custGeom>
              <a:avLst/>
              <a:gdLst>
                <a:gd name="T0" fmla="*/ 2147483647 w 2200"/>
                <a:gd name="T1" fmla="*/ 2147483647 h 1322"/>
                <a:gd name="T2" fmla="*/ 2147483647 w 2200"/>
                <a:gd name="T3" fmla="*/ 2147483647 h 1322"/>
                <a:gd name="T4" fmla="*/ 2147483647 w 2200"/>
                <a:gd name="T5" fmla="*/ 2147483647 h 1322"/>
                <a:gd name="T6" fmla="*/ 2147483647 w 2200"/>
                <a:gd name="T7" fmla="*/ 2147483647 h 1322"/>
                <a:gd name="T8" fmla="*/ 2147483647 w 2200"/>
                <a:gd name="T9" fmla="*/ 0 h 1322"/>
                <a:gd name="T10" fmla="*/ 0 60000 65536"/>
                <a:gd name="T11" fmla="*/ 0 60000 65536"/>
                <a:gd name="T12" fmla="*/ 0 60000 65536"/>
                <a:gd name="T13" fmla="*/ 0 60000 65536"/>
                <a:gd name="T14" fmla="*/ 0 60000 65536"/>
                <a:gd name="T15" fmla="*/ 0 w 2200"/>
                <a:gd name="T16" fmla="*/ 0 h 1322"/>
                <a:gd name="T17" fmla="*/ 2200 w 2200"/>
                <a:gd name="T18" fmla="*/ 1322 h 1322"/>
              </a:gdLst>
              <a:ahLst/>
              <a:cxnLst>
                <a:cxn ang="T10">
                  <a:pos x="T0" y="T1"/>
                </a:cxn>
                <a:cxn ang="T11">
                  <a:pos x="T2" y="T3"/>
                </a:cxn>
                <a:cxn ang="T12">
                  <a:pos x="T4" y="T5"/>
                </a:cxn>
                <a:cxn ang="T13">
                  <a:pos x="T6" y="T7"/>
                </a:cxn>
                <a:cxn ang="T14">
                  <a:pos x="T8" y="T9"/>
                </a:cxn>
              </a:cxnLst>
              <a:rect l="T15" t="T16" r="T17" b="T18"/>
              <a:pathLst>
                <a:path w="2200" h="1322">
                  <a:moveTo>
                    <a:pt x="2200" y="952"/>
                  </a:moveTo>
                  <a:cubicBezTo>
                    <a:pt x="2097" y="1065"/>
                    <a:pt x="1995" y="1179"/>
                    <a:pt x="1746" y="1224"/>
                  </a:cubicBezTo>
                  <a:cubicBezTo>
                    <a:pt x="1497" y="1269"/>
                    <a:pt x="975" y="1322"/>
                    <a:pt x="703" y="1224"/>
                  </a:cubicBezTo>
                  <a:cubicBezTo>
                    <a:pt x="431" y="1126"/>
                    <a:pt x="226" y="839"/>
                    <a:pt x="113" y="635"/>
                  </a:cubicBezTo>
                  <a:cubicBezTo>
                    <a:pt x="0" y="431"/>
                    <a:pt x="11" y="215"/>
                    <a:pt x="22"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906" name="Text Box 18"/>
            <p:cNvSpPr txBox="1">
              <a:spLocks noChangeArrowheads="1"/>
            </p:cNvSpPr>
            <p:nvPr/>
          </p:nvSpPr>
          <p:spPr bwMode="auto">
            <a:xfrm>
              <a:off x="2332" y="3548"/>
              <a:ext cx="107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r>
                <a:rPr kumimoji="0" lang="en-US" altLang="zh-CN" sz="1600" b="1">
                  <a:latin typeface="Arial" charset="0"/>
                  <a:ea typeface="SimSun" pitchFamily="2" charset="-122"/>
                </a:rPr>
                <a:t>1..N</a:t>
              </a:r>
              <a:r>
                <a:rPr kumimoji="0" lang="en-US" altLang="zh-TW" sz="1600" b="1">
                  <a:latin typeface="Arial" charset="0"/>
                  <a:ea typeface="SimSun" pitchFamily="2" charset="-122"/>
                </a:rPr>
                <a:t> Increments</a:t>
              </a:r>
            </a:p>
            <a:p>
              <a:pPr algn="ctr" eaLnBrk="1" hangingPunct="1"/>
              <a:r>
                <a:rPr kumimoji="0" lang="en-US" altLang="zh-TW" sz="1600" b="1">
                  <a:latin typeface="Arial" charset="0"/>
                  <a:ea typeface="SimSun" pitchFamily="2" charset="-122"/>
                </a:rPr>
                <a:t>CYCLE TIME</a:t>
              </a:r>
            </a:p>
            <a:p>
              <a:pPr algn="ctr" eaLnBrk="1" hangingPunct="1"/>
              <a:r>
                <a:rPr kumimoji="0" lang="en-US" altLang="zh-TW" sz="1600" b="1">
                  <a:latin typeface="Arial" charset="0"/>
                  <a:ea typeface="SimSun" pitchFamily="2" charset="-122"/>
                </a:rPr>
                <a:t>2 months</a:t>
              </a:r>
              <a:endParaRPr kumimoji="0" lang="en-US" altLang="zh-CN" sz="1600" b="1">
                <a:latin typeface="Arial" charset="0"/>
                <a:ea typeface="SimSun" pitchFamily="2" charset="-122"/>
              </a:endParaRPr>
            </a:p>
          </p:txBody>
        </p:sp>
        <p:sp>
          <p:nvSpPr>
            <p:cNvPr id="250907" name="Text Box 19"/>
            <p:cNvSpPr txBox="1">
              <a:spLocks noChangeArrowheads="1"/>
            </p:cNvSpPr>
            <p:nvPr/>
          </p:nvSpPr>
          <p:spPr bwMode="auto">
            <a:xfrm>
              <a:off x="4897" y="2918"/>
              <a:ext cx="49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kumimoji="0" lang="zh-TW" altLang="en-US" sz="1600">
                  <a:latin typeface="Arial" charset="0"/>
                </a:rPr>
                <a:t>增量</a:t>
              </a:r>
              <a:endParaRPr kumimoji="0" lang="en-US" altLang="zh-TW" sz="1600">
                <a:latin typeface="Arial" charset="0"/>
              </a:endParaRPr>
            </a:p>
          </p:txBody>
        </p:sp>
        <p:sp>
          <p:nvSpPr>
            <p:cNvPr id="250908" name="Freeform 20"/>
            <p:cNvSpPr>
              <a:spLocks/>
            </p:cNvSpPr>
            <p:nvPr/>
          </p:nvSpPr>
          <p:spPr bwMode="auto">
            <a:xfrm>
              <a:off x="4955" y="2624"/>
              <a:ext cx="110" cy="271"/>
            </a:xfrm>
            <a:custGeom>
              <a:avLst/>
              <a:gdLst>
                <a:gd name="T0" fmla="*/ 0 w 182"/>
                <a:gd name="T1" fmla="*/ 0 h 227"/>
                <a:gd name="T2" fmla="*/ 1 w 182"/>
                <a:gd name="T3" fmla="*/ 2147483647 h 227"/>
                <a:gd name="T4" fmla="*/ 1 w 182"/>
                <a:gd name="T5" fmla="*/ 2147483647 h 227"/>
                <a:gd name="T6" fmla="*/ 0 60000 65536"/>
                <a:gd name="T7" fmla="*/ 0 60000 65536"/>
                <a:gd name="T8" fmla="*/ 0 60000 65536"/>
                <a:gd name="T9" fmla="*/ 0 w 182"/>
                <a:gd name="T10" fmla="*/ 0 h 227"/>
                <a:gd name="T11" fmla="*/ 182 w 182"/>
                <a:gd name="T12" fmla="*/ 227 h 227"/>
              </a:gdLst>
              <a:ahLst/>
              <a:cxnLst>
                <a:cxn ang="T6">
                  <a:pos x="T0" y="T1"/>
                </a:cxn>
                <a:cxn ang="T7">
                  <a:pos x="T2" y="T3"/>
                </a:cxn>
                <a:cxn ang="T8">
                  <a:pos x="T4" y="T5"/>
                </a:cxn>
              </a:cxnLst>
              <a:rect l="T9" t="T10" r="T11" b="T12"/>
              <a:pathLst>
                <a:path w="182" h="227">
                  <a:moveTo>
                    <a:pt x="0" y="0"/>
                  </a:moveTo>
                  <a:cubicBezTo>
                    <a:pt x="53" y="49"/>
                    <a:pt x="106" y="98"/>
                    <a:pt x="136" y="136"/>
                  </a:cubicBezTo>
                  <a:cubicBezTo>
                    <a:pt x="166" y="174"/>
                    <a:pt x="174" y="212"/>
                    <a:pt x="182" y="227"/>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909" name="Text Box 21"/>
            <p:cNvSpPr txBox="1">
              <a:spLocks noChangeArrowheads="1"/>
            </p:cNvSpPr>
            <p:nvPr/>
          </p:nvSpPr>
          <p:spPr bwMode="auto">
            <a:xfrm>
              <a:off x="5165" y="3278"/>
              <a:ext cx="63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kumimoji="0" lang="zh-TW" altLang="en-US" sz="1600">
                  <a:latin typeface="Arial" charset="0"/>
                </a:rPr>
                <a:t>增量加</a:t>
              </a:r>
              <a:endParaRPr kumimoji="0" lang="en-US" altLang="zh-TW" sz="1600">
                <a:latin typeface="Arial" charset="0"/>
              </a:endParaRPr>
            </a:p>
            <a:p>
              <a:pPr eaLnBrk="1" hangingPunct="1"/>
              <a:r>
                <a:rPr kumimoji="0" lang="zh-TW" altLang="en-US" sz="1600">
                  <a:latin typeface="Arial" charset="0"/>
                </a:rPr>
                <a:t>上次交貨</a:t>
              </a:r>
              <a:endParaRPr kumimoji="0" lang="en-US" altLang="zh-TW" sz="1600">
                <a:latin typeface="Arial" charset="0"/>
              </a:endParaRPr>
            </a:p>
          </p:txBody>
        </p:sp>
        <p:sp>
          <p:nvSpPr>
            <p:cNvPr id="250910" name="Freeform 22"/>
            <p:cNvSpPr>
              <a:spLocks/>
            </p:cNvSpPr>
            <p:nvPr/>
          </p:nvSpPr>
          <p:spPr bwMode="auto">
            <a:xfrm>
              <a:off x="5230" y="3119"/>
              <a:ext cx="110" cy="226"/>
            </a:xfrm>
            <a:custGeom>
              <a:avLst/>
              <a:gdLst>
                <a:gd name="T0" fmla="*/ 0 w 181"/>
                <a:gd name="T1" fmla="*/ 0 h 227"/>
                <a:gd name="T2" fmla="*/ 1 w 181"/>
                <a:gd name="T3" fmla="*/ 113 h 227"/>
                <a:gd name="T4" fmla="*/ 1 w 181"/>
                <a:gd name="T5" fmla="*/ 113 h 227"/>
                <a:gd name="T6" fmla="*/ 0 60000 65536"/>
                <a:gd name="T7" fmla="*/ 0 60000 65536"/>
                <a:gd name="T8" fmla="*/ 0 60000 65536"/>
                <a:gd name="T9" fmla="*/ 0 w 181"/>
                <a:gd name="T10" fmla="*/ 0 h 227"/>
                <a:gd name="T11" fmla="*/ 181 w 181"/>
                <a:gd name="T12" fmla="*/ 227 h 227"/>
              </a:gdLst>
              <a:ahLst/>
              <a:cxnLst>
                <a:cxn ang="T6">
                  <a:pos x="T0" y="T1"/>
                </a:cxn>
                <a:cxn ang="T7">
                  <a:pos x="T2" y="T3"/>
                </a:cxn>
                <a:cxn ang="T8">
                  <a:pos x="T4" y="T5"/>
                </a:cxn>
              </a:cxnLst>
              <a:rect l="T9" t="T10" r="T11" b="T12"/>
              <a:pathLst>
                <a:path w="181" h="227">
                  <a:moveTo>
                    <a:pt x="0" y="0"/>
                  </a:moveTo>
                  <a:cubicBezTo>
                    <a:pt x="53" y="49"/>
                    <a:pt x="106" y="98"/>
                    <a:pt x="136" y="136"/>
                  </a:cubicBezTo>
                  <a:cubicBezTo>
                    <a:pt x="166" y="174"/>
                    <a:pt x="173" y="200"/>
                    <a:pt x="181" y="227"/>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911" name="Freeform 23"/>
            <p:cNvSpPr>
              <a:spLocks/>
            </p:cNvSpPr>
            <p:nvPr/>
          </p:nvSpPr>
          <p:spPr bwMode="auto">
            <a:xfrm>
              <a:off x="712" y="1748"/>
              <a:ext cx="270" cy="180"/>
            </a:xfrm>
            <a:custGeom>
              <a:avLst/>
              <a:gdLst>
                <a:gd name="T0" fmla="*/ 0 w 363"/>
                <a:gd name="T1" fmla="*/ 2147483647 h 137"/>
                <a:gd name="T2" fmla="*/ 1 w 363"/>
                <a:gd name="T3" fmla="*/ 2147483647 h 137"/>
                <a:gd name="T4" fmla="*/ 1 w 363"/>
                <a:gd name="T5" fmla="*/ 0 h 137"/>
                <a:gd name="T6" fmla="*/ 0 60000 65536"/>
                <a:gd name="T7" fmla="*/ 0 60000 65536"/>
                <a:gd name="T8" fmla="*/ 0 60000 65536"/>
                <a:gd name="T9" fmla="*/ 0 w 363"/>
                <a:gd name="T10" fmla="*/ 0 h 137"/>
                <a:gd name="T11" fmla="*/ 363 w 363"/>
                <a:gd name="T12" fmla="*/ 137 h 137"/>
              </a:gdLst>
              <a:ahLst/>
              <a:cxnLst>
                <a:cxn ang="T6">
                  <a:pos x="T0" y="T1"/>
                </a:cxn>
                <a:cxn ang="T7">
                  <a:pos x="T2" y="T3"/>
                </a:cxn>
                <a:cxn ang="T8">
                  <a:pos x="T4" y="T5"/>
                </a:cxn>
              </a:cxnLst>
              <a:rect l="T9" t="T10" r="T11" b="T12"/>
              <a:pathLst>
                <a:path w="363" h="137">
                  <a:moveTo>
                    <a:pt x="0" y="137"/>
                  </a:moveTo>
                  <a:cubicBezTo>
                    <a:pt x="37" y="103"/>
                    <a:pt x="75" y="69"/>
                    <a:pt x="136" y="46"/>
                  </a:cubicBezTo>
                  <a:cubicBezTo>
                    <a:pt x="197" y="23"/>
                    <a:pt x="280" y="11"/>
                    <a:pt x="363"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912" name="Freeform 24"/>
            <p:cNvSpPr>
              <a:spLocks/>
            </p:cNvSpPr>
            <p:nvPr/>
          </p:nvSpPr>
          <p:spPr bwMode="auto">
            <a:xfrm>
              <a:off x="4406" y="2084"/>
              <a:ext cx="275" cy="225"/>
            </a:xfrm>
            <a:custGeom>
              <a:avLst/>
              <a:gdLst>
                <a:gd name="T0" fmla="*/ 0 w 182"/>
                <a:gd name="T1" fmla="*/ 0 h 227"/>
                <a:gd name="T2" fmla="*/ 2147483647 w 182"/>
                <a:gd name="T3" fmla="*/ 56 h 227"/>
                <a:gd name="T4" fmla="*/ 2147483647 w 182"/>
                <a:gd name="T5" fmla="*/ 56 h 227"/>
                <a:gd name="T6" fmla="*/ 0 60000 65536"/>
                <a:gd name="T7" fmla="*/ 0 60000 65536"/>
                <a:gd name="T8" fmla="*/ 0 60000 65536"/>
                <a:gd name="T9" fmla="*/ 0 w 182"/>
                <a:gd name="T10" fmla="*/ 0 h 227"/>
                <a:gd name="T11" fmla="*/ 182 w 182"/>
                <a:gd name="T12" fmla="*/ 227 h 227"/>
              </a:gdLst>
              <a:ahLst/>
              <a:cxnLst>
                <a:cxn ang="T6">
                  <a:pos x="T0" y="T1"/>
                </a:cxn>
                <a:cxn ang="T7">
                  <a:pos x="T2" y="T3"/>
                </a:cxn>
                <a:cxn ang="T8">
                  <a:pos x="T4" y="T5"/>
                </a:cxn>
              </a:cxnLst>
              <a:rect l="T9" t="T10" r="T11" b="T12"/>
              <a:pathLst>
                <a:path w="182" h="227">
                  <a:moveTo>
                    <a:pt x="0" y="0"/>
                  </a:moveTo>
                  <a:cubicBezTo>
                    <a:pt x="53" y="49"/>
                    <a:pt x="106" y="98"/>
                    <a:pt x="136" y="136"/>
                  </a:cubicBezTo>
                  <a:cubicBezTo>
                    <a:pt x="166" y="174"/>
                    <a:pt x="174" y="212"/>
                    <a:pt x="182" y="227"/>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913" name="Text Box 25"/>
            <p:cNvSpPr txBox="1">
              <a:spLocks noChangeArrowheads="1"/>
            </p:cNvSpPr>
            <p:nvPr/>
          </p:nvSpPr>
          <p:spPr bwMode="auto">
            <a:xfrm>
              <a:off x="3277" y="2198"/>
              <a:ext cx="1125"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r>
                <a:rPr kumimoji="0" lang="en-US" altLang="zh-TW" sz="1600" b="1">
                  <a:latin typeface="Arial" charset="0"/>
                  <a:ea typeface="SimSun" pitchFamily="2" charset="-122"/>
                </a:rPr>
                <a:t>    </a:t>
              </a:r>
            </a:p>
            <a:p>
              <a:pPr algn="ctr" eaLnBrk="1" hangingPunct="1"/>
              <a:r>
                <a:rPr kumimoji="0" lang="zh-CN" altLang="en-US" sz="1600" b="1">
                  <a:latin typeface="Arial" charset="0"/>
                  <a:ea typeface="SimSun" pitchFamily="2" charset="-122"/>
                </a:rPr>
                <a:t>測試碼保護中</a:t>
              </a:r>
              <a:endParaRPr kumimoji="0" lang="en-US" altLang="zh-CN" sz="1600" b="1">
                <a:latin typeface="Arial" charset="0"/>
                <a:ea typeface="SimSun" pitchFamily="2" charset="-122"/>
              </a:endParaRPr>
            </a:p>
            <a:p>
              <a:pPr algn="ctr" eaLnBrk="1" hangingPunct="1"/>
              <a:r>
                <a:rPr kumimoji="0" lang="en-US" altLang="zh-CN" sz="1600" b="1">
                  <a:latin typeface="Arial" charset="0"/>
                  <a:ea typeface="SimSun" pitchFamily="2" charset="-122"/>
                </a:rPr>
                <a:t>1..N</a:t>
              </a:r>
              <a:r>
                <a:rPr kumimoji="0" lang="en-US" altLang="zh-TW" sz="1600" b="1">
                  <a:latin typeface="Arial" charset="0"/>
                  <a:ea typeface="SimSun" pitchFamily="2" charset="-122"/>
                </a:rPr>
                <a:t> Methods    </a:t>
              </a:r>
            </a:p>
            <a:p>
              <a:pPr algn="ctr" eaLnBrk="1" hangingPunct="1"/>
              <a:r>
                <a:rPr kumimoji="0" lang="en-US" altLang="zh-TW" sz="1600" b="1">
                  <a:latin typeface="Arial" charset="0"/>
                  <a:ea typeface="SimSun" pitchFamily="2" charset="-122"/>
                </a:rPr>
                <a:t>CYCLE TIME</a:t>
              </a:r>
            </a:p>
            <a:p>
              <a:pPr algn="ctr" eaLnBrk="1" hangingPunct="1"/>
              <a:r>
                <a:rPr kumimoji="0" lang="en-US" altLang="zh-TW" sz="1600" b="1">
                  <a:latin typeface="Arial" charset="0"/>
                  <a:ea typeface="SimSun" pitchFamily="2" charset="-122"/>
                </a:rPr>
                <a:t>0.5day</a:t>
              </a:r>
              <a:endParaRPr kumimoji="0" lang="en-US" altLang="zh-CN" sz="1600" b="1">
                <a:latin typeface="Arial" charset="0"/>
                <a:ea typeface="SimSun" pitchFamily="2" charset="-122"/>
              </a:endParaRPr>
            </a:p>
          </p:txBody>
        </p:sp>
      </p:grpSp>
      <p:sp>
        <p:nvSpPr>
          <p:cNvPr id="307226" name="Text Box 26"/>
          <p:cNvSpPr txBox="1">
            <a:spLocks noChangeArrowheads="1"/>
          </p:cNvSpPr>
          <p:nvPr/>
        </p:nvSpPr>
        <p:spPr bwMode="auto">
          <a:xfrm>
            <a:off x="1267885" y="5492751"/>
            <a:ext cx="2180405" cy="1077218"/>
          </a:xfrm>
          <a:prstGeom prst="rect">
            <a:avLst/>
          </a:prstGeom>
          <a:noFill/>
          <a:ln w="9525">
            <a:noFill/>
            <a:miter lim="800000"/>
            <a:headEnd/>
            <a:tailEnd/>
          </a:ln>
          <a:effectLst/>
        </p:spPr>
        <p:txBody>
          <a:bodyPr wrap="none">
            <a:spAutoFit/>
          </a:bodyPr>
          <a:lstStyle/>
          <a:p>
            <a:pPr>
              <a:defRPr/>
            </a:pPr>
            <a:r>
              <a:rPr lang="zh-TW" altLang="en-US" sz="1600">
                <a:effectLst>
                  <a:outerShdw blurRad="38100" dist="38100" dir="2700000" algn="tl">
                    <a:srgbClr val="000000"/>
                  </a:outerShdw>
                </a:effectLst>
                <a:latin typeface="新細明體" pitchFamily="18" charset="-120"/>
                <a:ea typeface="新細明體" pitchFamily="18" charset="-120"/>
              </a:rPr>
              <a:t>喜好度調查</a:t>
            </a:r>
            <a:endParaRPr lang="zh-TW" altLang="en-US" sz="1600">
              <a:latin typeface="Arial" charset="0"/>
              <a:ea typeface="新細明體" pitchFamily="18" charset="-120"/>
            </a:endParaRPr>
          </a:p>
          <a:p>
            <a:pPr>
              <a:defRPr/>
            </a:pPr>
            <a:r>
              <a:rPr lang="en-US" altLang="zh-TW" sz="1600" b="1">
                <a:ea typeface="新細明體" pitchFamily="18" charset="-120"/>
              </a:rPr>
              <a:t>1..N Questions</a:t>
            </a:r>
            <a:r>
              <a:rPr lang="en-US" altLang="zh-TW" sz="1600">
                <a:ea typeface="新細明體" pitchFamily="18" charset="-120"/>
              </a:rPr>
              <a:t> </a:t>
            </a:r>
          </a:p>
          <a:p>
            <a:pPr>
              <a:defRPr/>
            </a:pPr>
            <a:r>
              <a:rPr lang="en-US" altLang="zh-TW" sz="1600" b="1">
                <a:ea typeface="新細明體" pitchFamily="18" charset="-120"/>
              </a:rPr>
              <a:t>CYCLE TIME </a:t>
            </a:r>
          </a:p>
          <a:p>
            <a:pPr>
              <a:defRPr/>
            </a:pPr>
            <a:r>
              <a:rPr lang="en-US" altLang="zh-TW" sz="1600" b="1">
                <a:ea typeface="新細明體" pitchFamily="18" charset="-120"/>
              </a:rPr>
              <a:t>5 seconds (Not in XP)</a:t>
            </a:r>
          </a:p>
        </p:txBody>
      </p:sp>
      <p:sp>
        <p:nvSpPr>
          <p:cNvPr id="250887" name="Freeform 27"/>
          <p:cNvSpPr>
            <a:spLocks/>
          </p:cNvSpPr>
          <p:nvPr/>
        </p:nvSpPr>
        <p:spPr bwMode="auto">
          <a:xfrm>
            <a:off x="2571752" y="5214938"/>
            <a:ext cx="857249" cy="500062"/>
          </a:xfrm>
          <a:custGeom>
            <a:avLst/>
            <a:gdLst>
              <a:gd name="T0" fmla="*/ 2147483647 w 331"/>
              <a:gd name="T1" fmla="*/ 2147483647 h 181"/>
              <a:gd name="T2" fmla="*/ 2147483647 w 331"/>
              <a:gd name="T3" fmla="*/ 2147483647 h 181"/>
              <a:gd name="T4" fmla="*/ 2147483647 w 331"/>
              <a:gd name="T5" fmla="*/ 2147483647 h 181"/>
              <a:gd name="T6" fmla="*/ 2147483647 w 331"/>
              <a:gd name="T7" fmla="*/ 0 h 181"/>
              <a:gd name="T8" fmla="*/ 2147483647 w 331"/>
              <a:gd name="T9" fmla="*/ 2147483647 h 181"/>
              <a:gd name="T10" fmla="*/ 2147483647 w 331"/>
              <a:gd name="T11" fmla="*/ 2147483647 h 181"/>
              <a:gd name="T12" fmla="*/ 2147483647 w 331"/>
              <a:gd name="T13" fmla="*/ 2147483647 h 181"/>
              <a:gd name="T14" fmla="*/ 0 60000 65536"/>
              <a:gd name="T15" fmla="*/ 0 60000 65536"/>
              <a:gd name="T16" fmla="*/ 0 60000 65536"/>
              <a:gd name="T17" fmla="*/ 0 60000 65536"/>
              <a:gd name="T18" fmla="*/ 0 60000 65536"/>
              <a:gd name="T19" fmla="*/ 0 60000 65536"/>
              <a:gd name="T20" fmla="*/ 0 60000 65536"/>
              <a:gd name="T21" fmla="*/ 0 w 331"/>
              <a:gd name="T22" fmla="*/ 0 h 181"/>
              <a:gd name="T23" fmla="*/ 331 w 331"/>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 h="181">
                <a:moveTo>
                  <a:pt x="7" y="181"/>
                </a:moveTo>
                <a:cubicBezTo>
                  <a:pt x="3" y="170"/>
                  <a:pt x="0" y="159"/>
                  <a:pt x="7" y="136"/>
                </a:cubicBezTo>
                <a:cubicBezTo>
                  <a:pt x="14" y="113"/>
                  <a:pt x="29" y="68"/>
                  <a:pt x="52" y="45"/>
                </a:cubicBezTo>
                <a:cubicBezTo>
                  <a:pt x="75" y="22"/>
                  <a:pt x="105" y="0"/>
                  <a:pt x="143" y="0"/>
                </a:cubicBezTo>
                <a:cubicBezTo>
                  <a:pt x="181" y="0"/>
                  <a:pt x="249" y="22"/>
                  <a:pt x="279" y="45"/>
                </a:cubicBezTo>
                <a:cubicBezTo>
                  <a:pt x="309" y="68"/>
                  <a:pt x="317" y="113"/>
                  <a:pt x="324" y="136"/>
                </a:cubicBezTo>
                <a:cubicBezTo>
                  <a:pt x="331" y="159"/>
                  <a:pt x="324" y="166"/>
                  <a:pt x="324" y="181"/>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888" name="Freeform 28"/>
          <p:cNvSpPr>
            <a:spLocks/>
          </p:cNvSpPr>
          <p:nvPr/>
        </p:nvSpPr>
        <p:spPr bwMode="auto">
          <a:xfrm>
            <a:off x="6576484" y="2205038"/>
            <a:ext cx="700616" cy="360362"/>
          </a:xfrm>
          <a:custGeom>
            <a:avLst/>
            <a:gdLst>
              <a:gd name="T0" fmla="*/ 2147483647 w 331"/>
              <a:gd name="T1" fmla="*/ 2147483647 h 181"/>
              <a:gd name="T2" fmla="*/ 2147483647 w 331"/>
              <a:gd name="T3" fmla="*/ 2147483647 h 181"/>
              <a:gd name="T4" fmla="*/ 2147483647 w 331"/>
              <a:gd name="T5" fmla="*/ 2147483647 h 181"/>
              <a:gd name="T6" fmla="*/ 2147483647 w 331"/>
              <a:gd name="T7" fmla="*/ 0 h 181"/>
              <a:gd name="T8" fmla="*/ 2147483647 w 331"/>
              <a:gd name="T9" fmla="*/ 2147483647 h 181"/>
              <a:gd name="T10" fmla="*/ 2147483647 w 331"/>
              <a:gd name="T11" fmla="*/ 2147483647 h 181"/>
              <a:gd name="T12" fmla="*/ 2147483647 w 331"/>
              <a:gd name="T13" fmla="*/ 2147483647 h 181"/>
              <a:gd name="T14" fmla="*/ 0 60000 65536"/>
              <a:gd name="T15" fmla="*/ 0 60000 65536"/>
              <a:gd name="T16" fmla="*/ 0 60000 65536"/>
              <a:gd name="T17" fmla="*/ 0 60000 65536"/>
              <a:gd name="T18" fmla="*/ 0 60000 65536"/>
              <a:gd name="T19" fmla="*/ 0 60000 65536"/>
              <a:gd name="T20" fmla="*/ 0 60000 65536"/>
              <a:gd name="T21" fmla="*/ 0 w 331"/>
              <a:gd name="T22" fmla="*/ 0 h 181"/>
              <a:gd name="T23" fmla="*/ 331 w 331"/>
              <a:gd name="T24" fmla="*/ 181 h 1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 h="181">
                <a:moveTo>
                  <a:pt x="7" y="181"/>
                </a:moveTo>
                <a:cubicBezTo>
                  <a:pt x="3" y="170"/>
                  <a:pt x="0" y="159"/>
                  <a:pt x="7" y="136"/>
                </a:cubicBezTo>
                <a:cubicBezTo>
                  <a:pt x="14" y="113"/>
                  <a:pt x="29" y="68"/>
                  <a:pt x="52" y="45"/>
                </a:cubicBezTo>
                <a:cubicBezTo>
                  <a:pt x="75" y="22"/>
                  <a:pt x="105" y="0"/>
                  <a:pt x="143" y="0"/>
                </a:cubicBezTo>
                <a:cubicBezTo>
                  <a:pt x="181" y="0"/>
                  <a:pt x="249" y="22"/>
                  <a:pt x="279" y="45"/>
                </a:cubicBezTo>
                <a:cubicBezTo>
                  <a:pt x="309" y="68"/>
                  <a:pt x="317" y="113"/>
                  <a:pt x="324" y="136"/>
                </a:cubicBezTo>
                <a:cubicBezTo>
                  <a:pt x="331" y="159"/>
                  <a:pt x="324" y="166"/>
                  <a:pt x="324" y="181"/>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889" name="Text Box 4"/>
          <p:cNvSpPr txBox="1">
            <a:spLocks noChangeArrowheads="1"/>
          </p:cNvSpPr>
          <p:nvPr/>
        </p:nvSpPr>
        <p:spPr bwMode="auto">
          <a:xfrm>
            <a:off x="4667252" y="2428875"/>
            <a:ext cx="123824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kumimoji="0" lang="zh-TW" altLang="en-US" sz="1600">
                <a:latin typeface="Arial" charset="0"/>
              </a:rPr>
              <a:t>站著</a:t>
            </a:r>
            <a:endParaRPr kumimoji="0" lang="en-US" altLang="zh-TW" sz="1600">
              <a:latin typeface="Arial" charset="0"/>
            </a:endParaRPr>
          </a:p>
          <a:p>
            <a:pPr eaLnBrk="1" hangingPunct="1"/>
            <a:r>
              <a:rPr kumimoji="0" lang="zh-TW" altLang="en-US" sz="1600">
                <a:latin typeface="Arial" charset="0"/>
              </a:rPr>
              <a:t>開日會</a:t>
            </a:r>
          </a:p>
        </p:txBody>
      </p:sp>
      <p:sp>
        <p:nvSpPr>
          <p:cNvPr id="250890" name="Freeform 10"/>
          <p:cNvSpPr>
            <a:spLocks/>
          </p:cNvSpPr>
          <p:nvPr/>
        </p:nvSpPr>
        <p:spPr bwMode="auto">
          <a:xfrm>
            <a:off x="4095751" y="2571750"/>
            <a:ext cx="666749" cy="46038"/>
          </a:xfrm>
          <a:custGeom>
            <a:avLst/>
            <a:gdLst>
              <a:gd name="T0" fmla="*/ 0 w 409"/>
              <a:gd name="T1" fmla="*/ 2147483647 h 106"/>
              <a:gd name="T2" fmla="*/ 2147483647 w 409"/>
              <a:gd name="T3" fmla="*/ 2147483647 h 106"/>
              <a:gd name="T4" fmla="*/ 2147483647 w 409"/>
              <a:gd name="T5" fmla="*/ 2147483647 h 106"/>
              <a:gd name="T6" fmla="*/ 0 60000 65536"/>
              <a:gd name="T7" fmla="*/ 0 60000 65536"/>
              <a:gd name="T8" fmla="*/ 0 60000 65536"/>
              <a:gd name="T9" fmla="*/ 0 w 409"/>
              <a:gd name="T10" fmla="*/ 0 h 106"/>
              <a:gd name="T11" fmla="*/ 409 w 409"/>
              <a:gd name="T12" fmla="*/ 106 h 106"/>
            </a:gdLst>
            <a:ahLst/>
            <a:cxnLst>
              <a:cxn ang="T6">
                <a:pos x="T0" y="T1"/>
              </a:cxn>
              <a:cxn ang="T7">
                <a:pos x="T2" y="T3"/>
              </a:cxn>
              <a:cxn ang="T8">
                <a:pos x="T4" y="T5"/>
              </a:cxn>
            </a:cxnLst>
            <a:rect l="T9" t="T10" r="T11" b="T12"/>
            <a:pathLst>
              <a:path w="409" h="106">
                <a:moveTo>
                  <a:pt x="0" y="15"/>
                </a:moveTo>
                <a:cubicBezTo>
                  <a:pt x="79" y="7"/>
                  <a:pt x="159" y="0"/>
                  <a:pt x="227" y="15"/>
                </a:cubicBezTo>
                <a:cubicBezTo>
                  <a:pt x="295" y="30"/>
                  <a:pt x="352" y="68"/>
                  <a:pt x="409" y="10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891" name="Freeform 12"/>
          <p:cNvSpPr>
            <a:spLocks/>
          </p:cNvSpPr>
          <p:nvPr/>
        </p:nvSpPr>
        <p:spPr bwMode="auto">
          <a:xfrm>
            <a:off x="5171017" y="3000376"/>
            <a:ext cx="4682067" cy="2563813"/>
          </a:xfrm>
          <a:custGeom>
            <a:avLst/>
            <a:gdLst>
              <a:gd name="T0" fmla="*/ 2147483647 w 1891"/>
              <a:gd name="T1" fmla="*/ 2147483647 h 1483"/>
              <a:gd name="T2" fmla="*/ 2147483647 w 1891"/>
              <a:gd name="T3" fmla="*/ 2147483647 h 1483"/>
              <a:gd name="T4" fmla="*/ 2147483647 w 1891"/>
              <a:gd name="T5" fmla="*/ 2147483647 h 1483"/>
              <a:gd name="T6" fmla="*/ 2147483647 w 1891"/>
              <a:gd name="T7" fmla="*/ 2147483647 h 1483"/>
              <a:gd name="T8" fmla="*/ 2147483647 w 1891"/>
              <a:gd name="T9" fmla="*/ 2147483647 h 1483"/>
              <a:gd name="T10" fmla="*/ 2147483647 w 1891"/>
              <a:gd name="T11" fmla="*/ 2147483647 h 1483"/>
              <a:gd name="T12" fmla="*/ 2147483647 w 1891"/>
              <a:gd name="T13" fmla="*/ 0 h 1483"/>
              <a:gd name="T14" fmla="*/ 0 60000 65536"/>
              <a:gd name="T15" fmla="*/ 0 60000 65536"/>
              <a:gd name="T16" fmla="*/ 0 60000 65536"/>
              <a:gd name="T17" fmla="*/ 0 60000 65536"/>
              <a:gd name="T18" fmla="*/ 0 60000 65536"/>
              <a:gd name="T19" fmla="*/ 0 60000 65536"/>
              <a:gd name="T20" fmla="*/ 0 60000 65536"/>
              <a:gd name="T21" fmla="*/ 0 w 1891"/>
              <a:gd name="T22" fmla="*/ 0 h 1483"/>
              <a:gd name="T23" fmla="*/ 1891 w 1891"/>
              <a:gd name="T24" fmla="*/ 1483 h 14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1" h="1483">
                <a:moveTo>
                  <a:pt x="1891" y="911"/>
                </a:moveTo>
                <a:cubicBezTo>
                  <a:pt x="1890" y="911"/>
                  <a:pt x="1794" y="1187"/>
                  <a:pt x="1691" y="1281"/>
                </a:cubicBezTo>
                <a:cubicBezTo>
                  <a:pt x="1588" y="1375"/>
                  <a:pt x="1420" y="1461"/>
                  <a:pt x="1273" y="1472"/>
                </a:cubicBezTo>
                <a:cubicBezTo>
                  <a:pt x="1126" y="1483"/>
                  <a:pt x="955" y="1421"/>
                  <a:pt x="807" y="1348"/>
                </a:cubicBezTo>
                <a:cubicBezTo>
                  <a:pt x="659" y="1275"/>
                  <a:pt x="500" y="1152"/>
                  <a:pt x="382" y="1033"/>
                </a:cubicBezTo>
                <a:cubicBezTo>
                  <a:pt x="265" y="914"/>
                  <a:pt x="164" y="807"/>
                  <a:pt x="102" y="635"/>
                </a:cubicBezTo>
                <a:cubicBezTo>
                  <a:pt x="40" y="463"/>
                  <a:pt x="0" y="215"/>
                  <a:pt x="11"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250892" name="Text Box 15"/>
          <p:cNvSpPr txBox="1">
            <a:spLocks noChangeArrowheads="1"/>
          </p:cNvSpPr>
          <p:nvPr/>
        </p:nvSpPr>
        <p:spPr bwMode="auto">
          <a:xfrm>
            <a:off x="3143251" y="3571875"/>
            <a:ext cx="225213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r>
              <a:rPr kumimoji="0" lang="en-US" altLang="zh-TW" sz="1600" b="1">
                <a:latin typeface="Arial" charset="0"/>
                <a:ea typeface="SimSun" pitchFamily="2" charset="-122"/>
              </a:rPr>
              <a:t>CYCLE TIME</a:t>
            </a:r>
          </a:p>
          <a:p>
            <a:pPr algn="ctr" eaLnBrk="1" hangingPunct="1"/>
            <a:r>
              <a:rPr kumimoji="0" lang="en-US" altLang="zh-TW" sz="1600" b="1">
                <a:latin typeface="Arial" charset="0"/>
                <a:ea typeface="SimSun" pitchFamily="2" charset="-122"/>
              </a:rPr>
              <a:t>1</a:t>
            </a:r>
            <a:r>
              <a:rPr kumimoji="0" lang="zh-TW" altLang="en-US" sz="1600" b="1">
                <a:latin typeface="Arial" charset="0"/>
                <a:ea typeface="SimSun" pitchFamily="2" charset="-122"/>
              </a:rPr>
              <a:t> </a:t>
            </a:r>
            <a:r>
              <a:rPr kumimoji="0" lang="en-US" altLang="zh-TW" sz="1600" b="1">
                <a:latin typeface="Arial" charset="0"/>
                <a:ea typeface="SimSun" pitchFamily="2" charset="-122"/>
              </a:rPr>
              <a:t>day</a:t>
            </a:r>
            <a:endParaRPr kumimoji="0" lang="en-US" altLang="zh-CN" sz="1600" b="1">
              <a:latin typeface="Arial" charset="0"/>
              <a:ea typeface="SimSun" pitchFamily="2" charset="-122"/>
            </a:endParaRPr>
          </a:p>
        </p:txBody>
      </p:sp>
    </p:spTree>
    <p:extLst>
      <p:ext uri="{BB962C8B-B14F-4D97-AF65-F5344CB8AC3E}">
        <p14:creationId xmlns:p14="http://schemas.microsoft.com/office/powerpoint/2010/main" val="88244988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pPr eaLnBrk="1" hangingPunct="1">
              <a:defRPr/>
            </a:pPr>
            <a:r>
              <a:rPr lang="zh-TW" altLang="en-US" sz="4000" dirty="0" smtClean="0">
                <a:solidFill>
                  <a:schemeClr val="tx1"/>
                </a:solidFill>
                <a:ea typeface="標楷體" pitchFamily="65" charset="-120"/>
              </a:rPr>
              <a:t>測試帶動的開發方法</a:t>
            </a:r>
            <a:br>
              <a:rPr lang="zh-TW" altLang="en-US" sz="4000" dirty="0" smtClean="0">
                <a:solidFill>
                  <a:schemeClr val="tx1"/>
                </a:solidFill>
                <a:ea typeface="標楷體" pitchFamily="65" charset="-120"/>
              </a:rPr>
            </a:br>
            <a:r>
              <a:rPr lang="en-US" altLang="zh-TW" sz="4000" dirty="0" smtClean="0">
                <a:solidFill>
                  <a:schemeClr val="tx1"/>
                </a:solidFill>
                <a:ea typeface="標楷體" pitchFamily="65" charset="-120"/>
              </a:rPr>
              <a:t>(Test-driven development, TDD)</a:t>
            </a:r>
          </a:p>
        </p:txBody>
      </p:sp>
      <p:sp>
        <p:nvSpPr>
          <p:cNvPr id="308227" name="Rectangle 3"/>
          <p:cNvSpPr>
            <a:spLocks noGrp="1" noChangeArrowheads="1"/>
          </p:cNvSpPr>
          <p:nvPr>
            <p:ph sz="quarter" idx="4294967295"/>
          </p:nvPr>
        </p:nvSpPr>
        <p:spPr>
          <a:xfrm>
            <a:off x="1524000" y="1603513"/>
            <a:ext cx="8534400" cy="3922643"/>
          </a:xfrm>
          <a:prstGeom prst="rect">
            <a:avLst/>
          </a:prstGeom>
        </p:spPr>
        <p:txBody>
          <a:bodyPr>
            <a:normAutofit lnSpcReduction="10000"/>
          </a:bodyPr>
          <a:lstStyle/>
          <a:p>
            <a:pPr eaLnBrk="1" hangingPunct="1">
              <a:buFont typeface="Wingdings" pitchFamily="2" charset="2"/>
              <a:buNone/>
              <a:defRPr/>
            </a:pPr>
            <a:r>
              <a:rPr lang="zh-TW" altLang="en-US" sz="2800" dirty="0" smtClean="0">
                <a:latin typeface="標楷體" pitchFamily="65" charset="-120"/>
                <a:ea typeface="標楷體" pitchFamily="65" charset="-120"/>
              </a:rPr>
              <a:t>  </a:t>
            </a:r>
            <a:r>
              <a:rPr lang="zh-TW" altLang="en-US" sz="2800" b="1" dirty="0" smtClean="0">
                <a:solidFill>
                  <a:schemeClr val="tx1"/>
                </a:solidFill>
                <a:effectLst/>
                <a:latin typeface="標楷體" pitchFamily="65" charset="-120"/>
                <a:ea typeface="標楷體" pitchFamily="65" charset="-120"/>
              </a:rPr>
              <a:t>上面的溝通週期圖中，每個溝通圈走一圈</a:t>
            </a:r>
            <a:r>
              <a:rPr lang="en-US" altLang="zh-TW" sz="2800" b="1" dirty="0" smtClean="0">
                <a:solidFill>
                  <a:schemeClr val="tx1"/>
                </a:solidFill>
                <a:effectLst/>
                <a:latin typeface="標楷體" pitchFamily="65" charset="-120"/>
                <a:ea typeface="標楷體" pitchFamily="65" charset="-120"/>
              </a:rPr>
              <a:t>(</a:t>
            </a:r>
            <a:r>
              <a:rPr lang="zh-TW" altLang="en-US" sz="2800" b="1" dirty="0" smtClean="0">
                <a:solidFill>
                  <a:srgbClr val="FF0000"/>
                </a:solidFill>
                <a:effectLst/>
                <a:latin typeface="新細明體" pitchFamily="18" charset="-120"/>
              </a:rPr>
              <a:t>溝通要快而準</a:t>
            </a:r>
            <a:r>
              <a:rPr lang="en-US" altLang="zh-TW" sz="2800" b="1" dirty="0" smtClean="0">
                <a:solidFill>
                  <a:schemeClr val="tx1"/>
                </a:solidFill>
                <a:effectLst/>
                <a:latin typeface="標楷體" pitchFamily="65" charset="-120"/>
                <a:ea typeface="標楷體" pitchFamily="65" charset="-120"/>
              </a:rPr>
              <a:t>)</a:t>
            </a:r>
            <a:r>
              <a:rPr lang="zh-TW" altLang="en-US" sz="2800" b="1" dirty="0" smtClean="0">
                <a:solidFill>
                  <a:schemeClr val="tx1"/>
                </a:solidFill>
                <a:effectLst/>
                <a:latin typeface="標楷體" pitchFamily="65" charset="-120"/>
                <a:ea typeface="標楷體" pitchFamily="65" charset="-120"/>
              </a:rPr>
              <a:t>，就是一次</a:t>
            </a:r>
            <a:r>
              <a:rPr lang="zh-TW" altLang="en-US" sz="2800" b="1" dirty="0" smtClean="0">
                <a:solidFill>
                  <a:srgbClr val="FF0000"/>
                </a:solidFill>
                <a:effectLst/>
                <a:latin typeface="新細明體" pitchFamily="18" charset="-120"/>
              </a:rPr>
              <a:t>測試</a:t>
            </a:r>
            <a:r>
              <a:rPr lang="zh-TW" altLang="en-US" sz="2800" b="1" dirty="0" smtClean="0">
                <a:solidFill>
                  <a:schemeClr val="tx1"/>
                </a:solidFill>
                <a:effectLst/>
                <a:latin typeface="標楷體" pitchFamily="65" charset="-120"/>
                <a:ea typeface="標楷體" pitchFamily="65" charset="-120"/>
              </a:rPr>
              <a:t>，在週而復始的不斷測試中，優質軟體緩緩開發出來了</a:t>
            </a:r>
            <a:r>
              <a:rPr lang="en-US" altLang="zh-TW" sz="2800" b="1" dirty="0" smtClean="0">
                <a:solidFill>
                  <a:schemeClr val="tx1"/>
                </a:solidFill>
                <a:effectLst/>
                <a:latin typeface="標楷體" pitchFamily="65" charset="-120"/>
                <a:ea typeface="標楷體" pitchFamily="65" charset="-120"/>
              </a:rPr>
              <a:t>!</a:t>
            </a:r>
          </a:p>
          <a:p>
            <a:pPr eaLnBrk="1" hangingPunct="1">
              <a:buFont typeface="Wingdings" pitchFamily="2" charset="2"/>
              <a:buNone/>
              <a:defRPr/>
            </a:pPr>
            <a:r>
              <a:rPr lang="zh-TW" altLang="en-US" sz="2800" b="1" dirty="0" smtClean="0">
                <a:solidFill>
                  <a:schemeClr val="tx1"/>
                </a:solidFill>
                <a:effectLst/>
                <a:latin typeface="新細明體" pitchFamily="18" charset="-120"/>
              </a:rPr>
              <a:t>例子</a:t>
            </a:r>
            <a:r>
              <a:rPr lang="en-US" altLang="zh-TW" sz="2800" b="1" dirty="0" smtClean="0">
                <a:solidFill>
                  <a:schemeClr val="tx1"/>
                </a:solidFill>
                <a:effectLst/>
                <a:latin typeface="新細明體" pitchFamily="18" charset="-120"/>
              </a:rPr>
              <a:t>:</a:t>
            </a:r>
            <a:r>
              <a:rPr lang="en-US" altLang="zh-TW" sz="2800" b="1" dirty="0" smtClean="0">
                <a:solidFill>
                  <a:schemeClr val="tx1"/>
                </a:solidFill>
                <a:effectLst/>
                <a:latin typeface="標楷體" pitchFamily="65" charset="-120"/>
                <a:ea typeface="標楷體" pitchFamily="65" charset="-120"/>
              </a:rPr>
              <a:t> </a:t>
            </a:r>
            <a:r>
              <a:rPr kumimoji="0" lang="en-US" altLang="zh-TW" sz="2800" b="1" dirty="0" smtClean="0">
                <a:solidFill>
                  <a:schemeClr val="tx1"/>
                </a:solidFill>
                <a:effectLst/>
                <a:latin typeface="新細明體" pitchFamily="18" charset="-120"/>
              </a:rPr>
              <a:t>Pair</a:t>
            </a:r>
            <a:r>
              <a:rPr kumimoji="0" lang="zh-TW" altLang="en-US" sz="2800" b="1" dirty="0" smtClean="0">
                <a:solidFill>
                  <a:schemeClr val="tx1"/>
                </a:solidFill>
                <a:effectLst/>
                <a:latin typeface="新細明體" pitchFamily="18" charset="-120"/>
              </a:rPr>
              <a:t> </a:t>
            </a:r>
            <a:r>
              <a:rPr kumimoji="0" lang="en-US" altLang="zh-TW" sz="2800" b="1" dirty="0" smtClean="0">
                <a:solidFill>
                  <a:schemeClr val="tx1"/>
                </a:solidFill>
                <a:effectLst/>
                <a:latin typeface="新細明體" pitchFamily="18" charset="-120"/>
              </a:rPr>
              <a:t>Programming</a:t>
            </a:r>
            <a:r>
              <a:rPr kumimoji="0" lang="zh-TW" altLang="en-US" sz="2800" b="1" dirty="0" smtClean="0">
                <a:solidFill>
                  <a:schemeClr val="tx1"/>
                </a:solidFill>
                <a:effectLst/>
                <a:latin typeface="標楷體" pitchFamily="65" charset="-120"/>
                <a:ea typeface="標楷體" pitchFamily="65" charset="-120"/>
              </a:rPr>
              <a:t>中，小張將 </a:t>
            </a:r>
            <a:r>
              <a:rPr kumimoji="0" lang="en-US" altLang="zh-TW" sz="2800" b="1" dirty="0" smtClean="0">
                <a:solidFill>
                  <a:schemeClr val="tx1"/>
                </a:solidFill>
                <a:effectLst/>
                <a:latin typeface="標楷體" pitchFamily="65" charset="-120"/>
                <a:ea typeface="標楷體" pitchFamily="65" charset="-120"/>
              </a:rPr>
              <a:t>N-1</a:t>
            </a:r>
            <a:r>
              <a:rPr kumimoji="0" lang="zh-TW" altLang="en-US" sz="2800" b="1" dirty="0" smtClean="0">
                <a:solidFill>
                  <a:schemeClr val="tx1"/>
                </a:solidFill>
                <a:effectLst/>
                <a:latin typeface="標楷體" pitchFamily="65" charset="-120"/>
                <a:ea typeface="標楷體" pitchFamily="65" charset="-120"/>
              </a:rPr>
              <a:t>寫成 </a:t>
            </a:r>
            <a:r>
              <a:rPr kumimoji="0" lang="en-US" altLang="zh-TW" sz="2800" b="1" dirty="0" smtClean="0">
                <a:solidFill>
                  <a:schemeClr val="tx1"/>
                </a:solidFill>
                <a:effectLst/>
                <a:latin typeface="標楷體" pitchFamily="65" charset="-120"/>
                <a:ea typeface="標楷體" pitchFamily="65" charset="-120"/>
              </a:rPr>
              <a:t>N,</a:t>
            </a:r>
          </a:p>
          <a:p>
            <a:pPr eaLnBrk="1" hangingPunct="1">
              <a:buFont typeface="Wingdings" pitchFamily="2" charset="2"/>
              <a:buNone/>
              <a:defRPr/>
            </a:pPr>
            <a:r>
              <a:rPr kumimoji="0" lang="zh-TW" altLang="en-US" sz="2800" b="1" dirty="0" smtClean="0">
                <a:solidFill>
                  <a:schemeClr val="tx1"/>
                </a:solidFill>
                <a:effectLst/>
                <a:latin typeface="標楷體" pitchFamily="65" charset="-120"/>
                <a:ea typeface="標楷體" pitchFamily="65" charset="-120"/>
              </a:rPr>
              <a:t>      同伴老李馬上指正，這就是</a:t>
            </a:r>
            <a:r>
              <a:rPr lang="zh-TW" altLang="en-US" sz="2800" b="1" dirty="0" smtClean="0">
                <a:solidFill>
                  <a:schemeClr val="tx1"/>
                </a:solidFill>
                <a:effectLst/>
                <a:latin typeface="新細明體" pitchFamily="18" charset="-120"/>
              </a:rPr>
              <a:t>測試</a:t>
            </a:r>
          </a:p>
          <a:p>
            <a:pPr eaLnBrk="1" hangingPunct="1">
              <a:buFont typeface="Wingdings" pitchFamily="2" charset="2"/>
              <a:buNone/>
              <a:defRPr/>
            </a:pPr>
            <a:r>
              <a:rPr lang="zh-TW" altLang="en-US" sz="2800" b="1" dirty="0" smtClean="0">
                <a:solidFill>
                  <a:schemeClr val="tx1"/>
                </a:solidFill>
                <a:effectLst/>
                <a:latin typeface="新細明體" pitchFamily="18" charset="-120"/>
              </a:rPr>
              <a:t>例子</a:t>
            </a:r>
            <a:r>
              <a:rPr lang="en-US" altLang="zh-TW" sz="2800" b="1" dirty="0" smtClean="0">
                <a:solidFill>
                  <a:schemeClr val="tx1"/>
                </a:solidFill>
                <a:effectLst/>
                <a:latin typeface="新細明體" pitchFamily="18" charset="-120"/>
              </a:rPr>
              <a:t>:</a:t>
            </a:r>
            <a:r>
              <a:rPr lang="en-US" altLang="zh-TW" sz="2800" b="1" dirty="0" smtClean="0">
                <a:solidFill>
                  <a:schemeClr val="tx1"/>
                </a:solidFill>
                <a:effectLst/>
                <a:latin typeface="標楷體" pitchFamily="65" charset="-120"/>
                <a:ea typeface="標楷體" pitchFamily="65" charset="-120"/>
              </a:rPr>
              <a:t> </a:t>
            </a:r>
            <a:r>
              <a:rPr kumimoji="0" lang="en-US" altLang="zh-TW" sz="2800" b="1" dirty="0" smtClean="0">
                <a:solidFill>
                  <a:schemeClr val="tx1"/>
                </a:solidFill>
                <a:effectLst/>
                <a:latin typeface="新細明體" pitchFamily="18" charset="-120"/>
              </a:rPr>
              <a:t>Pair</a:t>
            </a:r>
            <a:r>
              <a:rPr kumimoji="0" lang="zh-TW" altLang="en-US" sz="2800" b="1" dirty="0" smtClean="0">
                <a:solidFill>
                  <a:schemeClr val="tx1"/>
                </a:solidFill>
                <a:effectLst/>
                <a:latin typeface="新細明體" pitchFamily="18" charset="-120"/>
              </a:rPr>
              <a:t> </a:t>
            </a:r>
            <a:r>
              <a:rPr kumimoji="0" lang="en-US" altLang="zh-TW" sz="2800" b="1" dirty="0" smtClean="0">
                <a:solidFill>
                  <a:schemeClr val="tx1"/>
                </a:solidFill>
                <a:effectLst/>
                <a:latin typeface="新細明體" pitchFamily="18" charset="-120"/>
              </a:rPr>
              <a:t>Programming</a:t>
            </a:r>
            <a:r>
              <a:rPr kumimoji="0" lang="zh-TW" altLang="en-US" sz="2800" b="1" dirty="0" smtClean="0">
                <a:solidFill>
                  <a:schemeClr val="tx1"/>
                </a:solidFill>
                <a:effectLst/>
                <a:latin typeface="標楷體" pitchFamily="65" charset="-120"/>
                <a:ea typeface="標楷體" pitchFamily="65" charset="-120"/>
              </a:rPr>
              <a:t>中</a:t>
            </a:r>
            <a:r>
              <a:rPr kumimoji="0" lang="en-US" altLang="zh-TW" sz="2800" b="1" dirty="0" smtClean="0">
                <a:solidFill>
                  <a:schemeClr val="tx1"/>
                </a:solidFill>
                <a:effectLst/>
                <a:latin typeface="標楷體" pitchFamily="65" charset="-120"/>
                <a:ea typeface="標楷體" pitchFamily="65" charset="-120"/>
              </a:rPr>
              <a:t>, </a:t>
            </a:r>
            <a:r>
              <a:rPr kumimoji="0" lang="zh-TW" altLang="en-US" sz="2800" b="1" dirty="0" smtClean="0">
                <a:solidFill>
                  <a:schemeClr val="tx1"/>
                </a:solidFill>
                <a:effectLst/>
                <a:latin typeface="標楷體" pitchFamily="65" charset="-120"/>
                <a:ea typeface="標楷體" pitchFamily="65" charset="-120"/>
              </a:rPr>
              <a:t>駐點客戶 </a:t>
            </a:r>
            <a:r>
              <a:rPr kumimoji="0" lang="en-US" altLang="zh-TW" sz="2800" b="1" dirty="0" smtClean="0">
                <a:solidFill>
                  <a:schemeClr val="tx1"/>
                </a:solidFill>
                <a:effectLst/>
                <a:latin typeface="標楷體" pitchFamily="65" charset="-120"/>
                <a:ea typeface="標楷體" pitchFamily="65" charset="-120"/>
              </a:rPr>
              <a:t>(on-site customer) </a:t>
            </a:r>
            <a:r>
              <a:rPr kumimoji="0" lang="zh-TW" altLang="en-US" sz="2800" b="1" dirty="0" smtClean="0">
                <a:solidFill>
                  <a:schemeClr val="tx1"/>
                </a:solidFill>
                <a:effectLst/>
                <a:latin typeface="標楷體" pitchFamily="65" charset="-120"/>
                <a:ea typeface="標楷體" pitchFamily="65" charset="-120"/>
              </a:rPr>
              <a:t>小王要求畫面字體加大，這也是</a:t>
            </a:r>
            <a:r>
              <a:rPr lang="zh-TW" altLang="en-US" sz="2800" b="1" dirty="0" smtClean="0">
                <a:solidFill>
                  <a:schemeClr val="tx1"/>
                </a:solidFill>
                <a:effectLst/>
                <a:latin typeface="新細明體" pitchFamily="18" charset="-120"/>
              </a:rPr>
              <a:t>測試</a:t>
            </a:r>
            <a:endParaRPr lang="en-US" altLang="zh-TW" sz="2800" b="1" dirty="0" smtClean="0">
              <a:solidFill>
                <a:schemeClr val="tx1"/>
              </a:solidFill>
              <a:effectLst/>
              <a:latin typeface="標楷體" pitchFamily="65" charset="-120"/>
              <a:ea typeface="標楷體" pitchFamily="65" charset="-120"/>
            </a:endParaRPr>
          </a:p>
          <a:p>
            <a:pPr eaLnBrk="1" hangingPunct="1">
              <a:buFont typeface="Wingdings" pitchFamily="2" charset="2"/>
              <a:buNone/>
              <a:defRPr/>
            </a:pPr>
            <a:r>
              <a:rPr lang="zh-TW" altLang="en-US" sz="2800" b="1" dirty="0" smtClean="0">
                <a:solidFill>
                  <a:schemeClr val="tx1"/>
                </a:solidFill>
                <a:effectLst/>
                <a:latin typeface="新細明體" pitchFamily="18" charset="-120"/>
              </a:rPr>
              <a:t>例子</a:t>
            </a:r>
            <a:r>
              <a:rPr lang="en-US" altLang="zh-TW" sz="2800" b="1" dirty="0" smtClean="0">
                <a:solidFill>
                  <a:schemeClr val="tx1"/>
                </a:solidFill>
                <a:effectLst/>
                <a:latin typeface="新細明體" pitchFamily="18" charset="-120"/>
              </a:rPr>
              <a:t>:</a:t>
            </a:r>
            <a:r>
              <a:rPr lang="en-US" altLang="zh-TW" sz="2800" b="1" dirty="0" smtClean="0">
                <a:solidFill>
                  <a:schemeClr val="tx1"/>
                </a:solidFill>
                <a:effectLst/>
                <a:latin typeface="標楷體" pitchFamily="65" charset="-120"/>
                <a:ea typeface="標楷體" pitchFamily="65" charset="-120"/>
              </a:rPr>
              <a:t> </a:t>
            </a:r>
            <a:r>
              <a:rPr lang="zh-TW" altLang="en-US" sz="2800" b="1" dirty="0" smtClean="0">
                <a:solidFill>
                  <a:schemeClr val="tx1"/>
                </a:solidFill>
              </a:rPr>
              <a:t>喜好度調查</a:t>
            </a:r>
            <a:r>
              <a:rPr kumimoji="0" lang="zh-TW" altLang="en-US" sz="2800" b="1" dirty="0" smtClean="0">
                <a:solidFill>
                  <a:schemeClr val="tx1"/>
                </a:solidFill>
                <a:effectLst/>
                <a:latin typeface="標楷體" pitchFamily="65" charset="-120"/>
                <a:ea typeface="標楷體" pitchFamily="65" charset="-120"/>
              </a:rPr>
              <a:t>中，</a:t>
            </a:r>
            <a:r>
              <a:rPr lang="zh-TW" altLang="en-US" sz="2800" b="1" dirty="0" smtClean="0">
                <a:solidFill>
                  <a:schemeClr val="tx1"/>
                </a:solidFill>
                <a:effectLst/>
                <a:latin typeface="標楷體" pitchFamily="65" charset="-120"/>
                <a:ea typeface="標楷體" pitchFamily="65" charset="-120"/>
              </a:rPr>
              <a:t>使用者小林回答對某功能喜好度</a:t>
            </a:r>
            <a:r>
              <a:rPr lang="en-US" altLang="zh-TW" sz="2800" b="1" dirty="0" smtClean="0">
                <a:solidFill>
                  <a:schemeClr val="tx1"/>
                </a:solidFill>
                <a:effectLst/>
                <a:latin typeface="標楷體" pitchFamily="65" charset="-120"/>
                <a:ea typeface="標楷體" pitchFamily="65" charset="-120"/>
              </a:rPr>
              <a:t>(1</a:t>
            </a:r>
            <a:r>
              <a:rPr lang="zh-TW" altLang="en-US" sz="2800" b="1" dirty="0" smtClean="0">
                <a:solidFill>
                  <a:schemeClr val="tx1"/>
                </a:solidFill>
                <a:effectLst/>
                <a:latin typeface="標楷體" pitchFamily="65" charset="-120"/>
                <a:ea typeface="標楷體" pitchFamily="65" charset="-120"/>
              </a:rPr>
              <a:t>至</a:t>
            </a:r>
            <a:r>
              <a:rPr lang="en-US" altLang="zh-TW" sz="2800" b="1" dirty="0" smtClean="0">
                <a:solidFill>
                  <a:schemeClr val="tx1"/>
                </a:solidFill>
                <a:effectLst/>
                <a:latin typeface="標楷體" pitchFamily="65" charset="-120"/>
                <a:ea typeface="標楷體" pitchFamily="65" charset="-120"/>
              </a:rPr>
              <a:t>5,5</a:t>
            </a:r>
            <a:r>
              <a:rPr lang="zh-TW" altLang="en-US" sz="2800" b="1" dirty="0" smtClean="0">
                <a:solidFill>
                  <a:schemeClr val="tx1"/>
                </a:solidFill>
                <a:effectLst/>
                <a:latin typeface="標楷體" pitchFamily="65" charset="-120"/>
                <a:ea typeface="標楷體" pitchFamily="65" charset="-120"/>
              </a:rPr>
              <a:t>表最愛</a:t>
            </a:r>
            <a:r>
              <a:rPr lang="en-US" altLang="zh-TW" sz="2800" b="1" dirty="0" smtClean="0">
                <a:solidFill>
                  <a:schemeClr val="tx1"/>
                </a:solidFill>
                <a:effectLst/>
                <a:latin typeface="標楷體" pitchFamily="65" charset="-120"/>
                <a:ea typeface="標楷體" pitchFamily="65" charset="-120"/>
              </a:rPr>
              <a:t>)</a:t>
            </a:r>
            <a:r>
              <a:rPr lang="zh-TW" altLang="en-US" sz="2800" b="1" dirty="0" smtClean="0">
                <a:solidFill>
                  <a:schemeClr val="tx1"/>
                </a:solidFill>
                <a:effectLst/>
                <a:latin typeface="標楷體" pitchFamily="65" charset="-120"/>
                <a:ea typeface="標楷體" pitchFamily="65" charset="-120"/>
              </a:rPr>
              <a:t>為</a:t>
            </a:r>
            <a:r>
              <a:rPr lang="en-US" altLang="zh-TW" sz="2800" b="1" dirty="0" smtClean="0">
                <a:solidFill>
                  <a:schemeClr val="tx1"/>
                </a:solidFill>
                <a:effectLst/>
                <a:latin typeface="標楷體" pitchFamily="65" charset="-120"/>
                <a:ea typeface="標楷體" pitchFamily="65" charset="-120"/>
              </a:rPr>
              <a:t>: 1 (</a:t>
            </a:r>
            <a:r>
              <a:rPr lang="zh-TW" altLang="en-US" sz="2800" b="1" dirty="0" smtClean="0">
                <a:solidFill>
                  <a:schemeClr val="tx1"/>
                </a:solidFill>
                <a:effectLst/>
                <a:latin typeface="標楷體" pitchFamily="65" charset="-120"/>
                <a:ea typeface="標楷體" pitchFamily="65" charset="-120"/>
              </a:rPr>
              <a:t>極不喜愛</a:t>
            </a:r>
            <a:r>
              <a:rPr lang="en-US" altLang="zh-TW" sz="2800" b="1" dirty="0" smtClean="0">
                <a:solidFill>
                  <a:schemeClr val="tx1"/>
                </a:solidFill>
                <a:effectLst/>
                <a:latin typeface="標楷體" pitchFamily="65" charset="-120"/>
                <a:ea typeface="標楷體" pitchFamily="65" charset="-120"/>
              </a:rPr>
              <a:t>)</a:t>
            </a:r>
            <a:r>
              <a:rPr lang="zh-TW" altLang="en-US" sz="2800" b="1" dirty="0" smtClean="0">
                <a:solidFill>
                  <a:schemeClr val="tx1"/>
                </a:solidFill>
                <a:effectLst/>
                <a:latin typeface="標楷體" pitchFamily="65" charset="-120"/>
                <a:ea typeface="標楷體" pitchFamily="65" charset="-120"/>
              </a:rPr>
              <a:t>，</a:t>
            </a:r>
            <a:r>
              <a:rPr kumimoji="0" lang="zh-TW" altLang="en-US" sz="2800" b="1" dirty="0" smtClean="0">
                <a:solidFill>
                  <a:schemeClr val="tx1"/>
                </a:solidFill>
                <a:effectLst/>
                <a:latin typeface="標楷體" pitchFamily="65" charset="-120"/>
                <a:ea typeface="標楷體" pitchFamily="65" charset="-120"/>
              </a:rPr>
              <a:t>這也是</a:t>
            </a:r>
            <a:r>
              <a:rPr lang="zh-TW" altLang="en-US" sz="2800" b="1" dirty="0" smtClean="0">
                <a:solidFill>
                  <a:schemeClr val="tx1"/>
                </a:solidFill>
                <a:effectLst/>
                <a:latin typeface="新細明體" pitchFamily="18" charset="-120"/>
              </a:rPr>
              <a:t>測試</a:t>
            </a:r>
          </a:p>
        </p:txBody>
      </p:sp>
    </p:spTree>
    <p:extLst>
      <p:ext uri="{BB962C8B-B14F-4D97-AF65-F5344CB8AC3E}">
        <p14:creationId xmlns:p14="http://schemas.microsoft.com/office/powerpoint/2010/main" val="2997777272"/>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2098653-48DF-426E-BA5A-0486CAA2C418}" type="slidenum">
              <a:rPr lang="zh-TW" altLang="en-US" smtClean="0">
                <a:solidFill>
                  <a:schemeClr val="tx1"/>
                </a:solidFill>
              </a:rPr>
              <a:pPr>
                <a:defRPr/>
              </a:pPr>
              <a:t>323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測試帶動的開發方法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22782"/>
            <a:ext cx="8534400" cy="3710609"/>
          </a:xfrm>
          <a:prstGeom prst="rect">
            <a:avLst/>
          </a:prstGeom>
        </p:spPr>
        <p:txBody>
          <a:bodyPr>
            <a:normAutofit/>
          </a:bodyPr>
          <a:lstStyle/>
          <a:p>
            <a:pPr>
              <a:defRPr/>
            </a:pPr>
            <a:r>
              <a:rPr lang="en-US" altLang="zh-TW" b="1" dirty="0" smtClean="0">
                <a:solidFill>
                  <a:schemeClr val="tx1"/>
                </a:solidFill>
                <a:latin typeface="標楷體" pitchFamily="65" charset="-120"/>
                <a:ea typeface="標楷體" pitchFamily="65" charset="-120"/>
              </a:rPr>
              <a:t>Test-driven development (TDD) Test </a:t>
            </a:r>
            <a:r>
              <a:rPr lang="en-US" altLang="zh-TW" b="1" dirty="0" err="1" smtClean="0">
                <a:solidFill>
                  <a:schemeClr val="tx1"/>
                </a:solidFill>
                <a:latin typeface="標楷體" pitchFamily="65" charset="-120"/>
                <a:ea typeface="標楷體" pitchFamily="65" charset="-120"/>
              </a:rPr>
              <a:t>原指</a:t>
            </a:r>
            <a:r>
              <a:rPr lang="zh-TW" altLang="en-US" b="1" dirty="0" smtClean="0">
                <a:solidFill>
                  <a:schemeClr val="tx1"/>
                </a:solidFill>
                <a:latin typeface="微軟正黑體" pitchFamily="34" charset="-120"/>
                <a:ea typeface="微軟正黑體" pitchFamily="34" charset="-120"/>
              </a:rPr>
              <a:t>狹義</a:t>
            </a:r>
            <a:r>
              <a:rPr lang="zh-TW" altLang="en-US" b="1" dirty="0" smtClean="0">
                <a:solidFill>
                  <a:schemeClr val="tx1"/>
                </a:solidFill>
                <a:latin typeface="標楷體" pitchFamily="65" charset="-120"/>
                <a:ea typeface="標楷體" pitchFamily="65" charset="-120"/>
              </a:rPr>
              <a:t>的</a:t>
            </a:r>
            <a:r>
              <a:rPr lang="en-US" altLang="zh-TW" b="1" dirty="0" smtClean="0">
                <a:solidFill>
                  <a:schemeClr val="tx1"/>
                </a:solidFill>
                <a:latin typeface="標楷體" pitchFamily="65" charset="-120"/>
                <a:ea typeface="標楷體" pitchFamily="65" charset="-120"/>
              </a:rPr>
              <a:t>:</a:t>
            </a:r>
          </a:p>
          <a:p>
            <a:pPr marL="0" indent="0">
              <a:buNone/>
              <a:defRPr/>
            </a:pPr>
            <a:r>
              <a:rPr lang="zh-TW" altLang="en-US" b="1" dirty="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 test case, test code, test tool</a:t>
            </a:r>
          </a:p>
          <a:p>
            <a:pPr>
              <a:defRPr/>
            </a:pPr>
            <a:endParaRPr lang="en-US" altLang="zh-TW" b="1" dirty="0" smtClean="0">
              <a:solidFill>
                <a:schemeClr val="tx1"/>
              </a:solidFill>
              <a:latin typeface="標楷體" pitchFamily="65" charset="-120"/>
              <a:ea typeface="標楷體" pitchFamily="65" charset="-120"/>
            </a:endParaRPr>
          </a:p>
          <a:p>
            <a:pPr>
              <a:defRPr/>
            </a:pPr>
            <a:r>
              <a:rPr lang="zh-TW" altLang="en-US" b="1" dirty="0" smtClean="0">
                <a:solidFill>
                  <a:schemeClr val="tx1"/>
                </a:solidFill>
                <a:latin typeface="標楷體" pitchFamily="65" charset="-120"/>
                <a:ea typeface="標楷體" pitchFamily="65" charset="-120"/>
              </a:rPr>
              <a:t>本法</a:t>
            </a:r>
            <a:r>
              <a:rPr lang="en-US" altLang="zh-TW" b="1" dirty="0" err="1" smtClean="0">
                <a:solidFill>
                  <a:schemeClr val="tx1"/>
                </a:solidFill>
                <a:latin typeface="標楷體" pitchFamily="65" charset="-120"/>
                <a:ea typeface="標楷體" pitchFamily="65" charset="-120"/>
              </a:rPr>
              <a:t>擴充</a:t>
            </a:r>
            <a:r>
              <a:rPr lang="en-US" altLang="zh-TW" b="1" dirty="0" smtClean="0">
                <a:solidFill>
                  <a:schemeClr val="tx1"/>
                </a:solidFill>
                <a:latin typeface="標楷體" pitchFamily="65" charset="-120"/>
                <a:ea typeface="標楷體" pitchFamily="65" charset="-120"/>
              </a:rPr>
              <a:t> </a:t>
            </a:r>
            <a:r>
              <a:rPr lang="en-US" altLang="zh-TW" b="1" dirty="0">
                <a:solidFill>
                  <a:schemeClr val="tx1"/>
                </a:solidFill>
                <a:latin typeface="標楷體" pitchFamily="65" charset="-120"/>
                <a:ea typeface="標楷體" pitchFamily="65" charset="-120"/>
              </a:rPr>
              <a:t>TDD </a:t>
            </a:r>
            <a:r>
              <a:rPr lang="en-US" altLang="zh-TW" b="1" dirty="0" err="1" smtClean="0">
                <a:solidFill>
                  <a:schemeClr val="tx1"/>
                </a:solidFill>
                <a:latin typeface="標楷體" pitchFamily="65" charset="-120"/>
                <a:ea typeface="標楷體" pitchFamily="65" charset="-120"/>
              </a:rPr>
              <a:t>範圍，包含</a:t>
            </a:r>
            <a:r>
              <a:rPr lang="en-US" altLang="zh-TW" b="1" dirty="0" smtClean="0">
                <a:solidFill>
                  <a:schemeClr val="tx1"/>
                </a:solidFill>
                <a:latin typeface="標楷體" pitchFamily="65" charset="-120"/>
                <a:ea typeface="標楷體" pitchFamily="65" charset="-120"/>
              </a:rPr>
              <a:t>:</a:t>
            </a:r>
          </a:p>
          <a:p>
            <a:pPr>
              <a:buFont typeface="Wingdings" pitchFamily="2" charset="2"/>
              <a:buNone/>
              <a:defRPr/>
            </a:pP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   </a:t>
            </a:r>
            <a:r>
              <a:rPr lang="en-US" altLang="zh-TW" b="1" dirty="0" err="1" smtClean="0">
                <a:solidFill>
                  <a:schemeClr val="tx1"/>
                </a:solidFill>
                <a:latin typeface="標楷體" pitchFamily="65" charset="-120"/>
                <a:ea typeface="標楷體" pitchFamily="65" charset="-120"/>
              </a:rPr>
              <a:t>口頭確認</a:t>
            </a:r>
            <a:r>
              <a:rPr lang="en-US" altLang="zh-TW" b="1" dirty="0" smtClean="0">
                <a:solidFill>
                  <a:schemeClr val="tx1"/>
                </a:solidFill>
                <a:latin typeface="標楷體" pitchFamily="65" charset="-120"/>
                <a:ea typeface="標楷體" pitchFamily="65" charset="-120"/>
              </a:rPr>
              <a:t> (check) </a:t>
            </a:r>
          </a:p>
          <a:p>
            <a:pPr>
              <a:buFont typeface="Wingdings" pitchFamily="2" charset="2"/>
              <a:buNone/>
              <a:defRPr/>
            </a:pP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   </a:t>
            </a:r>
            <a:r>
              <a:rPr lang="en-US" altLang="zh-TW" b="1" dirty="0" err="1" smtClean="0">
                <a:solidFill>
                  <a:schemeClr val="tx1"/>
                </a:solidFill>
                <a:latin typeface="標楷體" pitchFamily="65" charset="-120"/>
                <a:ea typeface="標楷體" pitchFamily="65" charset="-120"/>
              </a:rPr>
              <a:t>人工審查</a:t>
            </a:r>
            <a:r>
              <a:rPr lang="en-US" altLang="zh-TW" b="1" dirty="0" smtClean="0">
                <a:solidFill>
                  <a:schemeClr val="tx1"/>
                </a:solidFill>
                <a:latin typeface="標楷體" pitchFamily="65" charset="-120"/>
                <a:ea typeface="標楷體" pitchFamily="65" charset="-120"/>
              </a:rPr>
              <a:t> (review) 等</a:t>
            </a:r>
          </a:p>
          <a:p>
            <a:pPr>
              <a:buFont typeface="Wingdings" pitchFamily="2" charset="2"/>
              <a:buNone/>
              <a:defRPr/>
            </a:pPr>
            <a:r>
              <a:rPr lang="en-US" altLang="zh-TW" b="1" dirty="0" smtClean="0">
                <a:solidFill>
                  <a:schemeClr val="tx1"/>
                </a:solidFill>
                <a:latin typeface="標楷體" pitchFamily="65" charset="-120"/>
                <a:ea typeface="標楷體" pitchFamily="65" charset="-120"/>
              </a:rPr>
              <a:t>  </a:t>
            </a:r>
            <a:r>
              <a:rPr lang="en-US" altLang="zh-TW" b="1" dirty="0" err="1" smtClean="0">
                <a:solidFill>
                  <a:schemeClr val="tx1"/>
                </a:solidFill>
                <a:latin typeface="微軟正黑體" pitchFamily="34" charset="-120"/>
                <a:ea typeface="微軟正黑體" pitchFamily="34" charset="-120"/>
              </a:rPr>
              <a:t>廣義</a:t>
            </a:r>
            <a:r>
              <a:rPr lang="en-US" altLang="zh-TW" b="1" dirty="0" err="1" smtClean="0">
                <a:solidFill>
                  <a:schemeClr val="tx1"/>
                </a:solidFill>
                <a:latin typeface="標楷體" pitchFamily="65" charset="-120"/>
                <a:ea typeface="標楷體" pitchFamily="65" charset="-120"/>
              </a:rPr>
              <a:t>的</a:t>
            </a:r>
            <a:r>
              <a:rPr lang="en-US" altLang="zh-TW" b="1" dirty="0" smtClean="0">
                <a:solidFill>
                  <a:schemeClr val="tx1"/>
                </a:solidFill>
                <a:latin typeface="標楷體" pitchFamily="65" charset="-120"/>
                <a:ea typeface="標楷體" pitchFamily="65" charset="-120"/>
              </a:rPr>
              <a:t> Test</a:t>
            </a:r>
            <a:endParaRPr lang="zh-TW" altLang="en-US" b="1"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691325964"/>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7904BC2-1299-44AF-AC26-FCBE374120AA}" type="slidenum">
              <a:rPr lang="zh-TW" altLang="en-US" smtClean="0">
                <a:solidFill>
                  <a:schemeClr val="tx1"/>
                </a:solidFill>
              </a:rPr>
              <a:pPr>
                <a:defRPr/>
              </a:pPr>
              <a:t>324</a:t>
            </a:fld>
            <a:endParaRPr lang="en-US" altLang="zh-TW">
              <a:solidFill>
                <a:schemeClr val="tx1"/>
              </a:solidFill>
            </a:endParaRPr>
          </a:p>
        </p:txBody>
      </p:sp>
      <p:sp>
        <p:nvSpPr>
          <p:cNvPr id="337922" name="Rectangle 2"/>
          <p:cNvSpPr>
            <a:spLocks noGrp="1" noChangeArrowheads="1"/>
          </p:cNvSpPr>
          <p:nvPr>
            <p:ph type="title"/>
          </p:nvPr>
        </p:nvSpPr>
        <p:spPr/>
        <p:txBody>
          <a:bodyPr/>
          <a:lstStyle/>
          <a:p>
            <a:pPr eaLnBrk="1" hangingPunct="1">
              <a:defRPr/>
            </a:pPr>
            <a:r>
              <a:rPr lang="zh-TW" altLang="en-US" dirty="0" smtClean="0">
                <a:solidFill>
                  <a:schemeClr val="tx1"/>
                </a:solidFill>
                <a:ea typeface="標楷體" pitchFamily="65" charset="-120"/>
              </a:rPr>
              <a:t>測試帶動的開發方法 </a:t>
            </a:r>
            <a:r>
              <a:rPr lang="en-US" altLang="zh-TW" dirty="0" smtClean="0">
                <a:solidFill>
                  <a:schemeClr val="tx1"/>
                </a:solidFill>
                <a:ea typeface="標楷體" pitchFamily="65" charset="-120"/>
              </a:rPr>
              <a:t>(Cont.)</a:t>
            </a:r>
          </a:p>
        </p:txBody>
      </p:sp>
      <p:sp>
        <p:nvSpPr>
          <p:cNvPr id="337923" name="Rectangle 3"/>
          <p:cNvSpPr>
            <a:spLocks noGrp="1" noChangeArrowheads="1"/>
          </p:cNvSpPr>
          <p:nvPr>
            <p:ph sz="quarter" idx="4294967295"/>
          </p:nvPr>
        </p:nvSpPr>
        <p:spPr>
          <a:xfrm>
            <a:off x="1524000" y="1842052"/>
            <a:ext cx="8534400" cy="3816626"/>
          </a:xfrm>
          <a:prstGeom prst="rect">
            <a:avLst/>
          </a:prstGeom>
        </p:spPr>
        <p:txBody>
          <a:bodyPr>
            <a:normAutofit/>
          </a:bodyPr>
          <a:lstStyle/>
          <a:p>
            <a:pPr eaLnBrk="1" hangingPunct="1">
              <a:lnSpc>
                <a:spcPct val="90000"/>
              </a:lnSpc>
              <a:buFont typeface="Wingdings" pitchFamily="2" charset="2"/>
              <a:buNone/>
              <a:defRPr/>
            </a:pPr>
            <a:r>
              <a:rPr lang="zh-TW" altLang="en-US" sz="2400" dirty="0" smtClean="0">
                <a:solidFill>
                  <a:schemeClr val="tx1"/>
                </a:solidFill>
                <a:ea typeface="標楷體" pitchFamily="65" charset="-120"/>
              </a:rPr>
              <a:t>   </a:t>
            </a:r>
            <a:r>
              <a:rPr lang="zh-TW" altLang="en-US" sz="2400" b="1" dirty="0" smtClean="0">
                <a:solidFill>
                  <a:schemeClr val="tx1"/>
                </a:solidFill>
                <a:ea typeface="標楷體" pitchFamily="65" charset="-120"/>
              </a:rPr>
              <a:t>某愛爾蘭軟體公司報導這種綿密測試，已使傳統軟工整合測試階段，幾消失無蹤，這得力於</a:t>
            </a:r>
            <a:r>
              <a:rPr lang="en-US" altLang="zh-TW" sz="2400" b="1" dirty="0" smtClean="0">
                <a:solidFill>
                  <a:schemeClr val="tx1"/>
                </a:solidFill>
                <a:ea typeface="標楷體" pitchFamily="65" charset="-120"/>
              </a:rPr>
              <a:t>O-</a:t>
            </a:r>
            <a:r>
              <a:rPr lang="en-US" altLang="zh-TW" sz="2400" b="1" dirty="0" err="1" smtClean="0">
                <a:solidFill>
                  <a:schemeClr val="tx1"/>
                </a:solidFill>
                <a:ea typeface="標楷體" pitchFamily="65" charset="-120"/>
              </a:rPr>
              <a:t>O，藉繼承及組合旣有class，嚴謹建構新的class</a:t>
            </a:r>
            <a:endParaRPr lang="zh-TW" altLang="en-US" sz="2400" b="1" dirty="0" smtClean="0">
              <a:solidFill>
                <a:schemeClr val="tx1"/>
              </a:solidFill>
              <a:ea typeface="標楷體" pitchFamily="65" charset="-120"/>
            </a:endParaRPr>
          </a:p>
          <a:p>
            <a:pPr eaLnBrk="1" hangingPunct="1">
              <a:lnSpc>
                <a:spcPct val="90000"/>
              </a:lnSpc>
              <a:buFont typeface="Wingdings" pitchFamily="2" charset="2"/>
              <a:buNone/>
              <a:defRPr/>
            </a:pPr>
            <a:endParaRPr lang="zh-TW" altLang="en-US" sz="2400" b="1" dirty="0" smtClean="0">
              <a:solidFill>
                <a:schemeClr val="tx1"/>
              </a:solidFill>
              <a:ea typeface="標楷體" pitchFamily="65" charset="-120"/>
            </a:endParaRPr>
          </a:p>
          <a:p>
            <a:pPr eaLnBrk="1" hangingPunct="1">
              <a:lnSpc>
                <a:spcPct val="90000"/>
              </a:lnSpc>
              <a:buFont typeface="Wingdings" pitchFamily="2" charset="2"/>
              <a:buNone/>
              <a:defRPr/>
            </a:pPr>
            <a:r>
              <a:rPr lang="zh-TW" altLang="en-US" sz="2400" b="1" dirty="0" smtClean="0">
                <a:solidFill>
                  <a:schemeClr val="tx1"/>
                </a:solidFill>
                <a:ea typeface="標楷體" pitchFamily="65" charset="-120"/>
              </a:rPr>
              <a:t>   而且，本方法的專案不可能失敗，何也</a:t>
            </a:r>
            <a:r>
              <a:rPr lang="en-US" altLang="zh-TW" sz="2400" b="1" dirty="0" smtClean="0">
                <a:solidFill>
                  <a:schemeClr val="tx1"/>
                </a:solidFill>
                <a:ea typeface="標楷體" pitchFamily="65" charset="-120"/>
              </a:rPr>
              <a:t>?</a:t>
            </a:r>
          </a:p>
          <a:p>
            <a:pPr eaLnBrk="1" hangingPunct="1">
              <a:lnSpc>
                <a:spcPct val="90000"/>
              </a:lnSpc>
              <a:buFont typeface="Wingdings" pitchFamily="2" charset="2"/>
              <a:buNone/>
              <a:defRPr/>
            </a:pPr>
            <a:r>
              <a:rPr lang="en-US" altLang="zh-TW" sz="2400" b="1" dirty="0" smtClean="0">
                <a:solidFill>
                  <a:schemeClr val="tx1"/>
                </a:solidFill>
                <a:ea typeface="標楷體" pitchFamily="65" charset="-120"/>
              </a:rPr>
              <a:t>   </a:t>
            </a:r>
            <a:r>
              <a:rPr lang="zh-TW" altLang="en-US" sz="2400" b="1" dirty="0" smtClean="0">
                <a:solidFill>
                  <a:schemeClr val="tx1"/>
                </a:solidFill>
                <a:ea typeface="標楷體" pitchFamily="65" charset="-120"/>
              </a:rPr>
              <a:t>失敗專案乃是客戶在歷經長期開發 且付出大筆金錢後，得不到預期效果，而失望、生氣、冒煙 </a:t>
            </a:r>
            <a:r>
              <a:rPr lang="en-US" altLang="zh-TW" sz="2400" b="1" dirty="0" smtClean="0">
                <a:solidFill>
                  <a:schemeClr val="tx1"/>
                </a:solidFill>
                <a:latin typeface="標楷體"/>
                <a:ea typeface="標楷體" pitchFamily="65" charset="-120"/>
              </a:rPr>
              <a:t>…</a:t>
            </a:r>
            <a:endParaRPr lang="en-US" altLang="zh-TW" sz="2400" b="1" dirty="0" smtClean="0">
              <a:solidFill>
                <a:schemeClr val="tx1"/>
              </a:solidFill>
              <a:ea typeface="標楷體" pitchFamily="65" charset="-120"/>
            </a:endParaRPr>
          </a:p>
          <a:p>
            <a:pPr eaLnBrk="1" hangingPunct="1">
              <a:lnSpc>
                <a:spcPct val="90000"/>
              </a:lnSpc>
              <a:buFont typeface="Wingdings" pitchFamily="2" charset="2"/>
              <a:buNone/>
              <a:defRPr/>
            </a:pPr>
            <a:endParaRPr lang="en-US" altLang="zh-TW" sz="2400" b="1" dirty="0" smtClean="0">
              <a:solidFill>
                <a:schemeClr val="tx1"/>
              </a:solidFill>
              <a:ea typeface="標楷體" pitchFamily="65" charset="-120"/>
            </a:endParaRPr>
          </a:p>
          <a:p>
            <a:pPr eaLnBrk="1" hangingPunct="1">
              <a:lnSpc>
                <a:spcPct val="90000"/>
              </a:lnSpc>
              <a:buFont typeface="Wingdings" pitchFamily="2" charset="2"/>
              <a:buNone/>
              <a:defRPr/>
            </a:pPr>
            <a:r>
              <a:rPr lang="zh-TW" altLang="en-US" sz="2400" b="1" dirty="0" smtClean="0">
                <a:solidFill>
                  <a:schemeClr val="tx1"/>
                </a:solidFill>
                <a:ea typeface="標楷體" pitchFamily="65" charset="-120"/>
              </a:rPr>
              <a:t>   而本方法兩個月後就要交貨，如客戶不滿意該貨，因只付出第一期款小錢，通常就自認倒霉 解約，不致冒煙</a:t>
            </a:r>
          </a:p>
        </p:txBody>
      </p:sp>
    </p:spTree>
    <p:extLst>
      <p:ext uri="{BB962C8B-B14F-4D97-AF65-F5344CB8AC3E}">
        <p14:creationId xmlns:p14="http://schemas.microsoft.com/office/powerpoint/2010/main" val="1434383263"/>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634067"/>
            <a:ext cx="10972800" cy="4377265"/>
          </a:xfrm>
        </p:spPr>
        <p:txBody>
          <a:bodyPr>
            <a:normAutofit fontScale="92500" lnSpcReduction="10000"/>
          </a:bodyPr>
          <a:lstStyle/>
          <a:p>
            <a:pPr marL="0" indent="0">
              <a:buNone/>
            </a:pPr>
            <a:r>
              <a:rPr lang="zh-TW" altLang="en-US" sz="2600" b="1" dirty="0" smtClean="0">
                <a:solidFill>
                  <a:schemeClr val="tx1"/>
                </a:solidFill>
                <a:latin typeface="標楷體" pitchFamily="65" charset="-120"/>
                <a:ea typeface="標楷體" pitchFamily="65" charset="-120"/>
              </a:rPr>
              <a:t>陳教授房屋裝潢舖木地板 木匠估計需 </a:t>
            </a:r>
            <a:r>
              <a:rPr lang="en-US" altLang="zh-TW" sz="2600" b="1" dirty="0" smtClean="0">
                <a:solidFill>
                  <a:schemeClr val="tx1"/>
                </a:solidFill>
                <a:latin typeface="標楷體" pitchFamily="65" charset="-120"/>
                <a:ea typeface="標楷體" pitchFamily="65" charset="-120"/>
              </a:rPr>
              <a:t>3 </a:t>
            </a:r>
            <a:r>
              <a:rPr lang="zh-TW" altLang="en-US" sz="2600" b="1" dirty="0" smtClean="0">
                <a:solidFill>
                  <a:schemeClr val="tx1"/>
                </a:solidFill>
                <a:latin typeface="標楷體" pitchFamily="65" charset="-120"/>
                <a:ea typeface="標楷體" pitchFamily="65" charset="-120"/>
              </a:rPr>
              <a:t>坪 施工才發現需 </a:t>
            </a:r>
            <a:r>
              <a:rPr lang="en-US" altLang="zh-TW" sz="2600" b="1" dirty="0" smtClean="0">
                <a:solidFill>
                  <a:schemeClr val="tx1"/>
                </a:solidFill>
                <a:latin typeface="標楷體" pitchFamily="65" charset="-120"/>
                <a:ea typeface="標楷體" pitchFamily="65" charset="-120"/>
              </a:rPr>
              <a:t>3.5 </a:t>
            </a:r>
            <a:r>
              <a:rPr lang="zh-TW" altLang="en-US" sz="2600" b="1" dirty="0" smtClean="0">
                <a:solidFill>
                  <a:schemeClr val="tx1"/>
                </a:solidFill>
                <a:latin typeface="標楷體" pitchFamily="65" charset="-120"/>
                <a:ea typeface="標楷體" pitchFamily="65" charset="-120"/>
              </a:rPr>
              <a:t>坪 於是 工作停頓 開車一小時去地板</a:t>
            </a:r>
            <a:r>
              <a:rPr lang="zh-TW" altLang="en-US" sz="2600" b="1" dirty="0">
                <a:solidFill>
                  <a:schemeClr val="tx1"/>
                </a:solidFill>
                <a:latin typeface="標楷體" pitchFamily="65" charset="-120"/>
                <a:ea typeface="標楷體" pitchFamily="65" charset="-120"/>
              </a:rPr>
              <a:t>店</a:t>
            </a:r>
            <a:r>
              <a:rPr lang="zh-TW" altLang="en-US" sz="2600" b="1" dirty="0" smtClean="0">
                <a:solidFill>
                  <a:schemeClr val="tx1"/>
                </a:solidFill>
                <a:latin typeface="標楷體" pitchFamily="65" charset="-120"/>
                <a:ea typeface="標楷體" pitchFamily="65" charset="-120"/>
              </a:rPr>
              <a:t>取貨 回現場後 又發現</a:t>
            </a:r>
            <a:r>
              <a:rPr lang="zh-TW" altLang="en-US" sz="2600" b="1" dirty="0">
                <a:solidFill>
                  <a:schemeClr val="tx1"/>
                </a:solidFill>
                <a:latin typeface="標楷體" pitchFamily="65" charset="-120"/>
                <a:ea typeface="標楷體" pitchFamily="65" charset="-120"/>
              </a:rPr>
              <a:t>拿錯</a:t>
            </a:r>
            <a:r>
              <a:rPr lang="zh-TW" altLang="en-US" sz="2600" b="1" dirty="0" smtClean="0">
                <a:solidFill>
                  <a:schemeClr val="tx1"/>
                </a:solidFill>
                <a:latin typeface="標楷體" pitchFamily="65" charset="-120"/>
                <a:ea typeface="標楷體" pitchFamily="65" charset="-120"/>
              </a:rPr>
              <a:t>木材 應是柚木 但拿了櫻桃木 於是 又開車去地板</a:t>
            </a:r>
            <a:r>
              <a:rPr lang="zh-TW" altLang="en-US" sz="2600" b="1" dirty="0">
                <a:solidFill>
                  <a:schemeClr val="tx1"/>
                </a:solidFill>
                <a:latin typeface="標楷體" pitchFamily="65" charset="-120"/>
                <a:ea typeface="標楷體" pitchFamily="65" charset="-120"/>
              </a:rPr>
              <a:t>店 </a:t>
            </a:r>
            <a:r>
              <a:rPr lang="zh-TW" altLang="en-US" sz="2600" b="1" dirty="0" smtClean="0">
                <a:solidFill>
                  <a:schemeClr val="tx1"/>
                </a:solidFill>
                <a:latin typeface="標楷體" pitchFamily="65" charset="-120"/>
                <a:ea typeface="標楷體" pitchFamily="65" charset="-120"/>
              </a:rPr>
              <a:t>原來下午四點可完工的 實際上 下午七點才完工 </a:t>
            </a:r>
            <a:endParaRPr lang="en-US" altLang="zh-TW" sz="2600" b="1" dirty="0" smtClean="0">
              <a:solidFill>
                <a:schemeClr val="tx1"/>
              </a:solidFill>
              <a:latin typeface="標楷體" pitchFamily="65" charset="-120"/>
              <a:ea typeface="標楷體" pitchFamily="65" charset="-120"/>
            </a:endParaRPr>
          </a:p>
          <a:p>
            <a:pPr marL="0" indent="0">
              <a:buNone/>
            </a:pPr>
            <a:endParaRPr lang="en-US" altLang="zh-TW" sz="2600" b="1" dirty="0">
              <a:solidFill>
                <a:schemeClr val="tx1"/>
              </a:solidFill>
              <a:latin typeface="標楷體" pitchFamily="65" charset="-120"/>
              <a:ea typeface="標楷體" pitchFamily="65" charset="-120"/>
            </a:endParaRPr>
          </a:p>
          <a:p>
            <a:pPr marL="0" indent="0">
              <a:buNone/>
            </a:pPr>
            <a:r>
              <a:rPr lang="zh-TW" altLang="en-US" sz="2600" b="1" dirty="0" smtClean="0">
                <a:solidFill>
                  <a:schemeClr val="tx1"/>
                </a:solidFill>
                <a:latin typeface="標楷體" pitchFamily="65" charset="-120"/>
                <a:ea typeface="標楷體" pitchFamily="65" charset="-120"/>
              </a:rPr>
              <a:t>癥結在</a:t>
            </a:r>
            <a:r>
              <a:rPr lang="en-US" altLang="zh-TW" sz="2600" b="1" dirty="0" smtClean="0">
                <a:solidFill>
                  <a:schemeClr val="tx1"/>
                </a:solidFill>
                <a:latin typeface="標楷體" pitchFamily="65" charset="-120"/>
                <a:ea typeface="標楷體" pitchFamily="65" charset="-120"/>
              </a:rPr>
              <a:t>:</a:t>
            </a:r>
            <a:r>
              <a:rPr lang="zh-TW" altLang="en-US" sz="2600" b="1" dirty="0" smtClean="0">
                <a:solidFill>
                  <a:schemeClr val="tx1"/>
                </a:solidFill>
                <a:latin typeface="標楷體" pitchFamily="65" charset="-120"/>
                <a:ea typeface="標楷體" pitchFamily="65" charset="-120"/>
              </a:rPr>
              <a:t>木匠未用</a:t>
            </a:r>
            <a:r>
              <a:rPr lang="en-US" altLang="zh-TW" sz="2600" b="1" dirty="0" smtClean="0">
                <a:solidFill>
                  <a:schemeClr val="tx1"/>
                </a:solidFill>
                <a:latin typeface="標楷體" pitchFamily="65" charset="-120"/>
                <a:ea typeface="標楷體" pitchFamily="65" charset="-120"/>
              </a:rPr>
              <a:t>“</a:t>
            </a:r>
            <a:r>
              <a:rPr lang="zh-TW" altLang="en-US" sz="2600" b="1" dirty="0" smtClean="0">
                <a:solidFill>
                  <a:schemeClr val="tx1"/>
                </a:solidFill>
                <a:ea typeface="標楷體" pitchFamily="65" charset="-120"/>
              </a:rPr>
              <a:t>測試</a:t>
            </a:r>
            <a:r>
              <a:rPr lang="zh-TW" altLang="en-US" sz="2600" b="1" dirty="0">
                <a:solidFill>
                  <a:schemeClr val="tx1"/>
                </a:solidFill>
                <a:ea typeface="標楷體" pitchFamily="65" charset="-120"/>
              </a:rPr>
              <a:t>帶動的</a:t>
            </a:r>
            <a:r>
              <a:rPr lang="zh-TW" altLang="en-US" sz="2600" b="1" dirty="0" smtClean="0">
                <a:solidFill>
                  <a:schemeClr val="tx1"/>
                </a:solidFill>
                <a:ea typeface="標楷體" pitchFamily="65" charset="-120"/>
              </a:rPr>
              <a:t>開發</a:t>
            </a:r>
            <a:r>
              <a:rPr lang="en-US" altLang="zh-TW" sz="2600" b="1" dirty="0" smtClean="0">
                <a:solidFill>
                  <a:schemeClr val="tx1"/>
                </a:solidFill>
                <a:ea typeface="標楷體" pitchFamily="65" charset="-120"/>
              </a:rPr>
              <a:t>”</a:t>
            </a:r>
            <a:r>
              <a:rPr lang="zh-TW" altLang="en-US" sz="2600" b="1" dirty="0" smtClean="0">
                <a:solidFill>
                  <a:schemeClr val="tx1"/>
                </a:solidFill>
                <a:ea typeface="標楷體" pitchFamily="65" charset="-120"/>
              </a:rPr>
              <a:t>  </a:t>
            </a:r>
            <a:r>
              <a:rPr lang="zh-TW" altLang="en-US" sz="2600" b="1" dirty="0">
                <a:solidFill>
                  <a:schemeClr val="tx1"/>
                </a:solidFill>
                <a:ea typeface="標楷體" pitchFamily="65" charset="-120"/>
              </a:rPr>
              <a:t>工作</a:t>
            </a:r>
            <a:r>
              <a:rPr lang="zh-TW" altLang="en-US" sz="2600" b="1" dirty="0" smtClean="0">
                <a:solidFill>
                  <a:schemeClr val="tx1"/>
                </a:solidFill>
                <a:ea typeface="標楷體" pitchFamily="65" charset="-120"/>
              </a:rPr>
              <a:t>過程中 少了兩次測試 </a:t>
            </a:r>
            <a:r>
              <a:rPr lang="en-US" altLang="zh-TW" sz="2600" b="1" dirty="0" smtClean="0">
                <a:solidFill>
                  <a:schemeClr val="tx1"/>
                </a:solidFill>
                <a:ea typeface="標楷體" pitchFamily="65" charset="-120"/>
              </a:rPr>
              <a:t>: </a:t>
            </a:r>
          </a:p>
          <a:p>
            <a:pPr marL="0" indent="0">
              <a:buNone/>
            </a:pPr>
            <a:r>
              <a:rPr lang="zh-TW" altLang="en-US" sz="2600" b="1" dirty="0" smtClean="0">
                <a:solidFill>
                  <a:schemeClr val="tx1"/>
                </a:solidFill>
                <a:ea typeface="標楷體" pitchFamily="65" charset="-120"/>
              </a:rPr>
              <a:t>    </a:t>
            </a:r>
            <a:r>
              <a:rPr lang="en-US" altLang="zh-TW" sz="2600" b="1" dirty="0" smtClean="0">
                <a:solidFill>
                  <a:schemeClr val="tx1"/>
                </a:solidFill>
                <a:ea typeface="標楷體" pitchFamily="65" charset="-120"/>
              </a:rPr>
              <a:t>(1)</a:t>
            </a:r>
            <a:r>
              <a:rPr lang="zh-TW" altLang="en-US" sz="2600" b="1" dirty="0" smtClean="0">
                <a:solidFill>
                  <a:schemeClr val="tx1"/>
                </a:solidFill>
                <a:ea typeface="標楷體" pitchFamily="65" charset="-120"/>
              </a:rPr>
              <a:t> </a:t>
            </a:r>
            <a:r>
              <a:rPr lang="zh-TW" altLang="en-US" sz="2600" b="1" dirty="0" smtClean="0">
                <a:solidFill>
                  <a:schemeClr val="tx1"/>
                </a:solidFill>
                <a:latin typeface="標楷體" pitchFamily="65" charset="-120"/>
                <a:ea typeface="標楷體" pitchFamily="65" charset="-120"/>
              </a:rPr>
              <a:t>估計坪數後 要</a:t>
            </a:r>
            <a:r>
              <a:rPr lang="zh-TW" altLang="en-US" sz="2600" b="1" dirty="0">
                <a:solidFill>
                  <a:schemeClr val="tx1"/>
                </a:solidFill>
                <a:latin typeface="標楷體" pitchFamily="65" charset="-120"/>
                <a:ea typeface="標楷體" pitchFamily="65" charset="-120"/>
              </a:rPr>
              <a:t>核算</a:t>
            </a:r>
            <a:r>
              <a:rPr lang="zh-TW" altLang="en-US" sz="2600" b="1" dirty="0" smtClean="0">
                <a:solidFill>
                  <a:schemeClr val="tx1"/>
                </a:solidFill>
                <a:latin typeface="標楷體" pitchFamily="65" charset="-120"/>
                <a:ea typeface="標楷體" pitchFamily="65" charset="-120"/>
              </a:rPr>
              <a:t>估計 就會知道需 </a:t>
            </a:r>
            <a:r>
              <a:rPr lang="en-US" altLang="zh-TW" sz="2600" b="1" dirty="0" smtClean="0">
                <a:solidFill>
                  <a:schemeClr val="tx1"/>
                </a:solidFill>
                <a:latin typeface="標楷體" pitchFamily="65" charset="-120"/>
                <a:ea typeface="標楷體" pitchFamily="65" charset="-120"/>
              </a:rPr>
              <a:t>3.5 </a:t>
            </a:r>
            <a:r>
              <a:rPr lang="zh-TW" altLang="en-US" sz="2600" b="1" dirty="0" smtClean="0">
                <a:solidFill>
                  <a:schemeClr val="tx1"/>
                </a:solidFill>
                <a:latin typeface="標楷體" pitchFamily="65" charset="-120"/>
                <a:ea typeface="標楷體" pitchFamily="65" charset="-120"/>
              </a:rPr>
              <a:t>坪 </a:t>
            </a:r>
            <a:endParaRPr lang="en-US" altLang="zh-TW" sz="2600" b="1" dirty="0" smtClean="0">
              <a:solidFill>
                <a:schemeClr val="tx1"/>
              </a:solidFill>
              <a:latin typeface="標楷體" pitchFamily="65" charset="-120"/>
              <a:ea typeface="標楷體" pitchFamily="65" charset="-120"/>
            </a:endParaRPr>
          </a:p>
          <a:p>
            <a:pPr marL="0" indent="0">
              <a:buNone/>
            </a:pPr>
            <a:r>
              <a:rPr lang="zh-TW" altLang="en-US" sz="2600" b="1" dirty="0" smtClean="0">
                <a:solidFill>
                  <a:schemeClr val="tx1"/>
                </a:solidFill>
                <a:latin typeface="標楷體" pitchFamily="65" charset="-120"/>
                <a:ea typeface="標楷體" pitchFamily="65" charset="-120"/>
              </a:rPr>
              <a:t>  </a:t>
            </a:r>
            <a:r>
              <a:rPr lang="en-US" altLang="zh-TW" sz="2600" b="1" dirty="0" smtClean="0">
                <a:solidFill>
                  <a:schemeClr val="tx1"/>
                </a:solidFill>
                <a:latin typeface="標楷體" pitchFamily="65" charset="-120"/>
                <a:ea typeface="標楷體" pitchFamily="65" charset="-120"/>
              </a:rPr>
              <a:t>(2)</a:t>
            </a:r>
            <a:r>
              <a:rPr lang="zh-TW" altLang="en-US" sz="2600" b="1" dirty="0" smtClean="0">
                <a:solidFill>
                  <a:schemeClr val="tx1"/>
                </a:solidFill>
                <a:latin typeface="標楷體" pitchFamily="65" charset="-120"/>
                <a:ea typeface="標楷體" pitchFamily="65" charset="-120"/>
              </a:rPr>
              <a:t>到地板店</a:t>
            </a:r>
            <a:r>
              <a:rPr lang="zh-TW" altLang="en-US" sz="2600" b="1" dirty="0">
                <a:solidFill>
                  <a:schemeClr val="tx1"/>
                </a:solidFill>
                <a:latin typeface="標楷體" pitchFamily="65" charset="-120"/>
                <a:ea typeface="標楷體" pitchFamily="65" charset="-120"/>
              </a:rPr>
              <a:t>取</a:t>
            </a:r>
            <a:r>
              <a:rPr lang="zh-TW" altLang="en-US" sz="2600" b="1" dirty="0" smtClean="0">
                <a:solidFill>
                  <a:schemeClr val="tx1"/>
                </a:solidFill>
                <a:latin typeface="標楷體" pitchFamily="65" charset="-120"/>
                <a:ea typeface="標楷體" pitchFamily="65" charset="-120"/>
              </a:rPr>
              <a:t>貨時 要核對包裝標示 就</a:t>
            </a:r>
            <a:r>
              <a:rPr lang="zh-TW" altLang="en-US" sz="2600" b="1" dirty="0">
                <a:solidFill>
                  <a:schemeClr val="tx1"/>
                </a:solidFill>
                <a:latin typeface="標楷體" pitchFamily="65" charset="-120"/>
                <a:ea typeface="標楷體" pitchFamily="65" charset="-120"/>
              </a:rPr>
              <a:t>會</a:t>
            </a:r>
            <a:r>
              <a:rPr lang="zh-TW" altLang="en-US" sz="2600" b="1" dirty="0" smtClean="0">
                <a:solidFill>
                  <a:schemeClr val="tx1"/>
                </a:solidFill>
                <a:latin typeface="標楷體" pitchFamily="65" charset="-120"/>
                <a:ea typeface="標楷體" pitchFamily="65" charset="-120"/>
              </a:rPr>
              <a:t>知道 拿</a:t>
            </a:r>
            <a:r>
              <a:rPr lang="zh-TW" altLang="en-US" sz="2600" b="1" dirty="0">
                <a:solidFill>
                  <a:schemeClr val="tx1"/>
                </a:solidFill>
                <a:latin typeface="標楷體" pitchFamily="65" charset="-120"/>
                <a:ea typeface="標楷體" pitchFamily="65" charset="-120"/>
              </a:rPr>
              <a:t>錯</a:t>
            </a:r>
            <a:r>
              <a:rPr lang="zh-TW" altLang="en-US" sz="2600" b="1" dirty="0" smtClean="0">
                <a:solidFill>
                  <a:schemeClr val="tx1"/>
                </a:solidFill>
                <a:latin typeface="標楷體" pitchFamily="65" charset="-120"/>
                <a:ea typeface="標楷體" pitchFamily="65" charset="-120"/>
              </a:rPr>
              <a:t>木材了</a:t>
            </a:r>
            <a:endParaRPr lang="en-US" altLang="zh-TW" sz="2600" b="1" dirty="0" smtClean="0">
              <a:solidFill>
                <a:schemeClr val="tx1"/>
              </a:solidFill>
              <a:latin typeface="標楷體" pitchFamily="65" charset="-120"/>
              <a:ea typeface="標楷體" pitchFamily="65" charset="-120"/>
            </a:endParaRPr>
          </a:p>
          <a:p>
            <a:pPr marL="0" indent="0">
              <a:buNone/>
            </a:pPr>
            <a:endParaRPr lang="en-US" altLang="zh-TW" sz="2600" b="1" dirty="0">
              <a:solidFill>
                <a:schemeClr val="tx1"/>
              </a:solidFill>
              <a:latin typeface="標楷體" pitchFamily="65" charset="-120"/>
              <a:ea typeface="標楷體" pitchFamily="65" charset="-120"/>
            </a:endParaRPr>
          </a:p>
          <a:p>
            <a:pPr marL="0" indent="0">
              <a:buNone/>
            </a:pPr>
            <a:r>
              <a:rPr lang="zh-TW" altLang="en-US" sz="2600" b="1" dirty="0" smtClean="0">
                <a:solidFill>
                  <a:schemeClr val="tx1"/>
                </a:solidFill>
                <a:latin typeface="標楷體" pitchFamily="65" charset="-120"/>
                <a:ea typeface="標楷體" pitchFamily="65" charset="-120"/>
              </a:rPr>
              <a:t>台灣工匠常常在</a:t>
            </a:r>
            <a:r>
              <a:rPr lang="zh-TW" altLang="en-US" sz="2600" b="1" dirty="0">
                <a:solidFill>
                  <a:schemeClr val="tx1"/>
                </a:solidFill>
                <a:ea typeface="標楷體" pitchFamily="65" charset="-120"/>
              </a:rPr>
              <a:t>過程中只會拚</a:t>
            </a:r>
            <a:r>
              <a:rPr lang="zh-TW" altLang="en-US" sz="2600" b="1" dirty="0" smtClean="0">
                <a:solidFill>
                  <a:schemeClr val="tx1"/>
                </a:solidFill>
                <a:ea typeface="標楷體" pitchFamily="65" charset="-120"/>
              </a:rPr>
              <a:t>快 忽略測試  結果造成工人勞累及公司虧本</a:t>
            </a:r>
            <a:endParaRPr lang="en-US" altLang="zh-TW" sz="2600" b="1" dirty="0" smtClean="0">
              <a:solidFill>
                <a:schemeClr val="tx1"/>
              </a:solidFill>
              <a:latin typeface="標楷體" pitchFamily="65" charset="-120"/>
              <a:ea typeface="標楷體" pitchFamily="65" charset="-120"/>
            </a:endParaRPr>
          </a:p>
          <a:p>
            <a:pPr marL="0" indent="0">
              <a:buNone/>
            </a:pPr>
            <a:endParaRPr lang="en-US" altLang="zh-TW" sz="2600" b="1" dirty="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 </a:t>
            </a:r>
            <a:endParaRPr lang="zh-TW" altLang="en-US" b="1"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ea typeface="標楷體" pitchFamily="65" charset="-120"/>
              </a:rPr>
              <a:t>測試帶動的開發方法 </a:t>
            </a:r>
            <a:r>
              <a:rPr lang="en-US" altLang="zh-TW" dirty="0">
                <a:solidFill>
                  <a:schemeClr val="tx1"/>
                </a:solidFill>
                <a:ea typeface="標楷體" pitchFamily="65" charset="-120"/>
              </a:rPr>
              <a:t>(Cont.)</a:t>
            </a:r>
            <a:endParaRPr lang="zh-TW" altLang="en-US" dirty="0"/>
          </a:p>
        </p:txBody>
      </p:sp>
    </p:spTree>
    <p:extLst>
      <p:ext uri="{BB962C8B-B14F-4D97-AF65-F5344CB8AC3E}">
        <p14:creationId xmlns:p14="http://schemas.microsoft.com/office/powerpoint/2010/main" val="161330009"/>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012671"/>
          </a:xfrm>
        </p:spPr>
        <p:txBody>
          <a:bodyPr>
            <a:normAutofit/>
          </a:bodyPr>
          <a:lstStyle/>
          <a:p>
            <a:pPr marL="0" indent="0">
              <a:buNone/>
            </a:pPr>
            <a:r>
              <a:rPr lang="zh-TW" altLang="en-US" b="1" dirty="0" smtClean="0">
                <a:latin typeface="標楷體" pitchFamily="65" charset="-120"/>
                <a:ea typeface="標楷體" pitchFamily="65" charset="-120"/>
              </a:rPr>
              <a:t>如果 木匠仔細</a:t>
            </a:r>
            <a:r>
              <a:rPr lang="zh-TW" altLang="en-US" b="1" dirty="0" smtClean="0">
                <a:solidFill>
                  <a:schemeClr val="tx1"/>
                </a:solidFill>
                <a:latin typeface="標楷體" pitchFamily="65" charset="-120"/>
                <a:ea typeface="標楷體" pitchFamily="65" charset="-120"/>
              </a:rPr>
              <a:t>核算材料時</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即</a:t>
            </a:r>
            <a:r>
              <a:rPr lang="zh-TW" altLang="en-US" b="1" dirty="0" smtClean="0">
                <a:solidFill>
                  <a:schemeClr val="tx1"/>
                </a:solidFill>
                <a:latin typeface="微軟正黑體" pitchFamily="34" charset="-120"/>
                <a:ea typeface="微軟正黑體" pitchFamily="34" charset="-120"/>
              </a:rPr>
              <a:t>測試</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發現需</a:t>
            </a:r>
            <a:r>
              <a:rPr lang="en-US" altLang="zh-TW" b="1" dirty="0">
                <a:solidFill>
                  <a:schemeClr val="tx1"/>
                </a:solidFill>
                <a:latin typeface="標楷體" pitchFamily="65" charset="-120"/>
                <a:ea typeface="標楷體" pitchFamily="65" charset="-120"/>
              </a:rPr>
              <a:t>3.5</a:t>
            </a:r>
            <a:r>
              <a:rPr lang="zh-TW" altLang="en-US" b="1" dirty="0" smtClean="0">
                <a:solidFill>
                  <a:schemeClr val="tx1"/>
                </a:solidFill>
                <a:latin typeface="標楷體" pitchFamily="65" charset="-120"/>
                <a:ea typeface="標楷體" pitchFamily="65" charset="-120"/>
              </a:rPr>
              <a:t>坪 則原來估計工作失敗了 </a:t>
            </a:r>
            <a:r>
              <a:rPr lang="zh-TW" altLang="en-US" b="1" dirty="0">
                <a:solidFill>
                  <a:schemeClr val="tx1"/>
                </a:solidFill>
                <a:latin typeface="標楷體" pitchFamily="65" charset="-120"/>
                <a:ea typeface="標楷體" pitchFamily="65" charset="-120"/>
              </a:rPr>
              <a:t>這</a:t>
            </a:r>
            <a:r>
              <a:rPr lang="zh-TW" altLang="en-US" b="1" dirty="0" smtClean="0">
                <a:solidFill>
                  <a:schemeClr val="tx1"/>
                </a:solidFill>
                <a:latin typeface="標楷體" pitchFamily="65" charset="-120"/>
                <a:ea typeface="標楷體" pitchFamily="65" charset="-120"/>
              </a:rPr>
              <a:t>是</a:t>
            </a:r>
            <a:r>
              <a:rPr lang="zh-TW" altLang="en-US" b="1" dirty="0">
                <a:solidFill>
                  <a:schemeClr val="tx1"/>
                </a:solidFill>
                <a:latin typeface="標楷體" pitchFamily="65" charset="-120"/>
                <a:ea typeface="標楷體" pitchFamily="65" charset="-120"/>
              </a:rPr>
              <a:t>小失敗</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軟體工程也是一樣 要不斷測試 讓小失敗</a:t>
            </a:r>
            <a:r>
              <a:rPr lang="zh-TW" altLang="en-US" b="1" dirty="0">
                <a:solidFill>
                  <a:schemeClr val="tx1"/>
                </a:solidFill>
                <a:latin typeface="標楷體" pitchFamily="65" charset="-120"/>
                <a:ea typeface="標楷體" pitchFamily="65" charset="-120"/>
              </a:rPr>
              <a:t>儘快</a:t>
            </a:r>
            <a:r>
              <a:rPr lang="zh-TW" altLang="en-US" b="1" dirty="0" smtClean="0">
                <a:solidFill>
                  <a:schemeClr val="tx1"/>
                </a:solidFill>
                <a:latin typeface="標楷體" pitchFamily="65" charset="-120"/>
                <a:ea typeface="標楷體" pitchFamily="65" charset="-120"/>
              </a:rPr>
              <a:t>發生 大家趕快重做修正 這樣 到最後才會有</a:t>
            </a:r>
            <a:r>
              <a:rPr lang="zh-TW" altLang="en-US" b="1" dirty="0">
                <a:solidFill>
                  <a:schemeClr val="tx1"/>
                </a:solidFill>
                <a:latin typeface="標楷體" pitchFamily="65" charset="-120"/>
                <a:ea typeface="標楷體" pitchFamily="65" charset="-120"/>
              </a:rPr>
              <a:t>軟體</a:t>
            </a:r>
            <a:r>
              <a:rPr lang="zh-TW" altLang="en-US" b="1" dirty="0" smtClean="0">
                <a:solidFill>
                  <a:schemeClr val="tx1"/>
                </a:solidFill>
                <a:latin typeface="標楷體" pitchFamily="65" charset="-120"/>
                <a:ea typeface="標楷體" pitchFamily="65" charset="-120"/>
              </a:rPr>
              <a:t>大成功</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所以 要迎接持續的小失敗 這就是</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失敗的價值</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快些失敗可讓大家及早修正 </a:t>
            </a:r>
            <a:r>
              <a:rPr lang="en-US" altLang="zh-TW" b="1" dirty="0" smtClean="0">
                <a:solidFill>
                  <a:schemeClr val="tx1"/>
                </a:solidFill>
                <a:latin typeface="標楷體" pitchFamily="65" charset="-120"/>
                <a:ea typeface="標楷體" pitchFamily="65" charset="-120"/>
              </a:rPr>
              <a:t>(Failing faster lets us fix things earlier in the process.)</a:t>
            </a:r>
          </a:p>
          <a:p>
            <a:pPr marL="0" indent="0">
              <a:buNone/>
            </a:pPr>
            <a:endParaRPr lang="en-US" altLang="zh-TW" b="1" dirty="0">
              <a:solidFill>
                <a:schemeClr val="tx1"/>
              </a:solidFill>
              <a:latin typeface="標楷體" pitchFamily="65" charset="-120"/>
              <a:ea typeface="標楷體" pitchFamily="65" charset="-120"/>
            </a:endParaRPr>
          </a:p>
          <a:p>
            <a:pPr marL="0" indent="0">
              <a:buNone/>
            </a:pPr>
            <a:r>
              <a:rPr lang="en-US" altLang="zh-TW" sz="1600" dirty="0" smtClean="0">
                <a:solidFill>
                  <a:schemeClr val="tx1"/>
                </a:solidFill>
                <a:latin typeface="標楷體" pitchFamily="65" charset="-120"/>
                <a:ea typeface="標楷體" pitchFamily="65" charset="-120"/>
              </a:rPr>
              <a:t>[J. </a:t>
            </a:r>
            <a:r>
              <a:rPr lang="en-US" altLang="zh-TW" sz="1600" dirty="0" err="1" smtClean="0">
                <a:solidFill>
                  <a:schemeClr val="tx1"/>
                </a:solidFill>
                <a:latin typeface="標楷體" pitchFamily="65" charset="-120"/>
                <a:ea typeface="標楷體" pitchFamily="65" charset="-120"/>
              </a:rPr>
              <a:t>Renaudin</a:t>
            </a:r>
            <a:r>
              <a:rPr lang="en-US" altLang="zh-TW" sz="1600" dirty="0" smtClean="0">
                <a:solidFill>
                  <a:schemeClr val="tx1"/>
                </a:solidFill>
                <a:latin typeface="標楷體" pitchFamily="65" charset="-120"/>
                <a:ea typeface="標楷體" pitchFamily="65" charset="-120"/>
              </a:rPr>
              <a:t>,”Delivering Successful Software Requires You to Fail Faster,” </a:t>
            </a:r>
            <a:r>
              <a:rPr lang="en-US" altLang="zh-TW" sz="1600" dirty="0" err="1" smtClean="0">
                <a:solidFill>
                  <a:schemeClr val="tx1"/>
                </a:solidFill>
                <a:latin typeface="標楷體" pitchFamily="65" charset="-120"/>
                <a:ea typeface="標楷體" pitchFamily="65" charset="-120"/>
              </a:rPr>
              <a:t>TechWell</a:t>
            </a:r>
            <a:r>
              <a:rPr lang="en-US" altLang="zh-TW" sz="1600" dirty="0" smtClean="0">
                <a:solidFill>
                  <a:schemeClr val="tx1"/>
                </a:solidFill>
                <a:latin typeface="標楷體" pitchFamily="65" charset="-120"/>
                <a:ea typeface="標楷體" pitchFamily="65" charset="-120"/>
              </a:rPr>
              <a:t> Insights Newsletter, Feb. 1, 2017.]</a:t>
            </a:r>
            <a:endParaRPr lang="zh-TW" altLang="en-US" sz="1600"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ea typeface="標楷體" pitchFamily="65" charset="-120"/>
              </a:rPr>
              <a:t>測試帶動的開發方法 </a:t>
            </a:r>
            <a:r>
              <a:rPr lang="en-US" altLang="zh-TW" dirty="0">
                <a:solidFill>
                  <a:schemeClr val="tx1"/>
                </a:solidFill>
                <a:ea typeface="標楷體" pitchFamily="65" charset="-120"/>
              </a:rPr>
              <a:t>(Cont.)</a:t>
            </a:r>
            <a:endParaRPr lang="zh-TW" altLang="en-US" dirty="0"/>
          </a:p>
        </p:txBody>
      </p:sp>
    </p:spTree>
    <p:extLst>
      <p:ext uri="{BB962C8B-B14F-4D97-AF65-F5344CB8AC3E}">
        <p14:creationId xmlns:p14="http://schemas.microsoft.com/office/powerpoint/2010/main" val="762314936"/>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122738"/>
          </a:xfrm>
        </p:spPr>
        <p:txBody>
          <a:bodyPr>
            <a:normAutofit fontScale="92500" lnSpcReduction="10000"/>
          </a:bodyPr>
          <a:lstStyle/>
          <a:p>
            <a:pPr marL="457200" indent="-457200">
              <a:buAutoNum type="arabicParenBoth"/>
            </a:pPr>
            <a:r>
              <a:rPr lang="en-US" altLang="zh-TW" dirty="0" smtClean="0"/>
              <a:t>TDD is a way of specifying and verifying behavior in the system. This leads to create tests that are more resilient to change in the future. </a:t>
            </a:r>
          </a:p>
          <a:p>
            <a:pPr marL="0" indent="0">
              <a:buNone/>
            </a:pPr>
            <a:r>
              <a:rPr lang="en-US" altLang="zh-TW" dirty="0"/>
              <a:t> </a:t>
            </a:r>
            <a:r>
              <a:rPr lang="en-US" altLang="zh-TW" dirty="0" smtClean="0"/>
              <a:t>      </a:t>
            </a:r>
            <a:r>
              <a:rPr lang="en-US" altLang="zh-TW" b="1" dirty="0" smtClean="0"/>
              <a:t>A test is a hypothesis about how the code will behave</a:t>
            </a:r>
            <a:r>
              <a:rPr lang="en-US" altLang="zh-TW" dirty="0" smtClean="0"/>
              <a:t>. And, a code is an </a:t>
            </a:r>
          </a:p>
          <a:p>
            <a:pPr marL="0" indent="0">
              <a:buNone/>
            </a:pPr>
            <a:r>
              <a:rPr lang="en-US" altLang="zh-TW" dirty="0"/>
              <a:t> </a:t>
            </a:r>
            <a:r>
              <a:rPr lang="en-US" altLang="zh-TW" dirty="0" smtClean="0"/>
              <a:t>      experiment to prove the hypothesis.</a:t>
            </a:r>
          </a:p>
          <a:p>
            <a:pPr marL="0" indent="0">
              <a:buNone/>
            </a:pPr>
            <a:r>
              <a:rPr lang="en-US" altLang="zh-TW" dirty="0" smtClean="0"/>
              <a:t>(2) Make untestable code testable. </a:t>
            </a:r>
          </a:p>
          <a:p>
            <a:pPr marL="0" indent="0">
              <a:buNone/>
            </a:pPr>
            <a:r>
              <a:rPr lang="en-US" altLang="zh-TW" dirty="0"/>
              <a:t> </a:t>
            </a:r>
            <a:r>
              <a:rPr lang="en-US" altLang="zh-TW" dirty="0" smtClean="0"/>
              <a:t>     Breaking up monolithic, untestable legacy code to testable units by  </a:t>
            </a:r>
          </a:p>
          <a:p>
            <a:pPr marL="0" indent="0">
              <a:buNone/>
            </a:pPr>
            <a:r>
              <a:rPr lang="en-US" altLang="zh-TW" dirty="0"/>
              <a:t> </a:t>
            </a:r>
            <a:r>
              <a:rPr lang="en-US" altLang="zh-TW" dirty="0" smtClean="0"/>
              <a:t>     manually injecting dependency. </a:t>
            </a:r>
          </a:p>
          <a:p>
            <a:pPr marL="0" indent="0">
              <a:buNone/>
            </a:pPr>
            <a:r>
              <a:rPr lang="en-US" altLang="zh-TW" dirty="0" smtClean="0"/>
              <a:t>(3) Experiencing doing TDD.  See how the tests catch problems immediately. Then, </a:t>
            </a:r>
          </a:p>
          <a:p>
            <a:pPr marL="0" indent="0">
              <a:buNone/>
            </a:pPr>
            <a:r>
              <a:rPr lang="en-US" altLang="zh-TW" dirty="0"/>
              <a:t> </a:t>
            </a:r>
            <a:r>
              <a:rPr lang="en-US" altLang="zh-TW" dirty="0" smtClean="0"/>
              <a:t>    they will start doing TDD on their projects.</a:t>
            </a:r>
          </a:p>
          <a:p>
            <a:pPr marL="0" indent="0">
              <a:buNone/>
            </a:pPr>
            <a:endParaRPr lang="en-US" altLang="zh-TW" dirty="0"/>
          </a:p>
          <a:p>
            <a:pPr marL="0" indent="0">
              <a:buNone/>
            </a:pPr>
            <a:r>
              <a:rPr lang="en-US" altLang="zh-TW" sz="1800" dirty="0" smtClean="0"/>
              <a:t>[David Bernstein, “3 keys to mastering TDD”, Agile Connection newsletter, May 16, 2018]</a:t>
            </a:r>
          </a:p>
        </p:txBody>
      </p:sp>
      <p:sp>
        <p:nvSpPr>
          <p:cNvPr id="3" name="標題 2"/>
          <p:cNvSpPr>
            <a:spLocks noGrp="1"/>
          </p:cNvSpPr>
          <p:nvPr>
            <p:ph type="title"/>
          </p:nvPr>
        </p:nvSpPr>
        <p:spPr/>
        <p:txBody>
          <a:bodyPr/>
          <a:lstStyle/>
          <a:p>
            <a:r>
              <a:rPr lang="en-US" altLang="zh-TW" dirty="0" smtClean="0">
                <a:solidFill>
                  <a:schemeClr val="tx1"/>
                </a:solidFill>
              </a:rPr>
              <a:t>3 Keys to Mastering TDD</a:t>
            </a:r>
            <a:endParaRPr lang="zh-TW" altLang="en-US" dirty="0">
              <a:solidFill>
                <a:schemeClr val="tx1"/>
              </a:solidFill>
            </a:endParaRPr>
          </a:p>
        </p:txBody>
      </p:sp>
    </p:spTree>
    <p:extLst>
      <p:ext uri="{BB962C8B-B14F-4D97-AF65-F5344CB8AC3E}">
        <p14:creationId xmlns:p14="http://schemas.microsoft.com/office/powerpoint/2010/main" val="409970956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C4F109C-98A4-49A8-BEE0-80E558B000A0}" type="slidenum">
              <a:rPr lang="zh-TW" altLang="en-US" smtClean="0">
                <a:solidFill>
                  <a:schemeClr val="tx1"/>
                </a:solidFill>
              </a:rPr>
              <a:pPr>
                <a:defRPr/>
              </a:pPr>
              <a:t>328</a:t>
            </a:fld>
            <a:endParaRPr lang="en-US" altLang="zh-TW">
              <a:solidFill>
                <a:schemeClr val="tx1"/>
              </a:solidFill>
            </a:endParaRPr>
          </a:p>
        </p:txBody>
      </p:sp>
      <p:sp>
        <p:nvSpPr>
          <p:cNvPr id="332802" name="Rectangle 2"/>
          <p:cNvSpPr>
            <a:spLocks noGrp="1" noChangeArrowheads="1"/>
          </p:cNvSpPr>
          <p:nvPr>
            <p:ph type="title"/>
          </p:nvPr>
        </p:nvSpPr>
        <p:spPr/>
        <p:txBody>
          <a:bodyPr/>
          <a:lstStyle/>
          <a:p>
            <a:pPr eaLnBrk="1" hangingPunct="1">
              <a:defRPr/>
            </a:pPr>
            <a:r>
              <a:rPr lang="zh-TW" altLang="en-US" dirty="0" smtClean="0">
                <a:solidFill>
                  <a:schemeClr val="tx1"/>
                </a:solidFill>
                <a:ea typeface="標楷體" pitchFamily="65" charset="-120"/>
              </a:rPr>
              <a:t>先進軟體公司 的五個敏捷點</a:t>
            </a:r>
          </a:p>
        </p:txBody>
      </p:sp>
      <p:sp>
        <p:nvSpPr>
          <p:cNvPr id="332803" name="Rectangle 3"/>
          <p:cNvSpPr>
            <a:spLocks noGrp="1" noChangeArrowheads="1"/>
          </p:cNvSpPr>
          <p:nvPr>
            <p:ph sz="quarter" idx="4294967295"/>
          </p:nvPr>
        </p:nvSpPr>
        <p:spPr>
          <a:xfrm>
            <a:off x="609600" y="1581911"/>
            <a:ext cx="10972800" cy="4549013"/>
          </a:xfrm>
          <a:prstGeom prst="rect">
            <a:avLst/>
          </a:prstGeom>
        </p:spPr>
        <p:txBody>
          <a:bodyPr/>
          <a:lstStyle/>
          <a:p>
            <a:pPr marL="609600" indent="-609600" eaLnBrk="1" hangingPunct="1">
              <a:lnSpc>
                <a:spcPct val="80000"/>
              </a:lnSpc>
              <a:buFont typeface="Wingdings" pitchFamily="2" charset="2"/>
              <a:buNone/>
              <a:defRPr/>
            </a:pPr>
            <a:r>
              <a:rPr lang="zh-TW" altLang="en-US" sz="3600" dirty="0" smtClean="0">
                <a:solidFill>
                  <a:schemeClr val="tx1"/>
                </a:solidFill>
                <a:latin typeface="標楷體" pitchFamily="65" charset="-120"/>
                <a:ea typeface="標楷體" pitchFamily="65" charset="-120"/>
              </a:rPr>
              <a:t>愈接近這五點，團隊溝通愈</a:t>
            </a:r>
            <a:r>
              <a:rPr lang="zh-TW" altLang="en-US" sz="3600" dirty="0" smtClean="0">
                <a:solidFill>
                  <a:schemeClr val="tx1"/>
                </a:solidFill>
                <a:ea typeface="標楷體" pitchFamily="65" charset="-120"/>
              </a:rPr>
              <a:t>敏捷</a:t>
            </a:r>
            <a:r>
              <a:rPr lang="en-US" altLang="zh-TW" sz="3600" dirty="0" smtClean="0">
                <a:solidFill>
                  <a:schemeClr val="tx1"/>
                </a:solidFill>
                <a:ea typeface="標楷體" pitchFamily="65" charset="-120"/>
              </a:rPr>
              <a:t>:</a:t>
            </a:r>
          </a:p>
          <a:p>
            <a:pPr marL="609600" indent="-609600" eaLnBrk="1" hangingPunct="1">
              <a:lnSpc>
                <a:spcPct val="80000"/>
              </a:lnSpc>
              <a:buFont typeface="Wingdings" pitchFamily="2" charset="2"/>
              <a:buNone/>
              <a:defRPr/>
            </a:pPr>
            <a:endParaRPr lang="en-US" altLang="zh-TW" sz="3600" dirty="0" smtClean="0">
              <a:solidFill>
                <a:schemeClr val="tx1"/>
              </a:solidFill>
              <a:latin typeface="標楷體" pitchFamily="65" charset="-120"/>
              <a:ea typeface="標楷體" pitchFamily="65" charset="-120"/>
            </a:endParaRPr>
          </a:p>
          <a:p>
            <a:pPr marL="609600" indent="-609600">
              <a:lnSpc>
                <a:spcPct val="80000"/>
              </a:lnSpc>
              <a:buNone/>
              <a:defRPr/>
            </a:pPr>
            <a:r>
              <a:rPr lang="en-US" altLang="zh-TW" sz="3600" dirty="0" smtClean="0">
                <a:solidFill>
                  <a:schemeClr val="tx1"/>
                </a:solidFill>
                <a:latin typeface="標楷體" pitchFamily="65" charset="-120"/>
                <a:ea typeface="標楷體" pitchFamily="65" charset="-120"/>
              </a:rPr>
              <a:t>1.</a:t>
            </a:r>
            <a:r>
              <a:rPr lang="zh-TW" altLang="en-US" sz="3600" dirty="0" smtClean="0">
                <a:solidFill>
                  <a:schemeClr val="tx1"/>
                </a:solidFill>
                <a:latin typeface="標楷體" pitchFamily="65" charset="-120"/>
                <a:ea typeface="標楷體" pitchFamily="65" charset="-120"/>
              </a:rPr>
              <a:t>開發者同處一室 </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可面對面溝通 </a:t>
            </a:r>
            <a:r>
              <a:rPr lang="en-US" altLang="zh-TW" sz="3600" dirty="0" err="1" smtClean="0">
                <a:solidFill>
                  <a:schemeClr val="tx1"/>
                </a:solidFill>
                <a:latin typeface="標楷體" pitchFamily="65" charset="-120"/>
                <a:ea typeface="標楷體" pitchFamily="65" charset="-120"/>
              </a:rPr>
              <a:t>一室最多十人</a:t>
            </a:r>
            <a:r>
              <a:rPr lang="en-US" altLang="zh-TW" sz="3600" dirty="0" smtClean="0">
                <a:solidFill>
                  <a:schemeClr val="tx1"/>
                </a:solidFill>
                <a:latin typeface="標楷體" pitchFamily="65" charset="-120"/>
                <a:ea typeface="標楷體" pitchFamily="65" charset="-120"/>
              </a:rPr>
              <a:t>)</a:t>
            </a:r>
          </a:p>
          <a:p>
            <a:pPr marL="609600" indent="-609600" eaLnBrk="1" hangingPunct="1">
              <a:lnSpc>
                <a:spcPct val="80000"/>
              </a:lnSpc>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華爾街之狼</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片中一室有上百人 效果瘋狂 超敏捷</a:t>
            </a:r>
            <a:r>
              <a:rPr lang="en-US" altLang="zh-TW" sz="2800" dirty="0" smtClean="0">
                <a:solidFill>
                  <a:schemeClr val="tx1"/>
                </a:solidFill>
                <a:latin typeface="標楷體" pitchFamily="65" charset="-120"/>
                <a:ea typeface="標楷體" pitchFamily="65" charset="-120"/>
              </a:rPr>
              <a:t>)</a:t>
            </a:r>
          </a:p>
          <a:p>
            <a:pPr marL="609600" indent="-609600" eaLnBrk="1" hangingPunct="1">
              <a:lnSpc>
                <a:spcPct val="80000"/>
              </a:lnSpc>
              <a:buFont typeface="Wingdings" pitchFamily="2" charset="2"/>
              <a:buNone/>
              <a:defRPr/>
            </a:pPr>
            <a:r>
              <a:rPr lang="en-US" altLang="zh-TW" sz="3600" dirty="0" smtClean="0">
                <a:solidFill>
                  <a:schemeClr val="tx1"/>
                </a:solidFill>
                <a:latin typeface="標楷體" pitchFamily="65" charset="-120"/>
                <a:ea typeface="標楷體" pitchFamily="65" charset="-120"/>
              </a:rPr>
              <a:t>2.</a:t>
            </a:r>
            <a:r>
              <a:rPr lang="zh-TW" altLang="en-US" sz="3600" dirty="0" smtClean="0">
                <a:solidFill>
                  <a:schemeClr val="tx1"/>
                </a:solidFill>
                <a:latin typeface="標楷體" pitchFamily="65" charset="-120"/>
                <a:ea typeface="標楷體" pitchFamily="65" charset="-120"/>
              </a:rPr>
              <a:t>有駐點客戶 </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口頭溝通需求</a:t>
            </a:r>
            <a:r>
              <a:rPr lang="en-US" altLang="zh-TW" sz="3600" dirty="0" smtClean="0">
                <a:solidFill>
                  <a:schemeClr val="tx1"/>
                </a:solidFill>
                <a:latin typeface="標楷體" pitchFamily="65" charset="-120"/>
                <a:ea typeface="標楷體" pitchFamily="65" charset="-120"/>
              </a:rPr>
              <a:t>)</a:t>
            </a:r>
          </a:p>
          <a:p>
            <a:pPr marL="609600" indent="-609600" eaLnBrk="1" hangingPunct="1">
              <a:lnSpc>
                <a:spcPct val="80000"/>
              </a:lnSpc>
              <a:buFont typeface="Wingdings" pitchFamily="2" charset="2"/>
              <a:buNone/>
              <a:defRPr/>
            </a:pPr>
            <a:r>
              <a:rPr lang="en-US" altLang="zh-TW" sz="3600" dirty="0" smtClean="0">
                <a:solidFill>
                  <a:schemeClr val="tx1"/>
                </a:solidFill>
                <a:latin typeface="標楷體" pitchFamily="65" charset="-120"/>
                <a:ea typeface="標楷體" pitchFamily="65" charset="-120"/>
              </a:rPr>
              <a:t>3.</a:t>
            </a:r>
            <a:r>
              <a:rPr lang="zh-TW" altLang="en-US" sz="3600" dirty="0" smtClean="0">
                <a:solidFill>
                  <a:schemeClr val="tx1"/>
                </a:solidFill>
                <a:latin typeface="標楷體" pitchFamily="65" charset="-120"/>
                <a:ea typeface="標楷體" pitchFamily="65" charset="-120"/>
              </a:rPr>
              <a:t>一個月交貨一次 </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以產品與用戶溝通</a:t>
            </a:r>
            <a:r>
              <a:rPr lang="en-US" altLang="zh-TW" sz="3600" dirty="0" smtClean="0">
                <a:solidFill>
                  <a:schemeClr val="tx1"/>
                </a:solidFill>
                <a:latin typeface="標楷體" pitchFamily="65" charset="-120"/>
                <a:ea typeface="標楷體" pitchFamily="65" charset="-120"/>
              </a:rPr>
              <a:t>)</a:t>
            </a:r>
          </a:p>
          <a:p>
            <a:pPr marL="609600" indent="-609600" eaLnBrk="1" hangingPunct="1">
              <a:lnSpc>
                <a:spcPct val="80000"/>
              </a:lnSpc>
              <a:buFont typeface="Wingdings" pitchFamily="2" charset="2"/>
              <a:buNone/>
              <a:defRPr/>
            </a:pPr>
            <a:r>
              <a:rPr lang="en-US" altLang="zh-TW" sz="3600" dirty="0" smtClean="0">
                <a:solidFill>
                  <a:schemeClr val="tx1"/>
                </a:solidFill>
                <a:latin typeface="標楷體" pitchFamily="65" charset="-120"/>
                <a:ea typeface="標楷體" pitchFamily="65" charset="-120"/>
              </a:rPr>
              <a:t>4.</a:t>
            </a:r>
            <a:r>
              <a:rPr lang="zh-TW" altLang="en-US" sz="3600" dirty="0" smtClean="0">
                <a:solidFill>
                  <a:schemeClr val="tx1"/>
                </a:solidFill>
                <a:latin typeface="標楷體" pitchFamily="65" charset="-120"/>
                <a:ea typeface="標楷體" pitchFamily="65" charset="-120"/>
              </a:rPr>
              <a:t>全自動的迴歸測試</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一有變動全面重測</a:t>
            </a:r>
            <a:r>
              <a:rPr lang="en-US" altLang="zh-TW" sz="3600" dirty="0" smtClean="0">
                <a:solidFill>
                  <a:schemeClr val="tx1"/>
                </a:solidFill>
                <a:latin typeface="標楷體" pitchFamily="65" charset="-120"/>
                <a:ea typeface="標楷體" pitchFamily="65" charset="-120"/>
              </a:rPr>
              <a:t>)</a:t>
            </a:r>
          </a:p>
          <a:p>
            <a:pPr marL="609600" indent="-609600" eaLnBrk="1" hangingPunct="1">
              <a:lnSpc>
                <a:spcPct val="80000"/>
              </a:lnSpc>
              <a:buFont typeface="Wingdings" pitchFamily="2" charset="2"/>
              <a:buNone/>
              <a:defRPr/>
            </a:pPr>
            <a:r>
              <a:rPr lang="en-US" altLang="zh-TW" sz="3600" dirty="0" smtClean="0">
                <a:solidFill>
                  <a:schemeClr val="tx1"/>
                </a:solidFill>
                <a:latin typeface="標楷體" pitchFamily="65" charset="-120"/>
                <a:ea typeface="標楷體" pitchFamily="65" charset="-120"/>
              </a:rPr>
              <a:t>5.</a:t>
            </a:r>
            <a:r>
              <a:rPr lang="zh-TW" altLang="en-US" sz="3600" dirty="0" smtClean="0">
                <a:solidFill>
                  <a:schemeClr val="tx1"/>
                </a:solidFill>
                <a:latin typeface="標楷體" pitchFamily="65" charset="-120"/>
                <a:ea typeface="標楷體" pitchFamily="65" charset="-120"/>
              </a:rPr>
              <a:t>有經驗的開發者  </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人的素質最重要</a:t>
            </a:r>
            <a:r>
              <a:rPr lang="en-US" altLang="zh-TW" sz="3600" dirty="0" smtClean="0">
                <a:solidFill>
                  <a:schemeClr val="tx1"/>
                </a:solidFill>
                <a:latin typeface="標楷體" pitchFamily="65" charset="-120"/>
                <a:ea typeface="標楷體" pitchFamily="65" charset="-120"/>
              </a:rPr>
              <a:t>)</a:t>
            </a:r>
          </a:p>
        </p:txBody>
      </p:sp>
    </p:spTree>
    <p:extLst>
      <p:ext uri="{BB962C8B-B14F-4D97-AF65-F5344CB8AC3E}">
        <p14:creationId xmlns:p14="http://schemas.microsoft.com/office/powerpoint/2010/main" val="251169336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pPr>
              <a:defRPr/>
            </a:pPr>
            <a:fld id="{769F810C-8D34-45F7-85E9-EE97BC265026}" type="slidenum">
              <a:rPr lang="zh-TW" altLang="en-US" smtClean="0">
                <a:solidFill>
                  <a:schemeClr val="tx1"/>
                </a:solidFill>
              </a:rPr>
              <a:pPr>
                <a:defRPr/>
              </a:pPr>
              <a:t>329</a:t>
            </a:fld>
            <a:endParaRPr lang="en-US" altLang="zh-TW">
              <a:solidFill>
                <a:schemeClr val="tx1"/>
              </a:solidFill>
            </a:endParaRPr>
          </a:p>
        </p:txBody>
      </p:sp>
      <p:sp>
        <p:nvSpPr>
          <p:cNvPr id="327683" name="Rectangle 3"/>
          <p:cNvSpPr>
            <a:spLocks noGrp="1" noChangeArrowheads="1"/>
          </p:cNvSpPr>
          <p:nvPr>
            <p:ph sz="quarter" idx="4294967295"/>
          </p:nvPr>
        </p:nvSpPr>
        <p:spPr>
          <a:xfrm>
            <a:off x="609600" y="1"/>
            <a:ext cx="10972800" cy="6130925"/>
          </a:xfrm>
          <a:prstGeom prst="rect">
            <a:avLst/>
          </a:prstGeom>
        </p:spPr>
        <p:txBody>
          <a:bodyPr/>
          <a:lstStyle/>
          <a:p>
            <a:pPr eaLnBrk="1" hangingPunct="1">
              <a:buFont typeface="Wingdings" pitchFamily="2" charset="2"/>
              <a:buNone/>
              <a:defRPr/>
            </a:pPr>
            <a:endParaRPr lang="en-US" altLang="zh-TW" sz="8000" dirty="0" smtClean="0">
              <a:solidFill>
                <a:schemeClr val="tx1"/>
              </a:solidFill>
              <a:latin typeface="Times New Roman" pitchFamily="18" charset="0"/>
              <a:ea typeface="標楷體" pitchFamily="65" charset="-120"/>
            </a:endParaRPr>
          </a:p>
          <a:p>
            <a:pPr eaLnBrk="1" hangingPunct="1">
              <a:buFont typeface="Wingdings" pitchFamily="2" charset="2"/>
              <a:buNone/>
              <a:defRPr/>
            </a:pPr>
            <a:r>
              <a:rPr lang="zh-TW" altLang="en-US" sz="15000" dirty="0" smtClean="0">
                <a:solidFill>
                  <a:schemeClr val="tx1"/>
                </a:solidFill>
                <a:ea typeface="標楷體" pitchFamily="65" charset="-120"/>
              </a:rPr>
              <a:t>     </a:t>
            </a:r>
            <a:r>
              <a:rPr lang="zh-TW" altLang="en-US" sz="20000" dirty="0" smtClean="0">
                <a:solidFill>
                  <a:schemeClr val="tx1"/>
                </a:solidFill>
                <a:ea typeface="標楷體" pitchFamily="65" charset="-120"/>
              </a:rPr>
              <a:t>方法</a:t>
            </a:r>
          </a:p>
        </p:txBody>
      </p:sp>
    </p:spTree>
    <p:extLst>
      <p:ext uri="{BB962C8B-B14F-4D97-AF65-F5344CB8AC3E}">
        <p14:creationId xmlns:p14="http://schemas.microsoft.com/office/powerpoint/2010/main" val="21797470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F88138A-2ABF-4A61-AF2C-A68DE50755FD}" type="slidenum">
              <a:rPr lang="zh-TW" altLang="en-US" smtClean="0"/>
              <a:pPr>
                <a:defRPr/>
              </a:pPr>
              <a:t>33</a:t>
            </a:fld>
            <a:endParaRPr lang="en-US" altLang="zh-TW"/>
          </a:p>
        </p:txBody>
      </p:sp>
      <p:sp>
        <p:nvSpPr>
          <p:cNvPr id="2" name="標題 1"/>
          <p:cNvSpPr>
            <a:spLocks noGrp="1"/>
          </p:cNvSpPr>
          <p:nvPr>
            <p:ph type="title"/>
          </p:nvPr>
        </p:nvSpPr>
        <p:spPr/>
        <p:txBody>
          <a:bodyPr/>
          <a:lstStyle/>
          <a:p>
            <a:pPr>
              <a:defRPr/>
            </a:pPr>
            <a:r>
              <a:rPr lang="en-US" altLang="zh-TW" dirty="0" smtClean="0">
                <a:solidFill>
                  <a:schemeClr val="tx1"/>
                </a:solidFill>
              </a:rPr>
              <a:t>Document Communication</a:t>
            </a:r>
            <a:endParaRPr lang="zh-TW" altLang="en-US" dirty="0">
              <a:solidFill>
                <a:schemeClr val="tx1"/>
              </a:solidFill>
            </a:endParaRPr>
          </a:p>
        </p:txBody>
      </p:sp>
      <p:sp>
        <p:nvSpPr>
          <p:cNvPr id="3" name="內容版面配置區 2"/>
          <p:cNvSpPr>
            <a:spLocks noGrp="1"/>
          </p:cNvSpPr>
          <p:nvPr>
            <p:ph sz="quarter" idx="4294967295"/>
          </p:nvPr>
        </p:nvSpPr>
        <p:spPr>
          <a:xfrm>
            <a:off x="1524000" y="1792224"/>
            <a:ext cx="8534400" cy="3584448"/>
          </a:xfrm>
          <a:prstGeom prst="rect">
            <a:avLst/>
          </a:prstGeom>
        </p:spPr>
        <p:txBody>
          <a:bodyPr>
            <a:normAutofit/>
          </a:bodyPr>
          <a:lstStyle/>
          <a:p>
            <a:pPr>
              <a:buFont typeface="Wingdings" pitchFamily="2" charset="2"/>
              <a:buNone/>
              <a:defRPr/>
            </a:pPr>
            <a:r>
              <a:rPr lang="zh-TW" altLang="en-US" b="1" dirty="0" smtClean="0">
                <a:solidFill>
                  <a:srgbClr val="FF0000"/>
                </a:solidFill>
                <a:latin typeface="微軟正黑體" pitchFamily="34" charset="-120"/>
                <a:ea typeface="微軟正黑體" pitchFamily="34" charset="-120"/>
              </a:rPr>
              <a:t>真相是</a:t>
            </a:r>
            <a:r>
              <a:rPr lang="en-US" altLang="zh-TW"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有</a:t>
            </a:r>
            <a:r>
              <a:rPr lang="en-US" altLang="zh-TW" dirty="0" err="1" smtClean="0">
                <a:solidFill>
                  <a:schemeClr val="tx1"/>
                </a:solidFill>
                <a:latin typeface="標楷體" pitchFamily="65" charset="-120"/>
                <a:ea typeface="標楷體" pitchFamily="65" charset="-120"/>
              </a:rPr>
              <a:t>軟體公司寫很多文件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甚至有不通順英文文件</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無人</a:t>
            </a:r>
            <a:r>
              <a:rPr lang="zh-TW" altLang="en-US" dirty="0" smtClean="0">
                <a:solidFill>
                  <a:schemeClr val="tx1"/>
                </a:solidFill>
                <a:latin typeface="標楷體" pitchFamily="65" charset="-120"/>
                <a:ea typeface="標楷體" pitchFamily="65" charset="-120"/>
              </a:rPr>
              <a:t>看懂</a:t>
            </a:r>
            <a:r>
              <a:rPr lang="en-US" altLang="zh-TW" dirty="0" smtClean="0">
                <a:solidFill>
                  <a:schemeClr val="tx1"/>
                </a:solidFill>
                <a:latin typeface="標楷體" pitchFamily="65" charset="-120"/>
                <a:ea typeface="標楷體" pitchFamily="65" charset="-120"/>
              </a:rPr>
              <a:t>)-但</a:t>
            </a:r>
            <a:r>
              <a:rPr lang="zh-TW" altLang="en-US" dirty="0" smtClean="0">
                <a:solidFill>
                  <a:schemeClr val="tx1"/>
                </a:solidFill>
                <a:latin typeface="標楷體" pitchFamily="65" charset="-120"/>
                <a:ea typeface="標楷體" pitchFamily="65" charset="-120"/>
              </a:rPr>
              <a:t>乏</a:t>
            </a:r>
            <a:r>
              <a:rPr lang="en-US" altLang="zh-TW" dirty="0" err="1" smtClean="0">
                <a:solidFill>
                  <a:schemeClr val="tx1"/>
                </a:solidFill>
                <a:latin typeface="標楷體" pitchFamily="65" charset="-120"/>
                <a:ea typeface="標楷體" pitchFamily="65" charset="-120"/>
              </a:rPr>
              <a:t>人閱讀,且讀後是否了解,達成溝通</a:t>
            </a:r>
            <a:r>
              <a:rPr lang="zh-TW" altLang="en-US" dirty="0" smtClean="0">
                <a:solidFill>
                  <a:schemeClr val="tx1"/>
                </a:solidFill>
                <a:latin typeface="標楷體" pitchFamily="65" charset="-120"/>
                <a:ea typeface="標楷體" pitchFamily="65" charset="-120"/>
              </a:rPr>
              <a:t>效果</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存疑</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err="1" smtClean="0">
                <a:solidFill>
                  <a:schemeClr val="tx1"/>
                </a:solidFill>
                <a:latin typeface="標楷體" pitchFamily="65" charset="-120"/>
                <a:ea typeface="標楷體" pitchFamily="65" charset="-120"/>
              </a:rPr>
              <a:t>應設計</a:t>
            </a:r>
            <a:r>
              <a:rPr lang="en-US" altLang="zh-TW" dirty="0" smtClean="0">
                <a:solidFill>
                  <a:schemeClr val="tx1"/>
                </a:solidFill>
                <a:latin typeface="標楷體" pitchFamily="65" charset="-120"/>
                <a:ea typeface="標楷體" pitchFamily="65" charset="-120"/>
              </a:rPr>
              <a:t> command file </a:t>
            </a:r>
            <a:r>
              <a:rPr lang="en-US" altLang="zh-TW" dirty="0" err="1" smtClean="0">
                <a:solidFill>
                  <a:schemeClr val="tx1"/>
                </a:solidFill>
                <a:latin typeface="標楷體" pitchFamily="65" charset="-120"/>
                <a:ea typeface="標楷體" pitchFamily="65" charset="-120"/>
              </a:rPr>
              <a:t>用於電子檔文件</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err="1" smtClean="0">
                <a:solidFill>
                  <a:schemeClr val="tx1"/>
                </a:solidFill>
                <a:latin typeface="標楷體" pitchFamily="65" charset="-120"/>
                <a:ea typeface="標楷體" pitchFamily="65" charset="-120"/>
              </a:rPr>
              <a:t>自動統計</a:t>
            </a:r>
            <a:r>
              <a:rPr lang="en-US" altLang="zh-TW" dirty="0" smtClean="0">
                <a:solidFill>
                  <a:schemeClr val="tx1"/>
                </a:solidFill>
                <a:latin typeface="標楷體" pitchFamily="65" charset="-120"/>
                <a:ea typeface="標楷體" pitchFamily="65" charset="-120"/>
              </a:rPr>
              <a:t>: 1)</a:t>
            </a:r>
            <a:r>
              <a:rPr lang="en-US" altLang="zh-TW" dirty="0" err="1" smtClean="0">
                <a:solidFill>
                  <a:schemeClr val="tx1"/>
                </a:solidFill>
                <a:latin typeface="標楷體" pitchFamily="65" charset="-120"/>
                <a:ea typeface="標楷體" pitchFamily="65" charset="-120"/>
              </a:rPr>
              <a:t>文件閱讀時間</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2)</a:t>
            </a:r>
            <a:r>
              <a:rPr lang="en-US" altLang="zh-TW" dirty="0" err="1" smtClean="0">
                <a:solidFill>
                  <a:schemeClr val="tx1"/>
                </a:solidFill>
                <a:latin typeface="標楷體" pitchFamily="65" charset="-120"/>
                <a:ea typeface="標楷體" pitchFamily="65" charset="-120"/>
              </a:rPr>
              <a:t>讀者了解程度</a:t>
            </a:r>
            <a:r>
              <a:rPr lang="en-US" altLang="zh-TW" dirty="0" smtClean="0">
                <a:solidFill>
                  <a:schemeClr val="tx1"/>
                </a:solidFill>
                <a:latin typeface="標楷體" pitchFamily="65" charset="-120"/>
                <a:ea typeface="標楷體" pitchFamily="65" charset="-120"/>
              </a:rPr>
              <a:t> 等</a:t>
            </a:r>
          </a:p>
          <a:p>
            <a:pPr>
              <a:buFont typeface="Wingdings" pitchFamily="2" charset="2"/>
              <a:buNone/>
              <a:defRPr/>
            </a:pPr>
            <a:r>
              <a:rPr lang="en-US" altLang="zh-TW" dirty="0" err="1" smtClean="0">
                <a:solidFill>
                  <a:schemeClr val="tx1"/>
                </a:solidFill>
                <a:latin typeface="標楷體" pitchFamily="65" charset="-120"/>
                <a:ea typeface="標楷體" pitchFamily="65" charset="-120"/>
              </a:rPr>
              <a:t>當然</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完整文件可用於</a:t>
            </a:r>
            <a:r>
              <a:rPr lang="en-US" altLang="zh-TW" dirty="0" err="1" smtClean="0">
                <a:solidFill>
                  <a:schemeClr val="tx1"/>
                </a:solidFill>
                <a:latin typeface="微軟正黑體" pitchFamily="34" charset="-120"/>
                <a:ea typeface="微軟正黑體" pitchFamily="34" charset="-120"/>
              </a:rPr>
              <a:t>新手訓練</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err="1" smtClean="0">
                <a:solidFill>
                  <a:schemeClr val="tx1"/>
                </a:solidFill>
                <a:latin typeface="標楷體" pitchFamily="65" charset="-120"/>
                <a:ea typeface="標楷體" pitchFamily="65" charset="-120"/>
              </a:rPr>
              <a:t>但，</a:t>
            </a:r>
            <a:r>
              <a:rPr lang="en-US" altLang="zh-TW" dirty="0" err="1" smtClean="0">
                <a:solidFill>
                  <a:schemeClr val="tx1"/>
                </a:solidFill>
                <a:latin typeface="微軟正黑體" pitchFamily="34" charset="-120"/>
                <a:ea typeface="微軟正黑體" pitchFamily="34" charset="-120"/>
              </a:rPr>
              <a:t>典型而簡單的一個</a:t>
            </a:r>
            <a:r>
              <a:rPr lang="en-US" altLang="zh-TW" dirty="0" err="1">
                <a:solidFill>
                  <a:schemeClr val="tx1"/>
                </a:solidFill>
                <a:latin typeface="微軟正黑體" pitchFamily="34" charset="-120"/>
                <a:ea typeface="微軟正黑體" pitchFamily="34" charset="-120"/>
              </a:rPr>
              <a:t>完整</a:t>
            </a:r>
            <a:r>
              <a:rPr lang="en-US" altLang="zh-TW" dirty="0" err="1" smtClean="0">
                <a:solidFill>
                  <a:schemeClr val="tx1"/>
                </a:solidFill>
                <a:latin typeface="微軟正黑體" pitchFamily="34" charset="-120"/>
                <a:ea typeface="微軟正黑體" pitchFamily="34" charset="-120"/>
              </a:rPr>
              <a:t>專案文件</a:t>
            </a:r>
            <a:r>
              <a:rPr lang="en-US" altLang="zh-TW" dirty="0" err="1" smtClean="0">
                <a:solidFill>
                  <a:schemeClr val="tx1"/>
                </a:solidFill>
                <a:latin typeface="標楷體" pitchFamily="65" charset="-120"/>
                <a:ea typeface="標楷體" pitchFamily="65" charset="-120"/>
              </a:rPr>
              <a:t>就夠了</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930509472"/>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solidFill>
                  <a:schemeClr val="tx1"/>
                </a:solidFill>
              </a:rPr>
              <a:t>myAgile</a:t>
            </a:r>
            <a:r>
              <a:rPr lang="en-US" altLang="zh-TW" dirty="0" smtClean="0">
                <a:solidFill>
                  <a:schemeClr val="tx1"/>
                </a:solidFill>
              </a:rPr>
              <a:t> </a:t>
            </a:r>
            <a:r>
              <a:rPr lang="zh-TW" altLang="en-US" dirty="0" smtClean="0">
                <a:solidFill>
                  <a:schemeClr val="tx1"/>
                </a:solidFill>
                <a:latin typeface="標楷體" pitchFamily="65" charset="-120"/>
                <a:ea typeface="標楷體" pitchFamily="65" charset="-120"/>
              </a:rPr>
              <a:t>三個重點</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idx="1"/>
          </p:nvPr>
        </p:nvSpPr>
        <p:spPr>
          <a:xfrm>
            <a:off x="609600" y="1562099"/>
            <a:ext cx="10972800" cy="4568827"/>
          </a:xfrm>
        </p:spPr>
        <p:txBody>
          <a:bodyPr>
            <a:normAutofit/>
          </a:bodyPr>
          <a:lstStyle/>
          <a:p>
            <a:pPr>
              <a:buNone/>
            </a:pPr>
            <a:r>
              <a:rPr lang="en-US" altLang="zh-TW" sz="2400" dirty="0" smtClean="0">
                <a:solidFill>
                  <a:schemeClr val="tx1"/>
                </a:solidFill>
                <a:latin typeface="微軟正黑體" pitchFamily="34" charset="-120"/>
                <a:ea typeface="微軟正黑體" pitchFamily="34" charset="-120"/>
              </a:rPr>
              <a:t>1.</a:t>
            </a:r>
            <a:r>
              <a:rPr lang="zh-TW" altLang="en-US" sz="2400" dirty="0" smtClean="0">
                <a:solidFill>
                  <a:schemeClr val="tx1"/>
                </a:solidFill>
                <a:latin typeface="微軟正黑體" pitchFamily="34" charset="-120"/>
                <a:ea typeface="微軟正黑體" pitchFamily="34" charset="-120"/>
              </a:rPr>
              <a:t>需求工程 </a:t>
            </a:r>
            <a:r>
              <a:rPr lang="en-US" altLang="zh-TW" sz="2400" dirty="0" smtClean="0">
                <a:solidFill>
                  <a:schemeClr val="tx1"/>
                </a:solidFill>
                <a:latin typeface="標楷體" pitchFamily="65" charset="-120"/>
                <a:ea typeface="標楷體" pitchFamily="65" charset="-120"/>
              </a:rPr>
              <a:t>(Steps 0, 1, 2 see next page)</a:t>
            </a:r>
          </a:p>
          <a:p>
            <a:pPr>
              <a:buNone/>
            </a:pPr>
            <a:r>
              <a:rPr lang="zh-TW" altLang="en-US"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myAgile</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由簡而繁寫多個 驗收</a:t>
            </a:r>
            <a:r>
              <a:rPr lang="en-US" altLang="zh-TW" sz="2400" dirty="0" smtClean="0">
                <a:solidFill>
                  <a:schemeClr val="tx1"/>
                </a:solidFill>
                <a:latin typeface="標楷體" pitchFamily="65" charset="-120"/>
                <a:ea typeface="標楷體" pitchFamily="65" charset="-120"/>
              </a:rPr>
              <a:t>cases </a:t>
            </a:r>
          </a:p>
          <a:p>
            <a:pPr>
              <a:buNone/>
            </a:pPr>
            <a:r>
              <a:rPr lang="zh-TW" altLang="en-US" sz="2400" dirty="0" smtClean="0">
                <a:solidFill>
                  <a:schemeClr val="tx1"/>
                </a:solidFill>
                <a:latin typeface="標楷體" pitchFamily="65" charset="-120"/>
                <a:ea typeface="標楷體" pitchFamily="65" charset="-120"/>
              </a:rPr>
              <a:t>    比傳統軟工只寫一個完整 </a:t>
            </a:r>
            <a:r>
              <a:rPr lang="en-US" altLang="zh-TW" sz="2400" dirty="0" smtClean="0">
                <a:solidFill>
                  <a:schemeClr val="tx1"/>
                </a:solidFill>
                <a:latin typeface="標楷體" pitchFamily="65" charset="-120"/>
                <a:ea typeface="標楷體" pitchFamily="65" charset="-120"/>
              </a:rPr>
              <a:t>case </a:t>
            </a:r>
            <a:r>
              <a:rPr lang="zh-TW" altLang="en-US" sz="2400" dirty="0" smtClean="0">
                <a:solidFill>
                  <a:schemeClr val="tx1"/>
                </a:solidFill>
                <a:latin typeface="標楷體" pitchFamily="65" charset="-120"/>
                <a:ea typeface="標楷體" pitchFamily="65" charset="-120"/>
              </a:rPr>
              <a:t>更為加強除錯能力 </a:t>
            </a:r>
            <a:endParaRPr lang="en-US" altLang="zh-TW" sz="2400" dirty="0" smtClean="0">
              <a:solidFill>
                <a:schemeClr val="tx1"/>
              </a:solidFill>
              <a:latin typeface="標楷體" pitchFamily="65" charset="-120"/>
              <a:ea typeface="標楷體" pitchFamily="65" charset="-120"/>
            </a:endParaRPr>
          </a:p>
          <a:p>
            <a:pPr>
              <a:buNone/>
            </a:pPr>
            <a:r>
              <a:rPr lang="zh-TW" altLang="en-US" sz="2400" dirty="0" smtClean="0">
                <a:solidFill>
                  <a:schemeClr val="tx1"/>
                </a:solidFill>
                <a:latin typeface="標楷體" pitchFamily="65" charset="-120"/>
                <a:ea typeface="標楷體" pitchFamily="65" charset="-120"/>
              </a:rPr>
              <a:t>     </a:t>
            </a:r>
            <a:endParaRPr lang="en-US" altLang="zh-TW" sz="2400" dirty="0" smtClean="0">
              <a:solidFill>
                <a:schemeClr val="tx1"/>
              </a:solidFill>
              <a:latin typeface="標楷體" pitchFamily="65" charset="-120"/>
              <a:ea typeface="標楷體" pitchFamily="65" charset="-120"/>
            </a:endParaRPr>
          </a:p>
          <a:p>
            <a:pPr>
              <a:buNone/>
            </a:pPr>
            <a:r>
              <a:rPr lang="en-US" altLang="zh-TW" sz="2400" dirty="0" smtClean="0">
                <a:solidFill>
                  <a:srgbClr val="C00000"/>
                </a:solidFill>
                <a:latin typeface="微軟正黑體" pitchFamily="34" charset="-120"/>
                <a:ea typeface="微軟正黑體" pitchFamily="34" charset="-120"/>
              </a:rPr>
              <a:t>2.</a:t>
            </a:r>
            <a:r>
              <a:rPr lang="zh-TW" altLang="en-US" sz="2400" dirty="0" smtClean="0">
                <a:solidFill>
                  <a:srgbClr val="C00000"/>
                </a:solidFill>
                <a:latin typeface="微軟正黑體" pitchFamily="34" charset="-120"/>
                <a:ea typeface="微軟正黑體" pitchFamily="34" charset="-120"/>
              </a:rPr>
              <a:t>架構設計 </a:t>
            </a:r>
            <a:r>
              <a:rPr lang="en-US" altLang="zh-TW" sz="2400" dirty="0" smtClean="0">
                <a:solidFill>
                  <a:srgbClr val="C00000"/>
                </a:solidFill>
                <a:latin typeface="標楷體" pitchFamily="65" charset="-120"/>
                <a:ea typeface="標楷體" pitchFamily="65" charset="-120"/>
              </a:rPr>
              <a:t>(Steps 3, 4, 5, 6)</a:t>
            </a:r>
          </a:p>
          <a:p>
            <a:pPr>
              <a:buNone/>
            </a:pPr>
            <a:r>
              <a:rPr lang="en-US" altLang="zh-TW" sz="2400" dirty="0" smtClean="0">
                <a:solidFill>
                  <a:srgbClr val="C00000"/>
                </a:solidFill>
                <a:latin typeface="標楷體" pitchFamily="65" charset="-120"/>
                <a:ea typeface="標楷體" pitchFamily="65" charset="-120"/>
              </a:rPr>
              <a:t>    </a:t>
            </a:r>
            <a:r>
              <a:rPr lang="en-US" altLang="zh-TW" sz="2400" dirty="0" err="1" smtClean="0">
                <a:solidFill>
                  <a:srgbClr val="C00000"/>
                </a:solidFill>
                <a:latin typeface="標楷體" pitchFamily="65" charset="-120"/>
                <a:ea typeface="標楷體" pitchFamily="65" charset="-120"/>
              </a:rPr>
              <a:t>myAgile</a:t>
            </a:r>
            <a:r>
              <a:rPr lang="en-US" altLang="zh-TW" sz="2400" dirty="0" smtClean="0">
                <a:solidFill>
                  <a:srgbClr val="C00000"/>
                </a:solidFill>
                <a:latin typeface="標楷體" pitchFamily="65" charset="-120"/>
                <a:ea typeface="標楷體" pitchFamily="65" charset="-120"/>
              </a:rPr>
              <a:t> </a:t>
            </a:r>
            <a:r>
              <a:rPr lang="zh-TW" altLang="en-US" sz="2400" dirty="0" smtClean="0">
                <a:solidFill>
                  <a:srgbClr val="C00000"/>
                </a:solidFill>
                <a:latin typeface="標楷體" pitchFamily="65" charset="-120"/>
                <a:ea typeface="標楷體" pitchFamily="65" charset="-120"/>
              </a:rPr>
              <a:t>採用</a:t>
            </a:r>
            <a:r>
              <a:rPr lang="en-US" altLang="zh-TW" sz="2400" dirty="0" smtClean="0">
                <a:solidFill>
                  <a:srgbClr val="C00000"/>
                </a:solidFill>
                <a:latin typeface="標楷體" pitchFamily="65" charset="-120"/>
                <a:ea typeface="標楷體" pitchFamily="65" charset="-120"/>
              </a:rPr>
              <a:t>XP</a:t>
            </a:r>
            <a:r>
              <a:rPr lang="zh-TW" altLang="en-US" sz="2400" dirty="0" smtClean="0">
                <a:solidFill>
                  <a:srgbClr val="C00000"/>
                </a:solidFill>
                <a:latin typeface="標楷體" pitchFamily="65" charset="-120"/>
                <a:ea typeface="標楷體" pitchFamily="65" charset="-120"/>
              </a:rPr>
              <a:t>的 </a:t>
            </a:r>
            <a:r>
              <a:rPr lang="en-US" altLang="zh-TW" sz="2400" dirty="0" smtClean="0">
                <a:solidFill>
                  <a:srgbClr val="C00000"/>
                </a:solidFill>
                <a:latin typeface="標楷體" pitchFamily="65" charset="-120"/>
                <a:ea typeface="標楷體" pitchFamily="65" charset="-120"/>
              </a:rPr>
              <a:t>CRC</a:t>
            </a:r>
            <a:r>
              <a:rPr lang="zh-TW" altLang="en-US" sz="2400" dirty="0" smtClean="0">
                <a:solidFill>
                  <a:srgbClr val="C00000"/>
                </a:solidFill>
                <a:latin typeface="標楷體" pitchFamily="65" charset="-120"/>
                <a:ea typeface="標楷體" pitchFamily="65" charset="-120"/>
              </a:rPr>
              <a:t>會議 快速做架構設計 </a:t>
            </a:r>
            <a:endParaRPr lang="en-US" altLang="zh-TW" sz="2400" dirty="0" smtClean="0">
              <a:solidFill>
                <a:srgbClr val="C00000"/>
              </a:solidFill>
              <a:latin typeface="標楷體" pitchFamily="65" charset="-120"/>
              <a:ea typeface="標楷體" pitchFamily="65" charset="-120"/>
            </a:endParaRPr>
          </a:p>
          <a:p>
            <a:pPr>
              <a:buNone/>
            </a:pPr>
            <a:r>
              <a:rPr lang="zh-TW" altLang="en-US" dirty="0">
                <a:solidFill>
                  <a:srgbClr val="C00000"/>
                </a:solidFill>
                <a:latin typeface="標楷體" pitchFamily="65" charset="-120"/>
                <a:ea typeface="標楷體" pitchFamily="65" charset="-120"/>
              </a:rPr>
              <a:t>    </a:t>
            </a:r>
            <a:r>
              <a:rPr lang="zh-TW" altLang="en-US" dirty="0" smtClean="0">
                <a:solidFill>
                  <a:srgbClr val="C00000"/>
                </a:solidFill>
                <a:latin typeface="標楷體" pitchFamily="65" charset="-120"/>
                <a:ea typeface="標楷體" pitchFamily="65" charset="-120"/>
              </a:rPr>
              <a:t>又 採用</a:t>
            </a:r>
            <a:r>
              <a:rPr lang="zh-TW" altLang="en-US" sz="2400" dirty="0" smtClean="0">
                <a:solidFill>
                  <a:srgbClr val="C00000"/>
                </a:solidFill>
                <a:latin typeface="標楷體" pitchFamily="65" charset="-120"/>
                <a:ea typeface="標楷體" pitchFamily="65" charset="-120"/>
              </a:rPr>
              <a:t>逆向工程工具 自動獲得設計圖 免畫圖</a:t>
            </a:r>
            <a:r>
              <a:rPr lang="en-US" altLang="zh-TW" sz="2400" dirty="0" smtClean="0">
                <a:solidFill>
                  <a:srgbClr val="C00000"/>
                </a:solidFill>
                <a:latin typeface="標楷體" pitchFamily="65" charset="-120"/>
                <a:ea typeface="標楷體" pitchFamily="65" charset="-120"/>
              </a:rPr>
              <a:t>. </a:t>
            </a:r>
            <a:r>
              <a:rPr lang="zh-TW" altLang="en-US" sz="2400" dirty="0" smtClean="0">
                <a:solidFill>
                  <a:srgbClr val="C00000"/>
                </a:solidFill>
                <a:latin typeface="標楷體" pitchFamily="65" charset="-120"/>
                <a:ea typeface="標楷體" pitchFamily="65" charset="-120"/>
              </a:rPr>
              <a:t> </a:t>
            </a:r>
            <a:endParaRPr lang="en-US" altLang="zh-TW" sz="2400" dirty="0" smtClean="0">
              <a:solidFill>
                <a:srgbClr val="C00000"/>
              </a:solidFill>
              <a:latin typeface="標楷體" pitchFamily="65" charset="-120"/>
              <a:ea typeface="標楷體" pitchFamily="65" charset="-120"/>
            </a:endParaRPr>
          </a:p>
          <a:p>
            <a:pPr>
              <a:buNone/>
            </a:pPr>
            <a:endParaRPr lang="en-US" altLang="zh-TW" sz="2400" dirty="0" smtClean="0">
              <a:solidFill>
                <a:schemeClr val="tx1"/>
              </a:solidFill>
              <a:latin typeface="標楷體" pitchFamily="65" charset="-120"/>
              <a:ea typeface="標楷體" pitchFamily="65" charset="-120"/>
            </a:endParaRPr>
          </a:p>
          <a:p>
            <a:pPr>
              <a:buNone/>
            </a:pPr>
            <a:r>
              <a:rPr lang="en-US" altLang="zh-TW" sz="2400" dirty="0" smtClean="0">
                <a:solidFill>
                  <a:srgbClr val="002060"/>
                </a:solidFill>
                <a:latin typeface="微軟正黑體" pitchFamily="34" charset="-120"/>
                <a:ea typeface="微軟正黑體" pitchFamily="34" charset="-120"/>
              </a:rPr>
              <a:t>3.</a:t>
            </a:r>
            <a:r>
              <a:rPr lang="zh-TW" altLang="en-US" sz="2400" dirty="0" smtClean="0">
                <a:solidFill>
                  <a:srgbClr val="002060"/>
                </a:solidFill>
                <a:latin typeface="微軟正黑體" pitchFamily="34" charset="-120"/>
                <a:ea typeface="微軟正黑體" pitchFamily="34" charset="-120"/>
              </a:rPr>
              <a:t>細部設計 </a:t>
            </a:r>
            <a:r>
              <a:rPr lang="en-US" altLang="zh-TW" sz="2400" dirty="0" smtClean="0">
                <a:solidFill>
                  <a:srgbClr val="002060"/>
                </a:solidFill>
                <a:latin typeface="標楷體" pitchFamily="65" charset="-120"/>
                <a:ea typeface="標楷體" pitchFamily="65" charset="-120"/>
              </a:rPr>
              <a:t>(Steps 7, 8, 9, 10)</a:t>
            </a:r>
            <a:endParaRPr lang="en-US" altLang="zh-TW" sz="2400" b="1" dirty="0" smtClean="0">
              <a:solidFill>
                <a:srgbClr val="002060"/>
              </a:solidFill>
              <a:latin typeface="標楷體" pitchFamily="65" charset="-120"/>
              <a:ea typeface="標楷體" pitchFamily="65" charset="-120"/>
            </a:endParaRPr>
          </a:p>
          <a:p>
            <a:pPr>
              <a:buNone/>
            </a:pPr>
            <a:r>
              <a:rPr lang="zh-TW" altLang="en-US" sz="2400" dirty="0" smtClean="0">
                <a:solidFill>
                  <a:srgbClr val="002060"/>
                </a:solidFill>
                <a:latin typeface="標楷體" pitchFamily="65" charset="-120"/>
                <a:ea typeface="標楷體" pitchFamily="65" charset="-120"/>
              </a:rPr>
              <a:t>    </a:t>
            </a:r>
            <a:r>
              <a:rPr lang="en-US" altLang="zh-TW" sz="2400" dirty="0" err="1" smtClean="0">
                <a:solidFill>
                  <a:srgbClr val="002060"/>
                </a:solidFill>
                <a:latin typeface="標楷體" pitchFamily="65" charset="-120"/>
                <a:ea typeface="標楷體" pitchFamily="65" charset="-120"/>
              </a:rPr>
              <a:t>myAgile</a:t>
            </a:r>
            <a:r>
              <a:rPr lang="en-US" altLang="zh-TW" sz="2400" dirty="0" smtClean="0">
                <a:solidFill>
                  <a:srgbClr val="002060"/>
                </a:solidFill>
                <a:latin typeface="標楷體" pitchFamily="65" charset="-120"/>
                <a:ea typeface="標楷體" pitchFamily="65" charset="-120"/>
              </a:rPr>
              <a:t> </a:t>
            </a:r>
            <a:r>
              <a:rPr lang="zh-TW" altLang="en-US" sz="2400" dirty="0" smtClean="0">
                <a:solidFill>
                  <a:srgbClr val="002060"/>
                </a:solidFill>
                <a:latin typeface="標楷體" pitchFamily="65" charset="-120"/>
                <a:ea typeface="標楷體" pitchFamily="65" charset="-120"/>
              </a:rPr>
              <a:t>採用設計草圖及</a:t>
            </a:r>
            <a:r>
              <a:rPr lang="zh-TW" altLang="en-US" dirty="0" smtClean="0">
                <a:solidFill>
                  <a:srgbClr val="002060"/>
                </a:solidFill>
                <a:latin typeface="標楷體" pitchFamily="65" charset="-120"/>
                <a:ea typeface="標楷體" pitchFamily="65" charset="-120"/>
              </a:rPr>
              <a:t>虛擬碼 革除</a:t>
            </a:r>
            <a:r>
              <a:rPr lang="en-US" altLang="zh-TW" dirty="0" smtClean="0">
                <a:solidFill>
                  <a:srgbClr val="002060"/>
                </a:solidFill>
                <a:latin typeface="標楷體" pitchFamily="65" charset="-120"/>
                <a:ea typeface="標楷體" pitchFamily="65" charset="-120"/>
              </a:rPr>
              <a:t>XP</a:t>
            </a:r>
            <a:r>
              <a:rPr lang="zh-TW" altLang="en-US" dirty="0" smtClean="0">
                <a:solidFill>
                  <a:srgbClr val="002060"/>
                </a:solidFill>
                <a:latin typeface="標楷體" pitchFamily="65" charset="-120"/>
                <a:ea typeface="標楷體" pitchFamily="65" charset="-120"/>
              </a:rPr>
              <a:t>無註解</a:t>
            </a:r>
            <a:r>
              <a:rPr lang="en-US" altLang="zh-TW" dirty="0" smtClean="0">
                <a:solidFill>
                  <a:srgbClr val="002060"/>
                </a:solidFill>
                <a:latin typeface="標楷體" pitchFamily="65" charset="-120"/>
                <a:ea typeface="標楷體" pitchFamily="65" charset="-120"/>
              </a:rPr>
              <a:t>,</a:t>
            </a:r>
            <a:r>
              <a:rPr lang="zh-TW" altLang="en-US" dirty="0" smtClean="0">
                <a:solidFill>
                  <a:srgbClr val="002060"/>
                </a:solidFill>
                <a:latin typeface="標楷體" pitchFamily="65" charset="-120"/>
                <a:ea typeface="標楷體" pitchFamily="65" charset="-120"/>
              </a:rPr>
              <a:t>難維修之憾</a:t>
            </a:r>
            <a:r>
              <a:rPr lang="en-US" altLang="zh-TW" sz="2400" dirty="0" smtClean="0">
                <a:solidFill>
                  <a:srgbClr val="002060"/>
                </a:solidFill>
                <a:latin typeface="標楷體" pitchFamily="65" charset="-120"/>
                <a:ea typeface="標楷體" pitchFamily="65" charset="-120"/>
              </a:rPr>
              <a:t> </a:t>
            </a:r>
            <a:endParaRPr lang="zh-TW" altLang="en-US" sz="2400" dirty="0">
              <a:solidFill>
                <a:srgbClr val="002060"/>
              </a:solidFill>
              <a:latin typeface="標楷體" pitchFamily="65" charset="-120"/>
              <a:ea typeface="標楷體" pitchFamily="65" charset="-120"/>
            </a:endParaRPr>
          </a:p>
        </p:txBody>
      </p:sp>
      <p:sp>
        <p:nvSpPr>
          <p:cNvPr id="4" name="投影片編號版面配置區 3"/>
          <p:cNvSpPr>
            <a:spLocks noGrp="1"/>
          </p:cNvSpPr>
          <p:nvPr>
            <p:ph type="sldNum" sz="quarter" idx="12"/>
          </p:nvPr>
        </p:nvSpPr>
        <p:spPr/>
        <p:txBody>
          <a:bodyPr/>
          <a:lstStyle/>
          <a:p>
            <a:pPr>
              <a:defRPr/>
            </a:pPr>
            <a:fld id="{7590C4A5-8CA1-4229-8A4A-58E9D47D9CF2}" type="slidenum">
              <a:rPr lang="zh-TW" altLang="en-US" smtClean="0">
                <a:solidFill>
                  <a:schemeClr val="tx1"/>
                </a:solidFill>
              </a:rPr>
              <a:pPr>
                <a:defRPr/>
              </a:pPr>
              <a:t>330</a:t>
            </a:fld>
            <a:endParaRPr lang="en-US" altLang="zh-TW">
              <a:solidFill>
                <a:schemeClr val="tx1"/>
              </a:solidFill>
            </a:endParaRPr>
          </a:p>
        </p:txBody>
      </p:sp>
    </p:spTree>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rot="8963370" flipV="1">
            <a:off x="9006417" y="6645276"/>
            <a:ext cx="2844800" cy="334963"/>
          </a:xfrm>
        </p:spPr>
        <p:txBody>
          <a:bodyPr/>
          <a:lstStyle/>
          <a:p>
            <a:pPr>
              <a:defRPr/>
            </a:pPr>
            <a:fld id="{B1BA7BEE-2F79-4FC6-947C-AD3AACE4ABA5}" type="slidenum">
              <a:rPr lang="zh-TW" altLang="en-US" smtClean="0">
                <a:solidFill>
                  <a:schemeClr val="tx1"/>
                </a:solidFill>
              </a:rPr>
              <a:pPr>
                <a:defRPr/>
              </a:pPr>
              <a:t>331</a:t>
            </a:fld>
            <a:endParaRPr lang="en-US" altLang="zh-TW" dirty="0">
              <a:solidFill>
                <a:schemeClr val="tx1"/>
              </a:solidFill>
            </a:endParaRPr>
          </a:p>
        </p:txBody>
      </p:sp>
      <p:sp>
        <p:nvSpPr>
          <p:cNvPr id="189442" name="Rectangle 2"/>
          <p:cNvSpPr>
            <a:spLocks noGrp="1" noChangeArrowheads="1"/>
          </p:cNvSpPr>
          <p:nvPr>
            <p:ph type="title"/>
          </p:nvPr>
        </p:nvSpPr>
        <p:spPr>
          <a:xfrm>
            <a:off x="609600" y="0"/>
            <a:ext cx="10972800" cy="1060174"/>
          </a:xfrm>
        </p:spPr>
        <p:txBody>
          <a:bodyPr/>
          <a:lstStyle/>
          <a:p>
            <a:pPr eaLnBrk="1" hangingPunct="1">
              <a:defRPr/>
            </a:pPr>
            <a:r>
              <a:rPr lang="en-US" altLang="zh-TW" sz="4000" dirty="0" err="1" smtClean="0">
                <a:solidFill>
                  <a:schemeClr val="tx1"/>
                </a:solidFill>
                <a:ea typeface="標楷體" pitchFamily="65" charset="-120"/>
              </a:rPr>
              <a:t>myAgile</a:t>
            </a:r>
            <a:r>
              <a:rPr lang="en-US" altLang="zh-TW" sz="4000" dirty="0" smtClean="0">
                <a:solidFill>
                  <a:schemeClr val="tx1"/>
                </a:solidFill>
                <a:ea typeface="標楷體" pitchFamily="65" charset="-120"/>
              </a:rPr>
              <a:t> </a:t>
            </a:r>
            <a:r>
              <a:rPr lang="zh-TW" altLang="en-US" sz="4000" dirty="0" smtClean="0">
                <a:solidFill>
                  <a:schemeClr val="tx1"/>
                </a:solidFill>
                <a:ea typeface="標楷體" pitchFamily="65" charset="-120"/>
              </a:rPr>
              <a:t>流程 </a:t>
            </a:r>
            <a:r>
              <a:rPr lang="en-US" altLang="zh-TW" sz="4000" dirty="0" smtClean="0">
                <a:solidFill>
                  <a:schemeClr val="tx1"/>
                </a:solidFill>
                <a:ea typeface="標楷體" pitchFamily="65" charset="-120"/>
              </a:rPr>
              <a:t>(11</a:t>
            </a:r>
            <a:r>
              <a:rPr lang="zh-TW" altLang="en-US" sz="4000" dirty="0" smtClean="0">
                <a:solidFill>
                  <a:schemeClr val="tx1"/>
                </a:solidFill>
                <a:ea typeface="標楷體" pitchFamily="65" charset="-120"/>
              </a:rPr>
              <a:t>道工序</a:t>
            </a:r>
            <a:r>
              <a:rPr lang="en-US" altLang="zh-TW" sz="4000" dirty="0" smtClean="0">
                <a:solidFill>
                  <a:schemeClr val="tx1"/>
                </a:solidFill>
                <a:ea typeface="標楷體" pitchFamily="65" charset="-120"/>
              </a:rPr>
              <a:t>)  </a:t>
            </a:r>
            <a:r>
              <a:rPr lang="zh-TW" altLang="en-US" b="1" dirty="0" smtClean="0">
                <a:solidFill>
                  <a:schemeClr val="tx1"/>
                </a:solidFill>
              </a:rPr>
              <a:t> </a:t>
            </a:r>
            <a:endParaRPr lang="zh-TW" altLang="en-US" sz="2400" b="1" dirty="0" smtClean="0">
              <a:solidFill>
                <a:schemeClr val="tx1"/>
              </a:solidFill>
            </a:endParaRPr>
          </a:p>
        </p:txBody>
      </p:sp>
      <p:sp>
        <p:nvSpPr>
          <p:cNvPr id="189443" name="Rectangle 3"/>
          <p:cNvSpPr>
            <a:spLocks noGrp="1" noChangeArrowheads="1"/>
          </p:cNvSpPr>
          <p:nvPr>
            <p:ph sz="quarter" idx="4294967295"/>
          </p:nvPr>
        </p:nvSpPr>
        <p:spPr>
          <a:xfrm>
            <a:off x="609600" y="1268413"/>
            <a:ext cx="10972800" cy="4862512"/>
          </a:xfrm>
          <a:prstGeom prst="rect">
            <a:avLst/>
          </a:prstGeom>
        </p:spPr>
        <p:txBody>
          <a:bodyPr>
            <a:normAutofit lnSpcReduction="10000"/>
          </a:bodyPr>
          <a:lstStyle/>
          <a:p>
            <a:pPr eaLnBrk="1" hangingPunct="1">
              <a:lnSpc>
                <a:spcPct val="90000"/>
              </a:lnSpc>
              <a:buFont typeface="Wingdings" pitchFamily="2" charset="2"/>
              <a:buNone/>
              <a:defRPr/>
            </a:pPr>
            <a:r>
              <a:rPr lang="zh-TW" altLang="en-US" sz="2400" b="1" dirty="0" smtClean="0">
                <a:solidFill>
                  <a:schemeClr val="tx1"/>
                </a:solidFill>
                <a:latin typeface="標楷體" pitchFamily="65" charset="-120"/>
                <a:ea typeface="標楷體" pitchFamily="65" charset="-120"/>
              </a:rPr>
              <a:t> </a:t>
            </a:r>
            <a:r>
              <a:rPr lang="en-US" altLang="zh-TW" sz="2400" b="1" dirty="0" smtClean="0">
                <a:solidFill>
                  <a:schemeClr val="tx1"/>
                </a:solidFill>
                <a:latin typeface="標楷體" pitchFamily="65" charset="-120"/>
                <a:ea typeface="標楷體" pitchFamily="65" charset="-120"/>
              </a:rPr>
              <a:t>0</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探索需求     </a:t>
            </a:r>
            <a:r>
              <a:rPr lang="en-US" altLang="zh-TW" sz="2400" dirty="0" smtClean="0">
                <a:solidFill>
                  <a:schemeClr val="tx1"/>
                </a:solidFill>
                <a:latin typeface="Times New Roman" pitchFamily="18" charset="0"/>
                <a:ea typeface="標楷體" pitchFamily="65" charset="-120"/>
              </a:rPr>
              <a:t>(Exploring requirements)</a:t>
            </a:r>
          </a:p>
          <a:p>
            <a:pPr eaLnBrk="1" hangingPunct="1">
              <a:lnSpc>
                <a:spcPct val="90000"/>
              </a:lnSpc>
              <a:buFont typeface="Wingdings" pitchFamily="2" charset="2"/>
              <a:buNone/>
              <a:defRPr/>
            </a:pPr>
            <a:r>
              <a:rPr lang="zh-TW" altLang="en-US" sz="2400" dirty="0" smtClean="0">
                <a:solidFill>
                  <a:schemeClr val="tx1"/>
                </a:solidFill>
                <a:ea typeface="標楷體" pitchFamily="65" charset="-120"/>
              </a:rPr>
              <a:t>   </a:t>
            </a:r>
            <a:r>
              <a:rPr lang="en-US" altLang="zh-TW" sz="2400" dirty="0" smtClean="0">
                <a:solidFill>
                  <a:schemeClr val="tx1"/>
                </a:solidFill>
                <a:ea typeface="標楷體" pitchFamily="65" charset="-120"/>
              </a:rPr>
              <a:t>1.  </a:t>
            </a:r>
            <a:r>
              <a:rPr lang="zh-TW" altLang="en-US" sz="2400" dirty="0" smtClean="0">
                <a:solidFill>
                  <a:schemeClr val="tx1"/>
                </a:solidFill>
                <a:ea typeface="標楷體" pitchFamily="65" charset="-120"/>
              </a:rPr>
              <a:t>使用情節</a:t>
            </a:r>
            <a:r>
              <a:rPr lang="zh-TW" altLang="en-US" sz="2400" dirty="0" smtClean="0">
                <a:solidFill>
                  <a:schemeClr val="tx1"/>
                </a:solidFill>
              </a:rPr>
              <a:t>       </a:t>
            </a:r>
            <a:r>
              <a:rPr lang="en-US" altLang="zh-TW" sz="2400" dirty="0" smtClean="0">
                <a:solidFill>
                  <a:schemeClr val="tx1"/>
                </a:solidFill>
                <a:latin typeface="Times New Roman" pitchFamily="18" charset="0"/>
              </a:rPr>
              <a:t>(Scenario)</a:t>
            </a:r>
          </a:p>
          <a:p>
            <a:pPr>
              <a:lnSpc>
                <a:spcPct val="90000"/>
              </a:lnSpc>
              <a:buNone/>
              <a:defRPr/>
            </a:pPr>
            <a:r>
              <a:rPr lang="zh-TW" altLang="en-US" sz="2400" dirty="0" smtClean="0">
                <a:solidFill>
                  <a:schemeClr val="tx1"/>
                </a:solidFill>
                <a:latin typeface="Times New Roman" pitchFamily="18" charset="0"/>
              </a:rPr>
              <a:t>   </a:t>
            </a:r>
            <a:r>
              <a:rPr lang="en-US" altLang="zh-TW" sz="2400" dirty="0" smtClean="0">
                <a:solidFill>
                  <a:schemeClr val="tx1"/>
                </a:solidFill>
                <a:latin typeface="Times New Roman" pitchFamily="18" charset="0"/>
              </a:rPr>
              <a:t>2. </a:t>
            </a:r>
            <a:r>
              <a:rPr lang="zh-TW" altLang="en-US" sz="2400" dirty="0" smtClean="0">
                <a:solidFill>
                  <a:schemeClr val="tx1"/>
                </a:solidFill>
                <a:ea typeface="標楷體" pitchFamily="65" charset="-120"/>
              </a:rPr>
              <a:t>驗收測試案例</a:t>
            </a:r>
            <a:r>
              <a:rPr lang="zh-TW" altLang="en-US" dirty="0" smtClean="0">
                <a:solidFill>
                  <a:schemeClr val="tx1"/>
                </a:solidFill>
                <a:latin typeface="標楷體" pitchFamily="65" charset="-120"/>
                <a:ea typeface="標楷體" pitchFamily="65" charset="-120"/>
              </a:rPr>
              <a:t>及使用手冊</a:t>
            </a:r>
            <a:endParaRPr lang="en-US" altLang="zh-TW" sz="2400" dirty="0" smtClean="0">
              <a:solidFill>
                <a:schemeClr val="tx1"/>
              </a:solidFill>
              <a:ea typeface="標楷體" pitchFamily="65" charset="-120"/>
            </a:endParaRPr>
          </a:p>
          <a:p>
            <a:pPr>
              <a:lnSpc>
                <a:spcPct val="90000"/>
              </a:lnSpc>
              <a:buNone/>
              <a:defRPr/>
            </a:pPr>
            <a:r>
              <a:rPr lang="zh-TW" altLang="en-US" sz="2400" dirty="0" smtClean="0">
                <a:solidFill>
                  <a:schemeClr val="tx1"/>
                </a:solidFill>
                <a:latin typeface="Times New Roman" pitchFamily="18" charset="0"/>
                <a:ea typeface="標楷體" pitchFamily="65" charset="-120"/>
              </a:rPr>
              <a:t>                                </a:t>
            </a:r>
            <a:r>
              <a:rPr lang="en-US" altLang="zh-TW" sz="2400" dirty="0" smtClean="0">
                <a:solidFill>
                  <a:schemeClr val="tx1"/>
                </a:solidFill>
                <a:latin typeface="Times New Roman" pitchFamily="18" charset="0"/>
                <a:ea typeface="標楷體" pitchFamily="65" charset="-120"/>
              </a:rPr>
              <a:t>(Acceptance test </a:t>
            </a:r>
            <a:r>
              <a:rPr lang="en-US" altLang="zh-TW" dirty="0" smtClean="0">
                <a:solidFill>
                  <a:schemeClr val="tx1"/>
                </a:solidFill>
                <a:latin typeface="Times New Roman" pitchFamily="18" charset="0"/>
                <a:ea typeface="標楷體" pitchFamily="65" charset="-120"/>
              </a:rPr>
              <a:t>case &amp; User manual)</a:t>
            </a:r>
            <a:endParaRPr lang="en-US" altLang="zh-TW" dirty="0">
              <a:solidFill>
                <a:schemeClr val="tx1"/>
              </a:solidFill>
              <a:latin typeface="Times New Roman" pitchFamily="18" charset="0"/>
              <a:ea typeface="標楷體" pitchFamily="65" charset="-120"/>
            </a:endParaRPr>
          </a:p>
          <a:p>
            <a:pPr>
              <a:lnSpc>
                <a:spcPct val="90000"/>
              </a:lnSpc>
              <a:buNone/>
              <a:defRPr/>
            </a:pPr>
            <a:r>
              <a:rPr lang="en-US" altLang="zh-TW" dirty="0" smtClean="0">
                <a:solidFill>
                  <a:srgbClr val="FF0000"/>
                </a:solidFill>
                <a:latin typeface="Times New Roman" pitchFamily="18" charset="0"/>
                <a:ea typeface="標楷體" pitchFamily="65" charset="-120"/>
              </a:rPr>
              <a:t>* </a:t>
            </a:r>
            <a:r>
              <a:rPr lang="en-US" altLang="zh-TW" sz="2400" dirty="0" smtClean="0">
                <a:solidFill>
                  <a:srgbClr val="FF0000"/>
                </a:solidFill>
                <a:latin typeface="Times New Roman" pitchFamily="18" charset="0"/>
                <a:ea typeface="標楷體" pitchFamily="65" charset="-120"/>
              </a:rPr>
              <a:t>3.</a:t>
            </a:r>
            <a:r>
              <a:rPr lang="zh-TW" altLang="en-US" sz="2400" dirty="0" smtClean="0">
                <a:solidFill>
                  <a:srgbClr val="FF0000"/>
                </a:solidFill>
                <a:latin typeface="標楷體" pitchFamily="65" charset="-120"/>
                <a:ea typeface="標楷體" pitchFamily="65" charset="-120"/>
              </a:rPr>
              <a:t>架構設計會議 </a:t>
            </a:r>
            <a:r>
              <a:rPr lang="en-US" altLang="zh-TW" sz="2400" dirty="0" smtClean="0">
                <a:solidFill>
                  <a:srgbClr val="FF0000"/>
                </a:solidFill>
                <a:latin typeface="Times New Roman" pitchFamily="18" charset="0"/>
                <a:ea typeface="標楷體" pitchFamily="65" charset="-120"/>
              </a:rPr>
              <a:t>(CRC session) </a:t>
            </a:r>
            <a:r>
              <a:rPr lang="zh-TW" altLang="en-US" sz="2400" dirty="0" smtClean="0">
                <a:solidFill>
                  <a:srgbClr val="FF0000"/>
                </a:solidFill>
                <a:latin typeface="Times New Roman" pitchFamily="18" charset="0"/>
                <a:ea typeface="標楷體" pitchFamily="65" charset="-120"/>
              </a:rPr>
              <a:t>使用工具 </a:t>
            </a:r>
            <a:r>
              <a:rPr lang="en-US" altLang="zh-TW" sz="2400" dirty="0" smtClean="0">
                <a:solidFill>
                  <a:srgbClr val="FF0000"/>
                </a:solidFill>
                <a:latin typeface="Times New Roman" pitchFamily="18" charset="0"/>
                <a:ea typeface="標楷體" pitchFamily="65" charset="-120"/>
              </a:rPr>
              <a:t>Eclipse</a:t>
            </a:r>
            <a:r>
              <a:rPr lang="zh-TW" altLang="en-US" sz="2400" dirty="0" smtClean="0">
                <a:solidFill>
                  <a:srgbClr val="FF0000"/>
                </a:solidFill>
                <a:latin typeface="Times New Roman" pitchFamily="18" charset="0"/>
                <a:ea typeface="標楷體" pitchFamily="65" charset="-120"/>
              </a:rPr>
              <a:t> </a:t>
            </a:r>
            <a:endParaRPr lang="en-US" altLang="zh-TW" sz="2400" dirty="0" smtClean="0">
              <a:solidFill>
                <a:srgbClr val="FF0000"/>
              </a:solidFill>
              <a:latin typeface="Times New Roman" pitchFamily="18" charset="0"/>
              <a:ea typeface="標楷體" pitchFamily="65" charset="-120"/>
            </a:endParaRPr>
          </a:p>
          <a:p>
            <a:pPr>
              <a:lnSpc>
                <a:spcPct val="90000"/>
              </a:lnSpc>
              <a:buNone/>
              <a:defRPr/>
            </a:pPr>
            <a:r>
              <a:rPr lang="zh-TW" altLang="en-US" sz="2400" dirty="0" smtClean="0">
                <a:solidFill>
                  <a:srgbClr val="C00000"/>
                </a:solidFill>
                <a:latin typeface="Times New Roman" pitchFamily="18" charset="0"/>
                <a:ea typeface="標楷體" pitchFamily="65" charset="-120"/>
              </a:rPr>
              <a:t>   </a:t>
            </a:r>
            <a:r>
              <a:rPr lang="en-US" altLang="zh-TW" sz="2400" dirty="0" smtClean="0">
                <a:solidFill>
                  <a:srgbClr val="C00000"/>
                </a:solidFill>
                <a:latin typeface="Times New Roman" pitchFamily="18" charset="0"/>
                <a:ea typeface="標楷體" pitchFamily="65" charset="-120"/>
              </a:rPr>
              <a:t>4.</a:t>
            </a:r>
            <a:r>
              <a:rPr lang="zh-TW" altLang="en-US" sz="2400" dirty="0" smtClean="0">
                <a:solidFill>
                  <a:srgbClr val="C00000"/>
                </a:solidFill>
                <a:latin typeface="Times New Roman" pitchFamily="18" charset="0"/>
                <a:ea typeface="標楷體" pitchFamily="65" charset="-120"/>
              </a:rPr>
              <a:t>逆向工程工具 </a:t>
            </a:r>
            <a:r>
              <a:rPr lang="en-US" altLang="zh-TW" sz="2400" dirty="0" smtClean="0">
                <a:solidFill>
                  <a:srgbClr val="C00000"/>
                </a:solidFill>
                <a:latin typeface="Times New Roman" pitchFamily="18" charset="0"/>
                <a:ea typeface="標楷體" pitchFamily="65" charset="-120"/>
              </a:rPr>
              <a:t>(Reverse Engineering Tool)</a:t>
            </a:r>
            <a:r>
              <a:rPr lang="zh-TW" altLang="en-US" sz="2400" dirty="0" smtClean="0">
                <a:solidFill>
                  <a:srgbClr val="C00000"/>
                </a:solidFill>
                <a:latin typeface="Times New Roman" pitchFamily="18" charset="0"/>
                <a:ea typeface="標楷體" pitchFamily="65" charset="-120"/>
              </a:rPr>
              <a:t> </a:t>
            </a:r>
            <a:r>
              <a:rPr lang="zh-TW" altLang="en-US" dirty="0" smtClean="0">
                <a:solidFill>
                  <a:srgbClr val="C00000"/>
                </a:solidFill>
                <a:latin typeface="Times New Roman" pitchFamily="18" charset="0"/>
                <a:ea typeface="標楷體" pitchFamily="65" charset="-120"/>
              </a:rPr>
              <a:t> </a:t>
            </a:r>
            <a:endParaRPr lang="en-US" altLang="zh-TW" sz="2400" dirty="0" smtClean="0">
              <a:solidFill>
                <a:srgbClr val="C00000"/>
              </a:solidFill>
              <a:latin typeface="Times New Roman" pitchFamily="18" charset="0"/>
              <a:ea typeface="標楷體" pitchFamily="65" charset="-120"/>
            </a:endParaRPr>
          </a:p>
          <a:p>
            <a:pPr marL="0" indent="0" eaLnBrk="1" hangingPunct="1">
              <a:lnSpc>
                <a:spcPct val="90000"/>
              </a:lnSpc>
              <a:buNone/>
              <a:defRPr/>
            </a:pPr>
            <a:r>
              <a:rPr lang="zh-TW" altLang="en-US" sz="2400" dirty="0" smtClean="0">
                <a:solidFill>
                  <a:srgbClr val="C00000"/>
                </a:solidFill>
                <a:latin typeface="標楷體" pitchFamily="65" charset="-120"/>
                <a:ea typeface="標楷體" pitchFamily="65" charset="-120"/>
              </a:rPr>
              <a:t>* </a:t>
            </a:r>
            <a:r>
              <a:rPr lang="en-US" altLang="zh-TW" sz="2400" dirty="0" smtClean="0">
                <a:solidFill>
                  <a:srgbClr val="C00000"/>
                </a:solidFill>
                <a:latin typeface="標楷體" pitchFamily="65" charset="-120"/>
                <a:ea typeface="標楷體" pitchFamily="65" charset="-120"/>
              </a:rPr>
              <a:t>5.</a:t>
            </a:r>
            <a:r>
              <a:rPr lang="zh-TW" altLang="en-US" sz="2400" dirty="0" smtClean="0">
                <a:solidFill>
                  <a:srgbClr val="C00000"/>
                </a:solidFill>
                <a:ea typeface="標楷體" pitchFamily="65" charset="-120"/>
              </a:rPr>
              <a:t>派工及時程   </a:t>
            </a:r>
            <a:r>
              <a:rPr lang="en-US" altLang="zh-TW" sz="2400" dirty="0" smtClean="0">
                <a:solidFill>
                  <a:srgbClr val="C00000"/>
                </a:solidFill>
                <a:latin typeface="Times New Roman" pitchFamily="18" charset="0"/>
                <a:ea typeface="標楷體" pitchFamily="65" charset="-120"/>
              </a:rPr>
              <a:t>(Dispatching and Scheduling)</a:t>
            </a:r>
            <a:r>
              <a:rPr lang="zh-TW" altLang="en-US" sz="2400" dirty="0" smtClean="0">
                <a:solidFill>
                  <a:srgbClr val="C00000"/>
                </a:solidFill>
                <a:latin typeface="Times New Roman" pitchFamily="18" charset="0"/>
                <a:ea typeface="標楷體" pitchFamily="65" charset="-120"/>
              </a:rPr>
              <a:t> </a:t>
            </a:r>
            <a:r>
              <a:rPr lang="en-US" altLang="zh-TW" sz="2400" dirty="0" smtClean="0">
                <a:solidFill>
                  <a:srgbClr val="C00000"/>
                </a:solidFill>
                <a:latin typeface="Times New Roman" pitchFamily="18" charset="0"/>
                <a:ea typeface="標楷體" pitchFamily="65" charset="-120"/>
              </a:rPr>
              <a:t>[</a:t>
            </a:r>
            <a:r>
              <a:rPr lang="zh-TW" altLang="en-US" sz="2400" dirty="0" smtClean="0">
                <a:solidFill>
                  <a:srgbClr val="C00000"/>
                </a:solidFill>
                <a:latin typeface="微軟正黑體" pitchFamily="34" charset="-120"/>
                <a:ea typeface="微軟正黑體" pitchFamily="34" charset="-120"/>
              </a:rPr>
              <a:t>此即 專案管理</a:t>
            </a:r>
            <a:r>
              <a:rPr lang="en-US" altLang="zh-TW" sz="2400" dirty="0" smtClean="0">
                <a:solidFill>
                  <a:srgbClr val="C00000"/>
                </a:solidFill>
                <a:latin typeface="微軟正黑體" pitchFamily="34" charset="-120"/>
                <a:ea typeface="微軟正黑體" pitchFamily="34" charset="-120"/>
              </a:rPr>
              <a:t>]</a:t>
            </a:r>
          </a:p>
          <a:p>
            <a:pPr marL="0" indent="0">
              <a:lnSpc>
                <a:spcPct val="90000"/>
              </a:lnSpc>
              <a:buNone/>
              <a:defRPr/>
            </a:pPr>
            <a:r>
              <a:rPr lang="zh-TW" altLang="en-US" sz="2400" dirty="0" smtClean="0">
                <a:solidFill>
                  <a:srgbClr val="C00000"/>
                </a:solidFill>
                <a:latin typeface="Times New Roman" pitchFamily="18" charset="0"/>
                <a:ea typeface="標楷體" pitchFamily="65" charset="-120"/>
              </a:rPr>
              <a:t>* </a:t>
            </a:r>
            <a:r>
              <a:rPr lang="en-US" altLang="zh-TW" sz="2400" dirty="0" smtClean="0">
                <a:solidFill>
                  <a:srgbClr val="C00000"/>
                </a:solidFill>
                <a:latin typeface="Times New Roman" pitchFamily="18" charset="0"/>
                <a:ea typeface="標楷體" pitchFamily="65" charset="-120"/>
              </a:rPr>
              <a:t>6. </a:t>
            </a:r>
            <a:r>
              <a:rPr lang="zh-TW" altLang="en-US" sz="2400" dirty="0" smtClean="0">
                <a:solidFill>
                  <a:srgbClr val="C00000"/>
                </a:solidFill>
                <a:latin typeface="Times New Roman" pitchFamily="18" charset="0"/>
                <a:ea typeface="標楷體" pitchFamily="65" charset="-120"/>
              </a:rPr>
              <a:t>單元測試碼   </a:t>
            </a:r>
            <a:r>
              <a:rPr lang="en-US" altLang="zh-TW" sz="2400" dirty="0" smtClean="0">
                <a:solidFill>
                  <a:srgbClr val="C00000"/>
                </a:solidFill>
                <a:latin typeface="Times New Roman" pitchFamily="18" charset="0"/>
                <a:ea typeface="標楷體" pitchFamily="65" charset="-120"/>
              </a:rPr>
              <a:t>(Unit test code)</a:t>
            </a:r>
            <a:r>
              <a:rPr lang="zh-TW" altLang="en-US" sz="2400" dirty="0" smtClean="0">
                <a:solidFill>
                  <a:srgbClr val="C00000"/>
                </a:solidFill>
                <a:latin typeface="Times New Roman" pitchFamily="18" charset="0"/>
                <a:ea typeface="標楷體" pitchFamily="65" charset="-120"/>
              </a:rPr>
              <a:t> </a:t>
            </a:r>
            <a:r>
              <a:rPr lang="zh-TW" altLang="en-US" dirty="0" smtClean="0">
                <a:solidFill>
                  <a:srgbClr val="C00000"/>
                </a:solidFill>
                <a:latin typeface="Times New Roman" pitchFamily="18" charset="0"/>
                <a:ea typeface="標楷體" pitchFamily="65" charset="-120"/>
              </a:rPr>
              <a:t>使用工具 </a:t>
            </a:r>
            <a:r>
              <a:rPr lang="en-US" altLang="zh-TW" dirty="0" err="1" smtClean="0">
                <a:solidFill>
                  <a:srgbClr val="C00000"/>
                </a:solidFill>
                <a:latin typeface="Times New Roman" pitchFamily="18" charset="0"/>
                <a:ea typeface="標楷體" pitchFamily="65" charset="-120"/>
              </a:rPr>
              <a:t>JUnit</a:t>
            </a:r>
            <a:r>
              <a:rPr lang="zh-TW" altLang="en-US" dirty="0" smtClean="0">
                <a:solidFill>
                  <a:srgbClr val="C00000"/>
                </a:solidFill>
                <a:latin typeface="Times New Roman" pitchFamily="18" charset="0"/>
                <a:ea typeface="標楷體" pitchFamily="65" charset="-120"/>
              </a:rPr>
              <a:t> </a:t>
            </a:r>
            <a:endParaRPr lang="en-US" altLang="zh-TW" sz="2400" dirty="0" smtClean="0">
              <a:solidFill>
                <a:srgbClr val="C00000"/>
              </a:solidFill>
              <a:latin typeface="Times New Roman" pitchFamily="18" charset="0"/>
              <a:ea typeface="標楷體" pitchFamily="65" charset="-120"/>
            </a:endParaRPr>
          </a:p>
          <a:p>
            <a:pPr eaLnBrk="1" hangingPunct="1">
              <a:lnSpc>
                <a:spcPct val="90000"/>
              </a:lnSpc>
              <a:buFont typeface="Wingdings" pitchFamily="2" charset="2"/>
              <a:buNone/>
              <a:defRPr/>
            </a:pPr>
            <a:r>
              <a:rPr lang="zh-TW" altLang="en-US" sz="2400" dirty="0" smtClean="0">
                <a:solidFill>
                  <a:srgbClr val="002060"/>
                </a:solidFill>
                <a:latin typeface="Times New Roman" pitchFamily="18" charset="0"/>
                <a:ea typeface="標楷體" pitchFamily="65" charset="-120"/>
              </a:rPr>
              <a:t>   </a:t>
            </a:r>
            <a:r>
              <a:rPr lang="en-US" altLang="zh-TW" sz="2400" dirty="0" smtClean="0">
                <a:solidFill>
                  <a:srgbClr val="002060"/>
                </a:solidFill>
                <a:latin typeface="Times New Roman" pitchFamily="18" charset="0"/>
                <a:ea typeface="標楷體" pitchFamily="65" charset="-120"/>
              </a:rPr>
              <a:t>7.</a:t>
            </a:r>
            <a:r>
              <a:rPr lang="zh-TW" altLang="en-US" sz="2400" dirty="0" smtClean="0">
                <a:solidFill>
                  <a:srgbClr val="002060"/>
                </a:solidFill>
                <a:latin typeface="Times New Roman" pitchFamily="18" charset="0"/>
                <a:ea typeface="標楷體" pitchFamily="65" charset="-120"/>
              </a:rPr>
              <a:t>資料結構設計 </a:t>
            </a:r>
            <a:r>
              <a:rPr lang="en-US" altLang="zh-TW" sz="2400" dirty="0" smtClean="0">
                <a:solidFill>
                  <a:srgbClr val="002060"/>
                </a:solidFill>
                <a:latin typeface="Times New Roman" pitchFamily="18" charset="0"/>
                <a:ea typeface="標楷體" pitchFamily="65" charset="-120"/>
              </a:rPr>
              <a:t>(Data Structure Design)</a:t>
            </a:r>
          </a:p>
          <a:p>
            <a:pPr eaLnBrk="1" hangingPunct="1">
              <a:lnSpc>
                <a:spcPct val="90000"/>
              </a:lnSpc>
              <a:buFont typeface="Wingdings" pitchFamily="2" charset="2"/>
              <a:buNone/>
              <a:defRPr/>
            </a:pPr>
            <a:r>
              <a:rPr lang="zh-TW" altLang="en-US" sz="2400" dirty="0" smtClean="0">
                <a:solidFill>
                  <a:srgbClr val="002060"/>
                </a:solidFill>
                <a:latin typeface="Times New Roman" pitchFamily="18" charset="0"/>
                <a:ea typeface="標楷體" pitchFamily="65" charset="-120"/>
              </a:rPr>
              <a:t>   </a:t>
            </a:r>
            <a:r>
              <a:rPr lang="en-US" altLang="zh-TW" sz="2400" dirty="0" smtClean="0">
                <a:solidFill>
                  <a:srgbClr val="002060"/>
                </a:solidFill>
                <a:latin typeface="Times New Roman" pitchFamily="18" charset="0"/>
                <a:ea typeface="標楷體" pitchFamily="65" charset="-120"/>
              </a:rPr>
              <a:t>8. </a:t>
            </a:r>
            <a:r>
              <a:rPr lang="zh-TW" altLang="en-US" sz="2400" dirty="0" smtClean="0">
                <a:solidFill>
                  <a:srgbClr val="002060"/>
                </a:solidFill>
                <a:ea typeface="標楷體" pitchFamily="65" charset="-120"/>
              </a:rPr>
              <a:t>演算法設計   </a:t>
            </a:r>
            <a:r>
              <a:rPr lang="en-US" altLang="zh-TW" sz="2400" dirty="0" smtClean="0">
                <a:solidFill>
                  <a:srgbClr val="002060"/>
                </a:solidFill>
                <a:latin typeface="Times New Roman" pitchFamily="18" charset="0"/>
                <a:ea typeface="標楷體" pitchFamily="65" charset="-120"/>
              </a:rPr>
              <a:t>(Algorithm Design) </a:t>
            </a:r>
            <a:r>
              <a:rPr lang="zh-TW" altLang="en-US" sz="2400" dirty="0" smtClean="0">
                <a:solidFill>
                  <a:srgbClr val="002060"/>
                </a:solidFill>
                <a:latin typeface="Times New Roman" pitchFamily="18" charset="0"/>
                <a:ea typeface="標楷體" pitchFamily="65" charset="-120"/>
              </a:rPr>
              <a:t>含設計草圖及虛擬碼</a:t>
            </a:r>
          </a:p>
          <a:p>
            <a:pPr marL="0" indent="0" eaLnBrk="1" hangingPunct="1">
              <a:lnSpc>
                <a:spcPct val="90000"/>
              </a:lnSpc>
              <a:buNone/>
              <a:defRPr/>
            </a:pPr>
            <a:r>
              <a:rPr lang="zh-TW" altLang="en-US" sz="2400" dirty="0" smtClean="0">
                <a:solidFill>
                  <a:srgbClr val="002060"/>
                </a:solidFill>
                <a:latin typeface="Times New Roman" pitchFamily="18" charset="0"/>
                <a:ea typeface="標楷體" pitchFamily="65" charset="-120"/>
              </a:rPr>
              <a:t>* </a:t>
            </a:r>
            <a:r>
              <a:rPr lang="en-US" altLang="zh-TW" sz="2400" dirty="0" smtClean="0">
                <a:solidFill>
                  <a:srgbClr val="002060"/>
                </a:solidFill>
                <a:latin typeface="Times New Roman" pitchFamily="18" charset="0"/>
                <a:ea typeface="標楷體" pitchFamily="65" charset="-120"/>
              </a:rPr>
              <a:t>9. </a:t>
            </a:r>
            <a:r>
              <a:rPr lang="zh-TW" altLang="en-US" sz="2400" dirty="0" smtClean="0">
                <a:solidFill>
                  <a:srgbClr val="002060"/>
                </a:solidFill>
                <a:latin typeface="Times New Roman" pitchFamily="18" charset="0"/>
                <a:ea typeface="標楷體" pitchFamily="65" charset="-120"/>
              </a:rPr>
              <a:t>補上程式碼   </a:t>
            </a:r>
            <a:r>
              <a:rPr lang="en-US" altLang="zh-TW" sz="2400" dirty="0" smtClean="0">
                <a:solidFill>
                  <a:srgbClr val="002060"/>
                </a:solidFill>
                <a:latin typeface="Times New Roman" pitchFamily="18" charset="0"/>
                <a:ea typeface="標楷體" pitchFamily="65" charset="-120"/>
              </a:rPr>
              <a:t>(Coding)</a:t>
            </a:r>
          </a:p>
          <a:p>
            <a:pPr marL="0" indent="0" eaLnBrk="1" hangingPunct="1">
              <a:lnSpc>
                <a:spcPct val="90000"/>
              </a:lnSpc>
              <a:buNone/>
              <a:defRPr/>
            </a:pPr>
            <a:r>
              <a:rPr lang="zh-TW" altLang="en-US" sz="2400" dirty="0" smtClean="0">
                <a:solidFill>
                  <a:srgbClr val="002060"/>
                </a:solidFill>
                <a:latin typeface="Times New Roman" pitchFamily="18" charset="0"/>
                <a:ea typeface="標楷體" pitchFamily="65" charset="-120"/>
              </a:rPr>
              <a:t>* </a:t>
            </a:r>
            <a:r>
              <a:rPr lang="en-US" altLang="zh-TW" sz="2400" dirty="0" smtClean="0">
                <a:solidFill>
                  <a:srgbClr val="002060"/>
                </a:solidFill>
                <a:latin typeface="Times New Roman" pitchFamily="18" charset="0"/>
                <a:ea typeface="標楷體" pitchFamily="65" charset="-120"/>
              </a:rPr>
              <a:t>10.</a:t>
            </a:r>
            <a:r>
              <a:rPr lang="zh-TW" altLang="en-US" sz="2400" dirty="0" smtClean="0">
                <a:solidFill>
                  <a:srgbClr val="002060"/>
                </a:solidFill>
                <a:latin typeface="Times New Roman" pitchFamily="18" charset="0"/>
                <a:ea typeface="標楷體" pitchFamily="65" charset="-120"/>
              </a:rPr>
              <a:t>單元及</a:t>
            </a:r>
            <a:r>
              <a:rPr lang="zh-TW" altLang="en-US" sz="2400" dirty="0" smtClean="0">
                <a:solidFill>
                  <a:srgbClr val="002060"/>
                </a:solidFill>
                <a:ea typeface="標楷體" pitchFamily="65" charset="-120"/>
              </a:rPr>
              <a:t>驗收</a:t>
            </a:r>
            <a:r>
              <a:rPr lang="zh-TW" altLang="en-US" sz="2400" dirty="0" smtClean="0">
                <a:solidFill>
                  <a:srgbClr val="002060"/>
                </a:solidFill>
                <a:latin typeface="Times New Roman" pitchFamily="18" charset="0"/>
                <a:ea typeface="標楷體" pitchFamily="65" charset="-120"/>
              </a:rPr>
              <a:t>測試  </a:t>
            </a:r>
            <a:r>
              <a:rPr lang="en-US" altLang="zh-TW" sz="2400" dirty="0" smtClean="0">
                <a:solidFill>
                  <a:srgbClr val="002060"/>
                </a:solidFill>
                <a:latin typeface="Times New Roman" pitchFamily="18" charset="0"/>
                <a:ea typeface="標楷體" pitchFamily="65" charset="-120"/>
              </a:rPr>
              <a:t>(Unit &amp; Acceptance testing)</a:t>
            </a:r>
          </a:p>
          <a:p>
            <a:pPr>
              <a:lnSpc>
                <a:spcPct val="90000"/>
              </a:lnSpc>
              <a:buNone/>
              <a:defRPr/>
            </a:pPr>
            <a:r>
              <a:rPr lang="en-US" altLang="zh-TW" dirty="0" smtClean="0">
                <a:solidFill>
                  <a:schemeClr val="tx1"/>
                </a:solidFill>
                <a:latin typeface="Times New Roman" pitchFamily="18" charset="0"/>
                <a:ea typeface="標楷體" pitchFamily="65" charset="-120"/>
              </a:rPr>
              <a:t>(</a:t>
            </a:r>
            <a:r>
              <a:rPr lang="zh-TW" altLang="en-US" dirty="0" smtClean="0">
                <a:solidFill>
                  <a:schemeClr val="tx1"/>
                </a:solidFill>
                <a:latin typeface="Times New Roman" pitchFamily="18" charset="0"/>
                <a:ea typeface="標楷體" pitchFamily="65" charset="-120"/>
              </a:rPr>
              <a:t>上面 </a:t>
            </a:r>
            <a:r>
              <a:rPr lang="en-US" altLang="zh-TW" dirty="0" smtClean="0">
                <a:solidFill>
                  <a:schemeClr val="tx1"/>
                </a:solidFill>
                <a:latin typeface="Times New Roman" pitchFamily="18" charset="0"/>
                <a:ea typeface="標楷體" pitchFamily="65" charset="-120"/>
              </a:rPr>
              <a:t>3,5,6,9,10 </a:t>
            </a:r>
            <a:r>
              <a:rPr lang="zh-TW" altLang="en-US" dirty="0" smtClean="0">
                <a:solidFill>
                  <a:schemeClr val="tx1"/>
                </a:solidFill>
                <a:latin typeface="Times New Roman" pitchFamily="18" charset="0"/>
                <a:ea typeface="標楷體" pitchFamily="65" charset="-120"/>
              </a:rPr>
              <a:t>即</a:t>
            </a:r>
            <a:r>
              <a:rPr lang="zh-TW" altLang="en-US" dirty="0">
                <a:solidFill>
                  <a:schemeClr val="tx1"/>
                </a:solidFill>
                <a:latin typeface="Times New Roman" pitchFamily="18" charset="0"/>
                <a:ea typeface="標楷體" pitchFamily="65" charset="-120"/>
              </a:rPr>
              <a:t>原來的 </a:t>
            </a:r>
            <a:r>
              <a:rPr lang="en-US" altLang="zh-TW" dirty="0" smtClean="0">
                <a:solidFill>
                  <a:schemeClr val="tx1"/>
                </a:solidFill>
                <a:latin typeface="Times New Roman" pitchFamily="18" charset="0"/>
                <a:ea typeface="標楷體" pitchFamily="65" charset="-120"/>
              </a:rPr>
              <a:t>XP; </a:t>
            </a:r>
            <a:r>
              <a:rPr lang="zh-TW" altLang="en-US" dirty="0" smtClean="0">
                <a:solidFill>
                  <a:schemeClr val="tx1"/>
                </a:solidFill>
                <a:latin typeface="Times New Roman" pitchFamily="18" charset="0"/>
                <a:ea typeface="標楷體" pitchFamily="65" charset="-120"/>
              </a:rPr>
              <a:t>其餘工序為 </a:t>
            </a:r>
            <a:r>
              <a:rPr lang="en-US" altLang="zh-TW" dirty="0" err="1" smtClean="0">
                <a:solidFill>
                  <a:schemeClr val="tx1"/>
                </a:solidFill>
                <a:latin typeface="Times New Roman" pitchFamily="18" charset="0"/>
                <a:ea typeface="標楷體" pitchFamily="65" charset="-120"/>
              </a:rPr>
              <a:t>myAgile</a:t>
            </a:r>
            <a:r>
              <a:rPr lang="en-US" altLang="zh-TW" dirty="0" smtClean="0">
                <a:solidFill>
                  <a:schemeClr val="tx1"/>
                </a:solidFill>
                <a:latin typeface="Times New Roman" pitchFamily="18" charset="0"/>
                <a:ea typeface="標楷體" pitchFamily="65" charset="-120"/>
              </a:rPr>
              <a:t> </a:t>
            </a:r>
            <a:r>
              <a:rPr lang="zh-TW" altLang="en-US" dirty="0" smtClean="0">
                <a:solidFill>
                  <a:schemeClr val="tx1"/>
                </a:solidFill>
                <a:latin typeface="Times New Roman" pitchFamily="18" charset="0"/>
                <a:ea typeface="標楷體" pitchFamily="65" charset="-120"/>
              </a:rPr>
              <a:t>補充或加強的</a:t>
            </a:r>
            <a:r>
              <a:rPr lang="en-US" altLang="zh-TW" sz="2400" dirty="0" smtClean="0">
                <a:solidFill>
                  <a:schemeClr val="tx1"/>
                </a:solidFill>
                <a:latin typeface="Times New Roman" pitchFamily="18" charset="0"/>
                <a:ea typeface="標楷體" pitchFamily="65" charset="-120"/>
              </a:rPr>
              <a:t>)</a:t>
            </a:r>
          </a:p>
          <a:p>
            <a:pPr eaLnBrk="1" hangingPunct="1">
              <a:lnSpc>
                <a:spcPct val="90000"/>
              </a:lnSpc>
              <a:buFont typeface="Wingdings" pitchFamily="2" charset="2"/>
              <a:buNone/>
              <a:defRPr/>
            </a:pPr>
            <a:endParaRPr lang="en-US" altLang="zh-TW" sz="24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229103681"/>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300538"/>
          </a:xfrm>
        </p:spPr>
        <p:txBody>
          <a:bodyPr>
            <a:normAutofit fontScale="47500" lnSpcReduction="20000"/>
          </a:bodyPr>
          <a:lstStyle/>
          <a:p>
            <a:r>
              <a:rPr lang="en-US" altLang="zh-TW" sz="5100" dirty="0" smtClean="0"/>
              <a:t>      Extreme Programming (</a:t>
            </a:r>
            <a:r>
              <a:rPr lang="en-US" altLang="zh-TW" sz="5100" b="1" dirty="0" smtClean="0"/>
              <a:t>XP</a:t>
            </a:r>
            <a:r>
              <a:rPr lang="en-US" altLang="zh-TW" sz="5100" dirty="0" smtClean="0"/>
              <a:t>)  is the basis of </a:t>
            </a:r>
            <a:r>
              <a:rPr lang="en-US" altLang="zh-TW" sz="5100" dirty="0" err="1" smtClean="0"/>
              <a:t>myAgile</a:t>
            </a:r>
            <a:r>
              <a:rPr lang="en-US" altLang="zh-TW" sz="5100" dirty="0"/>
              <a:t> </a:t>
            </a:r>
            <a:r>
              <a:rPr lang="en-US" altLang="zh-TW" sz="5100" dirty="0" smtClean="0"/>
              <a:t>process.</a:t>
            </a:r>
          </a:p>
          <a:p>
            <a:r>
              <a:rPr lang="en-US" altLang="zh-TW" sz="5100" dirty="0"/>
              <a:t/>
            </a:r>
            <a:br>
              <a:rPr lang="en-US" altLang="zh-TW" sz="5100" dirty="0"/>
            </a:br>
            <a:r>
              <a:rPr lang="en-US" altLang="zh-TW" sz="5100" dirty="0"/>
              <a:t>     </a:t>
            </a:r>
            <a:r>
              <a:rPr lang="en-US" altLang="zh-TW" sz="5100" dirty="0" smtClean="0"/>
              <a:t> Software Engineering (</a:t>
            </a:r>
            <a:r>
              <a:rPr lang="en-US" altLang="zh-TW" sz="5100" b="1" dirty="0" smtClean="0"/>
              <a:t>SE</a:t>
            </a:r>
            <a:r>
              <a:rPr lang="en-US" altLang="zh-TW" sz="5100" dirty="0" smtClean="0"/>
              <a:t>) includes: </a:t>
            </a:r>
          </a:p>
          <a:p>
            <a:pPr marL="0" indent="0">
              <a:buNone/>
            </a:pPr>
            <a:r>
              <a:rPr lang="en-US" altLang="zh-TW" sz="5100" dirty="0"/>
              <a:t>   </a:t>
            </a:r>
            <a:r>
              <a:rPr lang="en-US" altLang="zh-TW" sz="5100" dirty="0" smtClean="0"/>
              <a:t>                      Requirement </a:t>
            </a:r>
            <a:r>
              <a:rPr lang="en-US" altLang="zh-TW" sz="5100" dirty="0"/>
              <a:t>Engineering</a:t>
            </a:r>
            <a:r>
              <a:rPr lang="en-US" altLang="zh-TW" sz="5100" dirty="0" smtClean="0"/>
              <a:t>.</a:t>
            </a:r>
            <a:r>
              <a:rPr lang="en-US" altLang="zh-TW" sz="5100" dirty="0"/>
              <a:t>         </a:t>
            </a:r>
            <a:r>
              <a:rPr lang="en-US" altLang="zh-TW" sz="5100" dirty="0" smtClean="0"/>
              <a:t>             </a:t>
            </a:r>
          </a:p>
          <a:p>
            <a:pPr marL="0" indent="0">
              <a:buNone/>
            </a:pPr>
            <a:r>
              <a:rPr lang="en-US" altLang="zh-TW" sz="5100" dirty="0" smtClean="0"/>
              <a:t>                         O-O Analysis and Design.</a:t>
            </a:r>
            <a:r>
              <a:rPr lang="en-US" altLang="zh-TW" sz="5100" dirty="0"/>
              <a:t/>
            </a:r>
            <a:br>
              <a:rPr lang="en-US" altLang="zh-TW" sz="5100" dirty="0"/>
            </a:br>
            <a:r>
              <a:rPr lang="en-US" altLang="zh-TW" sz="5100" dirty="0"/>
              <a:t>             </a:t>
            </a:r>
            <a:r>
              <a:rPr lang="en-US" altLang="zh-TW" sz="5100" dirty="0" smtClean="0"/>
              <a:t>            Data </a:t>
            </a:r>
            <a:r>
              <a:rPr lang="en-US" altLang="zh-TW" sz="5100" dirty="0"/>
              <a:t>structure,</a:t>
            </a:r>
            <a:br>
              <a:rPr lang="en-US" altLang="zh-TW" sz="5100" dirty="0"/>
            </a:br>
            <a:r>
              <a:rPr lang="en-US" altLang="zh-TW" sz="5100" dirty="0"/>
              <a:t>             </a:t>
            </a:r>
            <a:r>
              <a:rPr lang="en-US" altLang="zh-TW" sz="5100" dirty="0" smtClean="0"/>
              <a:t>            Algorithm</a:t>
            </a:r>
            <a:r>
              <a:rPr lang="en-US" altLang="zh-TW" sz="5100" dirty="0"/>
              <a:t>,</a:t>
            </a:r>
            <a:br>
              <a:rPr lang="en-US" altLang="zh-TW" sz="5100" dirty="0"/>
            </a:br>
            <a:r>
              <a:rPr lang="en-US" altLang="zh-TW" sz="5100" dirty="0"/>
              <a:t>             </a:t>
            </a:r>
            <a:r>
              <a:rPr lang="en-US" altLang="zh-TW" sz="5100" dirty="0" smtClean="0"/>
              <a:t>            Structured Programming,</a:t>
            </a:r>
          </a:p>
          <a:p>
            <a:pPr marL="0" indent="0">
              <a:buNone/>
            </a:pPr>
            <a:r>
              <a:rPr lang="en-US" altLang="zh-TW" sz="5100" dirty="0" smtClean="0"/>
              <a:t>                         O-O Programming,</a:t>
            </a:r>
          </a:p>
          <a:p>
            <a:pPr marL="0" indent="0">
              <a:buNone/>
            </a:pPr>
            <a:r>
              <a:rPr lang="en-US" altLang="zh-TW" sz="5100" dirty="0" smtClean="0"/>
              <a:t>                         Reverse </a:t>
            </a:r>
            <a:r>
              <a:rPr lang="en-US" altLang="zh-TW" sz="5100" dirty="0"/>
              <a:t>Engineering.</a:t>
            </a:r>
          </a:p>
          <a:p>
            <a:pPr marL="0" indent="0">
              <a:buNone/>
            </a:pPr>
            <a:r>
              <a:rPr lang="en-US" altLang="zh-TW" sz="2800" dirty="0"/>
              <a:t> </a:t>
            </a:r>
            <a:br>
              <a:rPr lang="en-US" altLang="zh-TW" sz="2800" dirty="0"/>
            </a:br>
            <a:r>
              <a:rPr lang="en-US" altLang="zh-TW" sz="2800" dirty="0"/>
              <a:t/>
            </a:r>
            <a:br>
              <a:rPr lang="en-US" altLang="zh-TW" sz="2800" dirty="0"/>
            </a:br>
            <a:r>
              <a:rPr lang="en-US" altLang="zh-TW" sz="2800" dirty="0"/>
              <a:t>             </a:t>
            </a:r>
            <a:endParaRPr lang="zh-TW" altLang="en-US" dirty="0"/>
          </a:p>
        </p:txBody>
      </p:sp>
      <p:sp>
        <p:nvSpPr>
          <p:cNvPr id="3" name="標題 2"/>
          <p:cNvSpPr>
            <a:spLocks noGrp="1"/>
          </p:cNvSpPr>
          <p:nvPr>
            <p:ph type="title"/>
          </p:nvPr>
        </p:nvSpPr>
        <p:spPr/>
        <p:txBody>
          <a:bodyPr/>
          <a:lstStyle/>
          <a:p>
            <a:r>
              <a:rPr lang="en-US" altLang="zh-TW" dirty="0" err="1">
                <a:solidFill>
                  <a:schemeClr val="tx1"/>
                </a:solidFill>
              </a:rPr>
              <a:t>m</a:t>
            </a:r>
            <a:r>
              <a:rPr lang="en-US" altLang="zh-TW" dirty="0" err="1" smtClean="0">
                <a:solidFill>
                  <a:schemeClr val="tx1"/>
                </a:solidFill>
              </a:rPr>
              <a:t>yAgile</a:t>
            </a:r>
            <a:r>
              <a:rPr lang="en-US" altLang="zh-TW" dirty="0" smtClean="0">
                <a:solidFill>
                  <a:schemeClr val="tx1"/>
                </a:solidFill>
              </a:rPr>
              <a:t> = XP+SE</a:t>
            </a:r>
            <a:endParaRPr lang="zh-TW" altLang="en-US" dirty="0">
              <a:solidFill>
                <a:schemeClr val="tx1"/>
              </a:solidFill>
            </a:endParaRPr>
          </a:p>
        </p:txBody>
      </p:sp>
    </p:spTree>
    <p:extLst>
      <p:ext uri="{BB962C8B-B14F-4D97-AF65-F5344CB8AC3E}">
        <p14:creationId xmlns:p14="http://schemas.microsoft.com/office/powerpoint/2010/main" val="217961130"/>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10D3D5A-A2B9-49A1-86C3-F215C8730101}" type="slidenum">
              <a:rPr lang="zh-TW" altLang="en-US" smtClean="0">
                <a:solidFill>
                  <a:schemeClr val="tx1"/>
                </a:solidFill>
              </a:rPr>
              <a:pPr>
                <a:defRPr/>
              </a:pPr>
              <a:t>333</a:t>
            </a:fld>
            <a:endParaRPr lang="en-US" altLang="zh-TW">
              <a:solidFill>
                <a:schemeClr val="tx1"/>
              </a:solidFill>
            </a:endParaRPr>
          </a:p>
        </p:txBody>
      </p:sp>
      <p:sp>
        <p:nvSpPr>
          <p:cNvPr id="317442" name="Rectangle 2"/>
          <p:cNvSpPr>
            <a:spLocks noGrp="1" noChangeArrowheads="1"/>
          </p:cNvSpPr>
          <p:nvPr>
            <p:ph type="title"/>
          </p:nvPr>
        </p:nvSpPr>
        <p:spPr/>
        <p:txBody>
          <a:bodyPr/>
          <a:lstStyle/>
          <a:p>
            <a:pPr>
              <a:defRPr/>
            </a:pPr>
            <a:r>
              <a:rPr lang="en-US" altLang="zh-TW" dirty="0" err="1" smtClean="0">
                <a:solidFill>
                  <a:schemeClr val="tx1"/>
                </a:solidFill>
                <a:ea typeface="標楷體" pitchFamily="65" charset="-120"/>
              </a:rPr>
              <a:t>myAgile</a:t>
            </a:r>
            <a:r>
              <a:rPr lang="en-US" altLang="zh-TW" dirty="0" smtClean="0">
                <a:solidFill>
                  <a:schemeClr val="tx1"/>
                </a:solidFill>
                <a:ea typeface="標楷體" pitchFamily="65" charset="-120"/>
              </a:rPr>
              <a:t> </a:t>
            </a:r>
            <a:r>
              <a:rPr lang="zh-TW" altLang="en-US" dirty="0" smtClean="0">
                <a:solidFill>
                  <a:schemeClr val="tx1"/>
                </a:solidFill>
                <a:ea typeface="標楷體" pitchFamily="65" charset="-120"/>
              </a:rPr>
              <a:t>流程</a:t>
            </a:r>
          </a:p>
        </p:txBody>
      </p:sp>
      <p:sp>
        <p:nvSpPr>
          <p:cNvPr id="317443" name="Rectangle 3"/>
          <p:cNvSpPr>
            <a:spLocks noGrp="1" noChangeArrowheads="1"/>
          </p:cNvSpPr>
          <p:nvPr>
            <p:ph sz="quarter" idx="4294967295"/>
          </p:nvPr>
        </p:nvSpPr>
        <p:spPr>
          <a:xfrm>
            <a:off x="1524000" y="1616764"/>
            <a:ext cx="8534400" cy="4187688"/>
          </a:xfrm>
          <a:prstGeom prst="rect">
            <a:avLst/>
          </a:prstGeom>
        </p:spPr>
        <p:txBody>
          <a:bodyPr>
            <a:normAutofit lnSpcReduction="10000"/>
          </a:bodyPr>
          <a:lstStyle/>
          <a:p>
            <a:pPr eaLnBrk="1" hangingPunct="1">
              <a:lnSpc>
                <a:spcPct val="8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a:t>
            </a:r>
            <a:r>
              <a:rPr lang="en-US" altLang="zh-TW" sz="2800" dirty="0" err="1" smtClean="0">
                <a:solidFill>
                  <a:schemeClr val="tx1"/>
                </a:solidFill>
                <a:latin typeface="Times New Roman" pitchFamily="18" charset="0"/>
                <a:ea typeface="標楷體" pitchFamily="65" charset="-120"/>
              </a:rPr>
              <a:t>myAgile</a:t>
            </a:r>
            <a:r>
              <a:rPr lang="en-US" altLang="zh-TW" sz="2800" dirty="0" smtClean="0">
                <a:solidFill>
                  <a:schemeClr val="tx1"/>
                </a:solidFill>
                <a:latin typeface="Times New Roman" pitchFamily="18" charset="0"/>
                <a:ea typeface="標楷體" pitchFamily="65" charset="-120"/>
              </a:rPr>
              <a:t> </a:t>
            </a:r>
            <a:r>
              <a:rPr lang="zh-TW" altLang="en-US" sz="2800" dirty="0" smtClean="0">
                <a:solidFill>
                  <a:schemeClr val="tx1"/>
                </a:solidFill>
                <a:latin typeface="標楷體" pitchFamily="65" charset="-120"/>
                <a:ea typeface="標楷體" pitchFamily="65" charset="-120"/>
              </a:rPr>
              <a:t>係陳教授運用上述觀念，補充極限開發法</a:t>
            </a: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Times New Roman" pitchFamily="18" charset="0"/>
                <a:ea typeface="標楷體" pitchFamily="65" charset="-120"/>
              </a:rPr>
              <a:t>(Extreme Programming, XP)</a:t>
            </a:r>
            <a:r>
              <a:rPr lang="zh-TW" altLang="en-US" sz="2800" dirty="0" smtClean="0">
                <a:solidFill>
                  <a:schemeClr val="tx1"/>
                </a:solidFill>
                <a:latin typeface="Times New Roman" pitchFamily="18" charset="0"/>
                <a:ea typeface="標楷體" pitchFamily="65" charset="-120"/>
              </a:rPr>
              <a:t> </a:t>
            </a:r>
            <a:r>
              <a:rPr lang="zh-TW" altLang="en-US" sz="2800" dirty="0" smtClean="0">
                <a:solidFill>
                  <a:schemeClr val="tx1"/>
                </a:solidFill>
                <a:latin typeface="標楷體" pitchFamily="65" charset="-120"/>
                <a:ea typeface="標楷體" pitchFamily="65" charset="-120"/>
              </a:rPr>
              <a:t>所得</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是高度理想性做法，</a:t>
            </a: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須與業界現行做法磨合，逐步改善</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不妄求一次到位</a:t>
            </a:r>
          </a:p>
          <a:p>
            <a:pPr eaLnBrk="1" hangingPunct="1">
              <a:lnSpc>
                <a:spcPct val="8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這方法適用十人以內</a:t>
            </a:r>
            <a:r>
              <a:rPr lang="en-US" altLang="zh-TW" sz="2800" dirty="0" smtClean="0">
                <a:solidFill>
                  <a:schemeClr val="tx1"/>
                </a:solidFill>
                <a:latin typeface="標楷體" pitchFamily="65" charset="-120"/>
                <a:ea typeface="標楷體" pitchFamily="65" charset="-120"/>
              </a:rPr>
              <a:t>(含)</a:t>
            </a:r>
            <a:r>
              <a:rPr lang="zh-TW" altLang="en-US" sz="2800" dirty="0" smtClean="0">
                <a:solidFill>
                  <a:schemeClr val="tx1"/>
                </a:solidFill>
                <a:latin typeface="標楷體" pitchFamily="65" charset="-120"/>
                <a:ea typeface="標楷體" pitchFamily="65" charset="-120"/>
              </a:rPr>
              <a:t>小團隊，而全世界很多優質軟體，是小團隊完成的</a:t>
            </a:r>
          </a:p>
          <a:p>
            <a:pPr eaLnBrk="1" hangingPunct="1">
              <a:lnSpc>
                <a:spcPct val="80000"/>
              </a:lnSpc>
              <a:buFont typeface="Wingdings" pitchFamily="2" charset="2"/>
              <a:buNone/>
              <a:defRPr/>
            </a:pPr>
            <a:endParaRPr lang="zh-TW" altLang="en-US"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又因為大型團隊</a:t>
            </a:r>
            <a:r>
              <a:rPr lang="en-US" altLang="zh-TW" sz="2800" dirty="0" smtClean="0">
                <a:solidFill>
                  <a:schemeClr val="tx1"/>
                </a:solidFill>
                <a:latin typeface="標楷體" pitchFamily="65" charset="-120"/>
                <a:ea typeface="標楷體" pitchFamily="65" charset="-120"/>
              </a:rPr>
              <a:t>(如100人)</a:t>
            </a:r>
            <a:r>
              <a:rPr lang="zh-TW" altLang="en-US" sz="2800" dirty="0" smtClean="0">
                <a:solidFill>
                  <a:schemeClr val="tx1"/>
                </a:solidFill>
                <a:latin typeface="標楷體" pitchFamily="65" charset="-120"/>
                <a:ea typeface="標楷體" pitchFamily="65" charset="-120"/>
              </a:rPr>
              <a:t>會做組織細分</a:t>
            </a:r>
            <a:r>
              <a:rPr lang="en-US" altLang="zh-TW" sz="2800" dirty="0" smtClean="0">
                <a:solidFill>
                  <a:schemeClr val="tx1"/>
                </a:solidFill>
                <a:latin typeface="標楷體" pitchFamily="65" charset="-120"/>
                <a:ea typeface="標楷體" pitchFamily="65" charset="-120"/>
              </a:rPr>
              <a:t>(organizational breakdown)</a:t>
            </a:r>
            <a:r>
              <a:rPr lang="zh-TW" altLang="en-US" sz="2800" dirty="0" smtClean="0">
                <a:solidFill>
                  <a:schemeClr val="tx1"/>
                </a:solidFill>
                <a:latin typeface="標楷體" pitchFamily="65" charset="-120"/>
                <a:ea typeface="標楷體" pitchFamily="65" charset="-120"/>
              </a:rPr>
              <a:t>，所以其底層也是小團隊</a:t>
            </a:r>
            <a:r>
              <a:rPr lang="en-US" altLang="zh-TW" sz="2800" dirty="0" smtClean="0">
                <a:solidFill>
                  <a:schemeClr val="tx1"/>
                </a:solidFill>
                <a:latin typeface="標楷體" pitchFamily="65" charset="-120"/>
                <a:ea typeface="標楷體" pitchFamily="65" charset="-120"/>
              </a:rPr>
              <a:t>(如10個10人團隊)</a:t>
            </a:r>
            <a:r>
              <a:rPr lang="zh-TW" altLang="en-US" sz="2800" dirty="0" smtClean="0">
                <a:solidFill>
                  <a:schemeClr val="tx1"/>
                </a:solidFill>
                <a:latin typeface="標楷體" pitchFamily="65" charset="-120"/>
                <a:ea typeface="標楷體" pitchFamily="65" charset="-120"/>
              </a:rPr>
              <a:t>，故亦適用之，而其上層則需其他簡易管理方法</a:t>
            </a:r>
          </a:p>
        </p:txBody>
      </p:sp>
    </p:spTree>
    <p:extLst>
      <p:ext uri="{BB962C8B-B14F-4D97-AF65-F5344CB8AC3E}">
        <p14:creationId xmlns:p14="http://schemas.microsoft.com/office/powerpoint/2010/main" val="1975320008"/>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A859C33-768B-4597-81A3-CC873AEFF17B}" type="slidenum">
              <a:rPr lang="zh-TW" altLang="en-US" smtClean="0"/>
              <a:pPr>
                <a:defRPr/>
              </a:pPr>
              <a:t>334</a:t>
            </a:fld>
            <a:endParaRPr lang="en-US" altLang="zh-TW"/>
          </a:p>
        </p:txBody>
      </p:sp>
      <p:sp>
        <p:nvSpPr>
          <p:cNvPr id="2" name="標題 1"/>
          <p:cNvSpPr>
            <a:spLocks noGrp="1"/>
          </p:cNvSpPr>
          <p:nvPr>
            <p:ph type="title"/>
          </p:nvPr>
        </p:nvSpPr>
        <p:spPr/>
        <p:txBody>
          <a:bodyPr/>
          <a:lstStyle/>
          <a:p>
            <a:pPr>
              <a:defRPr/>
            </a:pPr>
            <a:r>
              <a:rPr lang="en-US" altLang="zh-TW" dirty="0" err="1" smtClean="0">
                <a:solidFill>
                  <a:schemeClr val="tx1"/>
                </a:solidFill>
                <a:latin typeface="標楷體" pitchFamily="65" charset="-120"/>
                <a:ea typeface="標楷體" pitchFamily="65" charset="-120"/>
              </a:rPr>
              <a:t>myAgile</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適用範圍</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722782"/>
            <a:ext cx="8534400" cy="3631096"/>
          </a:xfrm>
          <a:prstGeom prst="rect">
            <a:avLst/>
          </a:prstGeom>
        </p:spPr>
        <p:txBody>
          <a:bodyPr>
            <a:normAutofit/>
          </a:bodyPr>
          <a:lstStyle/>
          <a:p>
            <a:pPr>
              <a:buFont typeface="Wingdings" pitchFamily="2" charset="2"/>
              <a:buNone/>
              <a:defRPr/>
            </a:pPr>
            <a:r>
              <a:rPr lang="zh-TW" altLang="en-US" dirty="0" smtClean="0">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本法適用</a:t>
            </a:r>
            <a:r>
              <a:rPr lang="en-US" altLang="zh-TW" dirty="0" err="1" smtClean="0">
                <a:solidFill>
                  <a:schemeClr val="tx1"/>
                </a:solidFill>
                <a:latin typeface="標楷體" pitchFamily="65" charset="-120"/>
                <a:ea typeface="標楷體" pitchFamily="65" charset="-120"/>
              </a:rPr>
              <a:t>Java,C</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C#等傳统高階語言</a:t>
            </a:r>
            <a:r>
              <a:rPr lang="zh-TW" altLang="en-US" dirty="0" smtClean="0">
                <a:solidFill>
                  <a:schemeClr val="tx1"/>
                </a:solidFill>
                <a:latin typeface="標楷體" pitchFamily="65" charset="-120"/>
                <a:ea typeface="標楷體" pitchFamily="65" charset="-120"/>
              </a:rPr>
              <a:t> 開發 </a:t>
            </a:r>
            <a:r>
              <a:rPr lang="en-US" altLang="zh-TW" dirty="0" smtClean="0">
                <a:solidFill>
                  <a:schemeClr val="tx1"/>
                </a:solidFill>
                <a:latin typeface="標楷體" pitchFamily="65" charset="-120"/>
                <a:ea typeface="標楷體" pitchFamily="65" charset="-120"/>
              </a:rPr>
              <a:t>O-O </a:t>
            </a:r>
            <a:r>
              <a:rPr lang="zh-TW" altLang="en-US" dirty="0" smtClean="0">
                <a:solidFill>
                  <a:schemeClr val="tx1"/>
                </a:solidFill>
                <a:latin typeface="標楷體" pitchFamily="65" charset="-120"/>
                <a:ea typeface="標楷體" pitchFamily="65" charset="-120"/>
              </a:rPr>
              <a:t>軟體</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不</a:t>
            </a:r>
            <a:r>
              <a:rPr lang="zh-TW" altLang="en-US" dirty="0" smtClean="0">
                <a:solidFill>
                  <a:schemeClr val="tx1"/>
                </a:solidFill>
                <a:latin typeface="標楷體" pitchFamily="65" charset="-120"/>
                <a:ea typeface="標楷體" pitchFamily="65" charset="-120"/>
              </a:rPr>
              <a:t>適用網路時代的</a:t>
            </a:r>
            <a:r>
              <a:rPr lang="en-US" altLang="zh-TW" dirty="0" err="1" smtClean="0">
                <a:solidFill>
                  <a:schemeClr val="tx1"/>
                </a:solidFill>
                <a:latin typeface="標楷體" pitchFamily="65" charset="-120"/>
                <a:ea typeface="標楷體" pitchFamily="65" charset="-120"/>
              </a:rPr>
              <a:t>標記語言</a:t>
            </a:r>
            <a:r>
              <a:rPr lang="en-US" altLang="zh-TW" dirty="0" smtClean="0">
                <a:solidFill>
                  <a:schemeClr val="tx1"/>
                </a:solidFill>
                <a:latin typeface="標楷體" pitchFamily="65" charset="-120"/>
                <a:ea typeface="標楷體" pitchFamily="65" charset="-120"/>
              </a:rPr>
              <a:t> (mark-up language)</a:t>
            </a: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或 </a:t>
            </a:r>
            <a:r>
              <a:rPr lang="en-US" altLang="zh-TW" smtClean="0">
                <a:solidFill>
                  <a:schemeClr val="tx1"/>
                </a:solidFill>
                <a:latin typeface="標楷體" pitchFamily="65" charset="-120"/>
                <a:ea typeface="標楷體" pitchFamily="65" charset="-120"/>
              </a:rPr>
              <a:t>AI </a:t>
            </a:r>
            <a:r>
              <a:rPr lang="zh-TW" altLang="en-US" smtClean="0">
                <a:solidFill>
                  <a:schemeClr val="tx1"/>
                </a:solidFill>
                <a:latin typeface="標楷體" pitchFamily="65" charset="-120"/>
                <a:ea typeface="標楷體" pitchFamily="65" charset="-120"/>
              </a:rPr>
              <a:t>時代</a:t>
            </a:r>
            <a:r>
              <a:rPr lang="zh-TW" altLang="en-US" dirty="0" smtClean="0">
                <a:solidFill>
                  <a:schemeClr val="tx1"/>
                </a:solidFill>
                <a:latin typeface="標楷體" pitchFamily="65" charset="-120"/>
                <a:ea typeface="標楷體" pitchFamily="65" charset="-120"/>
              </a:rPr>
              <a:t>的模型 </a:t>
            </a:r>
            <a:r>
              <a:rPr lang="en-US" altLang="zh-TW" dirty="0" smtClean="0">
                <a:solidFill>
                  <a:schemeClr val="tx1"/>
                </a:solidFill>
                <a:latin typeface="標楷體" pitchFamily="65" charset="-120"/>
                <a:ea typeface="標楷體" pitchFamily="65" charset="-120"/>
              </a:rPr>
              <a:t>(model)* </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精準說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C/C++</a:t>
            </a:r>
            <a:r>
              <a:rPr lang="zh-TW" altLang="en-US" dirty="0" smtClean="0">
                <a:solidFill>
                  <a:schemeClr val="tx1"/>
                </a:solidFill>
                <a:latin typeface="標楷體" pitchFamily="65" charset="-120"/>
                <a:ea typeface="標楷體" pitchFamily="65" charset="-120"/>
              </a:rPr>
              <a:t>思維較舊</a:t>
            </a:r>
            <a:r>
              <a:rPr lang="en-US" altLang="zh-TW" dirty="0" smtClean="0">
                <a:solidFill>
                  <a:schemeClr val="tx1"/>
                </a:solidFill>
                <a:latin typeface="標楷體" pitchFamily="65" charset="-120"/>
                <a:ea typeface="標楷體" pitchFamily="65" charset="-120"/>
              </a:rPr>
              <a:t>,C#</a:t>
            </a:r>
            <a:r>
              <a:rPr lang="zh-TW" altLang="en-US" dirty="0" smtClean="0">
                <a:solidFill>
                  <a:schemeClr val="tx1"/>
                </a:solidFill>
                <a:latin typeface="標楷體" pitchFamily="65" charset="-120"/>
                <a:ea typeface="標楷體" pitchFamily="65" charset="-120"/>
              </a:rPr>
              <a:t>仿</a:t>
            </a:r>
            <a:r>
              <a:rPr lang="en-US" altLang="zh-TW" dirty="0" smtClean="0">
                <a:solidFill>
                  <a:schemeClr val="tx1"/>
                </a:solidFill>
                <a:latin typeface="標楷體" pitchFamily="65" charset="-120"/>
                <a:ea typeface="標楷體" pitchFamily="65" charset="-120"/>
              </a:rPr>
              <a:t>Java; Java</a:t>
            </a:r>
            <a:r>
              <a:rPr lang="zh-TW" altLang="en-US" dirty="0" smtClean="0">
                <a:solidFill>
                  <a:schemeClr val="tx1"/>
                </a:solidFill>
                <a:latin typeface="標楷體" pitchFamily="65" charset="-120"/>
                <a:ea typeface="標楷體" pitchFamily="65" charset="-120"/>
              </a:rPr>
              <a:t>已具</a:t>
            </a:r>
            <a:r>
              <a:rPr lang="en-US" altLang="zh-TW" dirty="0" smtClean="0">
                <a:solidFill>
                  <a:schemeClr val="tx1"/>
                </a:solidFill>
                <a:latin typeface="標楷體" pitchFamily="65" charset="-120"/>
                <a:ea typeface="標楷體" pitchFamily="65" charset="-120"/>
              </a:rPr>
              <a:t>O-O</a:t>
            </a:r>
            <a:r>
              <a:rPr lang="zh-TW" altLang="en-US" dirty="0" smtClean="0">
                <a:solidFill>
                  <a:schemeClr val="tx1"/>
                </a:solidFill>
                <a:latin typeface="標楷體" pitchFamily="65" charset="-120"/>
                <a:ea typeface="標楷體" pitchFamily="65" charset="-120"/>
              </a:rPr>
              <a:t>思維</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latin typeface="標楷體" pitchFamily="65" charset="-120"/>
                <a:ea typeface="標楷體" pitchFamily="65" charset="-120"/>
              </a:rPr>
              <a:t> </a:t>
            </a:r>
            <a:r>
              <a:rPr lang="zh-TW" altLang="en-US" dirty="0" smtClean="0">
                <a:solidFill>
                  <a:srgbClr val="FF0000"/>
                </a:solidFill>
                <a:latin typeface="標楷體" pitchFamily="65" charset="-120"/>
                <a:ea typeface="標楷體" pitchFamily="65" charset="-120"/>
              </a:rPr>
              <a:t>計概應直接教 </a:t>
            </a:r>
            <a:r>
              <a:rPr lang="en-US" altLang="zh-TW" dirty="0" smtClean="0">
                <a:solidFill>
                  <a:srgbClr val="FF0000"/>
                </a:solidFill>
                <a:latin typeface="標楷體" pitchFamily="65" charset="-120"/>
                <a:ea typeface="標楷體" pitchFamily="65" charset="-120"/>
              </a:rPr>
              <a:t>C </a:t>
            </a:r>
            <a:r>
              <a:rPr lang="zh-TW" altLang="en-US" dirty="0" smtClean="0">
                <a:solidFill>
                  <a:srgbClr val="FF0000"/>
                </a:solidFill>
                <a:latin typeface="標楷體" pitchFamily="65" charset="-120"/>
                <a:ea typeface="標楷體" pitchFamily="65" charset="-120"/>
              </a:rPr>
              <a:t>及 </a:t>
            </a:r>
            <a:r>
              <a:rPr lang="en-US" altLang="zh-TW" dirty="0" smtClean="0">
                <a:solidFill>
                  <a:srgbClr val="FF0000"/>
                </a:solidFill>
                <a:latin typeface="標楷體" pitchFamily="65" charset="-120"/>
                <a:ea typeface="標楷體" pitchFamily="65" charset="-120"/>
              </a:rPr>
              <a:t>Java!</a:t>
            </a:r>
          </a:p>
          <a:p>
            <a:pPr>
              <a:buFont typeface="Wingdings" pitchFamily="2" charset="2"/>
              <a:buNone/>
              <a:defRPr/>
            </a:pPr>
            <a:endParaRPr lang="en-US" altLang="zh-TW" dirty="0">
              <a:solidFill>
                <a:srgbClr val="FF0000"/>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AI</a:t>
            </a:r>
            <a:r>
              <a:rPr lang="zh-TW" altLang="en-US" dirty="0" smtClean="0">
                <a:solidFill>
                  <a:schemeClr val="tx1"/>
                </a:solidFill>
                <a:latin typeface="標楷體" pitchFamily="65" charset="-120"/>
                <a:ea typeface="標楷體" pitchFamily="65" charset="-120"/>
              </a:rPr>
              <a:t>時代不開發傳統程式</a:t>
            </a:r>
            <a:r>
              <a:rPr lang="en-US" altLang="zh-TW" dirty="0" smtClean="0">
                <a:solidFill>
                  <a:schemeClr val="tx1"/>
                </a:solidFill>
                <a:latin typeface="標楷體" pitchFamily="65" charset="-120"/>
                <a:ea typeface="標楷體" pitchFamily="65" charset="-120"/>
              </a:rPr>
              <a:t>(program)</a:t>
            </a:r>
            <a:r>
              <a:rPr lang="zh-TW" altLang="en-US" dirty="0" smtClean="0">
                <a:solidFill>
                  <a:schemeClr val="tx1"/>
                </a:solidFill>
                <a:latin typeface="標楷體"/>
                <a:ea typeface="標楷體"/>
              </a:rPr>
              <a:t>，</a:t>
            </a:r>
            <a:r>
              <a:rPr lang="zh-TW" altLang="en-US" dirty="0" smtClean="0">
                <a:solidFill>
                  <a:schemeClr val="tx1"/>
                </a:solidFill>
                <a:latin typeface="標楷體" pitchFamily="65" charset="-120"/>
                <a:ea typeface="標楷體" pitchFamily="65" charset="-120"/>
              </a:rPr>
              <a:t>而是開發模型</a:t>
            </a:r>
            <a:r>
              <a:rPr lang="en-US" altLang="zh-TW" dirty="0" smtClean="0">
                <a:solidFill>
                  <a:schemeClr val="tx1"/>
                </a:solidFill>
                <a:latin typeface="標楷體" pitchFamily="65" charset="-120"/>
                <a:ea typeface="標楷體" pitchFamily="65" charset="-120"/>
              </a:rPr>
              <a:t>(model)</a:t>
            </a:r>
            <a:r>
              <a:rPr lang="zh-TW" altLang="en-US" dirty="0" smtClean="0">
                <a:solidFill>
                  <a:schemeClr val="tx1"/>
                </a:solidFill>
                <a:latin typeface="標楷體"/>
                <a:ea typeface="標楷體"/>
              </a:rPr>
              <a:t>。</a:t>
            </a:r>
            <a:r>
              <a:rPr lang="zh-TW" altLang="en-US" dirty="0" smtClean="0">
                <a:solidFill>
                  <a:schemeClr val="tx1"/>
                </a:solidFill>
                <a:latin typeface="標楷體" pitchFamily="65" charset="-120"/>
                <a:ea typeface="標楷體" pitchFamily="65" charset="-120"/>
              </a:rPr>
              <a:t> 所以開發流程丕變</a:t>
            </a:r>
            <a:r>
              <a:rPr lang="zh-TW" altLang="en-US" dirty="0" smtClean="0">
                <a:solidFill>
                  <a:schemeClr val="tx1"/>
                </a:solidFill>
                <a:latin typeface="標楷體"/>
                <a:ea typeface="標楷體"/>
              </a:rPr>
              <a:t>，</a:t>
            </a:r>
            <a:r>
              <a:rPr lang="zh-TW" altLang="en-US" dirty="0" smtClean="0">
                <a:solidFill>
                  <a:schemeClr val="tx1"/>
                </a:solidFill>
                <a:latin typeface="標楷體" pitchFamily="65" charset="-120"/>
                <a:ea typeface="標楷體" pitchFamily="65" charset="-120"/>
              </a:rPr>
              <a:t>不再有</a:t>
            </a:r>
            <a:r>
              <a:rPr lang="en-US" altLang="zh-TW" dirty="0" smtClean="0">
                <a:solidFill>
                  <a:schemeClr val="tx1"/>
                </a:solidFill>
                <a:latin typeface="標楷體" pitchFamily="65" charset="-120"/>
                <a:ea typeface="標楷體" pitchFamily="65" charset="-120"/>
              </a:rPr>
              <a:t>testing</a:t>
            </a:r>
            <a:r>
              <a:rPr lang="zh-TW" altLang="en-US" dirty="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而是</a:t>
            </a:r>
            <a:r>
              <a:rPr lang="en-US" altLang="zh-TW" dirty="0" smtClean="0">
                <a:solidFill>
                  <a:schemeClr val="tx1"/>
                </a:solidFill>
                <a:latin typeface="標楷體" pitchFamily="65" charset="-120"/>
                <a:ea typeface="標楷體" pitchFamily="65" charset="-120"/>
              </a:rPr>
              <a:t>training</a:t>
            </a:r>
            <a:r>
              <a:rPr lang="zh-TW" altLang="en-US" dirty="0" smtClean="0">
                <a:solidFill>
                  <a:schemeClr val="tx1"/>
                </a:solidFill>
                <a:latin typeface="標楷體"/>
                <a:ea typeface="標楷體"/>
              </a:rPr>
              <a:t>。</a:t>
            </a:r>
            <a:endParaRPr lang="zh-TW" altLang="en-US" dirty="0">
              <a:solidFill>
                <a:schemeClr val="tx1"/>
              </a:solidFill>
            </a:endParaRPr>
          </a:p>
        </p:txBody>
      </p:sp>
    </p:spTree>
    <p:extLst>
      <p:ext uri="{BB962C8B-B14F-4D97-AF65-F5344CB8AC3E}">
        <p14:creationId xmlns:p14="http://schemas.microsoft.com/office/powerpoint/2010/main" val="1416456350"/>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C2F61A5-B203-4B10-8527-CE6B5B80817D}" type="slidenum">
              <a:rPr lang="zh-TW" altLang="en-US" smtClean="0">
                <a:solidFill>
                  <a:schemeClr val="tx1"/>
                </a:solidFill>
              </a:rPr>
              <a:pPr>
                <a:defRPr/>
              </a:pPr>
              <a:t>335</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試行團隊</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603513"/>
            <a:ext cx="10972800" cy="4897301"/>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國內軟體公司如有決心</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、專注力，可組 </a:t>
            </a:r>
            <a:r>
              <a:rPr lang="en-US" altLang="zh-TW" dirty="0" err="1" smtClean="0">
                <a:solidFill>
                  <a:schemeClr val="tx1"/>
                </a:solidFill>
                <a:latin typeface="標楷體" pitchFamily="65" charset="-120"/>
                <a:ea typeface="標楷體" pitchFamily="65" charset="-120"/>
              </a:rPr>
              <a:t>myAgile</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試行團隊如下</a:t>
            </a:r>
            <a:r>
              <a:rPr lang="en-US" altLang="zh-TW" dirty="0" smtClean="0">
                <a:solidFill>
                  <a:schemeClr val="tx1"/>
                </a:solidFill>
                <a:latin typeface="標楷體" pitchFamily="65" charset="-120"/>
                <a:ea typeface="標楷體" pitchFamily="65" charset="-120"/>
              </a:rPr>
              <a:t>:</a:t>
            </a:r>
          </a:p>
          <a:p>
            <a:pPr>
              <a:defRPr/>
            </a:pPr>
            <a:r>
              <a:rPr lang="en-US" altLang="zh-TW" dirty="0" smtClean="0">
                <a:solidFill>
                  <a:schemeClr val="tx1"/>
                </a:solidFill>
                <a:latin typeface="標楷體" pitchFamily="65" charset="-120"/>
                <a:ea typeface="標楷體" pitchFamily="65" charset="-120"/>
              </a:rPr>
              <a:t>1. </a:t>
            </a:r>
            <a:r>
              <a:rPr lang="en-US" altLang="zh-TW" dirty="0" err="1" smtClean="0">
                <a:solidFill>
                  <a:schemeClr val="tx1"/>
                </a:solidFill>
                <a:latin typeface="標楷體" pitchFamily="65" charset="-120"/>
                <a:ea typeface="標楷體" pitchFamily="65" charset="-120"/>
              </a:rPr>
              <a:t>一名駐點</a:t>
            </a:r>
            <a:r>
              <a:rPr lang="zh-TW" altLang="en-US" dirty="0" smtClean="0">
                <a:solidFill>
                  <a:schemeClr val="tx1"/>
                </a:solidFill>
                <a:latin typeface="標楷體" pitchFamily="65" charset="-120"/>
                <a:ea typeface="標楷體" pitchFamily="65" charset="-120"/>
              </a:rPr>
              <a:t>客戶</a:t>
            </a: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2. </a:t>
            </a:r>
            <a:r>
              <a:rPr lang="en-US" altLang="zh-TW" dirty="0" err="1" smtClean="0">
                <a:solidFill>
                  <a:schemeClr val="tx1"/>
                </a:solidFill>
                <a:latin typeface="標楷體" pitchFamily="65" charset="-120"/>
                <a:ea typeface="標楷體" pitchFamily="65" charset="-120"/>
              </a:rPr>
              <a:t>四名軟體工程師，形成兩組</a:t>
            </a:r>
            <a:r>
              <a:rPr lang="en-US" altLang="zh-TW" dirty="0" smtClean="0">
                <a:solidFill>
                  <a:schemeClr val="tx1"/>
                </a:solidFill>
                <a:latin typeface="標楷體" pitchFamily="65" charset="-120"/>
                <a:ea typeface="標楷體" pitchFamily="65" charset="-120"/>
              </a:rPr>
              <a:t>(2 pairs)</a:t>
            </a:r>
          </a:p>
          <a:p>
            <a:pPr>
              <a:defRPr/>
            </a:pPr>
            <a:r>
              <a:rPr lang="en-US" altLang="zh-TW" dirty="0" smtClean="0">
                <a:solidFill>
                  <a:schemeClr val="tx1"/>
                </a:solidFill>
                <a:latin typeface="標楷體" pitchFamily="65" charset="-120"/>
                <a:ea typeface="標楷體" pitchFamily="65" charset="-120"/>
              </a:rPr>
              <a:t>3. </a:t>
            </a:r>
            <a:r>
              <a:rPr lang="en-US" altLang="zh-TW" dirty="0" err="1" smtClean="0">
                <a:solidFill>
                  <a:schemeClr val="tx1"/>
                </a:solidFill>
                <a:latin typeface="標楷體" pitchFamily="65" charset="-120"/>
                <a:ea typeface="標楷體" pitchFamily="65" charset="-120"/>
              </a:rPr>
              <a:t>二名兼職</a:t>
            </a:r>
            <a:r>
              <a:rPr lang="zh-TW" altLang="en-US" dirty="0" smtClean="0">
                <a:solidFill>
                  <a:schemeClr val="tx1"/>
                </a:solidFill>
                <a:latin typeface="標楷體" pitchFamily="65" charset="-120"/>
                <a:ea typeface="標楷體" pitchFamily="65" charset="-120"/>
              </a:rPr>
              <a:t>實習</a:t>
            </a:r>
            <a:r>
              <a:rPr lang="en-US" altLang="zh-TW" dirty="0" smtClean="0">
                <a:solidFill>
                  <a:schemeClr val="tx1"/>
                </a:solidFill>
                <a:latin typeface="標楷體" pitchFamily="65" charset="-120"/>
                <a:ea typeface="標楷體" pitchFamily="65" charset="-120"/>
              </a:rPr>
              <a:t>生</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負責將</a:t>
            </a:r>
            <a:r>
              <a:rPr lang="en-US" altLang="zh-TW" dirty="0" smtClean="0">
                <a:solidFill>
                  <a:schemeClr val="tx1"/>
                </a:solidFill>
                <a:latin typeface="標楷體" pitchFamily="65" charset="-120"/>
                <a:ea typeface="標楷體" pitchFamily="65" charset="-120"/>
              </a:rPr>
              <a:t>test cases </a:t>
            </a:r>
            <a:r>
              <a:rPr lang="zh-TW" altLang="en-US" dirty="0" smtClean="0">
                <a:solidFill>
                  <a:schemeClr val="tx1"/>
                </a:solidFill>
                <a:latin typeface="標楷體" pitchFamily="65" charset="-120"/>
                <a:ea typeface="標楷體" pitchFamily="65" charset="-120"/>
              </a:rPr>
              <a:t>轉為 </a:t>
            </a:r>
            <a:r>
              <a:rPr lang="en-US" altLang="zh-TW" dirty="0" smtClean="0">
                <a:solidFill>
                  <a:schemeClr val="tx1"/>
                </a:solidFill>
                <a:latin typeface="標楷體" pitchFamily="65" charset="-120"/>
                <a:ea typeface="標楷體" pitchFamily="65" charset="-120"/>
              </a:rPr>
              <a:t>test code)</a:t>
            </a:r>
          </a:p>
          <a:p>
            <a:pPr>
              <a:buFont typeface="Wingdings" pitchFamily="2" charset="2"/>
              <a:buNone/>
              <a:defRPr/>
            </a:pPr>
            <a:r>
              <a:rPr lang="zh-TW" altLang="en-US" dirty="0" smtClean="0">
                <a:solidFill>
                  <a:schemeClr val="tx1"/>
                </a:solidFill>
                <a:latin typeface="標楷體" pitchFamily="65" charset="-120"/>
                <a:ea typeface="標楷體" pitchFamily="65" charset="-120"/>
              </a:rPr>
              <a:t>依前述辦公室佈置，</a:t>
            </a:r>
            <a:r>
              <a:rPr lang="en-US" altLang="zh-TW" dirty="0" smtClean="0">
                <a:solidFill>
                  <a:schemeClr val="tx1"/>
                </a:solidFill>
                <a:latin typeface="標楷體" pitchFamily="65" charset="-120"/>
                <a:ea typeface="標楷體" pitchFamily="65" charset="-120"/>
              </a:rPr>
              <a:t>run</a:t>
            </a:r>
            <a:r>
              <a:rPr lang="zh-TW" altLang="en-US"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myAgile</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甚至以創新創業起步團隊 申請國科會補助創業金 技術入股 創業板上櫃等等</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400" dirty="0" smtClean="0">
              <a:solidFill>
                <a:schemeClr val="tx1"/>
              </a:solidFill>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依陳教授顧問經驗，老闆有心改用新方法，而開發者還是用自己熟悉有把握的舊方法，沒有</a:t>
            </a:r>
            <a:r>
              <a:rPr lang="zh-TW" altLang="en-US" sz="2400" b="1" dirty="0" smtClean="0">
                <a:solidFill>
                  <a:schemeClr val="tx1"/>
                </a:solidFill>
                <a:latin typeface="微軟正黑體" pitchFamily="34" charset="-120"/>
                <a:ea typeface="微軟正黑體" pitchFamily="34" charset="-120"/>
              </a:rPr>
              <a:t>決心 </a:t>
            </a:r>
            <a:r>
              <a:rPr lang="zh-TW" altLang="en-US" sz="2400" dirty="0" smtClean="0">
                <a:solidFill>
                  <a:schemeClr val="tx1"/>
                </a:solidFill>
                <a:latin typeface="標楷體" pitchFamily="65" charset="-120"/>
                <a:ea typeface="標楷體" pitchFamily="65" charset="-120"/>
              </a:rPr>
              <a:t>拋棄</a:t>
            </a:r>
            <a:r>
              <a:rPr lang="zh-TW" altLang="en-US" dirty="0" smtClean="0">
                <a:solidFill>
                  <a:schemeClr val="tx1"/>
                </a:solidFill>
                <a:latin typeface="標楷體" pitchFamily="65" charset="-120"/>
                <a:ea typeface="標楷體" pitchFamily="65" charset="-120"/>
              </a:rPr>
              <a:t>舊</a:t>
            </a:r>
            <a:r>
              <a:rPr lang="zh-TW" altLang="en-US" dirty="0">
                <a:solidFill>
                  <a:schemeClr val="tx1"/>
                </a:solidFill>
                <a:latin typeface="標楷體" pitchFamily="65" charset="-120"/>
                <a:ea typeface="標楷體" pitchFamily="65" charset="-120"/>
              </a:rPr>
              <a:t>做法</a:t>
            </a:r>
            <a:endParaRPr lang="zh-TW" altLang="en-US" sz="2400"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018231975"/>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FC6EF4B-E8DA-4076-BEA1-98A77E6C841A}" type="slidenum">
              <a:rPr lang="zh-TW" altLang="en-US" smtClean="0">
                <a:solidFill>
                  <a:schemeClr val="tx1"/>
                </a:solidFill>
              </a:rPr>
              <a:pPr>
                <a:defRPr/>
              </a:pPr>
              <a:t>336</a:t>
            </a:fld>
            <a:endParaRPr lang="en-US" altLang="zh-TW">
              <a:solidFill>
                <a:schemeClr val="tx1"/>
              </a:solidFill>
            </a:endParaRPr>
          </a:p>
        </p:txBody>
      </p:sp>
      <p:sp>
        <p:nvSpPr>
          <p:cNvPr id="284674" name="Rectangle 2"/>
          <p:cNvSpPr>
            <a:spLocks noGrp="1" noChangeArrowheads="1"/>
          </p:cNvSpPr>
          <p:nvPr>
            <p:ph type="title"/>
          </p:nvPr>
        </p:nvSpPr>
        <p:spPr/>
        <p:txBody>
          <a:bodyPr/>
          <a:lstStyle/>
          <a:p>
            <a:pPr eaLnBrk="1" hangingPunct="1">
              <a:defRPr/>
            </a:pPr>
            <a:r>
              <a:rPr lang="zh-TW" altLang="en-US" dirty="0" smtClean="0">
                <a:solidFill>
                  <a:schemeClr val="tx1"/>
                </a:solidFill>
                <a:ea typeface="標楷體" pitchFamily="65" charset="-120"/>
              </a:rPr>
              <a:t>誠摯的叮嚀</a:t>
            </a:r>
          </a:p>
        </p:txBody>
      </p:sp>
      <p:sp>
        <p:nvSpPr>
          <p:cNvPr id="284675" name="Rectangle 3"/>
          <p:cNvSpPr>
            <a:spLocks noGrp="1" noChangeArrowheads="1"/>
          </p:cNvSpPr>
          <p:nvPr>
            <p:ph sz="quarter" idx="4294967295"/>
          </p:nvPr>
        </p:nvSpPr>
        <p:spPr>
          <a:xfrm>
            <a:off x="1524000" y="1616764"/>
            <a:ext cx="8534400" cy="3723862"/>
          </a:xfrm>
          <a:prstGeom prst="rect">
            <a:avLst/>
          </a:prstGeom>
        </p:spPr>
        <p:txBody>
          <a:bodyPr>
            <a:normAutofit/>
          </a:bodyPr>
          <a:lstStyle/>
          <a:p>
            <a:pPr eaLnBrk="1" hangingPunct="1">
              <a:buFont typeface="Wingdings" pitchFamily="2" charset="2"/>
              <a:buNone/>
              <a:defRPr/>
            </a:pPr>
            <a:r>
              <a:rPr lang="en-US" altLang="zh-TW" dirty="0" err="1" smtClean="0">
                <a:solidFill>
                  <a:schemeClr val="tx1"/>
                </a:solidFill>
                <a:latin typeface="Times New Roman" pitchFamily="18" charset="0"/>
                <a:ea typeface="標楷體" pitchFamily="65" charset="-120"/>
              </a:rPr>
              <a:t>myAgile</a:t>
            </a:r>
            <a:r>
              <a:rPr lang="en-US" altLang="zh-TW" dirty="0" smtClean="0">
                <a:solidFill>
                  <a:schemeClr val="tx1"/>
                </a:solidFill>
                <a:ea typeface="標楷體" pitchFamily="65" charset="-120"/>
              </a:rPr>
              <a:t> </a:t>
            </a:r>
            <a:r>
              <a:rPr lang="zh-TW" altLang="en-US" dirty="0" smtClean="0">
                <a:solidFill>
                  <a:schemeClr val="tx1"/>
                </a:solidFill>
                <a:ea typeface="標楷體" pitchFamily="65" charset="-120"/>
              </a:rPr>
              <a:t>十一道工序都 </a:t>
            </a:r>
            <a:r>
              <a:rPr lang="zh-TW" altLang="en-US" b="1" dirty="0" smtClean="0">
                <a:solidFill>
                  <a:schemeClr val="tx1"/>
                </a:solidFill>
              </a:rPr>
              <a:t>似易實難</a:t>
            </a:r>
            <a:r>
              <a:rPr lang="zh-TW" altLang="en-US" dirty="0" smtClean="0">
                <a:solidFill>
                  <a:schemeClr val="tx1"/>
                </a:solidFill>
                <a:ea typeface="標楷體" pitchFamily="65" charset="-120"/>
              </a:rPr>
              <a:t>，</a:t>
            </a:r>
          </a:p>
          <a:p>
            <a:pPr eaLnBrk="1" hangingPunct="1">
              <a:buFont typeface="Wingdings" pitchFamily="2" charset="2"/>
              <a:buNone/>
              <a:defRPr/>
            </a:pPr>
            <a:r>
              <a:rPr lang="zh-TW" altLang="en-US" dirty="0" smtClean="0">
                <a:solidFill>
                  <a:schemeClr val="tx1"/>
                </a:solidFill>
                <a:ea typeface="標楷體" pitchFamily="65" charset="-120"/>
              </a:rPr>
              <a:t>因為其理念與台灣現行方法大不相同，</a:t>
            </a:r>
          </a:p>
          <a:p>
            <a:pPr eaLnBrk="1" hangingPunct="1">
              <a:buFont typeface="Wingdings" pitchFamily="2" charset="2"/>
              <a:buNone/>
              <a:defRPr/>
            </a:pPr>
            <a:r>
              <a:rPr lang="zh-TW" altLang="en-US" dirty="0" smtClean="0">
                <a:solidFill>
                  <a:schemeClr val="tx1"/>
                </a:solidFill>
                <a:ea typeface="標楷體" pitchFamily="65" charset="-120"/>
              </a:rPr>
              <a:t>要扭轉思維、換腦袋，超難！</a:t>
            </a:r>
          </a:p>
          <a:p>
            <a:pPr eaLnBrk="1" hangingPunct="1">
              <a:buFont typeface="Wingdings" pitchFamily="2" charset="2"/>
              <a:buNone/>
              <a:defRPr/>
            </a:pPr>
            <a:r>
              <a:rPr lang="zh-TW" altLang="en-US" dirty="0" smtClean="0">
                <a:solidFill>
                  <a:schemeClr val="tx1"/>
                </a:solidFill>
                <a:ea typeface="標楷體" pitchFamily="65" charset="-120"/>
              </a:rPr>
              <a:t>尤其，若圖反敗為勝，立足國際，</a:t>
            </a:r>
          </a:p>
          <a:p>
            <a:pPr eaLnBrk="1" hangingPunct="1">
              <a:buFont typeface="Wingdings" pitchFamily="2" charset="2"/>
              <a:buNone/>
              <a:defRPr/>
            </a:pPr>
            <a:r>
              <a:rPr lang="zh-TW" altLang="en-US" dirty="0" smtClean="0">
                <a:solidFill>
                  <a:schemeClr val="tx1"/>
                </a:solidFill>
                <a:ea typeface="標楷體" pitchFamily="65" charset="-120"/>
              </a:rPr>
              <a:t>   更須用心做好，是難上加難！！</a:t>
            </a:r>
          </a:p>
          <a:p>
            <a:pPr eaLnBrk="1" hangingPunct="1">
              <a:buFont typeface="Wingdings" pitchFamily="2" charset="2"/>
              <a:buNone/>
              <a:defRPr/>
            </a:pPr>
            <a:r>
              <a:rPr lang="zh-TW" altLang="en-US" dirty="0" smtClean="0">
                <a:solidFill>
                  <a:schemeClr val="tx1"/>
                </a:solidFill>
                <a:ea typeface="標楷體" pitchFamily="65" charset="-120"/>
              </a:rPr>
              <a:t>我們絕非嘩眾取寵，已針對每道工序，設計實習課程，公佈於苗圃網站，敬供參考</a:t>
            </a:r>
            <a:endParaRPr lang="en-US" altLang="zh-TW" dirty="0" smtClean="0">
              <a:solidFill>
                <a:schemeClr val="tx1"/>
              </a:solidFill>
              <a:ea typeface="標楷體" pitchFamily="65" charset="-120"/>
            </a:endParaRPr>
          </a:p>
          <a:p>
            <a:pPr eaLnBrk="1" hangingPunct="1">
              <a:buFont typeface="Wingdings" pitchFamily="2" charset="2"/>
              <a:buNone/>
              <a:defRPr/>
            </a:pPr>
            <a:r>
              <a:rPr lang="zh-TW" altLang="en-US" dirty="0">
                <a:solidFill>
                  <a:schemeClr val="tx1"/>
                </a:solidFill>
                <a:ea typeface="標楷體" pitchFamily="65" charset="-120"/>
              </a:rPr>
              <a:t>下面</a:t>
            </a:r>
            <a:r>
              <a:rPr lang="zh-TW" altLang="en-US" dirty="0" smtClean="0">
                <a:solidFill>
                  <a:schemeClr val="tx1"/>
                </a:solidFill>
                <a:ea typeface="標楷體" pitchFamily="65" charset="-120"/>
              </a:rPr>
              <a:t>逐一解釋各工序</a:t>
            </a:r>
          </a:p>
        </p:txBody>
      </p:sp>
    </p:spTree>
    <p:extLst>
      <p:ext uri="{BB962C8B-B14F-4D97-AF65-F5344CB8AC3E}">
        <p14:creationId xmlns:p14="http://schemas.microsoft.com/office/powerpoint/2010/main" val="132701856"/>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809A11C-F4CA-4BB7-A8EA-9372D2382FDB}" type="slidenum">
              <a:rPr lang="zh-TW" altLang="en-US" smtClean="0">
                <a:solidFill>
                  <a:schemeClr val="tx1"/>
                </a:solidFill>
              </a:rPr>
              <a:pPr>
                <a:defRPr/>
              </a:pPr>
              <a:t>337</a:t>
            </a:fld>
            <a:endParaRPr lang="en-US" altLang="zh-TW">
              <a:solidFill>
                <a:schemeClr val="tx1"/>
              </a:solidFill>
            </a:endParaRPr>
          </a:p>
        </p:txBody>
      </p:sp>
      <p:sp>
        <p:nvSpPr>
          <p:cNvPr id="269314" name="Rectangle 2"/>
          <p:cNvSpPr>
            <a:spLocks noGrp="1" noChangeArrowheads="1"/>
          </p:cNvSpPr>
          <p:nvPr>
            <p:ph type="title"/>
          </p:nvPr>
        </p:nvSpPr>
        <p:spPr/>
        <p:txBody>
          <a:bodyPr/>
          <a:lstStyle/>
          <a:p>
            <a:pPr eaLnBrk="1" hangingPunct="1">
              <a:defRPr/>
            </a:pPr>
            <a:r>
              <a:rPr lang="en-US" altLang="zh-TW" sz="4000" b="1" smtClean="0">
                <a:solidFill>
                  <a:schemeClr val="tx1"/>
                </a:solidFill>
                <a:latin typeface="標楷體" pitchFamily="65" charset="-120"/>
                <a:ea typeface="標楷體" pitchFamily="65" charset="-120"/>
              </a:rPr>
              <a:t>0</a:t>
            </a:r>
            <a:r>
              <a:rPr lang="en-US" altLang="zh-TW" sz="4000" smtClean="0">
                <a:solidFill>
                  <a:schemeClr val="tx1"/>
                </a:solidFill>
                <a:latin typeface="標楷體" pitchFamily="65" charset="-120"/>
                <a:ea typeface="標楷體" pitchFamily="65" charset="-120"/>
              </a:rPr>
              <a:t>.</a:t>
            </a:r>
            <a:r>
              <a:rPr lang="zh-TW" altLang="en-US" sz="4000" smtClean="0">
                <a:solidFill>
                  <a:schemeClr val="tx1"/>
                </a:solidFill>
                <a:latin typeface="標楷體" pitchFamily="65" charset="-120"/>
                <a:ea typeface="標楷體" pitchFamily="65" charset="-120"/>
              </a:rPr>
              <a:t>探索需求* </a:t>
            </a:r>
            <a:br>
              <a:rPr lang="zh-TW" altLang="en-US" sz="4000" smtClean="0">
                <a:solidFill>
                  <a:schemeClr val="tx1"/>
                </a:solidFill>
                <a:latin typeface="標楷體" pitchFamily="65" charset="-120"/>
                <a:ea typeface="標楷體" pitchFamily="65" charset="-120"/>
              </a:rPr>
            </a:br>
            <a:r>
              <a:rPr lang="en-US" altLang="zh-TW" sz="4000" smtClean="0">
                <a:solidFill>
                  <a:schemeClr val="tx1"/>
                </a:solidFill>
                <a:latin typeface="標楷體" pitchFamily="65" charset="-120"/>
                <a:ea typeface="標楷體" pitchFamily="65" charset="-120"/>
              </a:rPr>
              <a:t>(Exploring requirements)</a:t>
            </a:r>
            <a:endParaRPr lang="zh-TW" altLang="en-US" sz="4000" smtClean="0">
              <a:solidFill>
                <a:schemeClr val="tx1"/>
              </a:solidFill>
              <a:latin typeface="標楷體" pitchFamily="65" charset="-120"/>
              <a:ea typeface="標楷體" pitchFamily="65" charset="-120"/>
            </a:endParaRPr>
          </a:p>
        </p:txBody>
      </p:sp>
      <p:sp>
        <p:nvSpPr>
          <p:cNvPr id="269315" name="Rectangle 3"/>
          <p:cNvSpPr>
            <a:spLocks noGrp="1" noChangeArrowheads="1"/>
          </p:cNvSpPr>
          <p:nvPr>
            <p:ph sz="quarter" idx="4294967295"/>
          </p:nvPr>
        </p:nvSpPr>
        <p:spPr>
          <a:xfrm>
            <a:off x="1524000" y="1549401"/>
            <a:ext cx="8534400" cy="4419600"/>
          </a:xfrm>
          <a:prstGeom prst="rect">
            <a:avLst/>
          </a:prstGeom>
        </p:spPr>
        <p:txBody>
          <a:bodyPr>
            <a:normAutofit fontScale="92500" lnSpcReduction="20000"/>
          </a:bodyPr>
          <a:lstStyle/>
          <a:p>
            <a:pPr eaLnBrk="1" hangingPunct="1">
              <a:lnSpc>
                <a:spcPct val="8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客戶公司兩位資深人員做需求分析如下</a:t>
            </a:r>
            <a:r>
              <a:rPr lang="en-US" altLang="zh-TW" sz="2800" dirty="0" smtClean="0">
                <a:solidFill>
                  <a:schemeClr val="tx1"/>
                </a:solidFill>
                <a:latin typeface="標楷體" pitchFamily="65" charset="-120"/>
                <a:ea typeface="標楷體" pitchFamily="65" charset="-120"/>
              </a:rPr>
              <a:t>:</a:t>
            </a:r>
          </a:p>
          <a:p>
            <a:pPr eaLnBrk="1" hangingPunct="1">
              <a:lnSpc>
                <a:spcPct val="80000"/>
              </a:lnSpc>
              <a:buFont typeface="Wingdings" pitchFamily="2" charset="2"/>
              <a:buNone/>
              <a:defRPr/>
            </a:pPr>
            <a:r>
              <a:rPr lang="en-US" altLang="zh-TW" sz="2800" dirty="0" smtClean="0">
                <a:solidFill>
                  <a:schemeClr val="tx1"/>
                </a:solidFill>
                <a:latin typeface="標楷體" pitchFamily="65" charset="-120"/>
                <a:ea typeface="標楷體" pitchFamily="65" charset="-120"/>
              </a:rPr>
              <a:t>1.</a:t>
            </a:r>
            <a:r>
              <a:rPr lang="zh-TW" altLang="en-US" sz="2800" dirty="0" smtClean="0">
                <a:solidFill>
                  <a:schemeClr val="tx1"/>
                </a:solidFill>
                <a:latin typeface="標楷體" pitchFamily="65" charset="-120"/>
                <a:ea typeface="標楷體" pitchFamily="65" charset="-120"/>
              </a:rPr>
              <a:t>列出使用者族群，</a:t>
            </a: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   如電梯資訊裝置案區分</a:t>
            </a:r>
            <a:r>
              <a:rPr lang="en-US" altLang="zh-TW" sz="2800" dirty="0" smtClean="0">
                <a:solidFill>
                  <a:schemeClr val="tx1"/>
                </a:solidFill>
                <a:latin typeface="標楷體" pitchFamily="65" charset="-120"/>
                <a:ea typeface="標楷體" pitchFamily="65" charset="-120"/>
              </a:rPr>
              <a:t>:</a:t>
            </a:r>
          </a:p>
          <a:p>
            <a:pPr eaLnBrk="1" hangingPunct="1">
              <a:lnSpc>
                <a:spcPct val="80000"/>
              </a:lnSpc>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友善</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如殘友</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不管</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如文盲</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不友善</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如強盜</a:t>
            </a:r>
            <a:r>
              <a:rPr lang="en-US" altLang="zh-TW" sz="2800" dirty="0" smtClean="0">
                <a:solidFill>
                  <a:schemeClr val="tx1"/>
                </a:solidFill>
                <a:latin typeface="標楷體" pitchFamily="65" charset="-120"/>
                <a:ea typeface="標楷體" pitchFamily="65" charset="-120"/>
              </a:rPr>
              <a:t>)</a:t>
            </a:r>
          </a:p>
          <a:p>
            <a:pPr>
              <a:lnSpc>
                <a:spcPct val="80000"/>
              </a:lnSpc>
              <a:buNone/>
              <a:defRPr/>
            </a:pPr>
            <a:r>
              <a:rPr lang="en-US" altLang="zh-TW" sz="2800" dirty="0" smtClean="0">
                <a:solidFill>
                  <a:schemeClr val="tx1"/>
                </a:solidFill>
                <a:latin typeface="標楷體" pitchFamily="65" charset="-120"/>
                <a:ea typeface="標楷體" pitchFamily="65" charset="-120"/>
              </a:rPr>
              <a:t>2.</a:t>
            </a:r>
            <a:r>
              <a:rPr lang="zh-TW" altLang="en-US" sz="2800" dirty="0" smtClean="0">
                <a:solidFill>
                  <a:schemeClr val="tx1"/>
                </a:solidFill>
                <a:latin typeface="標楷體" pitchFamily="65" charset="-120"/>
                <a:ea typeface="標楷體" pitchFamily="65" charset="-120"/>
              </a:rPr>
              <a:t>選取</a:t>
            </a:r>
            <a:r>
              <a:rPr lang="zh-TW" altLang="en-US" sz="2800" dirty="0">
                <a:solidFill>
                  <a:schemeClr val="tx1"/>
                </a:solidFill>
                <a:latin typeface="標楷體" pitchFamily="65" charset="-120"/>
                <a:ea typeface="標楷體" pitchFamily="65" charset="-120"/>
              </a:rPr>
              <a:t>各使用者</a:t>
            </a:r>
            <a:r>
              <a:rPr lang="zh-TW" altLang="en-US" sz="2800" dirty="0" smtClean="0">
                <a:solidFill>
                  <a:schemeClr val="tx1"/>
                </a:solidFill>
                <a:latin typeface="標楷體" pitchFamily="65" charset="-120"/>
                <a:ea typeface="標楷體" pitchFamily="65" charset="-120"/>
              </a:rPr>
              <a:t>族群的樣本</a:t>
            </a:r>
          </a:p>
          <a:p>
            <a:pPr>
              <a:lnSpc>
                <a:spcPct val="80000"/>
              </a:lnSpc>
              <a:buNone/>
              <a:defRPr/>
            </a:pPr>
            <a:r>
              <a:rPr lang="en-US" altLang="zh-TW" sz="2800" dirty="0" smtClean="0">
                <a:solidFill>
                  <a:schemeClr val="tx1"/>
                </a:solidFill>
                <a:latin typeface="標楷體" pitchFamily="65" charset="-120"/>
                <a:ea typeface="標楷體" pitchFamily="65" charset="-120"/>
              </a:rPr>
              <a:t>3.</a:t>
            </a:r>
            <a:r>
              <a:rPr lang="zh-TW" altLang="en-US" sz="2800" dirty="0">
                <a:solidFill>
                  <a:schemeClr val="tx1"/>
                </a:solidFill>
                <a:latin typeface="標楷體" pitchFamily="65" charset="-120"/>
                <a:ea typeface="標楷體" pitchFamily="65" charset="-120"/>
              </a:rPr>
              <a:t>觀察</a:t>
            </a:r>
            <a:r>
              <a:rPr lang="zh-TW" altLang="en-US" sz="2800" dirty="0" smtClean="0">
                <a:solidFill>
                  <a:schemeClr val="tx1"/>
                </a:solidFill>
                <a:latin typeface="標楷體" pitchFamily="65" charset="-120"/>
                <a:ea typeface="標楷體" pitchFamily="65" charset="-120"/>
              </a:rPr>
              <a:t>樣本</a:t>
            </a:r>
            <a:r>
              <a:rPr lang="zh-TW" altLang="en-US" sz="2800" dirty="0">
                <a:solidFill>
                  <a:schemeClr val="tx1"/>
                </a:solidFill>
                <a:latin typeface="標楷體" pitchFamily="65" charset="-120"/>
                <a:ea typeface="標楷體" pitchFamily="65" charset="-120"/>
              </a:rPr>
              <a:t>，訪談樣本</a:t>
            </a:r>
            <a:r>
              <a:rPr lang="zh-TW" altLang="en-US" sz="2800" dirty="0" smtClean="0">
                <a:solidFill>
                  <a:schemeClr val="tx1"/>
                </a:solidFill>
                <a:latin typeface="標楷體" pitchFamily="65" charset="-120"/>
                <a:ea typeface="標楷體" pitchFamily="65" charset="-120"/>
              </a:rPr>
              <a:t>，與之開會</a:t>
            </a:r>
          </a:p>
          <a:p>
            <a:pPr eaLnBrk="1" hangingPunct="1">
              <a:lnSpc>
                <a:spcPct val="80000"/>
              </a:lnSpc>
              <a:buFont typeface="Wingdings" pitchFamily="2" charset="2"/>
              <a:buNone/>
              <a:defRPr/>
            </a:pPr>
            <a:r>
              <a:rPr lang="en-US" altLang="zh-TW" sz="2800" dirty="0" smtClean="0">
                <a:solidFill>
                  <a:schemeClr val="tx1"/>
                </a:solidFill>
                <a:latin typeface="標楷體" pitchFamily="65" charset="-120"/>
                <a:ea typeface="標楷體" pitchFamily="65" charset="-120"/>
              </a:rPr>
              <a:t>4.</a:t>
            </a:r>
            <a:r>
              <a:rPr lang="zh-TW" altLang="en-US" sz="2800" dirty="0" smtClean="0">
                <a:solidFill>
                  <a:schemeClr val="tx1"/>
                </a:solidFill>
                <a:latin typeface="標楷體" pitchFamily="65" charset="-120"/>
                <a:ea typeface="標楷體" pitchFamily="65" charset="-120"/>
              </a:rPr>
              <a:t>開會要充份討論</a:t>
            </a: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4.1 </a:t>
            </a:r>
            <a:r>
              <a:rPr lang="zh-TW" altLang="en-US" sz="2800" dirty="0" smtClean="0">
                <a:solidFill>
                  <a:schemeClr val="tx1"/>
                </a:solidFill>
                <a:latin typeface="標楷體" pitchFamily="65" charset="-120"/>
                <a:ea typeface="標楷體" pitchFamily="65" charset="-120"/>
              </a:rPr>
              <a:t>腦力激盪</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用左腦語文</a:t>
            </a:r>
            <a:r>
              <a:rPr lang="en-US" altLang="zh-TW" sz="2800" dirty="0" smtClean="0">
                <a:solidFill>
                  <a:schemeClr val="tx1"/>
                </a:solidFill>
                <a:latin typeface="標楷體" pitchFamily="65" charset="-120"/>
                <a:ea typeface="標楷體" pitchFamily="65" charset="-120"/>
              </a:rPr>
              <a:t>)</a:t>
            </a: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       腦力繪圖</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用右腦視覺</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以增加想法</a:t>
            </a: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4.2 </a:t>
            </a:r>
            <a:r>
              <a:rPr lang="zh-TW" altLang="en-US" sz="2800" dirty="0" smtClean="0">
                <a:solidFill>
                  <a:schemeClr val="tx1"/>
                </a:solidFill>
                <a:latin typeface="標楷體" pitchFamily="65" charset="-120"/>
                <a:ea typeface="標楷體" pitchFamily="65" charset="-120"/>
              </a:rPr>
              <a:t>減少語意曖昧、投票過濾 以刪減想法</a:t>
            </a: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endParaRPr lang="zh-TW" altLang="en-US" sz="2800" dirty="0" smtClean="0">
              <a:solidFill>
                <a:schemeClr val="tx1"/>
              </a:solidFill>
              <a:latin typeface="標楷體" pitchFamily="65" charset="-120"/>
              <a:ea typeface="標楷體" pitchFamily="65" charset="-120"/>
            </a:endParaRPr>
          </a:p>
          <a:p>
            <a:pPr eaLnBrk="1" hangingPunct="1">
              <a:lnSpc>
                <a:spcPct val="80000"/>
              </a:lnSpc>
              <a:buFontTx/>
              <a:buNone/>
              <a:defRPr/>
            </a:pPr>
            <a:r>
              <a:rPr lang="en-US" altLang="zh-TW" sz="2000" dirty="0" smtClean="0">
                <a:solidFill>
                  <a:schemeClr val="tx1"/>
                </a:solidFill>
                <a:latin typeface="標楷體" pitchFamily="65" charset="-120"/>
                <a:ea typeface="標楷體" pitchFamily="65" charset="-120"/>
              </a:rPr>
              <a:t>* </a:t>
            </a:r>
            <a:r>
              <a:rPr lang="en-US" altLang="zh-TW" sz="2000" dirty="0" err="1" smtClean="0">
                <a:solidFill>
                  <a:schemeClr val="tx1"/>
                </a:solidFill>
                <a:latin typeface="標楷體" pitchFamily="65" charset="-120"/>
                <a:ea typeface="標楷體" pitchFamily="65" charset="-120"/>
              </a:rPr>
              <a:t>Gause</a:t>
            </a:r>
            <a:r>
              <a:rPr lang="en-US" altLang="zh-TW" sz="2000" dirty="0" smtClean="0">
                <a:solidFill>
                  <a:schemeClr val="tx1"/>
                </a:solidFill>
                <a:latin typeface="標楷體" pitchFamily="65" charset="-120"/>
                <a:ea typeface="標楷體" pitchFamily="65" charset="-120"/>
              </a:rPr>
              <a:t> and Weinberg, </a:t>
            </a:r>
            <a:r>
              <a:rPr lang="en-US" altLang="zh-TW" sz="2000" i="1" dirty="0" smtClean="0">
                <a:solidFill>
                  <a:schemeClr val="tx1"/>
                </a:solidFill>
                <a:latin typeface="標楷體" pitchFamily="65" charset="-120"/>
                <a:ea typeface="標楷體" pitchFamily="65" charset="-120"/>
              </a:rPr>
              <a:t>Exploring requirements</a:t>
            </a:r>
            <a:r>
              <a:rPr lang="en-US" altLang="zh-TW" sz="2000" dirty="0" smtClean="0">
                <a:solidFill>
                  <a:schemeClr val="tx1"/>
                </a:solidFill>
                <a:latin typeface="標楷體" pitchFamily="65" charset="-120"/>
                <a:ea typeface="標楷體" pitchFamily="65" charset="-120"/>
              </a:rPr>
              <a:t>,</a:t>
            </a:r>
          </a:p>
          <a:p>
            <a:pPr eaLnBrk="1" hangingPunct="1">
              <a:lnSpc>
                <a:spcPct val="80000"/>
              </a:lnSpc>
              <a:buFontTx/>
              <a:buNone/>
              <a:defRPr/>
            </a:pPr>
            <a:r>
              <a:rPr lang="zh-TW" altLang="en-US" sz="2000" dirty="0" smtClean="0">
                <a:solidFill>
                  <a:schemeClr val="tx1"/>
                </a:solidFill>
                <a:latin typeface="標楷體" pitchFamily="65" charset="-120"/>
                <a:ea typeface="標楷體" pitchFamily="65" charset="-120"/>
              </a:rPr>
              <a:t>  中譯本 </a:t>
            </a:r>
            <a:r>
              <a:rPr lang="zh-TW" altLang="en-US" sz="2000" i="1" dirty="0" smtClean="0">
                <a:solidFill>
                  <a:schemeClr val="tx1"/>
                </a:solidFill>
                <a:latin typeface="標楷體" pitchFamily="65" charset="-120"/>
                <a:ea typeface="標楷體" pitchFamily="65" charset="-120"/>
              </a:rPr>
              <a:t>從需求到設計</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經濟新潮社</a:t>
            </a:r>
            <a:r>
              <a:rPr lang="en-US" altLang="zh-TW" sz="2000" dirty="0" smtClean="0">
                <a:solidFill>
                  <a:schemeClr val="tx1"/>
                </a:solidFill>
                <a:latin typeface="標楷體" pitchFamily="65" charset="-120"/>
                <a:ea typeface="標楷體" pitchFamily="65" charset="-120"/>
              </a:rPr>
              <a:t>, 2007.</a:t>
            </a:r>
          </a:p>
          <a:p>
            <a:pPr eaLnBrk="1" hangingPunct="1">
              <a:lnSpc>
                <a:spcPct val="80000"/>
              </a:lnSpc>
              <a:buFont typeface="Wingdings" pitchFamily="2" charset="2"/>
              <a:buNone/>
              <a:defRPr/>
            </a:pPr>
            <a:endParaRPr lang="zh-TW" altLang="en-US" sz="28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803512849"/>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7CEF226-C9D9-4FD2-BD25-D865BD337F5D}" type="slidenum">
              <a:rPr lang="zh-TW" altLang="en-US" smtClean="0">
                <a:solidFill>
                  <a:schemeClr val="tx1"/>
                </a:solidFill>
              </a:rPr>
              <a:pPr>
                <a:defRPr/>
              </a:pPr>
              <a:t>338</a:t>
            </a:fld>
            <a:endParaRPr lang="en-US" altLang="zh-TW">
              <a:solidFill>
                <a:schemeClr val="tx1"/>
              </a:solidFill>
            </a:endParaRPr>
          </a:p>
        </p:txBody>
      </p:sp>
      <p:sp>
        <p:nvSpPr>
          <p:cNvPr id="267266" name="Rectangle 2"/>
          <p:cNvSpPr>
            <a:spLocks noGrp="1" noChangeArrowheads="1"/>
          </p:cNvSpPr>
          <p:nvPr>
            <p:ph type="title"/>
          </p:nvPr>
        </p:nvSpPr>
        <p:spPr/>
        <p:txBody>
          <a:bodyPr/>
          <a:lstStyle/>
          <a:p>
            <a:pPr eaLnBrk="1" hangingPunct="1">
              <a:defRPr/>
            </a:pPr>
            <a:r>
              <a:rPr lang="en-US" altLang="zh-TW" sz="4000" b="1" dirty="0" smtClean="0">
                <a:solidFill>
                  <a:schemeClr val="tx1"/>
                </a:solidFill>
                <a:latin typeface="標楷體" pitchFamily="65" charset="-120"/>
                <a:ea typeface="標楷體" pitchFamily="65" charset="-120"/>
              </a:rPr>
              <a:t>0</a:t>
            </a:r>
            <a:r>
              <a:rPr lang="en-US" altLang="zh-TW" sz="4000" dirty="0" smtClean="0">
                <a:solidFill>
                  <a:schemeClr val="tx1"/>
                </a:solidFill>
                <a:latin typeface="標楷體" pitchFamily="65" charset="-120"/>
                <a:ea typeface="標楷體" pitchFamily="65" charset="-120"/>
              </a:rPr>
              <a:t>.</a:t>
            </a:r>
            <a:r>
              <a:rPr lang="zh-TW" altLang="en-US" sz="4000" dirty="0" smtClean="0">
                <a:solidFill>
                  <a:schemeClr val="tx1"/>
                </a:solidFill>
                <a:latin typeface="標楷體" pitchFamily="65" charset="-120"/>
                <a:ea typeface="標楷體" pitchFamily="65" charset="-120"/>
              </a:rPr>
              <a:t>探索需求 </a:t>
            </a:r>
            <a:r>
              <a:rPr lang="en-US" altLang="zh-TW" sz="4000" dirty="0" smtClean="0">
                <a:solidFill>
                  <a:schemeClr val="tx1"/>
                </a:solidFill>
                <a:latin typeface="標楷體" pitchFamily="65" charset="-120"/>
                <a:ea typeface="標楷體" pitchFamily="65" charset="-120"/>
              </a:rPr>
              <a:t>(Cont.)</a:t>
            </a:r>
          </a:p>
        </p:txBody>
      </p:sp>
      <p:sp>
        <p:nvSpPr>
          <p:cNvPr id="267267" name="Rectangle 3"/>
          <p:cNvSpPr>
            <a:spLocks noGrp="1" noChangeArrowheads="1"/>
          </p:cNvSpPr>
          <p:nvPr>
            <p:ph sz="quarter" idx="4294967295"/>
          </p:nvPr>
        </p:nvSpPr>
        <p:spPr>
          <a:xfrm>
            <a:off x="1524000" y="1737360"/>
            <a:ext cx="8534400" cy="4358640"/>
          </a:xfrm>
          <a:prstGeom prst="rect">
            <a:avLst/>
          </a:prstGeom>
        </p:spPr>
        <p:txBody>
          <a:bodyPr>
            <a:normAutofit fontScale="92500" lnSpcReduction="20000"/>
          </a:bodyPr>
          <a:lstStyle/>
          <a:p>
            <a:pPr eaLnBrk="1" hangingPunct="1">
              <a:lnSpc>
                <a:spcPct val="90000"/>
              </a:lnSpc>
              <a:buFont typeface="Wingdings" pitchFamily="2" charset="2"/>
              <a:buNone/>
              <a:defRPr/>
            </a:pPr>
            <a:r>
              <a:rPr lang="en-US" altLang="zh-TW" sz="2800" dirty="0" smtClean="0">
                <a:solidFill>
                  <a:schemeClr val="tx1"/>
                </a:solidFill>
                <a:latin typeface="標楷體" pitchFamily="65" charset="-120"/>
                <a:ea typeface="標楷體" pitchFamily="65" charset="-120"/>
              </a:rPr>
              <a:t>5.</a:t>
            </a:r>
            <a:r>
              <a:rPr lang="zh-TW" altLang="en-US" sz="2800" dirty="0" smtClean="0">
                <a:solidFill>
                  <a:schemeClr val="tx1"/>
                </a:solidFill>
                <a:latin typeface="標楷體" pitchFamily="65" charset="-120"/>
                <a:ea typeface="標楷體" pitchFamily="65" charset="-120"/>
              </a:rPr>
              <a:t>會後得到</a:t>
            </a:r>
            <a:r>
              <a:rPr lang="zh-TW" altLang="en-US" sz="2800" b="1" dirty="0" smtClean="0">
                <a:solidFill>
                  <a:schemeClr val="tx1"/>
                </a:solidFill>
                <a:latin typeface="新細明體" pitchFamily="18" charset="-120"/>
              </a:rPr>
              <a:t>功能清單，及相關特性、限制、偏好</a:t>
            </a:r>
            <a:endParaRPr lang="zh-TW" altLang="en-US"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例如</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電梯資訊裝置案</a:t>
            </a:r>
            <a:endParaRPr lang="en-US" altLang="zh-TW"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功能 </a:t>
            </a:r>
            <a:r>
              <a:rPr lang="en-US" altLang="zh-TW" sz="2800" dirty="0" smtClean="0">
                <a:solidFill>
                  <a:schemeClr val="tx1"/>
                </a:solidFill>
                <a:latin typeface="標楷體" pitchFamily="65" charset="-120"/>
                <a:ea typeface="標楷體" pitchFamily="65" charset="-120"/>
              </a:rPr>
              <a:t>feature, </a:t>
            </a:r>
            <a:r>
              <a:rPr lang="en-US" altLang="zh-TW" sz="2800" b="1" dirty="0" smtClean="0">
                <a:solidFill>
                  <a:srgbClr val="FF0000"/>
                </a:solidFill>
                <a:latin typeface="標楷體" pitchFamily="65" charset="-120"/>
                <a:ea typeface="標楷體" pitchFamily="65" charset="-120"/>
              </a:rPr>
              <a:t>user story</a:t>
            </a:r>
            <a:r>
              <a:rPr lang="en-US" altLang="zh-TW" sz="2800" b="1"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如</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語音提示樓層</a:t>
            </a:r>
            <a:r>
              <a:rPr lang="en-US" altLang="zh-TW"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特性 </a:t>
            </a:r>
            <a:r>
              <a:rPr lang="en-US" altLang="zh-TW" sz="2800" dirty="0" smtClean="0">
                <a:solidFill>
                  <a:schemeClr val="tx1"/>
                </a:solidFill>
                <a:latin typeface="標楷體" pitchFamily="65" charset="-120"/>
                <a:ea typeface="標楷體" pitchFamily="65" charset="-120"/>
              </a:rPr>
              <a:t>attribute (</a:t>
            </a:r>
            <a:r>
              <a:rPr lang="zh-TW" altLang="en-US" sz="2800" dirty="0" smtClean="0">
                <a:solidFill>
                  <a:schemeClr val="tx1"/>
                </a:solidFill>
                <a:latin typeface="標楷體" pitchFamily="65" charset="-120"/>
                <a:ea typeface="標楷體" pitchFamily="65" charset="-120"/>
              </a:rPr>
              <a:t>如</a:t>
            </a:r>
            <a:r>
              <a:rPr lang="en-US" altLang="zh-TW" sz="2800" dirty="0" smtClean="0">
                <a:solidFill>
                  <a:schemeClr val="tx1"/>
                </a:solidFill>
                <a:latin typeface="標楷體" pitchFamily="65" charset="-120"/>
                <a:ea typeface="標楷體" pitchFamily="65" charset="-120"/>
              </a:rPr>
              <a:t>:</a:t>
            </a:r>
            <a:r>
              <a:rPr lang="zh-TW" altLang="en-US" sz="2800" b="1" dirty="0" smtClean="0">
                <a:solidFill>
                  <a:schemeClr val="tx1"/>
                </a:solidFill>
                <a:latin typeface="新細明體" pitchFamily="18" charset="-120"/>
              </a:rPr>
              <a:t>快速</a:t>
            </a:r>
            <a:r>
              <a:rPr lang="zh-TW" altLang="en-US" sz="2800" dirty="0" smtClean="0">
                <a:solidFill>
                  <a:schemeClr val="tx1"/>
                </a:solidFill>
                <a:latin typeface="標楷體" pitchFamily="65" charset="-120"/>
                <a:ea typeface="標楷體" pitchFamily="65" charset="-120"/>
              </a:rPr>
              <a:t>提示上述資訊</a:t>
            </a:r>
            <a:r>
              <a:rPr lang="en-US" altLang="zh-TW"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限制 </a:t>
            </a:r>
            <a:r>
              <a:rPr lang="en-US" altLang="zh-TW" sz="2800" dirty="0" smtClean="0">
                <a:solidFill>
                  <a:schemeClr val="tx1"/>
                </a:solidFill>
                <a:latin typeface="標楷體" pitchFamily="65" charset="-120"/>
                <a:ea typeface="標楷體" pitchFamily="65" charset="-120"/>
              </a:rPr>
              <a:t>constraint(</a:t>
            </a:r>
            <a:r>
              <a:rPr lang="zh-TW" altLang="en-US" sz="2800" dirty="0" smtClean="0">
                <a:solidFill>
                  <a:schemeClr val="tx1"/>
                </a:solidFill>
                <a:latin typeface="標楷體" pitchFamily="65" charset="-120"/>
                <a:ea typeface="標楷體" pitchFamily="65" charset="-120"/>
              </a:rPr>
              <a:t>如</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獲得該資訊</a:t>
            </a:r>
            <a:r>
              <a:rPr lang="zh-TW" altLang="en-US" sz="2800" b="1" dirty="0" smtClean="0">
                <a:solidFill>
                  <a:schemeClr val="tx1"/>
                </a:solidFill>
                <a:latin typeface="新細明體" pitchFamily="18" charset="-120"/>
              </a:rPr>
              <a:t>要少於</a:t>
            </a:r>
            <a:r>
              <a:rPr lang="en-US" altLang="zh-TW" sz="2800" b="1" dirty="0" smtClean="0">
                <a:solidFill>
                  <a:schemeClr val="tx1"/>
                </a:solidFill>
                <a:latin typeface="新細明體" pitchFamily="18" charset="-120"/>
              </a:rPr>
              <a:t>1.75</a:t>
            </a:r>
            <a:r>
              <a:rPr lang="zh-TW" altLang="en-US" sz="2800" b="1" dirty="0" smtClean="0">
                <a:solidFill>
                  <a:schemeClr val="tx1"/>
                </a:solidFill>
                <a:latin typeface="新細明體" pitchFamily="18" charset="-120"/>
              </a:rPr>
              <a:t>秒</a:t>
            </a:r>
            <a:r>
              <a:rPr lang="en-US" altLang="zh-TW"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偏好 </a:t>
            </a:r>
            <a:r>
              <a:rPr lang="en-US" altLang="zh-TW" sz="2800" dirty="0" smtClean="0">
                <a:solidFill>
                  <a:schemeClr val="tx1"/>
                </a:solidFill>
                <a:latin typeface="標楷體" pitchFamily="65" charset="-120"/>
                <a:ea typeface="標楷體" pitchFamily="65" charset="-120"/>
              </a:rPr>
              <a:t>preference(</a:t>
            </a:r>
            <a:r>
              <a:rPr lang="zh-TW" altLang="en-US" sz="2800" dirty="0" smtClean="0">
                <a:solidFill>
                  <a:schemeClr val="tx1"/>
                </a:solidFill>
                <a:latin typeface="標楷體" pitchFamily="65" charset="-120"/>
                <a:ea typeface="標楷體" pitchFamily="65" charset="-120"/>
              </a:rPr>
              <a:t>如</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上述</a:t>
            </a:r>
            <a:r>
              <a:rPr lang="zh-TW" altLang="en-US" sz="2800" b="1" dirty="0" smtClean="0">
                <a:solidFill>
                  <a:schemeClr val="tx1"/>
                </a:solidFill>
                <a:latin typeface="新細明體" pitchFamily="18" charset="-120"/>
              </a:rPr>
              <a:t>少於  </a:t>
            </a:r>
            <a:r>
              <a:rPr lang="en-US" altLang="zh-TW" sz="2800" b="1" dirty="0" smtClean="0">
                <a:solidFill>
                  <a:schemeClr val="tx1"/>
                </a:solidFill>
                <a:latin typeface="新細明體" pitchFamily="18" charset="-120"/>
              </a:rPr>
              <a:t>1</a:t>
            </a:r>
            <a:r>
              <a:rPr lang="zh-TW" altLang="en-US" sz="2800" b="1" dirty="0" smtClean="0">
                <a:solidFill>
                  <a:schemeClr val="tx1"/>
                </a:solidFill>
                <a:latin typeface="新細明體" pitchFamily="18" charset="-120"/>
              </a:rPr>
              <a:t>秒價值一百萬元， </a:t>
            </a:r>
          </a:p>
          <a:p>
            <a:pPr eaLnBrk="1" hangingPunct="1">
              <a:lnSpc>
                <a:spcPct val="90000"/>
              </a:lnSpc>
              <a:buFont typeface="Wingdings" pitchFamily="2" charset="2"/>
              <a:buNone/>
              <a:defRPr/>
            </a:pPr>
            <a:r>
              <a:rPr lang="zh-TW" altLang="en-US" sz="2800" b="1" dirty="0" smtClean="0">
                <a:solidFill>
                  <a:schemeClr val="tx1"/>
                </a:solidFill>
                <a:latin typeface="新細明體" pitchFamily="18" charset="-120"/>
              </a:rPr>
              <a:t> </a:t>
            </a:r>
            <a:r>
              <a:rPr lang="zh-TW" altLang="en-US" sz="2000" b="1" dirty="0" smtClean="0">
                <a:solidFill>
                  <a:schemeClr val="tx1"/>
                </a:solidFill>
                <a:latin typeface="新細明體" pitchFamily="18" charset="-120"/>
              </a:rPr>
              <a:t>也許使用者不喜歡語音</a:t>
            </a:r>
            <a:r>
              <a:rPr lang="zh-TW" altLang="en-US" sz="2000" dirty="0" smtClean="0">
                <a:solidFill>
                  <a:schemeClr val="tx1"/>
                </a:solidFill>
                <a:latin typeface="新細明體" pitchFamily="18" charset="-120"/>
              </a:rPr>
              <a:t>提</a:t>
            </a:r>
            <a:r>
              <a:rPr lang="zh-TW" altLang="en-US" sz="2000" b="1" dirty="0" smtClean="0">
                <a:solidFill>
                  <a:schemeClr val="tx1"/>
                </a:solidFill>
                <a:latin typeface="新細明體" pitchFamily="18" charset="-120"/>
              </a:rPr>
              <a:t>示太快</a:t>
            </a:r>
            <a:r>
              <a:rPr lang="zh-TW" altLang="en-US" sz="2800" b="1" dirty="0" smtClean="0">
                <a:solidFill>
                  <a:schemeClr val="tx1"/>
                </a:solidFill>
                <a:latin typeface="新細明體" pitchFamily="18" charset="-120"/>
              </a:rPr>
              <a:t>    少於</a:t>
            </a:r>
            <a:r>
              <a:rPr lang="en-US" altLang="zh-TW" sz="2800" b="1" dirty="0" smtClean="0">
                <a:solidFill>
                  <a:schemeClr val="tx1"/>
                </a:solidFill>
                <a:latin typeface="新細明體" pitchFamily="18" charset="-120"/>
              </a:rPr>
              <a:t>0.05</a:t>
            </a:r>
            <a:r>
              <a:rPr lang="zh-TW" altLang="en-US" sz="2800" b="1" dirty="0" smtClean="0">
                <a:solidFill>
                  <a:schemeClr val="tx1"/>
                </a:solidFill>
                <a:latin typeface="新細明體" pitchFamily="18" charset="-120"/>
              </a:rPr>
              <a:t>秒價值二十萬元</a:t>
            </a:r>
            <a:r>
              <a:rPr lang="en-US" altLang="zh-TW"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a:lnSpc>
                <a:spcPct val="90000"/>
              </a:lnSpc>
              <a:buNone/>
              <a:defRPr/>
            </a:pPr>
            <a:r>
              <a:rPr lang="en-US" altLang="zh-TW" sz="2800" dirty="0" err="1" smtClean="0">
                <a:solidFill>
                  <a:schemeClr val="tx1"/>
                </a:solidFill>
                <a:latin typeface="標楷體" pitchFamily="65" charset="-120"/>
                <a:ea typeface="標楷體" pitchFamily="65" charset="-120"/>
              </a:rPr>
              <a:t>myAgile</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簡化如下</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每一功能</a:t>
            </a:r>
            <a:r>
              <a:rPr lang="zh-TW" altLang="en-US" sz="2800" b="1" dirty="0">
                <a:solidFill>
                  <a:schemeClr val="tx1"/>
                </a:solidFill>
                <a:latin typeface="新細明體" pitchFamily="18" charset="-120"/>
              </a:rPr>
              <a:t>，</a:t>
            </a:r>
            <a:r>
              <a:rPr lang="zh-TW" altLang="en-US" sz="2800" dirty="0" smtClean="0">
                <a:solidFill>
                  <a:schemeClr val="tx1"/>
                </a:solidFill>
                <a:latin typeface="標楷體" pitchFamily="65" charset="-120"/>
                <a:ea typeface="標楷體" pitchFamily="65" charset="-120"/>
              </a:rPr>
              <a:t>從使用者角度</a:t>
            </a:r>
            <a:r>
              <a:rPr lang="zh-TW" altLang="en-US" sz="2800" b="1" dirty="0">
                <a:solidFill>
                  <a:schemeClr val="tx1"/>
                </a:solidFill>
                <a:latin typeface="新細明體" pitchFamily="18" charset="-120"/>
              </a:rPr>
              <a:t>，</a:t>
            </a:r>
            <a:r>
              <a:rPr lang="zh-TW" altLang="en-US" sz="2800" dirty="0" smtClean="0">
                <a:solidFill>
                  <a:schemeClr val="tx1"/>
                </a:solidFill>
                <a:latin typeface="標楷體" pitchFamily="65" charset="-120"/>
                <a:ea typeface="標楷體" pitchFamily="65" charset="-120"/>
              </a:rPr>
              <a:t>以兩三句</a:t>
            </a:r>
            <a:endParaRPr lang="en-US" altLang="zh-TW" sz="2800" dirty="0" smtClean="0">
              <a:solidFill>
                <a:schemeClr val="tx1"/>
              </a:solidFill>
              <a:latin typeface="標楷體" pitchFamily="65" charset="-120"/>
              <a:ea typeface="標楷體" pitchFamily="65" charset="-120"/>
            </a:endParaRPr>
          </a:p>
          <a:p>
            <a:pPr>
              <a:lnSpc>
                <a:spcPct val="90000"/>
              </a:lnSpc>
              <a:buNone/>
              <a:defRPr/>
            </a:pPr>
            <a:r>
              <a:rPr lang="zh-TW" altLang="en-US" sz="2800" dirty="0" smtClean="0">
                <a:solidFill>
                  <a:schemeClr val="tx1"/>
                </a:solidFill>
                <a:latin typeface="標楷體"/>
                <a:ea typeface="標楷體"/>
              </a:rPr>
              <a:t>「</a:t>
            </a:r>
            <a:r>
              <a:rPr lang="zh-TW" altLang="en-US" sz="2800" dirty="0" smtClean="0">
                <a:solidFill>
                  <a:schemeClr val="tx1"/>
                </a:solidFill>
                <a:latin typeface="標楷體" pitchFamily="65" charset="-120"/>
                <a:ea typeface="標楷體" pitchFamily="65" charset="-120"/>
              </a:rPr>
              <a:t>英詞中句</a:t>
            </a:r>
            <a:r>
              <a:rPr lang="zh-TW" altLang="en-US" sz="2800" dirty="0">
                <a:solidFill>
                  <a:schemeClr val="tx1"/>
                </a:solidFill>
                <a:latin typeface="標楷體"/>
                <a:ea typeface="標楷體"/>
              </a:rPr>
              <a:t>」</a:t>
            </a:r>
            <a:r>
              <a:rPr lang="zh-TW" altLang="en-US" sz="2800" dirty="0" smtClean="0">
                <a:solidFill>
                  <a:schemeClr val="tx1"/>
                </a:solidFill>
                <a:latin typeface="標楷體" pitchFamily="65" charset="-120"/>
                <a:ea typeface="標楷體" pitchFamily="65" charset="-120"/>
              </a:rPr>
              <a:t>描述之</a:t>
            </a:r>
            <a:r>
              <a:rPr lang="zh-TW" altLang="en-US" sz="2800" b="1" dirty="0" smtClean="0">
                <a:solidFill>
                  <a:schemeClr val="tx1"/>
                </a:solidFill>
                <a:latin typeface="新細明體" pitchFamily="18" charset="-120"/>
              </a:rPr>
              <a:t>，</a:t>
            </a:r>
            <a:r>
              <a:rPr lang="zh-TW" altLang="en-US" sz="2800" dirty="0" smtClean="0">
                <a:solidFill>
                  <a:schemeClr val="tx1"/>
                </a:solidFill>
                <a:latin typeface="標楷體" pitchFamily="65" charset="-120"/>
                <a:ea typeface="標楷體" pitchFamily="65" charset="-120"/>
              </a:rPr>
              <a:t>這叫</a:t>
            </a:r>
            <a:r>
              <a:rPr lang="zh-TW" altLang="en-US" sz="2800" b="1" dirty="0" smtClean="0">
                <a:solidFill>
                  <a:schemeClr val="tx1"/>
                </a:solidFill>
                <a:latin typeface="標楷體" pitchFamily="65" charset="-120"/>
                <a:ea typeface="標楷體" pitchFamily="65" charset="-120"/>
              </a:rPr>
              <a:t>使用者故事 </a:t>
            </a:r>
            <a:r>
              <a:rPr lang="en-US" altLang="zh-TW" sz="2800" b="1" dirty="0" smtClean="0">
                <a:solidFill>
                  <a:schemeClr val="tx1"/>
                </a:solidFill>
                <a:latin typeface="標楷體" pitchFamily="65" charset="-120"/>
                <a:ea typeface="標楷體" pitchFamily="65" charset="-120"/>
              </a:rPr>
              <a:t>(User story)</a:t>
            </a:r>
          </a:p>
          <a:p>
            <a:pPr eaLnBrk="1" hangingPunct="1">
              <a:lnSpc>
                <a:spcPct val="9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800" dirty="0" smtClean="0">
                <a:solidFill>
                  <a:schemeClr val="tx1"/>
                </a:solidFill>
                <a:latin typeface="標楷體" pitchFamily="65" charset="-120"/>
                <a:ea typeface="標楷體" pitchFamily="65" charset="-120"/>
              </a:rPr>
              <a:t>6.</a:t>
            </a:r>
            <a:r>
              <a:rPr lang="zh-TW" altLang="en-US" sz="2800" dirty="0" smtClean="0">
                <a:solidFill>
                  <a:schemeClr val="tx1"/>
                </a:solidFill>
                <a:latin typeface="標楷體" pitchFamily="65" charset="-120"/>
                <a:ea typeface="標楷體" pitchFamily="65" charset="-120"/>
              </a:rPr>
              <a:t>功能分次開發後，做喜好度調查</a:t>
            </a:r>
          </a:p>
        </p:txBody>
      </p:sp>
    </p:spTree>
    <p:extLst>
      <p:ext uri="{BB962C8B-B14F-4D97-AF65-F5344CB8AC3E}">
        <p14:creationId xmlns:p14="http://schemas.microsoft.com/office/powerpoint/2010/main" val="1242901437"/>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283605"/>
          </a:xfrm>
        </p:spPr>
        <p:txBody>
          <a:bodyPr>
            <a:normAutofit fontScale="92500" lnSpcReduction="10000"/>
          </a:bodyPr>
          <a:lstStyle/>
          <a:p>
            <a:pPr marL="0" indent="0">
              <a:buNone/>
            </a:pPr>
            <a:r>
              <a:rPr lang="zh-TW" altLang="en-US" b="1" dirty="0" smtClean="0">
                <a:latin typeface="標楷體" pitchFamily="65" charset="-120"/>
                <a:ea typeface="標楷體" pitchFamily="65" charset="-120"/>
              </a:rPr>
              <a:t>  </a:t>
            </a:r>
            <a:r>
              <a:rPr lang="en-US" altLang="zh-TW" b="1" dirty="0" err="1" smtClean="0">
                <a:latin typeface="標楷體" pitchFamily="65" charset="-120"/>
                <a:ea typeface="標楷體" pitchFamily="65" charset="-120"/>
              </a:rPr>
              <a:t>myAgile</a:t>
            </a:r>
            <a:r>
              <a:rPr lang="en-US" altLang="zh-TW" b="1" dirty="0" smtClean="0">
                <a:latin typeface="標楷體" pitchFamily="65" charset="-120"/>
                <a:ea typeface="標楷體" pitchFamily="65" charset="-120"/>
              </a:rPr>
              <a:t> </a:t>
            </a:r>
            <a:r>
              <a:rPr lang="zh-TW" altLang="en-US" b="1" dirty="0">
                <a:latin typeface="標楷體" pitchFamily="65" charset="-120"/>
                <a:ea typeface="標楷體" pitchFamily="65" charset="-120"/>
              </a:rPr>
              <a:t>採用</a:t>
            </a:r>
            <a:r>
              <a:rPr lang="en-US" altLang="zh-TW" b="1" dirty="0" smtClean="0">
                <a:latin typeface="標楷體" pitchFamily="65" charset="-120"/>
                <a:ea typeface="標楷體" pitchFamily="65" charset="-120"/>
              </a:rPr>
              <a:t>XP </a:t>
            </a:r>
            <a:r>
              <a:rPr lang="zh-TW" altLang="en-US" b="1" dirty="0" smtClean="0">
                <a:solidFill>
                  <a:schemeClr val="tx1"/>
                </a:solidFill>
                <a:latin typeface="新細明體" pitchFamily="18" charset="-120"/>
              </a:rPr>
              <a:t>，</a:t>
            </a:r>
            <a:r>
              <a:rPr lang="zh-TW" altLang="en-US" b="1" dirty="0" smtClean="0">
                <a:latin typeface="標楷體" pitchFamily="65" charset="-120"/>
                <a:ea typeface="標楷體" pitchFamily="65" charset="-120"/>
              </a:rPr>
              <a:t>需求功能的單位是 </a:t>
            </a:r>
            <a:r>
              <a:rPr lang="en-US" altLang="zh-TW" b="1" dirty="0" smtClean="0">
                <a:latin typeface="微軟正黑體" pitchFamily="34" charset="-120"/>
                <a:ea typeface="微軟正黑體" pitchFamily="34" charset="-120"/>
              </a:rPr>
              <a:t>user story </a:t>
            </a:r>
            <a:r>
              <a:rPr lang="en-US" altLang="zh-TW" b="1" dirty="0" smtClean="0">
                <a:latin typeface="標楷體" pitchFamily="65" charset="-120"/>
                <a:ea typeface="標楷體" pitchFamily="65" charset="-120"/>
              </a:rPr>
              <a:t>(</a:t>
            </a:r>
            <a:r>
              <a:rPr lang="zh-TW" altLang="en-US" b="1" dirty="0" smtClean="0">
                <a:latin typeface="微軟正黑體" pitchFamily="34" charset="-120"/>
                <a:ea typeface="微軟正黑體" pitchFamily="34" charset="-120"/>
              </a:rPr>
              <a:t>使用者故事</a:t>
            </a:r>
            <a:r>
              <a:rPr lang="en-US" altLang="zh-TW" b="1" dirty="0" smtClean="0">
                <a:latin typeface="標楷體" pitchFamily="65" charset="-120"/>
                <a:ea typeface="標楷體" pitchFamily="65" charset="-120"/>
              </a:rPr>
              <a:t>)</a:t>
            </a:r>
            <a:r>
              <a:rPr lang="zh-TW" altLang="en-US" b="1" dirty="0">
                <a:solidFill>
                  <a:schemeClr val="tx1"/>
                </a:solidFill>
                <a:latin typeface="新細明體" pitchFamily="18" charset="-120"/>
              </a:rPr>
              <a:t> ，</a:t>
            </a:r>
            <a:r>
              <a:rPr lang="zh-TW" altLang="en-US" b="1" dirty="0" smtClean="0">
                <a:latin typeface="標楷體" pitchFamily="65" charset="-120"/>
                <a:ea typeface="標楷體" pitchFamily="65" charset="-120"/>
              </a:rPr>
              <a:t>它可在一個工作回合 </a:t>
            </a:r>
            <a:r>
              <a:rPr lang="en-US" altLang="zh-TW" b="1" dirty="0" smtClean="0">
                <a:latin typeface="標楷體" pitchFamily="65" charset="-120"/>
                <a:ea typeface="標楷體" pitchFamily="65" charset="-120"/>
              </a:rPr>
              <a:t>(iteration) </a:t>
            </a:r>
            <a:r>
              <a:rPr lang="zh-TW" altLang="en-US" b="1" dirty="0" smtClean="0">
                <a:latin typeface="標楷體" pitchFamily="65" charset="-120"/>
                <a:ea typeface="標楷體" pitchFamily="65" charset="-120"/>
              </a:rPr>
              <a:t>內開發完成</a:t>
            </a:r>
            <a:r>
              <a:rPr lang="zh-TW" altLang="en-US" b="1" dirty="0">
                <a:solidFill>
                  <a:schemeClr val="tx1"/>
                </a:solidFill>
                <a:latin typeface="新細明體" pitchFamily="18" charset="-120"/>
              </a:rPr>
              <a:t>，</a:t>
            </a:r>
            <a:r>
              <a:rPr lang="zh-TW" altLang="en-US" b="1" dirty="0" smtClean="0">
                <a:latin typeface="標楷體" pitchFamily="65" charset="-120"/>
                <a:ea typeface="標楷體" pitchFamily="65" charset="-120"/>
              </a:rPr>
              <a:t>使用者用兩三句話簡短寫在卡片上</a:t>
            </a:r>
            <a:r>
              <a:rPr lang="zh-TW" altLang="en-US" b="1" dirty="0" smtClean="0">
                <a:solidFill>
                  <a:schemeClr val="tx1"/>
                </a:solidFill>
                <a:latin typeface="新細明體" pitchFamily="18" charset="-120"/>
              </a:rPr>
              <a:t>，</a:t>
            </a:r>
            <a:r>
              <a:rPr lang="zh-TW" altLang="en-US" b="1" dirty="0" smtClean="0">
                <a:solidFill>
                  <a:schemeClr val="tx1"/>
                </a:solidFill>
                <a:latin typeface="標楷體" pitchFamily="65" charset="-120"/>
                <a:ea typeface="標楷體" pitchFamily="65" charset="-120"/>
              </a:rPr>
              <a:t>而卡片</a:t>
            </a:r>
            <a:r>
              <a:rPr lang="zh-TW" altLang="en-US" b="1" dirty="0" smtClean="0">
                <a:latin typeface="標楷體" pitchFamily="65" charset="-120"/>
                <a:ea typeface="標楷體" pitchFamily="65" charset="-120"/>
              </a:rPr>
              <a:t>可</a:t>
            </a:r>
            <a:r>
              <a:rPr lang="zh-TW" altLang="en-US" b="1" dirty="0">
                <a:latin typeface="標楷體" pitchFamily="65" charset="-120"/>
                <a:ea typeface="標楷體" pitchFamily="65" charset="-120"/>
              </a:rPr>
              <a:t>貼</a:t>
            </a:r>
            <a:r>
              <a:rPr lang="zh-TW" altLang="en-US" b="1" dirty="0" smtClean="0">
                <a:latin typeface="標楷體" pitchFamily="65" charset="-120"/>
                <a:ea typeface="標楷體" pitchFamily="65" charset="-120"/>
              </a:rPr>
              <a:t>在看板上供大家討論</a:t>
            </a:r>
            <a:r>
              <a:rPr lang="en-US" altLang="zh-TW" b="1" dirty="0" smtClean="0">
                <a:solidFill>
                  <a:schemeClr val="tx1"/>
                </a:solidFill>
                <a:latin typeface="新細明體" pitchFamily="18" charset="-120"/>
              </a:rPr>
              <a:t>:</a:t>
            </a:r>
          </a:p>
          <a:p>
            <a:pPr marL="0" indent="0">
              <a:buNone/>
            </a:pPr>
            <a:r>
              <a:rPr lang="zh-TW" altLang="en-US" b="1" dirty="0" smtClean="0">
                <a:latin typeface="標楷體" pitchFamily="65" charset="-120"/>
                <a:ea typeface="標楷體" pitchFamily="65" charset="-120"/>
              </a:rPr>
              <a:t>  </a:t>
            </a:r>
            <a:r>
              <a:rPr lang="en-US" altLang="zh-TW" b="1" dirty="0" smtClean="0">
                <a:latin typeface="標楷體" pitchFamily="65" charset="-120"/>
                <a:ea typeface="標楷體" pitchFamily="65" charset="-120"/>
              </a:rPr>
              <a:t>1)</a:t>
            </a:r>
            <a:r>
              <a:rPr lang="zh-TW" altLang="en-US" b="1" dirty="0" smtClean="0">
                <a:latin typeface="標楷體" pitchFamily="65" charset="-120"/>
                <a:ea typeface="標楷體" pitchFamily="65" charset="-120"/>
              </a:rPr>
              <a:t>程式師估計每個 </a:t>
            </a:r>
            <a:r>
              <a:rPr lang="zh-TW" altLang="en-US" b="1" dirty="0" smtClean="0">
                <a:latin typeface="微軟正黑體" pitchFamily="34" charset="-120"/>
                <a:ea typeface="微軟正黑體" pitchFamily="34" charset="-120"/>
              </a:rPr>
              <a:t>需多少天 </a:t>
            </a:r>
            <a:r>
              <a:rPr lang="zh-TW" altLang="en-US" b="1" dirty="0" smtClean="0">
                <a:latin typeface="標楷體" pitchFamily="65" charset="-120"/>
                <a:ea typeface="標楷體" pitchFamily="65" charset="-120"/>
              </a:rPr>
              <a:t>的工時</a:t>
            </a:r>
            <a:r>
              <a:rPr lang="zh-TW" altLang="en-US" b="1" dirty="0" smtClean="0">
                <a:solidFill>
                  <a:schemeClr val="tx1"/>
                </a:solidFill>
                <a:latin typeface="新細明體" pitchFamily="18" charset="-120"/>
              </a:rPr>
              <a:t>，</a:t>
            </a:r>
            <a:endParaRPr lang="en-US" altLang="zh-TW" b="1" dirty="0" smtClean="0">
              <a:solidFill>
                <a:schemeClr val="tx1"/>
              </a:solidFill>
              <a:latin typeface="新細明體" pitchFamily="18" charset="-120"/>
            </a:endParaRPr>
          </a:p>
          <a:p>
            <a:pPr marL="0" indent="0">
              <a:buNone/>
            </a:pPr>
            <a:r>
              <a:rPr lang="zh-TW" altLang="en-US" b="1" dirty="0" smtClean="0">
                <a:latin typeface="標楷體" pitchFamily="65" charset="-120"/>
                <a:ea typeface="標楷體" pitchFamily="65" charset="-120"/>
              </a:rPr>
              <a:t>  </a:t>
            </a:r>
            <a:r>
              <a:rPr lang="en-US" altLang="zh-TW" b="1" dirty="0" smtClean="0">
                <a:latin typeface="標楷體" pitchFamily="65" charset="-120"/>
                <a:ea typeface="標楷體" pitchFamily="65" charset="-120"/>
              </a:rPr>
              <a:t>2)</a:t>
            </a:r>
            <a:r>
              <a:rPr lang="zh-TW" altLang="en-US" b="1" dirty="0" smtClean="0">
                <a:latin typeface="標楷體" pitchFamily="65" charset="-120"/>
                <a:ea typeface="標楷體" pitchFamily="65" charset="-120"/>
              </a:rPr>
              <a:t>使用者則對</a:t>
            </a:r>
            <a:r>
              <a:rPr lang="zh-TW" altLang="en-US" b="1" dirty="0">
                <a:latin typeface="標楷體" pitchFamily="65" charset="-120"/>
                <a:ea typeface="標楷體" pitchFamily="65" charset="-120"/>
              </a:rPr>
              <a:t>這些功能需求</a:t>
            </a:r>
            <a:r>
              <a:rPr lang="zh-TW" altLang="en-US" b="1" dirty="0" smtClean="0">
                <a:latin typeface="標楷體" pitchFamily="65" charset="-120"/>
                <a:ea typeface="標楷體" pitchFamily="65" charset="-120"/>
              </a:rPr>
              <a:t>不斷排序</a:t>
            </a:r>
            <a:r>
              <a:rPr lang="zh-TW" altLang="en-US" b="1" dirty="0">
                <a:solidFill>
                  <a:schemeClr val="tx1"/>
                </a:solidFill>
                <a:latin typeface="新細明體" pitchFamily="18" charset="-120"/>
              </a:rPr>
              <a:t>，</a:t>
            </a:r>
            <a:r>
              <a:rPr lang="zh-TW" altLang="en-US" b="1" dirty="0" smtClean="0">
                <a:latin typeface="標楷體" pitchFamily="65" charset="-120"/>
                <a:ea typeface="標楷體" pitchFamily="65" charset="-120"/>
              </a:rPr>
              <a:t>修改</a:t>
            </a:r>
            <a:r>
              <a:rPr lang="zh-TW" altLang="en-US" b="1" dirty="0">
                <a:solidFill>
                  <a:schemeClr val="tx1"/>
                </a:solidFill>
                <a:latin typeface="新細明體" pitchFamily="18" charset="-120"/>
              </a:rPr>
              <a:t>，</a:t>
            </a:r>
            <a:r>
              <a:rPr lang="zh-TW" altLang="en-US" b="1" dirty="0" smtClean="0">
                <a:latin typeface="標楷體" pitchFamily="65" charset="-120"/>
                <a:ea typeface="標楷體" pitchFamily="65" charset="-120"/>
              </a:rPr>
              <a:t>縮小範圍</a:t>
            </a:r>
            <a:endParaRPr lang="en-US" altLang="zh-TW" b="1" dirty="0">
              <a:latin typeface="標楷體" pitchFamily="65" charset="-120"/>
              <a:ea typeface="標楷體" pitchFamily="65" charset="-120"/>
            </a:endParaRPr>
          </a:p>
          <a:p>
            <a:pPr marL="0" indent="0">
              <a:buNone/>
            </a:pP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例如</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使用者提出</a:t>
            </a:r>
            <a:r>
              <a:rPr lang="zh-TW" altLang="en-US" b="1" dirty="0">
                <a:latin typeface="標楷體" pitchFamily="65" charset="-120"/>
                <a:ea typeface="標楷體" pitchFamily="65" charset="-120"/>
              </a:rPr>
              <a:t>一個</a:t>
            </a:r>
            <a:r>
              <a:rPr lang="zh-TW" altLang="en-US" b="1" dirty="0" smtClean="0">
                <a:latin typeface="標楷體" pitchFamily="65" charset="-120"/>
                <a:ea typeface="標楷體" pitchFamily="65" charset="-120"/>
              </a:rPr>
              <a:t> </a:t>
            </a:r>
            <a:r>
              <a:rPr lang="en-US" altLang="zh-TW" b="1" dirty="0" smtClean="0">
                <a:latin typeface="標楷體" pitchFamily="65" charset="-120"/>
                <a:ea typeface="標楷體" pitchFamily="65" charset="-120"/>
              </a:rPr>
              <a:t>user story:</a:t>
            </a:r>
          </a:p>
          <a:p>
            <a:pPr marL="0" indent="0">
              <a:buNone/>
            </a:pPr>
            <a:r>
              <a:rPr lang="en-US" altLang="zh-TW" b="1" dirty="0" smtClean="0">
                <a:latin typeface="標楷體" pitchFamily="65" charset="-120"/>
                <a:ea typeface="標楷體" pitchFamily="65" charset="-120"/>
              </a:rPr>
              <a:t>“A grade system </a:t>
            </a:r>
            <a:r>
              <a:rPr lang="zh-TW" altLang="en-US" b="1" dirty="0" smtClean="0">
                <a:latin typeface="標楷體" pitchFamily="65" charset="-120"/>
                <a:ea typeface="標楷體" pitchFamily="65" charset="-120"/>
              </a:rPr>
              <a:t>依照各分數的</a:t>
            </a:r>
            <a:r>
              <a:rPr lang="zh-TW" altLang="en-US" b="1" dirty="0">
                <a:latin typeface="標楷體" pitchFamily="65" charset="-120"/>
                <a:ea typeface="標楷體" pitchFamily="65" charset="-120"/>
              </a:rPr>
              <a:t> </a:t>
            </a:r>
            <a:r>
              <a:rPr lang="en-US" altLang="zh-TW" b="1" dirty="0" smtClean="0">
                <a:latin typeface="標楷體" pitchFamily="65" charset="-120"/>
                <a:ea typeface="標楷體" pitchFamily="65" charset="-120"/>
              </a:rPr>
              <a:t>weight </a:t>
            </a:r>
            <a:r>
              <a:rPr lang="zh-TW" altLang="en-US" b="1" dirty="0" smtClean="0">
                <a:latin typeface="標楷體" pitchFamily="65" charset="-120"/>
                <a:ea typeface="標楷體" pitchFamily="65" charset="-120"/>
              </a:rPr>
              <a:t>算學生的 </a:t>
            </a:r>
            <a:r>
              <a:rPr lang="en-US" altLang="zh-TW" b="1" dirty="0" smtClean="0">
                <a:latin typeface="標楷體" pitchFamily="65" charset="-120"/>
                <a:ea typeface="標楷體" pitchFamily="65" charset="-120"/>
              </a:rPr>
              <a:t>total grade </a:t>
            </a:r>
            <a:r>
              <a:rPr lang="zh-TW" altLang="en-US" b="1" dirty="0" smtClean="0">
                <a:latin typeface="標楷體" pitchFamily="65" charset="-120"/>
                <a:ea typeface="標楷體" pitchFamily="65" charset="-120"/>
              </a:rPr>
              <a:t>及 </a:t>
            </a:r>
            <a:r>
              <a:rPr lang="en-US" altLang="zh-TW" b="1" dirty="0" smtClean="0">
                <a:latin typeface="標楷體" pitchFamily="65" charset="-120"/>
                <a:ea typeface="標楷體" pitchFamily="65" charset="-120"/>
              </a:rPr>
              <a:t>rank</a:t>
            </a:r>
          </a:p>
          <a:p>
            <a:pPr marL="0" indent="0">
              <a:buNone/>
            </a:pPr>
            <a:r>
              <a:rPr lang="en-US" altLang="zh-TW" b="1" dirty="0">
                <a:latin typeface="標楷體" pitchFamily="65" charset="-120"/>
                <a:ea typeface="標楷體" pitchFamily="65" charset="-120"/>
              </a:rPr>
              <a:t> </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並可 </a:t>
            </a:r>
            <a:r>
              <a:rPr lang="en-US" altLang="zh-TW" b="1" dirty="0" smtClean="0">
                <a:latin typeface="標楷體" pitchFamily="65" charset="-120"/>
                <a:ea typeface="標楷體" pitchFamily="65" charset="-120"/>
              </a:rPr>
              <a:t>update weights”</a:t>
            </a:r>
          </a:p>
          <a:p>
            <a:pPr marL="0" indent="0">
              <a:buNone/>
            </a:pPr>
            <a:endParaRPr lang="en-US" altLang="zh-TW" b="1" dirty="0">
              <a:latin typeface="標楷體" pitchFamily="65" charset="-120"/>
              <a:ea typeface="標楷體" pitchFamily="65" charset="-120"/>
            </a:endParaRPr>
          </a:p>
          <a:p>
            <a:pPr marL="0" indent="0">
              <a:buNone/>
            </a:pPr>
            <a:r>
              <a:rPr lang="en-US" altLang="zh-TW" b="1" dirty="0" smtClean="0">
                <a:latin typeface="標楷體" pitchFamily="65" charset="-120"/>
                <a:ea typeface="標楷體" pitchFamily="65" charset="-120"/>
              </a:rPr>
              <a:t> </a:t>
            </a:r>
            <a:endParaRPr lang="zh-TW" altLang="en-US" b="1"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b="1" dirty="0">
                <a:solidFill>
                  <a:schemeClr val="tx1"/>
                </a:solidFill>
                <a:latin typeface="標楷體" pitchFamily="65" charset="-120"/>
                <a:ea typeface="標楷體" pitchFamily="65" charset="-120"/>
              </a:rPr>
              <a:t>0</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探索需求 </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13356117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7164501-0D80-408A-BA07-0FE4F9D6FB95}" type="slidenum">
              <a:rPr lang="zh-TW" altLang="en-US" smtClean="0"/>
              <a:pPr>
                <a:defRPr/>
              </a:pPr>
              <a:t>34</a:t>
            </a:fld>
            <a:endParaRPr lang="en-US" altLang="zh-TW"/>
          </a:p>
        </p:txBody>
      </p:sp>
      <p:sp>
        <p:nvSpPr>
          <p:cNvPr id="2" name="標題 1"/>
          <p:cNvSpPr>
            <a:spLocks noGrp="1"/>
          </p:cNvSpPr>
          <p:nvPr>
            <p:ph type="title"/>
          </p:nvPr>
        </p:nvSpPr>
        <p:spPr/>
        <p:txBody>
          <a:bodyPr/>
          <a:lstStyle/>
          <a:p>
            <a:pPr>
              <a:defRPr/>
            </a:pPr>
            <a:r>
              <a:rPr lang="en-US" altLang="zh-TW" dirty="0" smtClean="0">
                <a:solidFill>
                  <a:schemeClr val="tx1"/>
                </a:solidFill>
              </a:rPr>
              <a:t>Document Communication (Cont.)</a:t>
            </a:r>
            <a:endParaRPr lang="zh-TW" altLang="en-US" dirty="0">
              <a:solidFill>
                <a:schemeClr val="tx1"/>
              </a:solidFill>
            </a:endParaRPr>
          </a:p>
        </p:txBody>
      </p:sp>
      <p:sp>
        <p:nvSpPr>
          <p:cNvPr id="3" name="內容版面配置區 2"/>
          <p:cNvSpPr>
            <a:spLocks noGrp="1"/>
          </p:cNvSpPr>
          <p:nvPr>
            <p:ph sz="quarter" idx="4294967295"/>
          </p:nvPr>
        </p:nvSpPr>
        <p:spPr>
          <a:xfrm>
            <a:off x="1524000" y="2011680"/>
            <a:ext cx="8534400" cy="3621024"/>
          </a:xfrm>
          <a:prstGeom prst="rect">
            <a:avLst/>
          </a:prstGeom>
        </p:spPr>
        <p:txBody>
          <a:bodyPr>
            <a:normAutofit/>
          </a:bodyPr>
          <a:lstStyle/>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例子</a:t>
            </a:r>
            <a:r>
              <a:rPr lang="en-US" altLang="zh-TW" b="1" dirty="0" smtClean="0">
                <a:solidFill>
                  <a:schemeClr val="tx1"/>
                </a:solidFill>
                <a:latin typeface="微軟正黑體" pitchFamily="34" charset="-120"/>
                <a:ea typeface="微軟正黑體" pitchFamily="34" charset="-120"/>
              </a:rPr>
              <a:t>:</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台灣某知名軟體公司高層得意的說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其員工素質高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所以皆寫英文文件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但是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這些英文文件的</a:t>
            </a:r>
            <a:r>
              <a:rPr lang="zh-TW" altLang="en-US" b="1" dirty="0" smtClean="0">
                <a:solidFill>
                  <a:schemeClr val="tx1"/>
                </a:solidFill>
                <a:latin typeface="微軟正黑體" pitchFamily="34" charset="-120"/>
                <a:ea typeface="微軟正黑體" pitchFamily="34" charset="-120"/>
              </a:rPr>
              <a:t>溝通力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有無讀者</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若有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是否易讀</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是否能精準了解</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頗令人存疑</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更不用說</a:t>
            </a:r>
            <a:r>
              <a:rPr lang="zh-TW" altLang="en-US" b="1" dirty="0" smtClean="0">
                <a:solidFill>
                  <a:schemeClr val="tx1"/>
                </a:solidFill>
                <a:latin typeface="微軟正黑體" pitchFamily="34" charset="-120"/>
                <a:ea typeface="微軟正黑體" pitchFamily="34" charset="-120"/>
              </a:rPr>
              <a:t>維修力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是否易於修改延伸</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甚至連最基本的</a:t>
            </a:r>
            <a:r>
              <a:rPr lang="zh-TW" altLang="en-US" b="1" dirty="0" smtClean="0">
                <a:solidFill>
                  <a:schemeClr val="tx1"/>
                </a:solidFill>
                <a:latin typeface="微軟正黑體" pitchFamily="34" charset="-120"/>
                <a:ea typeface="微軟正黑體" pitchFamily="34" charset="-120"/>
              </a:rPr>
              <a:t>精準度</a:t>
            </a:r>
            <a:r>
              <a:rPr lang="zh-TW" altLang="en-US" dirty="0" smtClean="0">
                <a:solidFill>
                  <a:schemeClr val="tx1"/>
                </a:solidFill>
                <a:latin typeface="標楷體" pitchFamily="65" charset="-120"/>
                <a:ea typeface="標楷體" pitchFamily="65" charset="-120"/>
              </a:rPr>
              <a:t>可能都成問題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這些文件恐淪為乩童做秀道具</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陳教授因而倡導</a:t>
            </a:r>
            <a:r>
              <a:rPr lang="zh-TW" altLang="en-US" b="1" dirty="0" smtClean="0">
                <a:solidFill>
                  <a:schemeClr val="tx1"/>
                </a:solidFill>
                <a:latin typeface="微軟正黑體" pitchFamily="34" charset="-120"/>
                <a:ea typeface="微軟正黑體" pitchFamily="34" charset="-120"/>
              </a:rPr>
              <a:t>英詞中句的文件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後敘</a:t>
            </a:r>
            <a:r>
              <a:rPr lang="en-US" altLang="zh-TW" dirty="0" smtClean="0">
                <a:solidFill>
                  <a:schemeClr val="tx1"/>
                </a:solidFill>
                <a:latin typeface="標楷體" pitchFamily="65" charset="-120"/>
                <a:ea typeface="標楷體" pitchFamily="65" charset="-120"/>
              </a:rPr>
              <a:t>)</a:t>
            </a:r>
          </a:p>
        </p:txBody>
      </p:sp>
    </p:spTree>
    <p:extLst>
      <p:ext uri="{BB962C8B-B14F-4D97-AF65-F5344CB8AC3E}">
        <p14:creationId xmlns:p14="http://schemas.microsoft.com/office/powerpoint/2010/main" val="3719149995"/>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dirty="0" smtClean="0">
                <a:solidFill>
                  <a:schemeClr val="tx1"/>
                </a:solidFill>
                <a:latin typeface="標楷體" pitchFamily="65" charset="-120"/>
                <a:ea typeface="標楷體" pitchFamily="65" charset="-120"/>
              </a:rPr>
              <a:t>腦力激盪第一部分的目的為</a:t>
            </a:r>
            <a:r>
              <a:rPr lang="zh-TW" altLang="en-US" b="1" dirty="0" smtClean="0">
                <a:solidFill>
                  <a:schemeClr val="tx1"/>
                </a:solidFill>
                <a:latin typeface="標楷體" pitchFamily="65" charset="-120"/>
                <a:ea typeface="標楷體" pitchFamily="65" charset="-120"/>
              </a:rPr>
              <a:t>增加概念數量</a:t>
            </a:r>
            <a:r>
              <a:rPr lang="zh-TW" altLang="en-US" b="1"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有四規則</a:t>
            </a:r>
            <a:r>
              <a:rPr lang="en-US" altLang="zh-TW" dirty="0" smtClean="0">
                <a:solidFill>
                  <a:schemeClr val="tx1"/>
                </a:solidFill>
                <a:latin typeface="標楷體" pitchFamily="65" charset="-120"/>
                <a:ea typeface="標楷體" pitchFamily="65" charset="-120"/>
              </a:rPr>
              <a:t>:</a:t>
            </a: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禁止批評或鬥嘴</a:t>
            </a:r>
            <a:endParaRPr lang="en-US" altLang="zh-TW" dirty="0" smtClean="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任想像力飛翔</a:t>
            </a:r>
            <a:endParaRPr lang="en-US" altLang="zh-TW" dirty="0" smtClean="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概念越多越好</a:t>
            </a:r>
            <a:endParaRPr lang="en-US" altLang="zh-TW" dirty="0" smtClean="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4)</a:t>
            </a:r>
            <a:r>
              <a:rPr lang="zh-TW" altLang="en-US" dirty="0" smtClean="0">
                <a:solidFill>
                  <a:schemeClr val="tx1"/>
                </a:solidFill>
                <a:latin typeface="標楷體" pitchFamily="65" charset="-120"/>
                <a:ea typeface="標楷體" pitchFamily="65" charset="-120"/>
              </a:rPr>
              <a:t>變異概念與結合概念</a:t>
            </a:r>
            <a:endParaRPr lang="zh-TW" altLang="en-US"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b="1" dirty="0">
                <a:solidFill>
                  <a:schemeClr val="tx1"/>
                </a:solidFill>
                <a:latin typeface="標楷體" pitchFamily="65" charset="-120"/>
                <a:ea typeface="標楷體" pitchFamily="65" charset="-120"/>
              </a:rPr>
              <a:t>0</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探索需求 </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3492984866"/>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dirty="0">
                <a:solidFill>
                  <a:schemeClr val="tx1"/>
                </a:solidFill>
                <a:latin typeface="標楷體" pitchFamily="65" charset="-120"/>
                <a:ea typeface="標楷體" pitchFamily="65" charset="-120"/>
              </a:rPr>
              <a:t>腦力激盪</a:t>
            </a:r>
            <a:r>
              <a:rPr lang="zh-TW" altLang="en-US" dirty="0" smtClean="0">
                <a:solidFill>
                  <a:schemeClr val="tx1"/>
                </a:solidFill>
                <a:latin typeface="標楷體" pitchFamily="65" charset="-120"/>
                <a:ea typeface="標楷體" pitchFamily="65" charset="-120"/>
              </a:rPr>
              <a:t>第二部分</a:t>
            </a:r>
            <a:r>
              <a:rPr lang="zh-TW" altLang="en-US" dirty="0">
                <a:solidFill>
                  <a:schemeClr val="tx1"/>
                </a:solidFill>
                <a:latin typeface="標楷體" pitchFamily="65" charset="-120"/>
                <a:ea typeface="標楷體" pitchFamily="65" charset="-120"/>
              </a:rPr>
              <a:t>的目的</a:t>
            </a:r>
            <a:r>
              <a:rPr lang="zh-TW" altLang="en-US" dirty="0" smtClean="0">
                <a:solidFill>
                  <a:schemeClr val="tx1"/>
                </a:solidFill>
                <a:latin typeface="標楷體" pitchFamily="65" charset="-120"/>
                <a:ea typeface="標楷體" pitchFamily="65" charset="-120"/>
              </a:rPr>
              <a:t>為</a:t>
            </a:r>
            <a:r>
              <a:rPr lang="zh-TW" altLang="en-US" b="1" dirty="0">
                <a:solidFill>
                  <a:schemeClr val="tx1"/>
                </a:solidFill>
                <a:latin typeface="標楷體" pitchFamily="65" charset="-120"/>
                <a:ea typeface="標楷體" pitchFamily="65" charset="-120"/>
              </a:rPr>
              <a:t>減少</a:t>
            </a:r>
            <a:r>
              <a:rPr lang="zh-TW" altLang="en-US" b="1" dirty="0" smtClean="0">
                <a:solidFill>
                  <a:schemeClr val="tx1"/>
                </a:solidFill>
                <a:latin typeface="標楷體" pitchFamily="65" charset="-120"/>
                <a:ea typeface="標楷體" pitchFamily="65" charset="-120"/>
              </a:rPr>
              <a:t>概念數量 </a:t>
            </a:r>
            <a:r>
              <a:rPr lang="zh-TW" altLang="en-US" dirty="0" smtClean="0">
                <a:solidFill>
                  <a:schemeClr val="tx1"/>
                </a:solidFill>
                <a:latin typeface="標楷體" pitchFamily="65" charset="-120"/>
                <a:ea typeface="標楷體" pitchFamily="65" charset="-120"/>
              </a:rPr>
              <a:t>有五方法</a:t>
            </a:r>
            <a:r>
              <a:rPr lang="en-US" altLang="zh-TW" dirty="0" smtClean="0">
                <a:solidFill>
                  <a:schemeClr val="tx1"/>
                </a:solidFill>
                <a:latin typeface="標楷體" pitchFamily="65" charset="-120"/>
                <a:ea typeface="標楷體" pitchFamily="65" charset="-120"/>
              </a:rPr>
              <a:t>:</a:t>
            </a:r>
          </a:p>
          <a:p>
            <a:pPr marL="0" indent="0">
              <a:buNone/>
            </a:pPr>
            <a:endParaRPr lang="en-US" altLang="zh-TW" dirty="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設定門檻投票法</a:t>
            </a:r>
            <a:endParaRPr lang="en-US" altLang="zh-TW" dirty="0" smtClean="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投票加解說</a:t>
            </a:r>
            <a:endParaRPr lang="en-US" altLang="zh-TW" dirty="0" smtClean="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混合概念</a:t>
            </a:r>
            <a:endParaRPr lang="en-US" altLang="zh-TW" dirty="0" smtClean="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4)</a:t>
            </a:r>
            <a:r>
              <a:rPr lang="zh-TW" altLang="en-US" dirty="0" smtClean="0">
                <a:solidFill>
                  <a:schemeClr val="tx1"/>
                </a:solidFill>
                <a:latin typeface="標楷體" pitchFamily="65" charset="-120"/>
                <a:ea typeface="標楷體" pitchFamily="65" charset="-120"/>
              </a:rPr>
              <a:t>基準法  </a:t>
            </a:r>
            <a:r>
              <a:rPr lang="en-US" altLang="zh-TW" dirty="0" smtClean="0">
                <a:solidFill>
                  <a:schemeClr val="tx1"/>
                </a:solidFill>
                <a:latin typeface="標楷體" pitchFamily="65" charset="-120"/>
                <a:ea typeface="標楷體" pitchFamily="65" charset="-120"/>
              </a:rPr>
              <a:t>(criteria)</a:t>
            </a:r>
          </a:p>
          <a:p>
            <a:pPr marL="0" indent="0">
              <a:buNone/>
            </a:pPr>
            <a:r>
              <a:rPr lang="en-US" altLang="zh-TW" dirty="0" smtClean="0">
                <a:solidFill>
                  <a:schemeClr val="tx1"/>
                </a:solidFill>
                <a:latin typeface="標楷體" pitchFamily="65" charset="-120"/>
                <a:ea typeface="標楷體" pitchFamily="65" charset="-120"/>
              </a:rPr>
              <a:t>5)</a:t>
            </a:r>
            <a:r>
              <a:rPr lang="zh-TW" altLang="en-US" dirty="0" smtClean="0">
                <a:solidFill>
                  <a:schemeClr val="tx1"/>
                </a:solidFill>
                <a:latin typeface="標楷體" pitchFamily="65" charset="-120"/>
                <a:ea typeface="標楷體" pitchFamily="65" charset="-120"/>
              </a:rPr>
              <a:t>計分法</a:t>
            </a:r>
            <a:endParaRPr lang="en-US" altLang="zh-TW" dirty="0">
              <a:solidFill>
                <a:schemeClr val="tx1"/>
              </a:solidFill>
              <a:latin typeface="標楷體" pitchFamily="65" charset="-120"/>
              <a:ea typeface="標楷體" pitchFamily="65" charset="-120"/>
            </a:endParaRPr>
          </a:p>
          <a:p>
            <a:pPr marL="0" indent="0">
              <a:buNone/>
            </a:pPr>
            <a:endParaRPr lang="zh-TW" altLang="en-US" dirty="0"/>
          </a:p>
        </p:txBody>
      </p:sp>
      <p:sp>
        <p:nvSpPr>
          <p:cNvPr id="3" name="標題 2"/>
          <p:cNvSpPr>
            <a:spLocks noGrp="1"/>
          </p:cNvSpPr>
          <p:nvPr>
            <p:ph type="title"/>
          </p:nvPr>
        </p:nvSpPr>
        <p:spPr/>
        <p:txBody>
          <a:bodyPr/>
          <a:lstStyle/>
          <a:p>
            <a:r>
              <a:rPr lang="en-US" altLang="zh-TW" b="1" dirty="0">
                <a:solidFill>
                  <a:schemeClr val="tx1"/>
                </a:solidFill>
                <a:latin typeface="標楷體" pitchFamily="65" charset="-120"/>
                <a:ea typeface="標楷體" pitchFamily="65" charset="-120"/>
              </a:rPr>
              <a:t>0</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探索需求 </a:t>
            </a:r>
            <a:r>
              <a:rPr lang="en-US" altLang="zh-TW" dirty="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3380232525"/>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F6261CF-61AF-4B8D-8F59-4A6DE8619611}" type="slidenum">
              <a:rPr lang="zh-TW" altLang="en-US" smtClean="0">
                <a:solidFill>
                  <a:schemeClr val="tx1"/>
                </a:solidFill>
              </a:rPr>
              <a:pPr>
                <a:defRPr/>
              </a:pPr>
              <a:t>342</a:t>
            </a:fld>
            <a:endParaRPr lang="en-US" altLang="zh-TW">
              <a:solidFill>
                <a:schemeClr val="tx1"/>
              </a:solidFill>
            </a:endParaRPr>
          </a:p>
        </p:txBody>
      </p:sp>
      <p:sp>
        <p:nvSpPr>
          <p:cNvPr id="182274" name="Rectangle 2"/>
          <p:cNvSpPr>
            <a:spLocks noGrp="1" noChangeArrowheads="1"/>
          </p:cNvSpPr>
          <p:nvPr>
            <p:ph type="title"/>
          </p:nvPr>
        </p:nvSpPr>
        <p:spPr/>
        <p:txBody>
          <a:bodyPr/>
          <a:lstStyle/>
          <a:p>
            <a:pPr eaLnBrk="1" hangingPunct="1">
              <a:defRPr/>
            </a:pPr>
            <a:r>
              <a:rPr lang="en-US" altLang="zh-TW" dirty="0" smtClean="0">
                <a:solidFill>
                  <a:schemeClr val="tx1"/>
                </a:solidFill>
                <a:ea typeface="標楷體" pitchFamily="65" charset="-120"/>
              </a:rPr>
              <a:t>1.</a:t>
            </a:r>
            <a:r>
              <a:rPr lang="zh-TW" altLang="en-US" dirty="0" smtClean="0">
                <a:solidFill>
                  <a:schemeClr val="tx1"/>
                </a:solidFill>
                <a:ea typeface="標楷體" pitchFamily="65" charset="-120"/>
              </a:rPr>
              <a:t>使用情節</a:t>
            </a:r>
            <a:r>
              <a:rPr lang="zh-TW" altLang="en-US" dirty="0" smtClean="0">
                <a:solidFill>
                  <a:schemeClr val="tx1"/>
                </a:solidFill>
              </a:rPr>
              <a:t> </a:t>
            </a:r>
            <a:r>
              <a:rPr lang="en-US" altLang="zh-TW" dirty="0" smtClean="0">
                <a:solidFill>
                  <a:schemeClr val="tx1"/>
                </a:solidFill>
                <a:latin typeface="Times New Roman" pitchFamily="18" charset="0"/>
              </a:rPr>
              <a:t>(Scenario)</a:t>
            </a:r>
          </a:p>
        </p:txBody>
      </p:sp>
      <p:sp>
        <p:nvSpPr>
          <p:cNvPr id="182275" name="Rectangle 3"/>
          <p:cNvSpPr>
            <a:spLocks noGrp="1" noChangeArrowheads="1"/>
          </p:cNvSpPr>
          <p:nvPr>
            <p:ph sz="quarter" idx="4294967295"/>
          </p:nvPr>
        </p:nvSpPr>
        <p:spPr>
          <a:xfrm>
            <a:off x="177800" y="1642533"/>
            <a:ext cx="12014200" cy="4301067"/>
          </a:xfrm>
          <a:prstGeom prst="rect">
            <a:avLst/>
          </a:prstGeom>
        </p:spPr>
        <p:txBody>
          <a:bodyPr>
            <a:normAutofit/>
          </a:bodyPr>
          <a:lstStyle/>
          <a:p>
            <a:pPr>
              <a:lnSpc>
                <a:spcPct val="90000"/>
              </a:lnSpc>
              <a:buNone/>
              <a:defRPr/>
            </a:pPr>
            <a:r>
              <a:rPr lang="zh-TW" altLang="en-US" sz="2400" dirty="0" smtClean="0">
                <a:solidFill>
                  <a:schemeClr val="tx1"/>
                </a:solidFill>
                <a:latin typeface="標楷體" pitchFamily="65" charset="-120"/>
                <a:ea typeface="標楷體" pitchFamily="65" charset="-120"/>
              </a:rPr>
              <a:t>  駐點客戶</a:t>
            </a:r>
            <a:r>
              <a:rPr lang="en-US" altLang="zh-TW" sz="2400" dirty="0" smtClean="0">
                <a:solidFill>
                  <a:schemeClr val="tx1"/>
                </a:solidFill>
                <a:latin typeface="標楷體" pitchFamily="65" charset="-120"/>
                <a:ea typeface="標楷體" pitchFamily="65" charset="-120"/>
              </a:rPr>
              <a:t>(on-site customer)(</a:t>
            </a:r>
            <a:r>
              <a:rPr lang="zh-TW" altLang="en-US" sz="2400" dirty="0" smtClean="0">
                <a:solidFill>
                  <a:schemeClr val="tx1"/>
                </a:solidFill>
                <a:latin typeface="標楷體" pitchFamily="65" charset="-120"/>
                <a:ea typeface="標楷體" pitchFamily="65" charset="-120"/>
              </a:rPr>
              <a:t>前工序兩人之一</a:t>
            </a:r>
            <a:r>
              <a:rPr lang="en-US" altLang="zh-TW" sz="2400"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用自然語言</a:t>
            </a:r>
            <a:r>
              <a:rPr lang="zh-TW" altLang="en-US" sz="2400" dirty="0" smtClean="0">
                <a:solidFill>
                  <a:schemeClr val="tx1"/>
                </a:solidFill>
                <a:latin typeface="標楷體" pitchFamily="65" charset="-120"/>
                <a:ea typeface="標楷體" pitchFamily="65" charset="-120"/>
              </a:rPr>
              <a:t>寫軟體</a:t>
            </a:r>
            <a:r>
              <a:rPr lang="zh-TW" altLang="en-US" sz="2400" b="1" dirty="0" smtClean="0">
                <a:solidFill>
                  <a:srgbClr val="FF0000"/>
                </a:solidFill>
                <a:latin typeface="新細明體" pitchFamily="18" charset="-120"/>
              </a:rPr>
              <a:t>某</a:t>
            </a:r>
            <a:r>
              <a:rPr lang="zh-TW" altLang="en-US" b="1" dirty="0">
                <a:solidFill>
                  <a:srgbClr val="FF0000"/>
                </a:solidFill>
                <a:latin typeface="新細明體" pitchFamily="18" charset="-120"/>
              </a:rPr>
              <a:t>需求</a:t>
            </a:r>
            <a:r>
              <a:rPr lang="zh-TW" altLang="en-US" sz="2400" b="1" dirty="0" smtClean="0">
                <a:solidFill>
                  <a:srgbClr val="FF0000"/>
                </a:solidFill>
                <a:latin typeface="新細明體" pitchFamily="18" charset="-120"/>
              </a:rPr>
              <a:t> </a:t>
            </a:r>
            <a:r>
              <a:rPr lang="en-US" altLang="zh-TW" sz="2400" b="1" dirty="0" smtClean="0">
                <a:solidFill>
                  <a:srgbClr val="FF0000"/>
                </a:solidFill>
                <a:latin typeface="新細明體" pitchFamily="18" charset="-120"/>
              </a:rPr>
              <a:t>(user story) </a:t>
            </a:r>
            <a:r>
              <a:rPr lang="zh-TW" altLang="en-US" sz="2400" dirty="0" smtClean="0">
                <a:solidFill>
                  <a:schemeClr val="tx1"/>
                </a:solidFill>
                <a:latin typeface="標楷體" pitchFamily="65" charset="-120"/>
                <a:ea typeface="標楷體" pitchFamily="65" charset="-120"/>
              </a:rPr>
              <a:t>的</a:t>
            </a:r>
            <a:r>
              <a:rPr lang="zh-TW" altLang="en-US" sz="2400" b="1" dirty="0" smtClean="0">
                <a:solidFill>
                  <a:schemeClr val="tx1"/>
                </a:solidFill>
                <a:latin typeface="微軟正黑體" pitchFamily="34" charset="-120"/>
                <a:ea typeface="微軟正黑體" pitchFamily="34" charset="-120"/>
              </a:rPr>
              <a:t>使用情節</a:t>
            </a:r>
            <a:r>
              <a:rPr lang="en-US" altLang="zh-TW" sz="2400" b="1" dirty="0" smtClean="0">
                <a:solidFill>
                  <a:schemeClr val="tx1"/>
                </a:solidFill>
                <a:latin typeface="微軟正黑體" pitchFamily="34" charset="-120"/>
                <a:ea typeface="微軟正黑體" pitchFamily="34" charset="-120"/>
              </a:rPr>
              <a:t>(scenario)</a:t>
            </a:r>
            <a:r>
              <a:rPr lang="zh-TW" altLang="en-US" sz="2400" dirty="0" smtClean="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即一步一步寫出</a:t>
            </a:r>
            <a:r>
              <a:rPr lang="zh-TW" altLang="en-US" sz="2400" dirty="0" smtClean="0">
                <a:solidFill>
                  <a:schemeClr val="tx1"/>
                </a:solidFill>
                <a:latin typeface="標楷體" pitchFamily="65" charset="-120"/>
                <a:ea typeface="標楷體" pitchFamily="65" charset="-120"/>
              </a:rPr>
              <a:t>用戶與軟體</a:t>
            </a:r>
            <a:r>
              <a:rPr lang="zh-TW" altLang="en-US" dirty="0">
                <a:solidFill>
                  <a:schemeClr val="tx1"/>
                </a:solidFill>
                <a:latin typeface="標楷體" pitchFamily="65" charset="-120"/>
                <a:ea typeface="標楷體" pitchFamily="65" charset="-120"/>
              </a:rPr>
              <a:t>的互動，用</a:t>
            </a:r>
            <a:r>
              <a:rPr lang="en-US" altLang="zh-TW" sz="2400" dirty="0" smtClean="0">
                <a:solidFill>
                  <a:schemeClr val="tx1"/>
                </a:solidFill>
                <a:latin typeface="標楷體" pitchFamily="65" charset="-120"/>
                <a:ea typeface="標楷體" pitchFamily="65" charset="-120"/>
              </a:rPr>
              <a:t>A4</a:t>
            </a:r>
            <a:r>
              <a:rPr lang="zh-TW" altLang="en-US" sz="2400" dirty="0" smtClean="0">
                <a:solidFill>
                  <a:schemeClr val="tx1"/>
                </a:solidFill>
                <a:latin typeface="標楷體" pitchFamily="65" charset="-120"/>
                <a:ea typeface="標楷體" pitchFamily="65" charset="-120"/>
              </a:rPr>
              <a:t>紙以鉛筆記錄之，字跡工整可讀，不可鬼畫符；阿拉伯數字要慢寫清晰 </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400" dirty="0" smtClean="0">
                <a:solidFill>
                  <a:schemeClr val="tx1"/>
                </a:solidFill>
                <a:latin typeface="微軟正黑體" pitchFamily="34" charset="-120"/>
                <a:ea typeface="微軟正黑體" pitchFamily="34" charset="-120"/>
              </a:rPr>
              <a:t>例子</a:t>
            </a:r>
            <a:r>
              <a:rPr lang="en-US" altLang="zh-TW" sz="2400" dirty="0" smtClean="0">
                <a:solidFill>
                  <a:schemeClr val="tx1"/>
                </a:solidFill>
                <a:latin typeface="微軟正黑體" pitchFamily="34" charset="-120"/>
                <a:ea typeface="微軟正黑體" pitchFamily="34" charset="-120"/>
              </a:rPr>
              <a:t>:</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遊戲軟體最簡單的 </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情節一</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1.</a:t>
            </a:r>
            <a:r>
              <a:rPr lang="en-US" altLang="zh-TW" dirty="0" smtClean="0">
                <a:solidFill>
                  <a:schemeClr val="tx1"/>
                </a:solidFill>
                <a:latin typeface="新細明體" pitchFamily="18" charset="-120"/>
              </a:rPr>
              <a:t>A</a:t>
            </a:r>
            <a:r>
              <a:rPr lang="zh-TW" altLang="en-US" dirty="0" smtClean="0">
                <a:solidFill>
                  <a:schemeClr val="tx1"/>
                </a:solidFill>
                <a:latin typeface="新細明體" pitchFamily="18" charset="-120"/>
              </a:rPr>
              <a:t> </a:t>
            </a:r>
            <a:r>
              <a:rPr lang="en-US" altLang="zh-TW" dirty="0" smtClean="0">
                <a:solidFill>
                  <a:schemeClr val="tx1"/>
                </a:solidFill>
                <a:latin typeface="新細明體" pitchFamily="18" charset="-120"/>
              </a:rPr>
              <a:t>user interface (</a:t>
            </a:r>
            <a:r>
              <a:rPr lang="en-US" altLang="zh-TW" dirty="0" err="1" smtClean="0">
                <a:solidFill>
                  <a:schemeClr val="tx1"/>
                </a:solidFill>
                <a:latin typeface="新細明體" pitchFamily="18" charset="-120"/>
              </a:rPr>
              <a:t>aUI</a:t>
            </a:r>
            <a:r>
              <a:rPr lang="en-US" altLang="zh-TW" dirty="0" smtClean="0">
                <a:solidFill>
                  <a:schemeClr val="tx1"/>
                </a:solidFill>
                <a:latin typeface="新細明體" pitchFamily="18" charset="-120"/>
              </a:rPr>
              <a:t>) </a:t>
            </a:r>
            <a:r>
              <a:rPr lang="en-US" altLang="zh-TW" dirty="0" err="1" smtClean="0">
                <a:solidFill>
                  <a:schemeClr val="tx1"/>
                </a:solidFill>
                <a:latin typeface="新細明體" pitchFamily="18" charset="-120"/>
              </a:rPr>
              <a:t>showW</a:t>
            </a:r>
            <a:r>
              <a:rPr lang="en-US" altLang="zh-TW" sz="2400" dirty="0" err="1" smtClean="0">
                <a:solidFill>
                  <a:schemeClr val="tx1"/>
                </a:solidFill>
                <a:latin typeface="新細明體" pitchFamily="18" charset="-120"/>
              </a:rPr>
              <a:t>elcomeScreen</a:t>
            </a:r>
            <a:r>
              <a:rPr lang="en-US" altLang="zh-TW" dirty="0" smtClean="0">
                <a:solidFill>
                  <a:schemeClr val="tx1"/>
                </a:solidFill>
                <a:latin typeface="新細明體" pitchFamily="18" charset="-120"/>
              </a:rPr>
              <a:t>, </a:t>
            </a:r>
            <a:r>
              <a:rPr lang="en-US" altLang="zh-TW" dirty="0" err="1" smtClean="0">
                <a:solidFill>
                  <a:schemeClr val="tx1"/>
                </a:solidFill>
                <a:latin typeface="新細明體" pitchFamily="18" charset="-120"/>
              </a:rPr>
              <a:t>promptP</a:t>
            </a:r>
            <a:r>
              <a:rPr lang="en-US" altLang="zh-TW" sz="2400" dirty="0" err="1" smtClean="0">
                <a:solidFill>
                  <a:schemeClr val="tx1"/>
                </a:solidFill>
                <a:latin typeface="新細明體" pitchFamily="18" charset="-120"/>
              </a:rPr>
              <a:t>assword</a:t>
            </a:r>
            <a:r>
              <a:rPr lang="en-US" altLang="zh-TW" sz="2400" dirty="0" smtClean="0">
                <a:solidFill>
                  <a:schemeClr val="tx1"/>
                </a:solidFill>
                <a:latin typeface="新細明體" pitchFamily="18" charset="-120"/>
              </a:rPr>
              <a:t>;  User enters password.</a:t>
            </a:r>
            <a:r>
              <a:rPr lang="zh-TW" altLang="en-US" sz="2400" dirty="0" smtClean="0">
                <a:solidFill>
                  <a:schemeClr val="tx1"/>
                </a:solidFill>
                <a:latin typeface="新細明體" pitchFamily="18" charset="-120"/>
              </a:rPr>
              <a:t>  </a:t>
            </a:r>
            <a:endParaRPr lang="en-US" altLang="zh-TW" sz="2400" dirty="0" smtClean="0">
              <a:solidFill>
                <a:schemeClr val="tx1"/>
              </a:solidFill>
              <a:latin typeface="新細明體" pitchFamily="18" charset="-120"/>
            </a:endParaRPr>
          </a:p>
          <a:p>
            <a:pPr eaLnBrk="1" hangingPunct="1">
              <a:lnSpc>
                <a:spcPct val="90000"/>
              </a:lnSpc>
              <a:buFont typeface="Wingdings" pitchFamily="2" charset="2"/>
              <a:buNone/>
              <a:defRPr/>
            </a:pPr>
            <a:r>
              <a:rPr lang="en-US" altLang="zh-TW" sz="2400" dirty="0" smtClean="0">
                <a:solidFill>
                  <a:schemeClr val="tx1"/>
                </a:solidFill>
                <a:latin typeface="新細明體" pitchFamily="18" charset="-120"/>
              </a:rPr>
              <a:t>2. </a:t>
            </a:r>
            <a:r>
              <a:rPr lang="en-US" altLang="zh-TW" dirty="0" err="1" smtClean="0">
                <a:solidFill>
                  <a:schemeClr val="tx1"/>
                </a:solidFill>
                <a:latin typeface="新細明體" pitchFamily="18" charset="-120"/>
              </a:rPr>
              <a:t>aUI</a:t>
            </a:r>
            <a:r>
              <a:rPr lang="en-US" altLang="zh-TW" dirty="0" smtClean="0">
                <a:solidFill>
                  <a:schemeClr val="tx1"/>
                </a:solidFill>
                <a:latin typeface="新細明體" pitchFamily="18" charset="-120"/>
              </a:rPr>
              <a:t> </a:t>
            </a:r>
            <a:r>
              <a:rPr lang="en-US" altLang="zh-TW" dirty="0" err="1" smtClean="0">
                <a:solidFill>
                  <a:schemeClr val="tx1"/>
                </a:solidFill>
                <a:latin typeface="新細明體" pitchFamily="18" charset="-120"/>
              </a:rPr>
              <a:t>showM</a:t>
            </a:r>
            <a:r>
              <a:rPr lang="en-US" altLang="zh-TW" sz="2400" dirty="0" err="1" smtClean="0">
                <a:solidFill>
                  <a:schemeClr val="tx1"/>
                </a:solidFill>
                <a:latin typeface="新細明體" pitchFamily="18" charset="-120"/>
              </a:rPr>
              <a:t>ainScreen</a:t>
            </a:r>
            <a:r>
              <a:rPr lang="en-US" altLang="zh-TW" sz="2400" dirty="0" smtClean="0">
                <a:solidFill>
                  <a:schemeClr val="tx1"/>
                </a:solidFill>
                <a:latin typeface="新細明體" pitchFamily="18" charset="-120"/>
              </a:rPr>
              <a:t>;  </a:t>
            </a:r>
            <a:r>
              <a:rPr lang="en-US" altLang="zh-TW" dirty="0" smtClean="0">
                <a:solidFill>
                  <a:schemeClr val="tx1"/>
                </a:solidFill>
                <a:latin typeface="新細明體" pitchFamily="18" charset="-120"/>
              </a:rPr>
              <a:t>User exits.</a:t>
            </a:r>
            <a:endParaRPr lang="en-US" altLang="zh-TW" sz="2400" dirty="0" smtClean="0">
              <a:solidFill>
                <a:schemeClr val="tx1"/>
              </a:solidFill>
              <a:latin typeface="新細明體" pitchFamily="18" charset="-120"/>
            </a:endParaRPr>
          </a:p>
          <a:p>
            <a:pPr eaLnBrk="1" hangingPunct="1">
              <a:lnSpc>
                <a:spcPct val="90000"/>
              </a:lnSpc>
              <a:buFont typeface="Wingdings" pitchFamily="2" charset="2"/>
              <a:buNone/>
              <a:defRPr/>
            </a:pPr>
            <a:r>
              <a:rPr lang="en-US" altLang="zh-TW" sz="2400" dirty="0" smtClean="0">
                <a:solidFill>
                  <a:schemeClr val="tx1"/>
                </a:solidFill>
                <a:latin typeface="新細明體" pitchFamily="18" charset="-120"/>
              </a:rPr>
              <a:t> </a:t>
            </a:r>
            <a:endParaRPr lang="zh-TW" altLang="en-US" sz="2400" dirty="0" smtClean="0">
              <a:solidFill>
                <a:schemeClr val="tx1"/>
              </a:solidFill>
              <a:latin typeface="新細明體" pitchFamily="18" charset="-120"/>
            </a:endParaRPr>
          </a:p>
        </p:txBody>
      </p:sp>
    </p:spTree>
    <p:extLst>
      <p:ext uri="{BB962C8B-B14F-4D97-AF65-F5344CB8AC3E}">
        <p14:creationId xmlns:p14="http://schemas.microsoft.com/office/powerpoint/2010/main" val="865283907"/>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906A709-51AB-431E-ABF2-34109BC45165}" type="slidenum">
              <a:rPr lang="zh-TW" altLang="en-US" smtClean="0">
                <a:solidFill>
                  <a:schemeClr val="tx1"/>
                </a:solidFill>
              </a:rPr>
              <a:pPr>
                <a:defRPr/>
              </a:pPr>
              <a:t>343</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ea typeface="標楷體" pitchFamily="65" charset="-120"/>
              </a:rPr>
              <a:t>1.</a:t>
            </a:r>
            <a:r>
              <a:rPr lang="zh-TW" altLang="en-US" dirty="0" smtClean="0">
                <a:solidFill>
                  <a:schemeClr val="tx1"/>
                </a:solidFill>
                <a:ea typeface="標楷體" pitchFamily="65" charset="-120"/>
              </a:rPr>
              <a:t>使用情節</a:t>
            </a:r>
            <a:r>
              <a:rPr lang="zh-TW" altLang="en-US" dirty="0" smtClean="0">
                <a:solidFill>
                  <a:schemeClr val="tx1"/>
                </a:solidFill>
              </a:rPr>
              <a:t> </a:t>
            </a:r>
            <a:r>
              <a:rPr lang="en-US" altLang="zh-TW" dirty="0" smtClean="0">
                <a:solidFill>
                  <a:schemeClr val="tx1"/>
                </a:solidFill>
                <a:latin typeface="Times New Roman" pitchFamily="18" charset="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947671"/>
            <a:ext cx="8534400" cy="3936661"/>
          </a:xfrm>
          <a:prstGeom prst="rect">
            <a:avLst/>
          </a:prstGeom>
        </p:spPr>
        <p:txBody>
          <a:bodyPr>
            <a:normAutofit/>
          </a:bodyPr>
          <a:lstStyle/>
          <a:p>
            <a:pPr>
              <a:lnSpc>
                <a:spcPct val="90000"/>
              </a:lnSpc>
              <a:buNone/>
              <a:defRPr/>
            </a:pPr>
            <a:r>
              <a:rPr lang="zh-TW" altLang="en-US" dirty="0">
                <a:solidFill>
                  <a:schemeClr val="tx1"/>
                </a:solidFill>
                <a:latin typeface="標楷體" pitchFamily="65" charset="-120"/>
                <a:ea typeface="標楷體" pitchFamily="65" charset="-120"/>
              </a:rPr>
              <a:t>探索找尋各種</a:t>
            </a:r>
            <a:r>
              <a:rPr lang="zh-TW" altLang="en-US" b="1" dirty="0">
                <a:solidFill>
                  <a:schemeClr val="tx1"/>
                </a:solidFill>
                <a:latin typeface="微軟正黑體" pitchFamily="34" charset="-120"/>
                <a:ea typeface="微軟正黑體" pitchFamily="34" charset="-120"/>
              </a:rPr>
              <a:t>使用情節  </a:t>
            </a:r>
            <a:r>
              <a:rPr lang="en-US" altLang="zh-TW" b="1" dirty="0">
                <a:solidFill>
                  <a:schemeClr val="tx1"/>
                </a:solidFill>
                <a:latin typeface="微軟正黑體" pitchFamily="34" charset="-120"/>
                <a:ea typeface="微軟正黑體" pitchFamily="34" charset="-120"/>
              </a:rPr>
              <a:t>- </a:t>
            </a:r>
            <a:r>
              <a:rPr lang="zh-TW" altLang="en-US" dirty="0">
                <a:solidFill>
                  <a:schemeClr val="tx1"/>
                </a:solidFill>
                <a:latin typeface="標楷體" pitchFamily="65" charset="-120"/>
                <a:ea typeface="標楷體" pitchFamily="65" charset="-120"/>
              </a:rPr>
              <a:t>由</a:t>
            </a:r>
            <a:r>
              <a:rPr lang="zh-TW" altLang="en-US" b="1" dirty="0">
                <a:solidFill>
                  <a:schemeClr val="tx1"/>
                </a:solidFill>
                <a:latin typeface="微軟正黑體" pitchFamily="34" charset="-120"/>
                <a:ea typeface="微軟正黑體" pitchFamily="34" charset="-120"/>
              </a:rPr>
              <a:t>簡單</a:t>
            </a:r>
            <a:r>
              <a:rPr lang="zh-TW" altLang="en-US" dirty="0">
                <a:solidFill>
                  <a:schemeClr val="tx1"/>
                </a:solidFill>
                <a:latin typeface="標楷體" pitchFamily="65" charset="-120"/>
                <a:ea typeface="標楷體" pitchFamily="65" charset="-120"/>
              </a:rPr>
              <a:t>而繁雜，由</a:t>
            </a:r>
            <a:r>
              <a:rPr lang="zh-TW" altLang="en-US" b="1" dirty="0">
                <a:solidFill>
                  <a:schemeClr val="tx1"/>
                </a:solidFill>
                <a:latin typeface="微軟正黑體" pitchFamily="34" charset="-120"/>
                <a:ea typeface="微軟正黑體" pitchFamily="34" charset="-120"/>
              </a:rPr>
              <a:t>正常</a:t>
            </a:r>
            <a:r>
              <a:rPr lang="en-US" altLang="zh-TW" b="1" dirty="0">
                <a:solidFill>
                  <a:schemeClr val="tx1"/>
                </a:solidFill>
                <a:latin typeface="微軟正黑體" pitchFamily="34" charset="-120"/>
                <a:ea typeface="微軟正黑體" pitchFamily="34" charset="-120"/>
              </a:rPr>
              <a:t>(</a:t>
            </a:r>
            <a:r>
              <a:rPr lang="en-US" altLang="zh-TW" dirty="0">
                <a:solidFill>
                  <a:schemeClr val="tx1"/>
                </a:solidFill>
                <a:latin typeface="標楷體" pitchFamily="65" charset="-120"/>
                <a:ea typeface="標楷體" pitchFamily="65" charset="-120"/>
              </a:rPr>
              <a:t>normal)</a:t>
            </a:r>
            <a:r>
              <a:rPr lang="zh-TW" altLang="en-US" dirty="0">
                <a:solidFill>
                  <a:schemeClr val="tx1"/>
                </a:solidFill>
                <a:latin typeface="標楷體" pitchFamily="65" charset="-120"/>
                <a:ea typeface="標楷體" pitchFamily="65" charset="-120"/>
              </a:rPr>
              <a:t>而異常</a:t>
            </a:r>
            <a:r>
              <a:rPr lang="en-US" altLang="zh-TW" dirty="0">
                <a:solidFill>
                  <a:schemeClr val="tx1"/>
                </a:solidFill>
                <a:latin typeface="標楷體" pitchFamily="65" charset="-120"/>
                <a:ea typeface="標楷體" pitchFamily="65" charset="-120"/>
              </a:rPr>
              <a:t>(exceptional)</a:t>
            </a:r>
          </a:p>
          <a:p>
            <a:pPr>
              <a:lnSpc>
                <a:spcPct val="90000"/>
              </a:lnSpc>
              <a:buNone/>
              <a:defRPr/>
            </a:pPr>
            <a:r>
              <a:rPr lang="en-US" altLang="zh-TW" dirty="0">
                <a:solidFill>
                  <a:schemeClr val="tx1"/>
                </a:solidFill>
                <a:latin typeface="標楷體" pitchFamily="65" charset="-120"/>
                <a:ea typeface="標楷體" pitchFamily="65" charset="-120"/>
              </a:rPr>
              <a:t>  </a:t>
            </a:r>
            <a:r>
              <a:rPr lang="zh-TW" altLang="en-US" dirty="0">
                <a:solidFill>
                  <a:schemeClr val="tx1"/>
                </a:solidFill>
                <a:latin typeface="標楷體" pitchFamily="65" charset="-120"/>
                <a:ea typeface="標楷體" pitchFamily="65" charset="-120"/>
              </a:rPr>
              <a:t>同類 </a:t>
            </a:r>
            <a:r>
              <a:rPr lang="en-US" altLang="zh-TW" dirty="0">
                <a:solidFill>
                  <a:schemeClr val="tx1"/>
                </a:solidFill>
                <a:latin typeface="標楷體" pitchFamily="65" charset="-120"/>
                <a:ea typeface="標楷體" pitchFamily="65" charset="-120"/>
              </a:rPr>
              <a:t>scenarios </a:t>
            </a:r>
            <a:r>
              <a:rPr lang="zh-TW" altLang="en-US" dirty="0">
                <a:solidFill>
                  <a:schemeClr val="tx1"/>
                </a:solidFill>
                <a:latin typeface="標楷體" pitchFamily="65" charset="-120"/>
                <a:ea typeface="標楷體" pitchFamily="65" charset="-120"/>
              </a:rPr>
              <a:t>存放同</a:t>
            </a:r>
            <a:r>
              <a:rPr lang="en-US" altLang="zh-TW" dirty="0">
                <a:solidFill>
                  <a:schemeClr val="tx1"/>
                </a:solidFill>
                <a:latin typeface="標楷體" pitchFamily="65" charset="-120"/>
                <a:ea typeface="標楷體" pitchFamily="65" charset="-120"/>
              </a:rPr>
              <a:t>file</a:t>
            </a:r>
            <a:r>
              <a:rPr lang="zh-TW" altLang="en-US" dirty="0">
                <a:solidFill>
                  <a:schemeClr val="tx1"/>
                </a:solidFill>
                <a:latin typeface="標楷體" pitchFamily="65" charset="-120"/>
                <a:ea typeface="標楷體" pitchFamily="65" charset="-120"/>
              </a:rPr>
              <a:t> ，可用</a:t>
            </a:r>
            <a:r>
              <a:rPr lang="en-US" altLang="zh-TW" dirty="0">
                <a:solidFill>
                  <a:schemeClr val="tx1"/>
                </a:solidFill>
                <a:latin typeface="標楷體" pitchFamily="65" charset="-120"/>
                <a:ea typeface="標楷體" pitchFamily="65" charset="-120"/>
              </a:rPr>
              <a:t>editor</a:t>
            </a:r>
            <a:r>
              <a:rPr lang="zh-TW" altLang="en-US" dirty="0">
                <a:solidFill>
                  <a:schemeClr val="tx1"/>
                </a:solidFill>
                <a:latin typeface="標楷體" pitchFamily="65" charset="-120"/>
                <a:ea typeface="標楷體" pitchFamily="65" charset="-120"/>
              </a:rPr>
              <a:t>快速修改</a:t>
            </a:r>
          </a:p>
          <a:p>
            <a:pPr marL="0" indent="0">
              <a:buNone/>
              <a:defRPr/>
            </a:pPr>
            <a:endParaRPr lang="en-US" altLang="zh-TW" dirty="0" smtClean="0">
              <a:solidFill>
                <a:schemeClr val="tx1"/>
              </a:solidFill>
              <a:latin typeface="標楷體" pitchFamily="65" charset="-120"/>
              <a:ea typeface="標楷體" pitchFamily="65" charset="-120"/>
            </a:endParaRPr>
          </a:p>
          <a:p>
            <a:pPr marL="0" indent="0">
              <a:buNone/>
              <a:defRPr/>
            </a:pPr>
            <a:r>
              <a:rPr lang="zh-TW" altLang="en-US" dirty="0" smtClean="0">
                <a:solidFill>
                  <a:schemeClr val="tx1"/>
                </a:solidFill>
                <a:latin typeface="標楷體" pitchFamily="65" charset="-120"/>
                <a:ea typeface="標楷體" pitchFamily="65" charset="-120"/>
              </a:rPr>
              <a:t>一個虛擬碼會對應多個使用情節</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雖抽象層次</a:t>
            </a:r>
            <a:r>
              <a:rPr lang="zh-TW" altLang="en-US" dirty="0">
                <a:solidFill>
                  <a:schemeClr val="tx1"/>
                </a:solidFill>
                <a:latin typeface="標楷體" pitchFamily="65" charset="-120"/>
                <a:ea typeface="標楷體" pitchFamily="65" charset="-120"/>
              </a:rPr>
              <a:t>不同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marL="0" indent="0">
              <a:buNone/>
              <a:defRPr/>
            </a:pPr>
            <a:r>
              <a:rPr lang="zh-TW" altLang="en-US" dirty="0" smtClean="0">
                <a:solidFill>
                  <a:schemeClr val="tx1"/>
                </a:solidFill>
                <a:latin typeface="標楷體" pitchFamily="65" charset="-120"/>
                <a:ea typeface="標楷體" pitchFamily="65" charset="-120"/>
              </a:rPr>
              <a:t>例如虛擬碼中 </a:t>
            </a:r>
            <a:r>
              <a:rPr lang="en-US" altLang="zh-TW" dirty="0" smtClean="0">
                <a:solidFill>
                  <a:schemeClr val="tx1"/>
                </a:solidFill>
                <a:latin typeface="標楷體" pitchFamily="65" charset="-120"/>
                <a:ea typeface="標楷體" pitchFamily="65" charset="-120"/>
              </a:rPr>
              <a:t>if then else </a:t>
            </a:r>
            <a:r>
              <a:rPr lang="zh-TW" altLang="en-US" dirty="0" smtClean="0">
                <a:solidFill>
                  <a:schemeClr val="tx1"/>
                </a:solidFill>
                <a:latin typeface="標楷體" pitchFamily="65" charset="-120"/>
                <a:ea typeface="標楷體" pitchFamily="65" charset="-120"/>
              </a:rPr>
              <a:t>對應兩個使用情節</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分別執行</a:t>
            </a:r>
            <a:r>
              <a:rPr lang="en-US" altLang="zh-TW" dirty="0" smtClean="0">
                <a:solidFill>
                  <a:schemeClr val="tx1"/>
                </a:solidFill>
                <a:latin typeface="標楷體" pitchFamily="65" charset="-120"/>
                <a:ea typeface="標楷體" pitchFamily="65" charset="-120"/>
              </a:rPr>
              <a:t>then</a:t>
            </a:r>
            <a:r>
              <a:rPr lang="zh-TW" altLang="en-US" dirty="0" smtClean="0">
                <a:solidFill>
                  <a:schemeClr val="tx1"/>
                </a:solidFill>
                <a:latin typeface="標楷體" pitchFamily="65" charset="-120"/>
                <a:ea typeface="標楷體" pitchFamily="65" charset="-120"/>
              </a:rPr>
              <a:t>及</a:t>
            </a:r>
            <a:r>
              <a:rPr lang="en-US" altLang="zh-TW" dirty="0" smtClean="0">
                <a:solidFill>
                  <a:schemeClr val="tx1"/>
                </a:solidFill>
                <a:latin typeface="標楷體" pitchFamily="65" charset="-120"/>
                <a:ea typeface="標楷體" pitchFamily="65" charset="-120"/>
              </a:rPr>
              <a:t>else)</a:t>
            </a:r>
          </a:p>
          <a:p>
            <a:pPr marL="0" indent="0">
              <a:buNone/>
              <a:defRPr/>
            </a:pPr>
            <a:r>
              <a:rPr lang="zh-TW" altLang="en-US" dirty="0" smtClean="0">
                <a:solidFill>
                  <a:schemeClr val="tx1"/>
                </a:solidFill>
                <a:latin typeface="標楷體" pitchFamily="65" charset="-120"/>
                <a:ea typeface="標楷體" pitchFamily="65" charset="-120"/>
              </a:rPr>
              <a:t>又例如 </a:t>
            </a:r>
            <a:r>
              <a:rPr lang="en-US" altLang="zh-TW" dirty="0" smtClean="0">
                <a:solidFill>
                  <a:schemeClr val="tx1"/>
                </a:solidFill>
                <a:latin typeface="標楷體" pitchFamily="65" charset="-120"/>
                <a:ea typeface="標楷體" pitchFamily="65" charset="-120"/>
              </a:rPr>
              <a:t>loop</a:t>
            </a:r>
            <a:r>
              <a:rPr lang="zh-TW" altLang="en-US" dirty="0" smtClean="0">
                <a:solidFill>
                  <a:schemeClr val="tx1"/>
                </a:solidFill>
                <a:latin typeface="標楷體" pitchFamily="65" charset="-120"/>
                <a:ea typeface="標楷體" pitchFamily="65" charset="-120"/>
              </a:rPr>
              <a:t> 對應</a:t>
            </a:r>
            <a:r>
              <a:rPr lang="en-US" altLang="zh-TW" dirty="0" smtClean="0">
                <a:solidFill>
                  <a:schemeClr val="tx1"/>
                </a:solidFill>
                <a:latin typeface="標楷體" pitchFamily="65" charset="-120"/>
                <a:ea typeface="標楷體" pitchFamily="65" charset="-120"/>
              </a:rPr>
              <a:t>N</a:t>
            </a:r>
            <a:r>
              <a:rPr lang="zh-TW" altLang="en-US" dirty="0" smtClean="0">
                <a:solidFill>
                  <a:schemeClr val="tx1"/>
                </a:solidFill>
                <a:latin typeface="標楷體" pitchFamily="65" charset="-120"/>
                <a:ea typeface="標楷體" pitchFamily="65" charset="-120"/>
              </a:rPr>
              <a:t>個</a:t>
            </a:r>
            <a:r>
              <a:rPr lang="zh-TW" altLang="en-US" dirty="0">
                <a:solidFill>
                  <a:schemeClr val="tx1"/>
                </a:solidFill>
                <a:latin typeface="標楷體" pitchFamily="65" charset="-120"/>
                <a:ea typeface="標楷體" pitchFamily="65" charset="-120"/>
              </a:rPr>
              <a:t>使用</a:t>
            </a:r>
            <a:r>
              <a:rPr lang="zh-TW" altLang="en-US" dirty="0" smtClean="0">
                <a:solidFill>
                  <a:schemeClr val="tx1"/>
                </a:solidFill>
                <a:latin typeface="標楷體" pitchFamily="65" charset="-120"/>
                <a:ea typeface="標楷體" pitchFamily="65" charset="-120"/>
              </a:rPr>
              <a:t>情節</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分別</a:t>
            </a:r>
            <a:r>
              <a:rPr lang="zh-TW" altLang="en-US" dirty="0" smtClean="0">
                <a:solidFill>
                  <a:schemeClr val="tx1"/>
                </a:solidFill>
                <a:latin typeface="標楷體" pitchFamily="65" charset="-120"/>
                <a:ea typeface="標楷體" pitchFamily="65" charset="-120"/>
              </a:rPr>
              <a:t>執行</a:t>
            </a:r>
            <a:r>
              <a:rPr lang="en-US" altLang="zh-TW" dirty="0" smtClean="0">
                <a:solidFill>
                  <a:schemeClr val="tx1"/>
                </a:solidFill>
                <a:latin typeface="標楷體" pitchFamily="65" charset="-120"/>
                <a:ea typeface="標楷體" pitchFamily="65" charset="-120"/>
              </a:rPr>
              <a:t>loop 0</a:t>
            </a:r>
            <a:r>
              <a:rPr lang="zh-TW" altLang="en-US" dirty="0" smtClean="0">
                <a:solidFill>
                  <a:schemeClr val="tx1"/>
                </a:solidFill>
                <a:latin typeface="標楷體" pitchFamily="65" charset="-120"/>
                <a:ea typeface="標楷體" pitchFamily="65" charset="-120"/>
              </a:rPr>
              <a:t>次 </a:t>
            </a: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次</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次</a:t>
            </a:r>
            <a:r>
              <a:rPr lang="en-US" altLang="zh-TW" dirty="0" smtClean="0">
                <a:solidFill>
                  <a:schemeClr val="tx1"/>
                </a:solidFill>
                <a:latin typeface="標楷體" pitchFamily="65" charset="-120"/>
                <a:ea typeface="標楷體" pitchFamily="65" charset="-120"/>
              </a:rPr>
              <a:t>,… N-1</a:t>
            </a:r>
            <a:r>
              <a:rPr lang="zh-TW" altLang="en-US" dirty="0">
                <a:solidFill>
                  <a:schemeClr val="tx1"/>
                </a:solidFill>
                <a:latin typeface="標楷體" pitchFamily="65" charset="-120"/>
                <a:ea typeface="標楷體" pitchFamily="65" charset="-120"/>
              </a:rPr>
              <a:t>次</a:t>
            </a:r>
            <a:r>
              <a:rPr lang="en-US" altLang="zh-TW" dirty="0" smtClean="0">
                <a:solidFill>
                  <a:schemeClr val="tx1"/>
                </a:solidFill>
                <a:latin typeface="標楷體" pitchFamily="65" charset="-120"/>
                <a:ea typeface="標楷體" pitchFamily="65" charset="-120"/>
              </a:rPr>
              <a:t>)</a:t>
            </a:r>
          </a:p>
          <a:p>
            <a:pPr marL="0" indent="0">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677621094"/>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9187DB2-464D-456D-A817-E59E099EFEF2}" type="slidenum">
              <a:rPr lang="zh-TW" altLang="en-US" smtClean="0"/>
              <a:pPr>
                <a:defRPr/>
              </a:pPr>
              <a:t>344</a:t>
            </a:fld>
            <a:endParaRPr lang="en-US" altLang="zh-TW"/>
          </a:p>
        </p:txBody>
      </p:sp>
      <p:sp>
        <p:nvSpPr>
          <p:cNvPr id="183298" name="Rectangle 2"/>
          <p:cNvSpPr>
            <a:spLocks noGrp="1" noChangeArrowheads="1"/>
          </p:cNvSpPr>
          <p:nvPr>
            <p:ph type="title"/>
          </p:nvPr>
        </p:nvSpPr>
        <p:spPr/>
        <p:txBody>
          <a:bodyPr/>
          <a:lstStyle/>
          <a:p>
            <a:pPr>
              <a:defRPr/>
            </a:pPr>
            <a:r>
              <a:rPr lang="en-US" altLang="zh-TW" sz="4000" dirty="0" smtClean="0">
                <a:solidFill>
                  <a:schemeClr val="tx1"/>
                </a:solidFill>
                <a:ea typeface="標楷體" pitchFamily="65" charset="-120"/>
              </a:rPr>
              <a:t>2.</a:t>
            </a:r>
            <a:r>
              <a:rPr lang="zh-TW" altLang="en-US" sz="4000" dirty="0" smtClean="0">
                <a:solidFill>
                  <a:schemeClr val="tx1"/>
                </a:solidFill>
                <a:ea typeface="標楷體" pitchFamily="65" charset="-120"/>
              </a:rPr>
              <a:t> 驗收測試案例及使用手冊</a:t>
            </a:r>
            <a:br>
              <a:rPr lang="zh-TW" altLang="en-US" sz="4000" dirty="0" smtClean="0">
                <a:solidFill>
                  <a:schemeClr val="tx1"/>
                </a:solidFill>
                <a:ea typeface="標楷體" pitchFamily="65" charset="-120"/>
              </a:rPr>
            </a:br>
            <a:r>
              <a:rPr lang="en-US" altLang="zh-TW" sz="4000" dirty="0" smtClean="0">
                <a:solidFill>
                  <a:schemeClr val="tx1"/>
                </a:solidFill>
                <a:latin typeface="Times New Roman" pitchFamily="18" charset="0"/>
                <a:ea typeface="標楷體" pitchFamily="65" charset="-120"/>
              </a:rPr>
              <a:t>(Acceptance test case &amp; User Manual )</a:t>
            </a:r>
          </a:p>
        </p:txBody>
      </p:sp>
      <p:sp>
        <p:nvSpPr>
          <p:cNvPr id="183299" name="Rectangle 3"/>
          <p:cNvSpPr>
            <a:spLocks noGrp="1" noChangeArrowheads="1"/>
          </p:cNvSpPr>
          <p:nvPr>
            <p:ph sz="quarter" idx="4294967295"/>
          </p:nvPr>
        </p:nvSpPr>
        <p:spPr>
          <a:xfrm>
            <a:off x="1524000" y="1792224"/>
            <a:ext cx="8534400" cy="3621024"/>
          </a:xfrm>
          <a:prstGeom prst="rect">
            <a:avLst/>
          </a:prstGeom>
        </p:spPr>
        <p:txBody>
          <a:bodyPr>
            <a:normAutofit fontScale="92500" lnSpcReduction="10000"/>
          </a:bodyPr>
          <a:lstStyle/>
          <a:p>
            <a:pPr eaLnBrk="1" hangingPunct="1">
              <a:lnSpc>
                <a:spcPct val="80000"/>
              </a:lnSpc>
              <a:buFont typeface="Wingdings" pitchFamily="2" charset="2"/>
              <a:buNone/>
              <a:defRPr/>
            </a:pPr>
            <a:r>
              <a:rPr lang="zh-TW" altLang="en-US" sz="2800" dirty="0" smtClean="0">
                <a:ea typeface="標楷體" pitchFamily="65" charset="-120"/>
              </a:rPr>
              <a:t>  </a:t>
            </a:r>
            <a:r>
              <a:rPr lang="zh-TW" altLang="en-US" sz="2800" dirty="0" smtClean="0">
                <a:solidFill>
                  <a:schemeClr val="tx1"/>
                </a:solidFill>
                <a:ea typeface="標楷體" pitchFamily="65" charset="-120"/>
              </a:rPr>
              <a:t>上述每個使用情節</a:t>
            </a:r>
            <a:r>
              <a:rPr lang="en-US" altLang="zh-TW" sz="2800" dirty="0" smtClean="0">
                <a:solidFill>
                  <a:schemeClr val="tx1"/>
                </a:solidFill>
                <a:ea typeface="標楷體" pitchFamily="65" charset="-120"/>
              </a:rPr>
              <a:t>, </a:t>
            </a:r>
            <a:r>
              <a:rPr lang="zh-TW" altLang="en-US" sz="2800" dirty="0" smtClean="0">
                <a:solidFill>
                  <a:schemeClr val="tx1"/>
                </a:solidFill>
                <a:ea typeface="標楷體" pitchFamily="65" charset="-120"/>
              </a:rPr>
              <a:t>加上輸入資料及預期輸出資料後</a:t>
            </a:r>
            <a:r>
              <a:rPr lang="en-US" altLang="zh-TW" sz="2800" dirty="0" smtClean="0">
                <a:solidFill>
                  <a:schemeClr val="tx1"/>
                </a:solidFill>
                <a:ea typeface="標楷體" pitchFamily="65" charset="-120"/>
              </a:rPr>
              <a:t>,</a:t>
            </a:r>
            <a:r>
              <a:rPr lang="zh-TW" altLang="en-US" sz="2800" dirty="0" smtClean="0">
                <a:solidFill>
                  <a:schemeClr val="tx1"/>
                </a:solidFill>
                <a:ea typeface="標楷體" pitchFamily="65" charset="-120"/>
              </a:rPr>
              <a:t>即做為測試該功能可否驗收之依據</a:t>
            </a:r>
            <a:r>
              <a:rPr lang="en-US" altLang="zh-TW" sz="2800" dirty="0" smtClean="0">
                <a:solidFill>
                  <a:schemeClr val="tx1"/>
                </a:solidFill>
                <a:ea typeface="標楷體" pitchFamily="65" charset="-120"/>
              </a:rPr>
              <a:t>, </a:t>
            </a:r>
            <a:r>
              <a:rPr lang="zh-TW" altLang="en-US" sz="2800" dirty="0" smtClean="0">
                <a:solidFill>
                  <a:schemeClr val="tx1"/>
                </a:solidFill>
                <a:ea typeface="標楷體" pitchFamily="65" charset="-120"/>
              </a:rPr>
              <a:t>叫一個驗收測試案例 也就是依每個案例跑程式</a:t>
            </a:r>
            <a:r>
              <a:rPr lang="en-US" altLang="zh-TW" sz="2800" dirty="0" smtClean="0">
                <a:solidFill>
                  <a:schemeClr val="tx1"/>
                </a:solidFill>
                <a:ea typeface="標楷體" pitchFamily="65" charset="-120"/>
              </a:rPr>
              <a:t>;</a:t>
            </a:r>
            <a:r>
              <a:rPr lang="zh-TW" altLang="en-US" sz="2800" dirty="0" smtClean="0">
                <a:solidFill>
                  <a:schemeClr val="tx1"/>
                </a:solidFill>
                <a:ea typeface="標楷體" pitchFamily="65" charset="-120"/>
              </a:rPr>
              <a:t>如順利跑完，則該驗收測試案例</a:t>
            </a:r>
            <a:r>
              <a:rPr lang="en-US" altLang="zh-TW" sz="2800" dirty="0" smtClean="0">
                <a:solidFill>
                  <a:schemeClr val="tx1"/>
                </a:solidFill>
                <a:latin typeface="Times New Roman" pitchFamily="18" charset="0"/>
                <a:ea typeface="標楷體" pitchFamily="65" charset="-120"/>
              </a:rPr>
              <a:t>(acceptance test case)</a:t>
            </a:r>
            <a:r>
              <a:rPr lang="en-US" altLang="zh-TW" sz="2800" dirty="0" smtClean="0">
                <a:solidFill>
                  <a:schemeClr val="tx1"/>
                </a:solidFill>
                <a:ea typeface="標楷體" pitchFamily="65" charset="-120"/>
              </a:rPr>
              <a:t> </a:t>
            </a:r>
            <a:r>
              <a:rPr lang="zh-TW" altLang="en-US" sz="2800" dirty="0" smtClean="0">
                <a:solidFill>
                  <a:schemeClr val="tx1"/>
                </a:solidFill>
                <a:ea typeface="標楷體" pitchFamily="65" charset="-120"/>
              </a:rPr>
              <a:t>通過</a:t>
            </a:r>
          </a:p>
          <a:p>
            <a:pPr eaLnBrk="1" hangingPunct="1">
              <a:lnSpc>
                <a:spcPct val="80000"/>
              </a:lnSpc>
              <a:buFont typeface="Wingdings" pitchFamily="2" charset="2"/>
              <a:buNone/>
              <a:defRPr/>
            </a:pPr>
            <a:endParaRPr lang="en-US" altLang="zh-TW" sz="2800" dirty="0" smtClean="0">
              <a:solidFill>
                <a:schemeClr val="tx1"/>
              </a:solidFill>
              <a:latin typeface="微軟正黑體" pitchFamily="34" charset="-120"/>
              <a:ea typeface="微軟正黑體" pitchFamily="34" charset="-120"/>
            </a:endParaRPr>
          </a:p>
          <a:p>
            <a:pPr>
              <a:lnSpc>
                <a:spcPct val="80000"/>
              </a:lnSpc>
              <a:buNone/>
              <a:defRPr/>
            </a:pPr>
            <a:r>
              <a:rPr lang="zh-TW" altLang="en-US" sz="2800" dirty="0" smtClean="0">
                <a:solidFill>
                  <a:schemeClr val="tx1"/>
                </a:solidFill>
                <a:latin typeface="微軟正黑體" pitchFamily="34" charset="-120"/>
                <a:ea typeface="微軟正黑體" pitchFamily="34" charset="-120"/>
              </a:rPr>
              <a:t>例子</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遊戲軟體最簡單的</a:t>
            </a:r>
            <a:r>
              <a:rPr lang="zh-TW" altLang="en-US" sz="2800" dirty="0" smtClean="0">
                <a:solidFill>
                  <a:schemeClr val="tx1"/>
                </a:solidFill>
                <a:ea typeface="標楷體" pitchFamily="65" charset="-120"/>
              </a:rPr>
              <a:t>驗收測試</a:t>
            </a:r>
            <a:r>
              <a:rPr lang="zh-TW" altLang="en-US" sz="2800" dirty="0" smtClean="0">
                <a:solidFill>
                  <a:schemeClr val="tx1"/>
                </a:solidFill>
                <a:latin typeface="標楷體" pitchFamily="65" charset="-120"/>
                <a:ea typeface="標楷體" pitchFamily="65" charset="-120"/>
              </a:rPr>
              <a:t>一</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下</a:t>
            </a:r>
            <a:r>
              <a:rPr lang="zh-TW" altLang="en-US" sz="2800" dirty="0" smtClean="0">
                <a:solidFill>
                  <a:schemeClr val="tx1"/>
                </a:solidFill>
                <a:latin typeface="新細明體" pitchFamily="18" charset="-120"/>
              </a:rPr>
              <a:t>圖一</a:t>
            </a:r>
            <a:r>
              <a:rPr lang="en-US" altLang="zh-TW" sz="2800" dirty="0" smtClean="0">
                <a:solidFill>
                  <a:schemeClr val="tx1"/>
                </a:solidFill>
                <a:latin typeface="新細明體" pitchFamily="18" charset="-120"/>
              </a:rPr>
              <a:t>,</a:t>
            </a:r>
            <a:r>
              <a:rPr lang="zh-TW" altLang="en-US" sz="2800" dirty="0" smtClean="0">
                <a:solidFill>
                  <a:schemeClr val="tx1"/>
                </a:solidFill>
                <a:latin typeface="新細明體" pitchFamily="18" charset="-120"/>
              </a:rPr>
              <a:t>圖二要寫好</a:t>
            </a:r>
            <a:r>
              <a:rPr lang="en-US" altLang="zh-TW" sz="2800" dirty="0" smtClean="0">
                <a:solidFill>
                  <a:schemeClr val="tx1"/>
                </a:solidFill>
                <a:latin typeface="標楷體" pitchFamily="65" charset="-120"/>
                <a:ea typeface="標楷體" pitchFamily="65" charset="-120"/>
              </a:rPr>
              <a:t>)</a:t>
            </a:r>
          </a:p>
          <a:p>
            <a:pPr>
              <a:lnSpc>
                <a:spcPct val="80000"/>
              </a:lnSpc>
              <a:buNone/>
              <a:defRPr/>
            </a:pPr>
            <a:r>
              <a:rPr lang="en-US" altLang="zh-TW" sz="2800" dirty="0" smtClean="0">
                <a:solidFill>
                  <a:schemeClr val="tx1"/>
                </a:solidFill>
                <a:latin typeface="標楷體" pitchFamily="65" charset="-120"/>
                <a:ea typeface="標楷體" pitchFamily="65" charset="-120"/>
              </a:rPr>
              <a:t>  1.</a:t>
            </a:r>
            <a:r>
              <a:rPr lang="zh-TW" altLang="en-US" sz="2800" dirty="0" smtClean="0">
                <a:solidFill>
                  <a:schemeClr val="tx1"/>
                </a:solidFill>
                <a:latin typeface="新細明體" pitchFamily="18" charset="-120"/>
              </a:rPr>
              <a:t>看到 圖一 </a:t>
            </a:r>
            <a:r>
              <a:rPr lang="en-US" altLang="zh-TW" sz="2800" dirty="0" err="1" smtClean="0">
                <a:solidFill>
                  <a:schemeClr val="tx1"/>
                </a:solidFill>
                <a:latin typeface="新細明體" pitchFamily="18" charset="-120"/>
              </a:rPr>
              <a:t>welcomeScreen</a:t>
            </a:r>
            <a:r>
              <a:rPr lang="zh-TW" altLang="en-US" sz="2800" dirty="0" smtClean="0">
                <a:solidFill>
                  <a:schemeClr val="tx1"/>
                </a:solidFill>
                <a:latin typeface="新細明體" pitchFamily="18" charset="-120"/>
              </a:rPr>
              <a:t>，輸入</a:t>
            </a:r>
            <a:r>
              <a:rPr lang="en-US" altLang="zh-TW" sz="2800" dirty="0" smtClean="0">
                <a:solidFill>
                  <a:schemeClr val="tx1"/>
                </a:solidFill>
                <a:latin typeface="新細明體" pitchFamily="18" charset="-120"/>
              </a:rPr>
              <a:t>password </a:t>
            </a:r>
            <a:r>
              <a:rPr lang="en-US" altLang="zh-TW" sz="2800" b="1" dirty="0" smtClean="0">
                <a:solidFill>
                  <a:schemeClr val="tx1"/>
                </a:solidFill>
                <a:latin typeface="微軟正黑體" pitchFamily="34" charset="-120"/>
                <a:ea typeface="微軟正黑體" pitchFamily="34" charset="-120"/>
              </a:rPr>
              <a:t>Chen123</a:t>
            </a:r>
            <a:endParaRPr lang="en-US" altLang="zh-TW" sz="2800" dirty="0" smtClean="0">
              <a:solidFill>
                <a:schemeClr val="tx1"/>
              </a:solidFill>
              <a:latin typeface="新細明體" pitchFamily="18" charset="-120"/>
            </a:endParaRPr>
          </a:p>
          <a:p>
            <a:pPr>
              <a:lnSpc>
                <a:spcPct val="80000"/>
              </a:lnSpc>
              <a:buNone/>
              <a:defRPr/>
            </a:pPr>
            <a:r>
              <a:rPr lang="en-US" altLang="zh-TW" sz="2800" dirty="0" smtClean="0">
                <a:solidFill>
                  <a:schemeClr val="tx1"/>
                </a:solidFill>
                <a:latin typeface="新細明體" pitchFamily="18" charset="-120"/>
              </a:rPr>
              <a:t>    2. </a:t>
            </a:r>
            <a:r>
              <a:rPr lang="zh-TW" altLang="en-US" sz="2800" dirty="0" smtClean="0">
                <a:solidFill>
                  <a:schemeClr val="tx1"/>
                </a:solidFill>
                <a:latin typeface="新細明體" pitchFamily="18" charset="-120"/>
              </a:rPr>
              <a:t>看到 圖二 </a:t>
            </a:r>
            <a:r>
              <a:rPr lang="en-US" altLang="zh-TW" sz="2800" dirty="0" err="1" smtClean="0">
                <a:solidFill>
                  <a:schemeClr val="tx1"/>
                </a:solidFill>
                <a:latin typeface="新細明體" pitchFamily="18" charset="-120"/>
              </a:rPr>
              <a:t>mainScreen</a:t>
            </a:r>
            <a:r>
              <a:rPr lang="en-US" altLang="zh-TW" sz="2800" dirty="0" smtClean="0">
                <a:solidFill>
                  <a:schemeClr val="tx1"/>
                </a:solidFill>
                <a:latin typeface="新細明體" pitchFamily="18" charset="-120"/>
              </a:rPr>
              <a:t>，</a:t>
            </a:r>
            <a:r>
              <a:rPr lang="zh-TW" altLang="en-US" sz="2800" dirty="0" smtClean="0">
                <a:solidFill>
                  <a:schemeClr val="tx1"/>
                </a:solidFill>
                <a:latin typeface="微軟正黑體" pitchFamily="34" charset="-120"/>
                <a:ea typeface="微軟正黑體" pitchFamily="34" charset="-120"/>
              </a:rPr>
              <a:t>點選 </a:t>
            </a:r>
            <a:r>
              <a:rPr lang="en-US" altLang="zh-TW" sz="2800" b="1" dirty="0" smtClean="0">
                <a:solidFill>
                  <a:schemeClr val="tx1"/>
                </a:solidFill>
                <a:latin typeface="微軟正黑體" pitchFamily="34" charset="-120"/>
                <a:ea typeface="微軟正黑體" pitchFamily="34" charset="-120"/>
              </a:rPr>
              <a:t>Exit</a:t>
            </a:r>
            <a:r>
              <a:rPr lang="en-US" altLang="zh-TW" sz="2800" dirty="0" smtClean="0">
                <a:solidFill>
                  <a:schemeClr val="tx1"/>
                </a:solidFill>
                <a:latin typeface="新細明體" pitchFamily="18" charset="-120"/>
              </a:rPr>
              <a:t>，</a:t>
            </a:r>
            <a:r>
              <a:rPr lang="zh-TW" altLang="en-US" sz="2800" dirty="0" smtClean="0">
                <a:solidFill>
                  <a:schemeClr val="tx1"/>
                </a:solidFill>
                <a:latin typeface="新細明體" pitchFamily="18" charset="-120"/>
              </a:rPr>
              <a:t>離開系統</a:t>
            </a:r>
            <a:endParaRPr lang="en-US" altLang="zh-TW" sz="2800" dirty="0" smtClean="0">
              <a:solidFill>
                <a:schemeClr val="tx1"/>
              </a:solidFill>
              <a:latin typeface="新細明體" pitchFamily="18" charset="-120"/>
            </a:endParaRPr>
          </a:p>
          <a:p>
            <a:pPr eaLnBrk="1" hangingPunct="1">
              <a:lnSpc>
                <a:spcPct val="80000"/>
              </a:lnSpc>
              <a:buFont typeface="Wingdings" pitchFamily="2" charset="2"/>
              <a:buNone/>
              <a:defRPr/>
            </a:pPr>
            <a:r>
              <a:rPr lang="en-US" altLang="zh-TW" sz="2800" dirty="0" smtClean="0">
                <a:solidFill>
                  <a:schemeClr val="tx1"/>
                </a:solidFill>
                <a:latin typeface="新細明體" pitchFamily="18" charset="-120"/>
              </a:rPr>
              <a:t>    </a:t>
            </a:r>
          </a:p>
          <a:p>
            <a:pPr eaLnBrk="1" hangingPunct="1">
              <a:lnSpc>
                <a:spcPct val="80000"/>
              </a:lnSpc>
              <a:buFont typeface="Wingdings" pitchFamily="2" charset="2"/>
              <a:buNone/>
              <a:defRPr/>
            </a:pPr>
            <a:r>
              <a:rPr lang="en-US" altLang="zh-TW" sz="2800" dirty="0" smtClean="0">
                <a:solidFill>
                  <a:schemeClr val="tx1"/>
                </a:solidFill>
                <a:latin typeface="新細明體" pitchFamily="18" charset="-120"/>
              </a:rPr>
              <a:t>    </a:t>
            </a:r>
            <a:r>
              <a:rPr lang="zh-TW" altLang="en-US" sz="2800" dirty="0" smtClean="0">
                <a:solidFill>
                  <a:schemeClr val="tx1"/>
                </a:solidFill>
                <a:latin typeface="標楷體" pitchFamily="65" charset="-120"/>
                <a:ea typeface="標楷體" pitchFamily="65" charset="-120"/>
              </a:rPr>
              <a:t>之後</a:t>
            </a:r>
            <a:r>
              <a:rPr lang="zh-TW" altLang="en-US" sz="2800" dirty="0" smtClean="0">
                <a:solidFill>
                  <a:schemeClr val="tx1"/>
                </a:solidFill>
                <a:ea typeface="標楷體" pitchFamily="65" charset="-120"/>
              </a:rPr>
              <a:t>，</a:t>
            </a:r>
            <a:r>
              <a:rPr lang="zh-TW" altLang="en-US" sz="2800" dirty="0" smtClean="0">
                <a:solidFill>
                  <a:schemeClr val="tx1"/>
                </a:solidFill>
                <a:latin typeface="標楷體" pitchFamily="65" charset="-120"/>
                <a:ea typeface="標楷體" pitchFamily="65" charset="-120"/>
              </a:rPr>
              <a:t>整理</a:t>
            </a:r>
            <a:r>
              <a:rPr lang="zh-TW" altLang="en-US" sz="2800" dirty="0" smtClean="0">
                <a:solidFill>
                  <a:schemeClr val="tx1"/>
                </a:solidFill>
                <a:ea typeface="標楷體" pitchFamily="65" charset="-120"/>
              </a:rPr>
              <a:t>驗收測試案例的</a:t>
            </a:r>
            <a:r>
              <a:rPr lang="zh-TW" altLang="en-US" sz="2800" dirty="0" smtClean="0">
                <a:solidFill>
                  <a:schemeClr val="tx1"/>
                </a:solidFill>
                <a:latin typeface="標楷體" pitchFamily="65" charset="-120"/>
                <a:ea typeface="標楷體" pitchFamily="65" charset="-120"/>
              </a:rPr>
              <a:t>重要畫面成使用手冊</a:t>
            </a: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endParaRPr lang="zh-TW" altLang="en-US" sz="2800" dirty="0" smtClean="0">
              <a:ea typeface="標楷體" pitchFamily="65" charset="-120"/>
            </a:endParaRPr>
          </a:p>
        </p:txBody>
      </p:sp>
    </p:spTree>
    <p:extLst>
      <p:ext uri="{BB962C8B-B14F-4D97-AF65-F5344CB8AC3E}">
        <p14:creationId xmlns:p14="http://schemas.microsoft.com/office/powerpoint/2010/main" val="4191211053"/>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7B7AE3F-8A1E-40C1-A052-5BFFCA237111}" type="slidenum">
              <a:rPr lang="zh-TW" altLang="en-US" smtClean="0">
                <a:solidFill>
                  <a:schemeClr val="tx1"/>
                </a:solidFill>
              </a:rPr>
              <a:pPr>
                <a:defRPr/>
              </a:pPr>
              <a:t>345</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Times New Roman" pitchFamily="18" charset="0"/>
                <a:cs typeface="Times New Roman" pitchFamily="18" charset="0"/>
              </a:rPr>
              <a:t>User Manual</a:t>
            </a:r>
            <a:endParaRPr lang="zh-TW" altLang="en-US" dirty="0">
              <a:solidFill>
                <a:schemeClr val="tx1"/>
              </a:solidFill>
              <a:latin typeface="Times New Roman" pitchFamily="18" charset="0"/>
              <a:cs typeface="Times New Roman" pitchFamily="18" charset="0"/>
            </a:endParaRPr>
          </a:p>
        </p:txBody>
      </p:sp>
      <p:sp>
        <p:nvSpPr>
          <p:cNvPr id="3" name="內容版面配置區 2"/>
          <p:cNvSpPr>
            <a:spLocks noGrp="1"/>
          </p:cNvSpPr>
          <p:nvPr>
            <p:ph sz="quarter" idx="4294967295"/>
          </p:nvPr>
        </p:nvSpPr>
        <p:spPr>
          <a:xfrm>
            <a:off x="1524000" y="2029968"/>
            <a:ext cx="8534400" cy="2862072"/>
          </a:xfrm>
          <a:prstGeom prst="rect">
            <a:avLst/>
          </a:prstGeom>
        </p:spPr>
        <p:txBody>
          <a:bodyPr>
            <a:normAutofit/>
          </a:bodyPr>
          <a:lstStyle/>
          <a:p>
            <a:pPr>
              <a:buFont typeface="Wingdings" pitchFamily="2" charset="2"/>
              <a:buNone/>
              <a:defRPr/>
            </a:pPr>
            <a:r>
              <a:rPr lang="zh-TW" altLang="en-US" dirty="0" smtClean="0">
                <a:solidFill>
                  <a:schemeClr val="tx1"/>
                </a:solidFill>
                <a:ea typeface="標楷體" pitchFamily="65" charset="-120"/>
              </a:rPr>
              <a:t>  驗收測試案例稍加修改簡化 </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可輕易得到 </a:t>
            </a:r>
            <a:r>
              <a:rPr lang="en-US" altLang="zh-TW" dirty="0" smtClean="0">
                <a:solidFill>
                  <a:schemeClr val="tx1"/>
                </a:solidFill>
                <a:latin typeface="Times New Roman" pitchFamily="18" charset="0"/>
                <a:cs typeface="Times New Roman" pitchFamily="18" charset="0"/>
              </a:rPr>
              <a:t>User Manual (</a:t>
            </a:r>
            <a:r>
              <a:rPr lang="zh-TW" altLang="en-US" dirty="0" smtClean="0">
                <a:solidFill>
                  <a:schemeClr val="tx1"/>
                </a:solidFill>
                <a:latin typeface="標楷體" pitchFamily="65" charset="-120"/>
                <a:ea typeface="標楷體" pitchFamily="65" charset="-120"/>
                <a:cs typeface="Times New Roman" pitchFamily="18" charset="0"/>
              </a:rPr>
              <a:t>使用手冊</a:t>
            </a:r>
            <a:r>
              <a:rPr lang="en-US" altLang="zh-TW" dirty="0" smtClean="0">
                <a:solidFill>
                  <a:schemeClr val="tx1"/>
                </a:solidFill>
                <a:latin typeface="Times New Roman" pitchFamily="18" charset="0"/>
                <a:cs typeface="Times New Roman" pitchFamily="18" charset="0"/>
              </a:rPr>
              <a:t>)</a:t>
            </a:r>
            <a:r>
              <a:rPr lang="zh-TW" altLang="en-US" dirty="0" smtClean="0">
                <a:solidFill>
                  <a:schemeClr val="tx1"/>
                </a:solidFill>
                <a:latin typeface="Times New Roman" pitchFamily="18" charset="0"/>
                <a:cs typeface="Times New Roman" pitchFamily="18" charset="0"/>
              </a:rPr>
              <a:t> </a:t>
            </a:r>
            <a:endParaRPr lang="en-US" altLang="zh-TW" dirty="0" smtClean="0">
              <a:solidFill>
                <a:schemeClr val="tx1"/>
              </a:solidFill>
              <a:latin typeface="Times New Roman" pitchFamily="18" charset="0"/>
              <a:cs typeface="Times New Roman" pitchFamily="18" charset="0"/>
            </a:endParaRPr>
          </a:p>
          <a:p>
            <a:pPr>
              <a:buFont typeface="Wingdings" pitchFamily="2" charset="2"/>
              <a:buNone/>
              <a:defRPr/>
            </a:pPr>
            <a:endParaRPr lang="en-US" altLang="zh-TW" dirty="0" smtClean="0">
              <a:solidFill>
                <a:schemeClr val="tx1"/>
              </a:solidFill>
            </a:endParaRPr>
          </a:p>
          <a:p>
            <a:pPr>
              <a:buFont typeface="Wingdings" pitchFamily="2" charset="2"/>
              <a:buNone/>
              <a:defRPr/>
            </a:pPr>
            <a:r>
              <a:rPr lang="zh-TW" altLang="en-US" dirty="0" smtClean="0">
                <a:solidFill>
                  <a:schemeClr val="tx1"/>
                </a:solidFill>
              </a:rPr>
              <a:t>  </a:t>
            </a:r>
            <a:r>
              <a:rPr lang="zh-TW" altLang="en-US" dirty="0" smtClean="0">
                <a:solidFill>
                  <a:schemeClr val="tx1"/>
                </a:solidFill>
                <a:latin typeface="標楷體" pitchFamily="65" charset="-120"/>
                <a:ea typeface="標楷體" pitchFamily="65" charset="-120"/>
              </a:rPr>
              <a:t>記得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文件是動態的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驗收測試案例隨時變動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所以 </a:t>
            </a:r>
            <a:r>
              <a:rPr lang="en-US" altLang="zh-TW" dirty="0" smtClean="0">
                <a:solidFill>
                  <a:schemeClr val="tx1"/>
                </a:solidFill>
                <a:latin typeface="Times New Roman" pitchFamily="18" charset="0"/>
                <a:ea typeface="標楷體" pitchFamily="65" charset="-120"/>
                <a:cs typeface="Times New Roman" pitchFamily="18" charset="0"/>
              </a:rPr>
              <a:t>User Manual</a:t>
            </a:r>
            <a:r>
              <a:rPr lang="zh-TW" altLang="en-US" dirty="0" smtClean="0">
                <a:solidFill>
                  <a:schemeClr val="tx1"/>
                </a:solidFill>
                <a:latin typeface="Times New Roman" pitchFamily="18" charset="0"/>
                <a:ea typeface="標楷體" pitchFamily="65" charset="-120"/>
                <a:cs typeface="Times New Roman" pitchFamily="18" charset="0"/>
              </a:rPr>
              <a:t> </a:t>
            </a:r>
            <a:r>
              <a:rPr lang="zh-TW" altLang="en-US" dirty="0" smtClean="0">
                <a:solidFill>
                  <a:schemeClr val="tx1"/>
                </a:solidFill>
                <a:latin typeface="標楷體" pitchFamily="65" charset="-120"/>
                <a:ea typeface="標楷體" pitchFamily="65" charset="-120"/>
              </a:rPr>
              <a:t>也是隨時變動的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也就是隨著程式碼不斷變動</a:t>
            </a:r>
            <a:r>
              <a:rPr lang="en-US" altLang="zh-TW" dirty="0" smtClean="0">
                <a:solidFill>
                  <a:schemeClr val="tx1"/>
                </a:solidFill>
                <a:latin typeface="標楷體" pitchFamily="65" charset="-120"/>
                <a:ea typeface="標楷體" pitchFamily="65" charset="-120"/>
              </a:rPr>
              <a:t>, </a:t>
            </a:r>
            <a:r>
              <a:rPr lang="en-US" altLang="zh-TW" dirty="0" smtClean="0">
                <a:solidFill>
                  <a:schemeClr val="tx1"/>
                </a:solidFill>
                <a:latin typeface="Times New Roman" pitchFamily="18" charset="0"/>
                <a:ea typeface="標楷體" pitchFamily="65" charset="-120"/>
                <a:cs typeface="Times New Roman" pitchFamily="18" charset="0"/>
              </a:rPr>
              <a:t>User Manual</a:t>
            </a:r>
            <a:r>
              <a:rPr lang="zh-TW" altLang="en-US" dirty="0" smtClean="0">
                <a:solidFill>
                  <a:schemeClr val="tx1"/>
                </a:solidFill>
                <a:latin typeface="Times New Roman" pitchFamily="18" charset="0"/>
                <a:ea typeface="標楷體" pitchFamily="65" charset="-120"/>
                <a:cs typeface="Times New Roman" pitchFamily="18" charset="0"/>
              </a:rPr>
              <a:t> 要跟著變動</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985947238"/>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驗收</a:t>
            </a:r>
            <a:r>
              <a:rPr lang="zh-TW" altLang="en-US" dirty="0">
                <a:solidFill>
                  <a:schemeClr val="tx1"/>
                </a:solidFill>
                <a:ea typeface="標楷體" pitchFamily="65" charset="-120"/>
              </a:rPr>
              <a:t>測試</a:t>
            </a:r>
            <a:r>
              <a:rPr lang="zh-TW" altLang="en-US" dirty="0" smtClean="0">
                <a:solidFill>
                  <a:schemeClr val="tx1"/>
                </a:solidFill>
                <a:ea typeface="標楷體" pitchFamily="65" charset="-120"/>
              </a:rPr>
              <a:t>案例</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這文件 數量不少 形成開發的負擔 </a:t>
            </a:r>
            <a:endParaRPr lang="en-US" altLang="zh-TW" dirty="0" smtClean="0">
              <a:solidFill>
                <a:schemeClr val="tx1"/>
              </a:solidFill>
              <a:ea typeface="標楷體" pitchFamily="65" charset="-120"/>
            </a:endParaRPr>
          </a:p>
          <a:p>
            <a:pPr marL="0" indent="0">
              <a:buNone/>
            </a:pPr>
            <a:r>
              <a:rPr lang="zh-TW" altLang="en-US" dirty="0" smtClean="0">
                <a:solidFill>
                  <a:schemeClr val="tx1"/>
                </a:solidFill>
                <a:ea typeface="標楷體" pitchFamily="65" charset="-120"/>
              </a:rPr>
              <a:t>而且 使用者要藉著閱讀此文件來體驗使用狀況  成效不佳 </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因為是文件溝通</a:t>
            </a:r>
            <a:r>
              <a:rPr lang="en-US" altLang="zh-TW" dirty="0" smtClean="0">
                <a:solidFill>
                  <a:schemeClr val="tx1"/>
                </a:solidFill>
                <a:ea typeface="標楷體" pitchFamily="65" charset="-120"/>
              </a:rPr>
              <a:t>)</a:t>
            </a:r>
          </a:p>
          <a:p>
            <a:pPr marL="0" indent="0">
              <a:buNone/>
            </a:pPr>
            <a:endParaRPr lang="en-US" altLang="zh-TW" dirty="0">
              <a:solidFill>
                <a:schemeClr val="tx1"/>
              </a:solidFill>
              <a:ea typeface="標楷體" pitchFamily="65" charset="-120"/>
            </a:endParaRPr>
          </a:p>
          <a:p>
            <a:pPr marL="0" indent="0">
              <a:buNone/>
            </a:pPr>
            <a:r>
              <a:rPr lang="zh-TW" altLang="en-US" dirty="0" smtClean="0">
                <a:solidFill>
                  <a:schemeClr val="tx1"/>
                </a:solidFill>
                <a:ea typeface="標楷體" pitchFamily="65" charset="-120"/>
              </a:rPr>
              <a:t>所以  軟體公司稍上軌道之後 應設法引入 </a:t>
            </a:r>
            <a:r>
              <a:rPr lang="en-US" altLang="zh-TW" dirty="0"/>
              <a:t>Requirement Prototyping </a:t>
            </a:r>
            <a:r>
              <a:rPr lang="en-US" altLang="zh-TW" dirty="0" smtClean="0"/>
              <a:t>Tools</a:t>
            </a:r>
            <a:r>
              <a:rPr lang="zh-TW" altLang="en-US" dirty="0" smtClean="0"/>
              <a:t> </a:t>
            </a:r>
            <a:r>
              <a:rPr lang="en-US" altLang="zh-TW" dirty="0" smtClean="0"/>
              <a:t>(</a:t>
            </a:r>
            <a:r>
              <a:rPr lang="zh-TW" altLang="en-US" dirty="0" smtClean="0">
                <a:latin typeface="標楷體" pitchFamily="65" charset="-120"/>
                <a:ea typeface="標楷體" pitchFamily="65" charset="-120"/>
              </a:rPr>
              <a:t>需求雛型工具</a:t>
            </a:r>
            <a:r>
              <a:rPr lang="en-US" altLang="zh-TW" dirty="0" smtClean="0">
                <a:latin typeface="標楷體" pitchFamily="65" charset="-120"/>
                <a:ea typeface="標楷體" pitchFamily="65" charset="-120"/>
              </a:rPr>
              <a:t>) </a:t>
            </a:r>
            <a:r>
              <a:rPr lang="zh-TW" altLang="en-US" dirty="0" smtClean="0">
                <a:latin typeface="標楷體" pitchFamily="65" charset="-120"/>
                <a:ea typeface="標楷體" pitchFamily="65" charset="-120"/>
              </a:rPr>
              <a:t>快速構建</a:t>
            </a:r>
            <a:r>
              <a:rPr lang="zh-TW" altLang="en-US" b="1" dirty="0" smtClean="0">
                <a:latin typeface="微軟正黑體" pitchFamily="34" charset="-120"/>
                <a:ea typeface="微軟正黑體" pitchFamily="34" charset="-120"/>
              </a:rPr>
              <a:t>可執行的軟體雛型 </a:t>
            </a:r>
            <a:r>
              <a:rPr lang="zh-TW" altLang="en-US" b="1" dirty="0" smtClean="0">
                <a:latin typeface="標楷體" pitchFamily="65" charset="-120"/>
                <a:ea typeface="標楷體" pitchFamily="65" charset="-120"/>
              </a:rPr>
              <a:t>讓</a:t>
            </a:r>
            <a:r>
              <a:rPr lang="zh-TW" altLang="en-US" dirty="0" smtClean="0">
                <a:solidFill>
                  <a:schemeClr val="tx1"/>
                </a:solidFill>
                <a:ea typeface="標楷體" pitchFamily="65" charset="-120"/>
              </a:rPr>
              <a:t>使用者彷彿可執行功能 </a:t>
            </a:r>
            <a:r>
              <a:rPr lang="zh-TW" altLang="en-US" b="1" dirty="0" smtClean="0">
                <a:latin typeface="標楷體" pitchFamily="65" charset="-120"/>
                <a:ea typeface="標楷體" pitchFamily="65" charset="-120"/>
              </a:rPr>
              <a:t>輸出畫面自動出現 </a:t>
            </a:r>
            <a:r>
              <a:rPr lang="zh-TW" altLang="en-US" dirty="0" smtClean="0">
                <a:latin typeface="標楷體" pitchFamily="65" charset="-120"/>
                <a:ea typeface="標楷體" pitchFamily="65" charset="-120"/>
              </a:rPr>
              <a:t>讓使用者可體驗</a:t>
            </a:r>
            <a:r>
              <a:rPr lang="zh-TW" altLang="en-US" dirty="0">
                <a:solidFill>
                  <a:schemeClr val="tx1"/>
                </a:solidFill>
                <a:ea typeface="標楷體" pitchFamily="65" charset="-120"/>
              </a:rPr>
              <a:t>使用狀況 </a:t>
            </a:r>
            <a:r>
              <a:rPr lang="zh-TW" altLang="en-US" dirty="0" smtClean="0">
                <a:solidFill>
                  <a:schemeClr val="tx1"/>
                </a:solidFill>
                <a:ea typeface="標楷體" pitchFamily="65" charset="-120"/>
              </a:rPr>
              <a:t> 這使得開發者可精確的掌握需求</a:t>
            </a:r>
            <a:endParaRPr lang="zh-TW" altLang="en-US"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smtClean="0">
                <a:solidFill>
                  <a:schemeClr val="tx1"/>
                </a:solidFill>
              </a:rPr>
              <a:t>Requirement Prototyping Tools</a:t>
            </a:r>
            <a:endParaRPr lang="zh-TW" altLang="en-US" dirty="0">
              <a:solidFill>
                <a:schemeClr val="tx1"/>
              </a:solidFill>
            </a:endParaRPr>
          </a:p>
        </p:txBody>
      </p:sp>
    </p:spTree>
    <p:extLst>
      <p:ext uri="{BB962C8B-B14F-4D97-AF65-F5344CB8AC3E}">
        <p14:creationId xmlns:p14="http://schemas.microsoft.com/office/powerpoint/2010/main" val="2795507838"/>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51C6F04-3775-4E5D-A7A9-E0768F2F3152}" type="slidenum">
              <a:rPr lang="zh-TW" altLang="en-US" smtClean="0"/>
              <a:pPr>
                <a:defRPr/>
              </a:pPr>
              <a:t>347</a:t>
            </a:fld>
            <a:endParaRPr lang="en-US" altLang="zh-TW"/>
          </a:p>
        </p:txBody>
      </p:sp>
      <p:sp>
        <p:nvSpPr>
          <p:cNvPr id="149506" name="Rectangle 2"/>
          <p:cNvSpPr>
            <a:spLocks noGrp="1" noChangeArrowheads="1"/>
          </p:cNvSpPr>
          <p:nvPr>
            <p:ph type="title"/>
          </p:nvPr>
        </p:nvSpPr>
        <p:spPr/>
        <p:txBody>
          <a:bodyPr/>
          <a:lstStyle/>
          <a:p>
            <a:pPr eaLnBrk="1" hangingPunct="1">
              <a:defRPr/>
            </a:pPr>
            <a:r>
              <a:rPr lang="en-US" altLang="zh-TW" sz="4000" dirty="0" smtClean="0">
                <a:solidFill>
                  <a:schemeClr val="tx1"/>
                </a:solidFill>
                <a:latin typeface="標楷體" pitchFamily="65" charset="-120"/>
                <a:ea typeface="標楷體" pitchFamily="65" charset="-120"/>
              </a:rPr>
              <a:t>3.</a:t>
            </a:r>
            <a:r>
              <a:rPr lang="zh-TW" altLang="en-US" sz="4000" dirty="0" smtClean="0">
                <a:solidFill>
                  <a:schemeClr val="tx1"/>
                </a:solidFill>
                <a:latin typeface="標楷體" pitchFamily="65" charset="-120"/>
                <a:ea typeface="標楷體" pitchFamily="65" charset="-120"/>
              </a:rPr>
              <a:t>架構設計會議 </a:t>
            </a:r>
            <a:r>
              <a:rPr lang="en-US" altLang="zh-TW" sz="4000" dirty="0" smtClean="0">
                <a:solidFill>
                  <a:schemeClr val="tx1"/>
                </a:solidFill>
                <a:latin typeface="標楷體" pitchFamily="65" charset="-120"/>
                <a:ea typeface="標楷體" pitchFamily="65" charset="-120"/>
              </a:rPr>
              <a:t>(CRC Session)</a:t>
            </a:r>
          </a:p>
        </p:txBody>
      </p:sp>
      <p:sp>
        <p:nvSpPr>
          <p:cNvPr id="149507" name="Rectangle 3"/>
          <p:cNvSpPr>
            <a:spLocks noGrp="1" noChangeArrowheads="1"/>
          </p:cNvSpPr>
          <p:nvPr>
            <p:ph sz="quarter" idx="4294967295"/>
          </p:nvPr>
        </p:nvSpPr>
        <p:spPr>
          <a:xfrm>
            <a:off x="609600" y="1600200"/>
            <a:ext cx="10972800" cy="4972050"/>
          </a:xfrm>
          <a:prstGeom prst="rect">
            <a:avLst/>
          </a:prstGeom>
        </p:spPr>
        <p:txBody>
          <a:bodyPr/>
          <a:lstStyle/>
          <a:p>
            <a:pPr eaLnBrk="1" hangingPunct="1">
              <a:lnSpc>
                <a:spcPct val="80000"/>
              </a:lnSpc>
              <a:buFont typeface="Wingdings" pitchFamily="2" charset="2"/>
              <a:buNone/>
              <a:defRPr/>
            </a:pPr>
            <a:r>
              <a:rPr lang="zh-TW" altLang="en-US" sz="2400" dirty="0" smtClean="0">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架構設計會議常使用</a:t>
            </a:r>
            <a:r>
              <a:rPr lang="en-US" altLang="zh-TW" sz="2000" dirty="0" smtClean="0">
                <a:solidFill>
                  <a:schemeClr val="tx1"/>
                </a:solidFill>
                <a:latin typeface="標楷體" pitchFamily="65" charset="-120"/>
                <a:ea typeface="標楷體" pitchFamily="65" charset="-120"/>
              </a:rPr>
              <a:t>CRC(</a:t>
            </a:r>
            <a:r>
              <a:rPr lang="en-US" altLang="zh-TW" sz="2000" dirty="0" err="1" smtClean="0">
                <a:solidFill>
                  <a:schemeClr val="tx1"/>
                </a:solidFill>
                <a:latin typeface="標楷體" pitchFamily="65" charset="-120"/>
                <a:ea typeface="標楷體" pitchFamily="65" charset="-120"/>
              </a:rPr>
              <a:t>Class,Responsibility</a:t>
            </a:r>
            <a:r>
              <a:rPr lang="en-US" altLang="zh-TW" sz="2000" dirty="0" smtClean="0">
                <a:solidFill>
                  <a:schemeClr val="tx1"/>
                </a:solidFill>
                <a:latin typeface="標楷體" pitchFamily="65" charset="-120"/>
                <a:ea typeface="標楷體" pitchFamily="65" charset="-120"/>
              </a:rPr>
              <a:t>, Collaborator)</a:t>
            </a:r>
            <a:r>
              <a:rPr lang="zh-TW" altLang="en-US" sz="2000" dirty="0" smtClean="0">
                <a:solidFill>
                  <a:schemeClr val="tx1"/>
                </a:solidFill>
                <a:latin typeface="標楷體" pitchFamily="65" charset="-120"/>
                <a:ea typeface="標楷體" pitchFamily="65" charset="-120"/>
              </a:rPr>
              <a:t>會議：五人圍坐</a:t>
            </a:r>
            <a:r>
              <a:rPr lang="en-US" altLang="zh-TW" sz="2000" dirty="0" smtClean="0">
                <a:solidFill>
                  <a:schemeClr val="tx1"/>
                </a:solidFill>
                <a:latin typeface="標楷體" pitchFamily="65" charset="-120"/>
                <a:ea typeface="標楷體" pitchFamily="65" charset="-120"/>
              </a:rPr>
              <a:t>(</a:t>
            </a:r>
            <a:r>
              <a:rPr lang="zh-TW" altLang="en-US" sz="2000" b="1" dirty="0">
                <a:solidFill>
                  <a:schemeClr val="tx1"/>
                </a:solidFill>
                <a:latin typeface="新細明體" pitchFamily="18" charset="-120"/>
              </a:rPr>
              <a:t>兩組工程師加駐點客戶</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 ，逐一執行</a:t>
            </a:r>
            <a:r>
              <a:rPr lang="zh-TW" altLang="en-US" sz="2000" dirty="0">
                <a:solidFill>
                  <a:schemeClr val="tx1"/>
                </a:solidFill>
                <a:latin typeface="標楷體" pitchFamily="65" charset="-120"/>
                <a:ea typeface="標楷體" pitchFamily="65" charset="-120"/>
              </a:rPr>
              <a:t>使用情節</a:t>
            </a:r>
            <a:r>
              <a:rPr lang="zh-TW" altLang="en-US" sz="2000" dirty="0" smtClean="0">
                <a:solidFill>
                  <a:schemeClr val="tx1"/>
                </a:solidFill>
                <a:latin typeface="標楷體" pitchFamily="65" charset="-120"/>
                <a:ea typeface="標楷體" pitchFamily="65" charset="-120"/>
              </a:rPr>
              <a:t>，推敲切割</a:t>
            </a:r>
            <a:r>
              <a:rPr lang="en-US" altLang="zh-TW" sz="2000" dirty="0" smtClean="0">
                <a:solidFill>
                  <a:schemeClr val="tx1"/>
                </a:solidFill>
                <a:latin typeface="標楷體" pitchFamily="65" charset="-120"/>
                <a:ea typeface="標楷體" pitchFamily="65" charset="-120"/>
              </a:rPr>
              <a:t>(partition)</a:t>
            </a:r>
            <a:r>
              <a:rPr lang="zh-TW" altLang="en-US" sz="2000" dirty="0" smtClean="0">
                <a:solidFill>
                  <a:schemeClr val="tx1"/>
                </a:solidFill>
                <a:latin typeface="標楷體" pitchFamily="65" charset="-120"/>
                <a:ea typeface="標楷體" pitchFamily="65" charset="-120"/>
              </a:rPr>
              <a:t>之</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找出物件</a:t>
            </a:r>
            <a:r>
              <a:rPr lang="en-US" altLang="zh-TW" sz="2000" dirty="0" smtClean="0">
                <a:solidFill>
                  <a:schemeClr val="tx1"/>
                </a:solidFill>
                <a:latin typeface="標楷體" pitchFamily="65" charset="-120"/>
                <a:ea typeface="標楷體" pitchFamily="65" charset="-120"/>
              </a:rPr>
              <a:t>(object)</a:t>
            </a:r>
            <a:r>
              <a:rPr lang="zh-TW" altLang="en-US" sz="2000" dirty="0" smtClean="0">
                <a:solidFill>
                  <a:schemeClr val="tx1"/>
                </a:solidFill>
                <a:latin typeface="標楷體" pitchFamily="65" charset="-120"/>
                <a:ea typeface="標楷體" pitchFamily="65" charset="-120"/>
              </a:rPr>
              <a:t>及物件互動</a:t>
            </a:r>
            <a:r>
              <a:rPr lang="en-US" altLang="zh-TW" sz="2000" dirty="0" smtClean="0">
                <a:solidFill>
                  <a:schemeClr val="tx1"/>
                </a:solidFill>
                <a:latin typeface="標楷體" pitchFamily="65" charset="-120"/>
                <a:ea typeface="標楷體" pitchFamily="65" charset="-120"/>
              </a:rPr>
              <a:t>(object </a:t>
            </a:r>
            <a:r>
              <a:rPr lang="en-US" altLang="zh-TW" sz="2000" dirty="0" err="1" smtClean="0">
                <a:solidFill>
                  <a:schemeClr val="tx1"/>
                </a:solidFill>
                <a:latin typeface="標楷體" pitchFamily="65" charset="-120"/>
                <a:ea typeface="標楷體" pitchFamily="65" charset="-120"/>
              </a:rPr>
              <a:t>interaction，即method</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，須含下層隱藏物件</a:t>
            </a:r>
            <a:r>
              <a:rPr lang="en-US" altLang="zh-TW" sz="2000" dirty="0" smtClean="0">
                <a:solidFill>
                  <a:schemeClr val="tx1"/>
                </a:solidFill>
                <a:latin typeface="標楷體" pitchFamily="65" charset="-120"/>
                <a:ea typeface="標楷體" pitchFamily="65" charset="-120"/>
              </a:rPr>
              <a:t>(hidden objects),</a:t>
            </a:r>
            <a:r>
              <a:rPr lang="zh-TW" altLang="en-US" sz="2000" dirty="0" smtClean="0">
                <a:solidFill>
                  <a:schemeClr val="tx1"/>
                </a:solidFill>
                <a:latin typeface="標楷體" pitchFamily="65" charset="-120"/>
                <a:ea typeface="標楷體" pitchFamily="65" charset="-120"/>
              </a:rPr>
              <a:t>用小卡片</a:t>
            </a:r>
            <a:r>
              <a:rPr lang="en-US" altLang="zh-TW" sz="2000" dirty="0" smtClean="0">
                <a:solidFill>
                  <a:schemeClr val="tx1"/>
                </a:solidFill>
                <a:latin typeface="標楷體" pitchFamily="65" charset="-120"/>
                <a:ea typeface="標楷體" pitchFamily="65" charset="-120"/>
              </a:rPr>
              <a:t>(CRC card,</a:t>
            </a:r>
            <a:r>
              <a:rPr lang="zh-TW" altLang="en-US" sz="2000" dirty="0" smtClean="0">
                <a:solidFill>
                  <a:schemeClr val="tx1"/>
                </a:solidFill>
                <a:latin typeface="標楷體" pitchFamily="65" charset="-120"/>
                <a:ea typeface="標楷體" pitchFamily="65" charset="-120"/>
              </a:rPr>
              <a:t>可用</a:t>
            </a:r>
            <a:r>
              <a:rPr lang="en-US" altLang="zh-TW" sz="2000" dirty="0" smtClean="0">
                <a:solidFill>
                  <a:schemeClr val="tx1"/>
                </a:solidFill>
                <a:latin typeface="標楷體" pitchFamily="65" charset="-120"/>
                <a:ea typeface="標楷體" pitchFamily="65" charset="-120"/>
              </a:rPr>
              <a:t>A4</a:t>
            </a:r>
            <a:r>
              <a:rPr lang="zh-TW" altLang="en-US" sz="2000" dirty="0" smtClean="0">
                <a:solidFill>
                  <a:schemeClr val="tx1"/>
                </a:solidFill>
                <a:latin typeface="標楷體" pitchFamily="65" charset="-120"/>
                <a:ea typeface="標楷體" pitchFamily="65" charset="-120"/>
              </a:rPr>
              <a:t>紙</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記錄</a:t>
            </a:r>
            <a:r>
              <a:rPr lang="en-US" altLang="zh-TW" sz="2000" dirty="0" smtClean="0">
                <a:solidFill>
                  <a:schemeClr val="tx1"/>
                </a:solidFill>
                <a:latin typeface="標楷體" pitchFamily="65" charset="-120"/>
                <a:ea typeface="標楷體" pitchFamily="65" charset="-120"/>
              </a:rPr>
              <a:t>: </a:t>
            </a:r>
          </a:p>
          <a:p>
            <a:pPr eaLnBrk="1" hangingPunct="1">
              <a:lnSpc>
                <a:spcPct val="80000"/>
              </a:lnSpc>
              <a:buFont typeface="Wingdings" pitchFamily="2" charset="2"/>
              <a:buNone/>
              <a:defRPr/>
            </a:pPr>
            <a:r>
              <a:rPr lang="en-US" altLang="zh-TW" sz="2000" dirty="0" smtClean="0">
                <a:solidFill>
                  <a:schemeClr val="tx1"/>
                </a:solidFill>
                <a:latin typeface="標楷體" pitchFamily="65" charset="-120"/>
                <a:ea typeface="標楷體" pitchFamily="65" charset="-120"/>
              </a:rPr>
              <a:t>   </a:t>
            </a:r>
          </a:p>
          <a:p>
            <a:pPr eaLnBrk="1" hangingPunct="1">
              <a:lnSpc>
                <a:spcPct val="80000"/>
              </a:lnSpc>
              <a:buFont typeface="Wingdings" pitchFamily="2" charset="2"/>
              <a:buNone/>
              <a:defRPr/>
            </a:pPr>
            <a:r>
              <a:rPr lang="en-US" altLang="zh-TW" sz="2000" dirty="0" smtClean="0">
                <a:solidFill>
                  <a:schemeClr val="tx1"/>
                </a:solidFill>
                <a:latin typeface="標楷體" pitchFamily="65" charset="-120"/>
                <a:ea typeface="標楷體" pitchFamily="65" charset="-120"/>
              </a:rPr>
              <a:t>      1.Class name              (C), </a:t>
            </a:r>
          </a:p>
          <a:p>
            <a:pPr eaLnBrk="1" hangingPunct="1">
              <a:lnSpc>
                <a:spcPct val="80000"/>
              </a:lnSpc>
              <a:buFont typeface="Wingdings" pitchFamily="2" charset="2"/>
              <a:buNone/>
              <a:defRPr/>
            </a:pP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2.</a:t>
            </a:r>
            <a:r>
              <a:rPr lang="zh-TW" altLang="en-US" sz="2000" dirty="0" smtClean="0">
                <a:solidFill>
                  <a:schemeClr val="tx1"/>
                </a:solidFill>
                <a:latin typeface="標楷體" pitchFamily="65" charset="-120"/>
                <a:ea typeface="標楷體" pitchFamily="65" charset="-120"/>
              </a:rPr>
              <a:t>要做何事 </a:t>
            </a:r>
            <a:r>
              <a:rPr lang="en-US" altLang="zh-TW" sz="2000" dirty="0" smtClean="0">
                <a:solidFill>
                  <a:schemeClr val="tx1"/>
                </a:solidFill>
                <a:latin typeface="標楷體" pitchFamily="65" charset="-120"/>
                <a:ea typeface="標楷體" pitchFamily="65" charset="-120"/>
              </a:rPr>
              <a:t>Responsibility (R),(</a:t>
            </a:r>
            <a:r>
              <a:rPr lang="en-US" altLang="zh-TW" sz="2000" dirty="0" err="1" smtClean="0">
                <a:solidFill>
                  <a:schemeClr val="tx1"/>
                </a:solidFill>
                <a:latin typeface="標楷體" pitchFamily="65" charset="-120"/>
                <a:ea typeface="標楷體" pitchFamily="65" charset="-120"/>
              </a:rPr>
              <a:t>將轉為</a:t>
            </a:r>
            <a:r>
              <a:rPr lang="en-US" altLang="zh-TW" sz="2000" dirty="0" smtClean="0">
                <a:solidFill>
                  <a:schemeClr val="tx1"/>
                </a:solidFill>
                <a:latin typeface="標楷體" pitchFamily="65" charset="-120"/>
                <a:ea typeface="標楷體" pitchFamily="65" charset="-120"/>
              </a:rPr>
              <a:t> method)</a:t>
            </a:r>
          </a:p>
          <a:p>
            <a:pPr eaLnBrk="1" hangingPunct="1">
              <a:lnSpc>
                <a:spcPct val="80000"/>
              </a:lnSpc>
              <a:buFont typeface="Wingdings" pitchFamily="2" charset="2"/>
              <a:buNone/>
              <a:defRPr/>
            </a:pPr>
            <a:r>
              <a:rPr lang="en-US" altLang="zh-TW" sz="2000" dirty="0" smtClean="0">
                <a:solidFill>
                  <a:schemeClr val="tx1"/>
                </a:solidFill>
                <a:latin typeface="標楷體" pitchFamily="65" charset="-120"/>
                <a:ea typeface="標楷體" pitchFamily="65" charset="-120"/>
              </a:rPr>
              <a:t>      3.</a:t>
            </a:r>
            <a:r>
              <a:rPr lang="zh-TW" altLang="en-US" sz="2000" dirty="0" smtClean="0">
                <a:solidFill>
                  <a:schemeClr val="tx1"/>
                </a:solidFill>
                <a:latin typeface="標楷體" pitchFamily="65" charset="-120"/>
                <a:ea typeface="標楷體" pitchFamily="65" charset="-120"/>
              </a:rPr>
              <a:t>要誰合作</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即需呼叫誰的 </a:t>
            </a:r>
            <a:r>
              <a:rPr lang="en-US" altLang="zh-TW" sz="2000" dirty="0" smtClean="0">
                <a:solidFill>
                  <a:schemeClr val="tx1"/>
                </a:solidFill>
                <a:latin typeface="標楷體" pitchFamily="65" charset="-120"/>
                <a:ea typeface="標楷體" pitchFamily="65" charset="-120"/>
              </a:rPr>
              <a:t>responsibility)     </a:t>
            </a:r>
          </a:p>
          <a:p>
            <a:pPr eaLnBrk="1" hangingPunct="1">
              <a:lnSpc>
                <a:spcPct val="80000"/>
              </a:lnSpc>
              <a:buFont typeface="Wingdings" pitchFamily="2" charset="2"/>
              <a:buNone/>
              <a:defRPr/>
            </a:pPr>
            <a:r>
              <a:rPr lang="zh-TW" altLang="en-US" sz="2000" dirty="0" smtClean="0">
                <a:solidFill>
                  <a:schemeClr val="tx1"/>
                </a:solidFill>
                <a:latin typeface="標楷體" pitchFamily="65" charset="-120"/>
                <a:ea typeface="標楷體" pitchFamily="65" charset="-120"/>
              </a:rPr>
              <a:t>          叫 </a:t>
            </a:r>
            <a:r>
              <a:rPr lang="en-US" altLang="zh-TW" sz="2000" dirty="0" smtClean="0">
                <a:solidFill>
                  <a:schemeClr val="tx1"/>
                </a:solidFill>
                <a:latin typeface="標楷體" pitchFamily="65" charset="-120"/>
                <a:ea typeface="標楷體" pitchFamily="65" charset="-120"/>
              </a:rPr>
              <a:t>Collaborator       (C)</a:t>
            </a:r>
          </a:p>
          <a:p>
            <a:pPr eaLnBrk="1" hangingPunct="1">
              <a:lnSpc>
                <a:spcPct val="80000"/>
              </a:lnSpc>
              <a:buFont typeface="Wingdings" pitchFamily="2" charset="2"/>
              <a:buNone/>
              <a:defRPr/>
            </a:pPr>
            <a:endParaRPr lang="zh-TW" altLang="en-US" sz="2000" dirty="0" smtClean="0">
              <a:solidFill>
                <a:schemeClr val="tx1"/>
              </a:solidFill>
              <a:latin typeface="標楷體" pitchFamily="65" charset="-120"/>
              <a:ea typeface="標楷體" pitchFamily="65" charset="-120"/>
            </a:endParaRPr>
          </a:p>
          <a:p>
            <a:pPr>
              <a:lnSpc>
                <a:spcPct val="80000"/>
              </a:lnSpc>
              <a:buNone/>
              <a:defRPr/>
            </a:pPr>
            <a:r>
              <a:rPr lang="zh-TW" altLang="en-US" sz="2000" dirty="0" smtClean="0">
                <a:solidFill>
                  <a:schemeClr val="tx1"/>
                </a:solidFill>
                <a:latin typeface="標楷體" pitchFamily="65" charset="-120"/>
                <a:ea typeface="標楷體" pitchFamily="65" charset="-120"/>
              </a:rPr>
              <a:t>  會議後所有 </a:t>
            </a:r>
            <a:r>
              <a:rPr lang="en-US" altLang="zh-TW" sz="2000" dirty="0" smtClean="0">
                <a:solidFill>
                  <a:schemeClr val="tx1"/>
                </a:solidFill>
                <a:latin typeface="標楷體" pitchFamily="65" charset="-120"/>
                <a:ea typeface="標楷體" pitchFamily="65" charset="-120"/>
              </a:rPr>
              <a:t>CRC cards </a:t>
            </a:r>
            <a:r>
              <a:rPr lang="zh-TW" altLang="en-US" sz="2000" dirty="0" smtClean="0">
                <a:solidFill>
                  <a:schemeClr val="tx1"/>
                </a:solidFill>
                <a:latin typeface="標楷體" pitchFamily="65" charset="-120"/>
                <a:ea typeface="標楷體" pitchFamily="65" charset="-120"/>
              </a:rPr>
              <a:t>即系統架構</a:t>
            </a:r>
            <a:r>
              <a:rPr lang="en-US" altLang="zh-TW" sz="2000" dirty="0" smtClean="0">
                <a:solidFill>
                  <a:schemeClr val="tx1"/>
                </a:solidFill>
                <a:latin typeface="標楷體" pitchFamily="65" charset="-120"/>
                <a:ea typeface="標楷體" pitchFamily="65" charset="-120"/>
              </a:rPr>
              <a:t>(class interface)</a:t>
            </a:r>
            <a:r>
              <a:rPr lang="zh-TW" altLang="en-US" sz="2000" dirty="0" smtClean="0">
                <a:solidFill>
                  <a:schemeClr val="tx1"/>
                </a:solidFill>
                <a:latin typeface="標楷體" pitchFamily="65" charset="-120"/>
                <a:ea typeface="標楷體" pitchFamily="65" charset="-120"/>
              </a:rPr>
              <a:t>，</a:t>
            </a:r>
            <a:r>
              <a:rPr lang="en-US" altLang="zh-TW" sz="2000" dirty="0">
                <a:solidFill>
                  <a:schemeClr val="tx1"/>
                </a:solidFill>
                <a:latin typeface="標楷體" pitchFamily="65" charset="-120"/>
                <a:ea typeface="標楷體" pitchFamily="65" charset="-120"/>
              </a:rPr>
              <a:t> CRC </a:t>
            </a:r>
            <a:r>
              <a:rPr lang="en-US" altLang="zh-TW" sz="2000" dirty="0" smtClean="0">
                <a:solidFill>
                  <a:schemeClr val="tx1"/>
                </a:solidFill>
                <a:latin typeface="標楷體" pitchFamily="65" charset="-120"/>
                <a:ea typeface="標楷體" pitchFamily="65" charset="-120"/>
              </a:rPr>
              <a:t>card</a:t>
            </a:r>
            <a:r>
              <a:rPr lang="zh-TW" altLang="en-US" sz="2000" dirty="0" smtClean="0">
                <a:solidFill>
                  <a:schemeClr val="tx1"/>
                </a:solidFill>
                <a:latin typeface="標楷體" pitchFamily="65" charset="-120"/>
                <a:ea typeface="標楷體" pitchFamily="65" charset="-120"/>
              </a:rPr>
              <a:t> 中 </a:t>
            </a:r>
            <a:r>
              <a:rPr lang="en-US" altLang="zh-TW" sz="2000" dirty="0" smtClean="0">
                <a:solidFill>
                  <a:schemeClr val="tx1"/>
                </a:solidFill>
                <a:latin typeface="標楷體" pitchFamily="65" charset="-120"/>
                <a:ea typeface="標楷體" pitchFamily="65" charset="-120"/>
              </a:rPr>
              <a:t>(</a:t>
            </a:r>
            <a:r>
              <a:rPr lang="en-US" altLang="zh-TW" sz="2000" dirty="0">
                <a:solidFill>
                  <a:schemeClr val="tx1"/>
                </a:solidFill>
                <a:latin typeface="標楷體" pitchFamily="65" charset="-120"/>
                <a:ea typeface="標楷體" pitchFamily="65" charset="-120"/>
              </a:rPr>
              <a:t>1</a:t>
            </a:r>
            <a:r>
              <a:rPr lang="en-US" altLang="zh-TW" sz="2000" dirty="0" smtClean="0">
                <a:solidFill>
                  <a:schemeClr val="tx1"/>
                </a:solidFill>
                <a:latin typeface="標楷體" pitchFamily="65" charset="-120"/>
                <a:ea typeface="標楷體" pitchFamily="65" charset="-120"/>
              </a:rPr>
              <a:t>)(2) </a:t>
            </a:r>
            <a:r>
              <a:rPr lang="zh-TW" altLang="en-US" sz="2000" dirty="0" smtClean="0">
                <a:solidFill>
                  <a:schemeClr val="tx1"/>
                </a:solidFill>
                <a:latin typeface="標楷體" pitchFamily="65" charset="-120"/>
                <a:ea typeface="標楷體" pitchFamily="65" charset="-120"/>
              </a:rPr>
              <a:t>找</a:t>
            </a:r>
            <a:r>
              <a:rPr lang="en-US" altLang="zh-TW" sz="2000" dirty="0" smtClean="0">
                <a:solidFill>
                  <a:schemeClr val="tx1"/>
                </a:solidFill>
                <a:latin typeface="標楷體" pitchFamily="65" charset="-120"/>
                <a:ea typeface="標楷體" pitchFamily="65" charset="-120"/>
              </a:rPr>
              <a:t>class encapsulation, (3) </a:t>
            </a:r>
            <a:r>
              <a:rPr lang="zh-TW" altLang="en-US" sz="2000" dirty="0" smtClean="0">
                <a:solidFill>
                  <a:schemeClr val="tx1"/>
                </a:solidFill>
                <a:latin typeface="標楷體" pitchFamily="65" charset="-120"/>
                <a:ea typeface="標楷體" pitchFamily="65" charset="-120"/>
              </a:rPr>
              <a:t>找 </a:t>
            </a:r>
            <a:r>
              <a:rPr lang="en-US" altLang="zh-TW" sz="2000" dirty="0" smtClean="0">
                <a:solidFill>
                  <a:schemeClr val="tx1"/>
                </a:solidFill>
                <a:latin typeface="標楷體" pitchFamily="65" charset="-120"/>
                <a:ea typeface="標楷體" pitchFamily="65" charset="-120"/>
              </a:rPr>
              <a:t>class use relationship</a:t>
            </a:r>
          </a:p>
          <a:p>
            <a:pPr eaLnBrk="1" hangingPunct="1">
              <a:lnSpc>
                <a:spcPct val="80000"/>
              </a:lnSpc>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此會議是敏捷大師 </a:t>
            </a:r>
            <a:r>
              <a:rPr lang="en-US" altLang="zh-TW" sz="2000" dirty="0" smtClean="0">
                <a:solidFill>
                  <a:schemeClr val="tx1"/>
                </a:solidFill>
                <a:latin typeface="標楷體" pitchFamily="65" charset="-120"/>
                <a:ea typeface="標楷體" pitchFamily="65" charset="-120"/>
              </a:rPr>
              <a:t>Kent Beck </a:t>
            </a:r>
            <a:r>
              <a:rPr lang="zh-TW" altLang="en-US" sz="2000" dirty="0" smtClean="0">
                <a:solidFill>
                  <a:schemeClr val="tx1"/>
                </a:solidFill>
                <a:latin typeface="標楷體" pitchFamily="65" charset="-120"/>
                <a:ea typeface="標楷體" pitchFamily="65" charset="-120"/>
              </a:rPr>
              <a:t>所發明  </a:t>
            </a:r>
            <a:r>
              <a:rPr lang="zh-TW" altLang="en-US" sz="2000" dirty="0" smtClean="0">
                <a:solidFill>
                  <a:srgbClr val="FF0000"/>
                </a:solidFill>
                <a:latin typeface="標楷體" pitchFamily="65" charset="-120"/>
                <a:ea typeface="標楷體" pitchFamily="65" charset="-120"/>
              </a:rPr>
              <a:t>它運用</a:t>
            </a:r>
            <a:r>
              <a:rPr lang="zh-TW" altLang="en-US" sz="2000" b="1" dirty="0" smtClean="0">
                <a:solidFill>
                  <a:srgbClr val="FF0000"/>
                </a:solidFill>
                <a:latin typeface="標楷體" pitchFamily="65" charset="-120"/>
                <a:ea typeface="標楷體" pitchFamily="65" charset="-120"/>
              </a:rPr>
              <a:t>群體智慧 </a:t>
            </a:r>
            <a:r>
              <a:rPr lang="en-US" altLang="zh-TW" sz="2000" b="1" dirty="0" smtClean="0">
                <a:solidFill>
                  <a:srgbClr val="FF0000"/>
                </a:solidFill>
                <a:latin typeface="標楷體" pitchFamily="65" charset="-120"/>
                <a:ea typeface="標楷體" pitchFamily="65" charset="-120"/>
              </a:rPr>
              <a:t>-</a:t>
            </a:r>
            <a:r>
              <a:rPr lang="en-US" altLang="zh-TW" sz="2000" dirty="0" smtClean="0">
                <a:solidFill>
                  <a:srgbClr val="FF0000"/>
                </a:solidFill>
                <a:latin typeface="標楷體" pitchFamily="65" charset="-120"/>
                <a:ea typeface="標楷體" pitchFamily="65" charset="-120"/>
              </a:rPr>
              <a:t> </a:t>
            </a:r>
            <a:r>
              <a:rPr lang="zh-TW" altLang="en-US" sz="2000" b="1" dirty="0" smtClean="0">
                <a:solidFill>
                  <a:srgbClr val="FF0000"/>
                </a:solidFill>
                <a:latin typeface="標楷體" pitchFamily="65" charset="-120"/>
                <a:ea typeface="標楷體" pitchFamily="65" charset="-120"/>
              </a:rPr>
              <a:t>腦力激盪，快速溝通</a:t>
            </a:r>
            <a:endParaRPr lang="en-US" altLang="zh-TW" sz="2000" b="1" dirty="0" smtClean="0">
              <a:solidFill>
                <a:srgbClr val="FF0000"/>
              </a:solidFill>
              <a:latin typeface="標楷體" pitchFamily="65" charset="-120"/>
              <a:ea typeface="標楷體" pitchFamily="65" charset="-120"/>
            </a:endParaRPr>
          </a:p>
          <a:p>
            <a:pPr eaLnBrk="1" hangingPunct="1">
              <a:lnSpc>
                <a:spcPct val="80000"/>
              </a:lnSpc>
              <a:buFont typeface="Wingdings" pitchFamily="2" charset="2"/>
              <a:buNone/>
              <a:defRPr/>
            </a:pPr>
            <a:endParaRPr lang="en-US" altLang="zh-TW" sz="2000" b="1" dirty="0" smtClean="0">
              <a:solidFill>
                <a:srgbClr val="FF0000"/>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000" b="1" dirty="0" smtClean="0">
                <a:solidFill>
                  <a:srgbClr val="FF0000"/>
                </a:solidFill>
                <a:latin typeface="微軟正黑體" pitchFamily="34" charset="-120"/>
                <a:ea typeface="微軟正黑體" pitchFamily="34" charset="-120"/>
              </a:rPr>
              <a:t>架構的</a:t>
            </a:r>
            <a:r>
              <a:rPr lang="en-US" altLang="zh-TW" sz="2000" b="1" dirty="0" err="1" smtClean="0">
                <a:solidFill>
                  <a:srgbClr val="FF0000"/>
                </a:solidFill>
                <a:latin typeface="微軟正黑體" pitchFamily="34" charset="-120"/>
                <a:ea typeface="微軟正黑體" pitchFamily="34" charset="-120"/>
              </a:rPr>
              <a:t>真相</a:t>
            </a:r>
            <a:r>
              <a:rPr lang="en-US" altLang="zh-TW" sz="2000" b="1" dirty="0" smtClean="0">
                <a:solidFill>
                  <a:schemeClr val="tx1"/>
                </a:solidFill>
                <a:latin typeface="微軟正黑體" pitchFamily="34" charset="-120"/>
                <a:ea typeface="微軟正黑體" pitchFamily="34" charset="-120"/>
              </a:rPr>
              <a:t>:</a:t>
            </a:r>
            <a:r>
              <a:rPr lang="zh-TW" altLang="en-US" sz="2000" dirty="0" smtClean="0">
                <a:solidFill>
                  <a:schemeClr val="tx1"/>
                </a:solidFill>
                <a:latin typeface="標楷體" pitchFamily="65" charset="-120"/>
                <a:ea typeface="標楷體" pitchFamily="65" charset="-120"/>
              </a:rPr>
              <a:t>大型軟體的架構從未在架構師一個人的腦袋裡，而是由多個程式師共同擁有</a:t>
            </a:r>
            <a:endParaRPr lang="en-US" altLang="zh-TW" sz="20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endParaRPr lang="zh-TW" altLang="en-US" sz="2000" b="1" dirty="0" smtClean="0">
              <a:latin typeface="標楷體" pitchFamily="65" charset="-120"/>
              <a:ea typeface="標楷體" pitchFamily="65" charset="-120"/>
            </a:endParaRPr>
          </a:p>
          <a:p>
            <a:pPr eaLnBrk="1" hangingPunct="1">
              <a:lnSpc>
                <a:spcPct val="80000"/>
              </a:lnSpc>
              <a:buFont typeface="Wingdings" pitchFamily="2" charset="2"/>
              <a:buNone/>
              <a:defRPr/>
            </a:pPr>
            <a:endParaRPr lang="zh-TW" altLang="en-US" sz="2400" dirty="0" smtClean="0">
              <a:latin typeface="標楷體" pitchFamily="65" charset="-120"/>
              <a:ea typeface="標楷體" pitchFamily="65" charset="-120"/>
            </a:endParaRPr>
          </a:p>
        </p:txBody>
      </p:sp>
    </p:spTree>
    <p:extLst>
      <p:ext uri="{BB962C8B-B14F-4D97-AF65-F5344CB8AC3E}">
        <p14:creationId xmlns:p14="http://schemas.microsoft.com/office/powerpoint/2010/main" val="355076288"/>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3"/>
          <p:cNvSpPr>
            <a:spLocks noGrp="1" noChangeArrowheads="1"/>
          </p:cNvSpPr>
          <p:nvPr>
            <p:ph type="subTitle" idx="1"/>
          </p:nvPr>
        </p:nvSpPr>
        <p:spPr>
          <a:xfrm>
            <a:off x="355600" y="1566333"/>
            <a:ext cx="10731500" cy="5291668"/>
          </a:xfrm>
        </p:spPr>
        <p:txBody>
          <a:bodyPr/>
          <a:lstStyle/>
          <a:p>
            <a:pPr marL="609600" indent="-609600" algn="l">
              <a:lnSpc>
                <a:spcPct val="80000"/>
              </a:lnSpc>
              <a:defRPr/>
            </a:pPr>
            <a:r>
              <a:rPr lang="zh-TW" altLang="en-US" sz="2000" dirty="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1. </a:t>
            </a:r>
            <a:r>
              <a:rPr lang="zh-TW" altLang="en-US" sz="2000" dirty="0" smtClean="0">
                <a:solidFill>
                  <a:schemeClr val="tx1"/>
                </a:solidFill>
                <a:latin typeface="標楷體" pitchFamily="65" charset="-120"/>
                <a:ea typeface="標楷體" pitchFamily="65" charset="-120"/>
              </a:rPr>
              <a:t>對每</a:t>
            </a:r>
            <a:r>
              <a:rPr lang="zh-TW" altLang="en-US" sz="2000" dirty="0">
                <a:solidFill>
                  <a:schemeClr val="tx1"/>
                </a:solidFill>
                <a:latin typeface="標楷體" pitchFamily="65" charset="-120"/>
                <a:ea typeface="標楷體" pitchFamily="65" charset="-120"/>
              </a:rPr>
              <a:t>個使用</a:t>
            </a:r>
            <a:r>
              <a:rPr lang="zh-TW" altLang="en-US" sz="2000" dirty="0" smtClean="0">
                <a:solidFill>
                  <a:schemeClr val="tx1"/>
                </a:solidFill>
                <a:latin typeface="標楷體" pitchFamily="65" charset="-120"/>
                <a:ea typeface="標楷體" pitchFamily="65" charset="-120"/>
              </a:rPr>
              <a:t>情節 由第一步驟出發，大家討論</a:t>
            </a:r>
            <a:r>
              <a:rPr lang="en-US" altLang="zh-TW" sz="2000" dirty="0" smtClean="0">
                <a:solidFill>
                  <a:schemeClr val="tx1"/>
                </a:solidFill>
                <a:latin typeface="標楷體" pitchFamily="65" charset="-120"/>
                <a:ea typeface="標楷體" pitchFamily="65" charset="-120"/>
              </a:rPr>
              <a:t>: </a:t>
            </a:r>
          </a:p>
          <a:p>
            <a:pPr marL="609600" indent="-609600" eaLnBrk="1" hangingPunct="1">
              <a:lnSpc>
                <a:spcPct val="80000"/>
              </a:lnSpc>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要有那個 </a:t>
            </a:r>
            <a:r>
              <a:rPr lang="en-US" altLang="zh-TW" sz="2000" dirty="0" smtClean="0">
                <a:solidFill>
                  <a:schemeClr val="tx1"/>
                </a:solidFill>
                <a:latin typeface="標楷體" pitchFamily="65" charset="-120"/>
                <a:ea typeface="標楷體" pitchFamily="65" charset="-120"/>
              </a:rPr>
              <a:t>object </a:t>
            </a:r>
            <a:r>
              <a:rPr lang="zh-TW" altLang="en-US" sz="2000" dirty="0" smtClean="0">
                <a:solidFill>
                  <a:schemeClr val="tx1"/>
                </a:solidFill>
                <a:latin typeface="標楷體" pitchFamily="65" charset="-120"/>
                <a:ea typeface="標楷體" pitchFamily="65" charset="-120"/>
              </a:rPr>
              <a:t>執行那個 </a:t>
            </a:r>
            <a:r>
              <a:rPr lang="en-US" altLang="zh-TW" sz="2000" dirty="0" smtClean="0">
                <a:solidFill>
                  <a:schemeClr val="tx1"/>
                </a:solidFill>
                <a:latin typeface="標楷體" pitchFamily="65" charset="-120"/>
                <a:ea typeface="標楷體" pitchFamily="65" charset="-120"/>
              </a:rPr>
              <a:t>method，</a:t>
            </a:r>
            <a:r>
              <a:rPr lang="zh-TW" altLang="en-US" sz="2000" dirty="0" smtClean="0">
                <a:solidFill>
                  <a:schemeClr val="tx1"/>
                </a:solidFill>
                <a:latin typeface="標楷體" pitchFamily="65" charset="-120"/>
                <a:ea typeface="標楷體" pitchFamily="65" charset="-120"/>
              </a:rPr>
              <a:t>接著</a:t>
            </a:r>
          </a:p>
          <a:p>
            <a:pPr marL="609600" indent="-609600" eaLnBrk="1" hangingPunct="1">
              <a:lnSpc>
                <a:spcPct val="80000"/>
              </a:lnSpc>
              <a:defRPr/>
            </a:pPr>
            <a:r>
              <a:rPr lang="zh-TW" altLang="en-US" sz="2000" dirty="0" smtClean="0">
                <a:solidFill>
                  <a:schemeClr val="tx1"/>
                </a:solidFill>
                <a:latin typeface="標楷體" pitchFamily="65" charset="-120"/>
                <a:ea typeface="標楷體" pitchFamily="65" charset="-120"/>
              </a:rPr>
              <a:t>    又有那個 </a:t>
            </a:r>
            <a:r>
              <a:rPr lang="en-US" altLang="zh-TW" sz="2000" dirty="0" smtClean="0">
                <a:solidFill>
                  <a:schemeClr val="tx1"/>
                </a:solidFill>
                <a:latin typeface="標楷體" pitchFamily="65" charset="-120"/>
                <a:ea typeface="標楷體" pitchFamily="65" charset="-120"/>
              </a:rPr>
              <a:t>object </a:t>
            </a:r>
            <a:r>
              <a:rPr lang="zh-TW" altLang="en-US" sz="2000" dirty="0" smtClean="0">
                <a:solidFill>
                  <a:schemeClr val="tx1"/>
                </a:solidFill>
                <a:latin typeface="標楷體" pitchFamily="65" charset="-120"/>
                <a:ea typeface="標楷體" pitchFamily="65" charset="-120"/>
              </a:rPr>
              <a:t>執行那個 </a:t>
            </a:r>
            <a:r>
              <a:rPr lang="en-US" altLang="zh-TW" sz="2000" dirty="0" smtClean="0">
                <a:solidFill>
                  <a:schemeClr val="tx1"/>
                </a:solidFill>
                <a:latin typeface="標楷體" pitchFamily="65" charset="-120"/>
                <a:ea typeface="標楷體" pitchFamily="65" charset="-120"/>
              </a:rPr>
              <a:t>method … </a:t>
            </a:r>
          </a:p>
          <a:p>
            <a:pPr marL="609600" indent="-609600" eaLnBrk="1" hangingPunct="1">
              <a:lnSpc>
                <a:spcPct val="80000"/>
              </a:lnSpc>
              <a:defRPr/>
            </a:pPr>
            <a:r>
              <a:rPr lang="zh-TW" altLang="en-US" sz="2000" dirty="0" smtClean="0">
                <a:solidFill>
                  <a:schemeClr val="tx1"/>
                </a:solidFill>
                <a:latin typeface="標楷體" pitchFamily="65" charset="-120"/>
                <a:ea typeface="標楷體" pitchFamily="65" charset="-120"/>
              </a:rPr>
              <a:t>                  直到最後步驟</a:t>
            </a:r>
            <a:endParaRPr lang="en-US" altLang="zh-TW" sz="2000" dirty="0" smtClean="0">
              <a:solidFill>
                <a:schemeClr val="tx1"/>
              </a:solidFill>
              <a:latin typeface="標楷體" pitchFamily="65" charset="-120"/>
              <a:ea typeface="標楷體" pitchFamily="65" charset="-120"/>
            </a:endParaRPr>
          </a:p>
          <a:p>
            <a:pPr marL="609600" indent="-609600" algn="l">
              <a:lnSpc>
                <a:spcPct val="80000"/>
              </a:lnSpc>
              <a:defRPr/>
            </a:pPr>
            <a:r>
              <a:rPr lang="en-US" altLang="zh-TW" sz="2000" dirty="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         2</a:t>
            </a:r>
            <a:r>
              <a:rPr lang="en-US" altLang="zh-TW" sz="2000" dirty="0">
                <a:solidFill>
                  <a:schemeClr val="tx1"/>
                </a:solidFill>
                <a:latin typeface="標楷體" pitchFamily="65" charset="-120"/>
                <a:ea typeface="標楷體" pitchFamily="65" charset="-120"/>
              </a:rPr>
              <a:t>. </a:t>
            </a:r>
            <a:r>
              <a:rPr lang="zh-TW" altLang="en-US" sz="2000" dirty="0">
                <a:solidFill>
                  <a:schemeClr val="tx1"/>
                </a:solidFill>
                <a:latin typeface="標楷體" pitchFamily="65" charset="-120"/>
                <a:ea typeface="標楷體" pitchFamily="65" charset="-120"/>
              </a:rPr>
              <a:t>討論中，用一張</a:t>
            </a:r>
            <a:r>
              <a:rPr lang="en-US" altLang="zh-TW" sz="2000" dirty="0">
                <a:solidFill>
                  <a:schemeClr val="tx1"/>
                </a:solidFill>
                <a:latin typeface="標楷體" pitchFamily="65" charset="-120"/>
                <a:ea typeface="標楷體" pitchFamily="65" charset="-120"/>
              </a:rPr>
              <a:t>A4</a:t>
            </a:r>
            <a:r>
              <a:rPr lang="zh-TW" altLang="en-US" sz="2000" dirty="0">
                <a:solidFill>
                  <a:schemeClr val="tx1"/>
                </a:solidFill>
                <a:latin typeface="標楷體" pitchFamily="65" charset="-120"/>
                <a:ea typeface="標楷體" pitchFamily="65" charset="-120"/>
              </a:rPr>
              <a:t>紙記錄一個</a:t>
            </a:r>
            <a:r>
              <a:rPr lang="en-US" altLang="zh-TW" sz="2000" dirty="0">
                <a:solidFill>
                  <a:schemeClr val="tx1"/>
                </a:solidFill>
                <a:latin typeface="標楷體" pitchFamily="65" charset="-120"/>
                <a:ea typeface="標楷體" pitchFamily="65" charset="-120"/>
              </a:rPr>
              <a:t>class</a:t>
            </a:r>
            <a:r>
              <a:rPr lang="zh-TW" altLang="en-US" sz="2000" dirty="0" smtClean="0">
                <a:solidFill>
                  <a:schemeClr val="tx1"/>
                </a:solidFill>
                <a:latin typeface="標楷體" pitchFamily="65" charset="-120"/>
                <a:ea typeface="標楷體" pitchFamily="65" charset="-120"/>
              </a:rPr>
              <a:t>及其</a:t>
            </a:r>
            <a:r>
              <a:rPr lang="en-US" altLang="zh-TW" sz="2000" dirty="0" smtClean="0">
                <a:solidFill>
                  <a:schemeClr val="tx1"/>
                </a:solidFill>
                <a:latin typeface="標楷體" pitchFamily="65" charset="-120"/>
                <a:ea typeface="標楷體" pitchFamily="65" charset="-120"/>
              </a:rPr>
              <a:t>methods</a:t>
            </a:r>
            <a:r>
              <a:rPr lang="zh-TW" altLang="en-US" sz="2000" dirty="0" smtClean="0">
                <a:solidFill>
                  <a:schemeClr val="tx1"/>
                </a:solidFill>
                <a:latin typeface="標楷體" pitchFamily="65" charset="-120"/>
                <a:ea typeface="標楷體" pitchFamily="65" charset="-120"/>
              </a:rPr>
              <a:t>，</a:t>
            </a:r>
          </a:p>
          <a:p>
            <a:pPr marL="609600" indent="-609600">
              <a:lnSpc>
                <a:spcPct val="80000"/>
              </a:lnSpc>
              <a:defRPr/>
            </a:pPr>
            <a:r>
              <a:rPr lang="zh-TW" altLang="en-US" sz="2000" dirty="0" smtClean="0">
                <a:solidFill>
                  <a:schemeClr val="tx1"/>
                </a:solidFill>
                <a:latin typeface="標楷體" pitchFamily="65" charset="-120"/>
                <a:ea typeface="標楷體" pitchFamily="65" charset="-120"/>
              </a:rPr>
              <a:t>             並指定專人扮演這</a:t>
            </a:r>
            <a:r>
              <a:rPr lang="en-US" altLang="zh-TW" sz="2000" dirty="0" smtClean="0">
                <a:solidFill>
                  <a:schemeClr val="tx1"/>
                </a:solidFill>
                <a:latin typeface="標楷體" pitchFamily="65" charset="-120"/>
                <a:ea typeface="標楷體" pitchFamily="65" charset="-120"/>
              </a:rPr>
              <a:t>class (</a:t>
            </a:r>
            <a:r>
              <a:rPr lang="en-US" altLang="zh-TW" sz="2000" dirty="0" err="1" smtClean="0">
                <a:solidFill>
                  <a:schemeClr val="tx1"/>
                </a:solidFill>
                <a:latin typeface="標楷體" pitchFamily="65" charset="-120"/>
                <a:ea typeface="標楷體" pitchFamily="65" charset="-120"/>
              </a:rPr>
              <a:t>即CRC</a:t>
            </a:r>
            <a:r>
              <a:rPr lang="en-US" altLang="zh-TW" sz="2000" dirty="0" smtClean="0">
                <a:solidFill>
                  <a:schemeClr val="tx1"/>
                </a:solidFill>
                <a:latin typeface="標楷體" pitchFamily="65" charset="-120"/>
                <a:ea typeface="標楷體" pitchFamily="65" charset="-120"/>
              </a:rPr>
              <a:t>) </a:t>
            </a:r>
          </a:p>
          <a:p>
            <a:pPr marL="609600" indent="-609600" algn="l">
              <a:lnSpc>
                <a:spcPct val="80000"/>
              </a:lnSpc>
              <a:defRPr/>
            </a:pPr>
            <a:r>
              <a:rPr lang="en-US" altLang="zh-TW" sz="2000" dirty="0" smtClean="0">
                <a:solidFill>
                  <a:schemeClr val="tx1"/>
                </a:solidFill>
                <a:latin typeface="標楷體" pitchFamily="65" charset="-120"/>
                <a:ea typeface="標楷體" pitchFamily="65" charset="-120"/>
              </a:rPr>
              <a:t>          3. </a:t>
            </a:r>
            <a:r>
              <a:rPr lang="zh-TW" altLang="en-US" sz="2000" dirty="0" smtClean="0">
                <a:solidFill>
                  <a:schemeClr val="tx1"/>
                </a:solidFill>
                <a:latin typeface="標楷體" pitchFamily="65" charset="-120"/>
                <a:ea typeface="標楷體" pitchFamily="65" charset="-120"/>
              </a:rPr>
              <a:t>會後，檢視所有</a:t>
            </a:r>
            <a:r>
              <a:rPr lang="en-US" altLang="zh-TW" sz="2000" dirty="0" smtClean="0">
                <a:solidFill>
                  <a:schemeClr val="tx1"/>
                </a:solidFill>
                <a:latin typeface="標楷體" pitchFamily="65" charset="-120"/>
                <a:ea typeface="標楷體" pitchFamily="65" charset="-120"/>
              </a:rPr>
              <a:t>A4</a:t>
            </a:r>
            <a:r>
              <a:rPr lang="zh-TW" altLang="en-US" sz="2000" dirty="0" smtClean="0">
                <a:solidFill>
                  <a:schemeClr val="tx1"/>
                </a:solidFill>
                <a:latin typeface="標楷體" pitchFamily="65" charset="-120"/>
                <a:ea typeface="標楷體" pitchFamily="65" charset="-120"/>
              </a:rPr>
              <a:t>紙，並調整之</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如某些</a:t>
            </a:r>
            <a:r>
              <a:rPr lang="en-US" altLang="zh-TW" sz="2000" dirty="0" smtClean="0">
                <a:solidFill>
                  <a:schemeClr val="tx1"/>
                </a:solidFill>
                <a:latin typeface="標楷體" pitchFamily="65" charset="-120"/>
                <a:ea typeface="標楷體" pitchFamily="65" charset="-120"/>
              </a:rPr>
              <a:t>classes </a:t>
            </a:r>
            <a:r>
              <a:rPr lang="zh-TW" altLang="en-US" sz="2000" dirty="0" smtClean="0">
                <a:solidFill>
                  <a:schemeClr val="tx1"/>
                </a:solidFill>
                <a:latin typeface="標楷體" pitchFamily="65" charset="-120"/>
                <a:ea typeface="標楷體" pitchFamily="65" charset="-120"/>
              </a:rPr>
              <a:t>可合併</a:t>
            </a:r>
            <a:r>
              <a:rPr lang="en-US" altLang="zh-TW" sz="2000" dirty="0" smtClean="0">
                <a:solidFill>
                  <a:schemeClr val="tx1"/>
                </a:solidFill>
                <a:latin typeface="標楷體" pitchFamily="65" charset="-120"/>
                <a:ea typeface="標楷體" pitchFamily="65" charset="-120"/>
              </a:rPr>
              <a:t>)   </a:t>
            </a:r>
          </a:p>
          <a:p>
            <a:pPr marL="609600" indent="-609600" algn="l" eaLnBrk="1" hangingPunct="1">
              <a:lnSpc>
                <a:spcPct val="80000"/>
              </a:lnSpc>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即得 </a:t>
            </a:r>
            <a:r>
              <a:rPr lang="en-US" altLang="zh-TW" sz="2000" dirty="0" smtClean="0">
                <a:solidFill>
                  <a:schemeClr val="tx1"/>
                </a:solidFill>
                <a:latin typeface="標楷體" pitchFamily="65" charset="-120"/>
                <a:ea typeface="標楷體" pitchFamily="65" charset="-120"/>
              </a:rPr>
              <a:t>class interfaces (</a:t>
            </a:r>
            <a:r>
              <a:rPr lang="zh-TW" altLang="en-US" sz="2000" dirty="0" smtClean="0">
                <a:solidFill>
                  <a:schemeClr val="tx1"/>
                </a:solidFill>
                <a:latin typeface="標楷體" pitchFamily="65" charset="-120"/>
                <a:ea typeface="標楷體" pitchFamily="65" charset="-120"/>
              </a:rPr>
              <a:t>軟體架構</a:t>
            </a:r>
            <a:r>
              <a:rPr lang="en-US" altLang="zh-TW" sz="2000" dirty="0" smtClean="0">
                <a:solidFill>
                  <a:schemeClr val="tx1"/>
                </a:solidFill>
                <a:latin typeface="標楷體" pitchFamily="65" charset="-120"/>
                <a:ea typeface="標楷體" pitchFamily="65" charset="-120"/>
              </a:rPr>
              <a:t>)</a:t>
            </a:r>
          </a:p>
          <a:p>
            <a:pPr marL="609600" indent="-609600" algn="l" eaLnBrk="1" hangingPunct="1">
              <a:lnSpc>
                <a:spcPct val="80000"/>
              </a:lnSpc>
              <a:defRPr/>
            </a:pPr>
            <a:r>
              <a:rPr lang="en-US" altLang="zh-TW" sz="2000" dirty="0" smtClean="0">
                <a:solidFill>
                  <a:schemeClr val="tx1"/>
                </a:solidFill>
                <a:latin typeface="標楷體" pitchFamily="65" charset="-120"/>
                <a:ea typeface="標楷體" pitchFamily="65" charset="-120"/>
              </a:rPr>
              <a:t>          4. </a:t>
            </a:r>
            <a:r>
              <a:rPr lang="zh-TW" altLang="en-US" sz="2000" dirty="0" smtClean="0">
                <a:solidFill>
                  <a:schemeClr val="tx1"/>
                </a:solidFill>
                <a:latin typeface="標楷體" pitchFamily="65" charset="-120"/>
                <a:ea typeface="標楷體" pitchFamily="65" charset="-120"/>
              </a:rPr>
              <a:t>架構定案後，各 </a:t>
            </a:r>
            <a:r>
              <a:rPr lang="en-US" altLang="zh-TW" sz="2000" dirty="0" smtClean="0">
                <a:solidFill>
                  <a:schemeClr val="tx1"/>
                </a:solidFill>
                <a:latin typeface="標楷體" pitchFamily="65" charset="-120"/>
                <a:ea typeface="標楷體" pitchFamily="65" charset="-120"/>
              </a:rPr>
              <a:t>method </a:t>
            </a:r>
            <a:r>
              <a:rPr lang="zh-TW" altLang="en-US" sz="2000" dirty="0" smtClean="0">
                <a:solidFill>
                  <a:schemeClr val="tx1"/>
                </a:solidFill>
                <a:latin typeface="標楷體" pitchFamily="65" charset="-120"/>
                <a:ea typeface="標楷體" pitchFamily="65" charset="-120"/>
              </a:rPr>
              <a:t>要寫好 </a:t>
            </a:r>
            <a:r>
              <a:rPr lang="en-US" altLang="zh-TW" sz="2000" dirty="0" smtClean="0">
                <a:solidFill>
                  <a:schemeClr val="tx1"/>
                </a:solidFill>
                <a:latin typeface="標楷體" pitchFamily="65" charset="-120"/>
                <a:ea typeface="標楷體" pitchFamily="65" charset="-120"/>
              </a:rPr>
              <a:t>header</a:t>
            </a:r>
            <a:r>
              <a:rPr lang="en-US" altLang="zh-TW" sz="2000" dirty="0" smtClean="0">
                <a:solidFill>
                  <a:schemeClr val="tx1"/>
                </a:solidFill>
                <a:latin typeface="微軟正黑體" pitchFamily="34" charset="-120"/>
                <a:ea typeface="微軟正黑體" pitchFamily="34" charset="-120"/>
              </a:rPr>
              <a:t>(</a:t>
            </a:r>
            <a:r>
              <a:rPr lang="zh-TW" altLang="en-US" sz="2000" dirty="0" smtClean="0">
                <a:solidFill>
                  <a:schemeClr val="tx1"/>
                </a:solidFill>
                <a:latin typeface="微軟正黑體" pitchFamily="34" charset="-120"/>
                <a:ea typeface="微軟正黑體" pitchFamily="34" charset="-120"/>
              </a:rPr>
              <a:t>寫入</a:t>
            </a:r>
            <a:r>
              <a:rPr lang="en-US" altLang="zh-TW" sz="2000" dirty="0" smtClean="0">
                <a:solidFill>
                  <a:schemeClr val="tx1"/>
                </a:solidFill>
                <a:latin typeface="微軟正黑體" pitchFamily="34" charset="-120"/>
                <a:ea typeface="微軟正黑體" pitchFamily="34" charset="-120"/>
              </a:rPr>
              <a:t>.java</a:t>
            </a:r>
            <a:r>
              <a:rPr lang="zh-TW" altLang="en-US" sz="2000" dirty="0" smtClean="0">
                <a:solidFill>
                  <a:schemeClr val="tx1"/>
                </a:solidFill>
                <a:latin typeface="微軟正黑體" pitchFamily="34" charset="-120"/>
                <a:ea typeface="微軟正黑體" pitchFamily="34" charset="-120"/>
              </a:rPr>
              <a:t>檔</a:t>
            </a:r>
            <a:r>
              <a:rPr lang="en-US" altLang="zh-TW" sz="2000" dirty="0" smtClean="0">
                <a:solidFill>
                  <a:schemeClr val="tx1"/>
                </a:solidFill>
                <a:latin typeface="微軟正黑體" pitchFamily="34" charset="-120"/>
                <a:ea typeface="微軟正黑體" pitchFamily="34" charset="-120"/>
              </a:rPr>
              <a:t>) </a:t>
            </a:r>
          </a:p>
          <a:p>
            <a:pPr marL="609600" indent="-609600" algn="l" eaLnBrk="1" hangingPunct="1">
              <a:lnSpc>
                <a:spcPct val="80000"/>
              </a:lnSpc>
              <a:defRPr/>
            </a:pPr>
            <a:r>
              <a:rPr lang="en-US" altLang="zh-TW" sz="2000" dirty="0" smtClean="0">
                <a:solidFill>
                  <a:schemeClr val="tx1"/>
                </a:solidFill>
                <a:latin typeface="標楷體" pitchFamily="65" charset="-120"/>
                <a:ea typeface="標楷體" pitchFamily="65" charset="-120"/>
              </a:rPr>
              <a:t>              (method description, parameters, </a:t>
            </a:r>
          </a:p>
          <a:p>
            <a:pPr marL="609600" indent="-609600" algn="l" eaLnBrk="1" hangingPunct="1">
              <a:lnSpc>
                <a:spcPct val="80000"/>
              </a:lnSpc>
              <a:defRPr/>
            </a:pPr>
            <a:r>
              <a:rPr lang="en-US" altLang="zh-TW" sz="2000" dirty="0" smtClean="0">
                <a:solidFill>
                  <a:schemeClr val="tx1"/>
                </a:solidFill>
                <a:latin typeface="標楷體" pitchFamily="65" charset="-120"/>
                <a:ea typeface="標楷體" pitchFamily="65" charset="-120"/>
              </a:rPr>
              <a:t>               return value,       exceptions)</a:t>
            </a:r>
          </a:p>
          <a:p>
            <a:pPr marL="609600" indent="-609600" algn="l" eaLnBrk="1" hangingPunct="1">
              <a:lnSpc>
                <a:spcPct val="80000"/>
              </a:lnSpc>
              <a:defRPr/>
            </a:pPr>
            <a:r>
              <a:rPr lang="en-US" altLang="zh-TW" sz="2000" dirty="0" smtClean="0">
                <a:solidFill>
                  <a:schemeClr val="tx1"/>
                </a:solidFill>
                <a:latin typeface="標楷體" pitchFamily="65" charset="-120"/>
                <a:ea typeface="標楷體" pitchFamily="65" charset="-120"/>
              </a:rPr>
              <a:t>             1.parameters </a:t>
            </a:r>
            <a:r>
              <a:rPr lang="en-US" altLang="zh-TW" sz="2000" dirty="0" err="1" smtClean="0">
                <a:solidFill>
                  <a:schemeClr val="tx1"/>
                </a:solidFill>
                <a:latin typeface="標楷體" pitchFamily="65" charset="-120"/>
                <a:ea typeface="標楷體" pitchFamily="65" charset="-120"/>
              </a:rPr>
              <a:t>不超過</a:t>
            </a:r>
            <a:r>
              <a:rPr lang="en-US" altLang="zh-TW" sz="2000" dirty="0" smtClean="0">
                <a:solidFill>
                  <a:schemeClr val="tx1"/>
                </a:solidFill>
                <a:latin typeface="標楷體" pitchFamily="65" charset="-120"/>
                <a:ea typeface="標楷體" pitchFamily="65" charset="-120"/>
              </a:rPr>
              <a:t> 5 個 (magic 7 minus 2)</a:t>
            </a:r>
          </a:p>
          <a:p>
            <a:pPr marL="609600" indent="-609600" algn="l" eaLnBrk="1" hangingPunct="1">
              <a:lnSpc>
                <a:spcPct val="80000"/>
              </a:lnSpc>
              <a:defRPr/>
            </a:pPr>
            <a:r>
              <a:rPr lang="en-US" altLang="zh-TW" sz="2000" dirty="0" smtClean="0">
                <a:solidFill>
                  <a:schemeClr val="tx1"/>
                </a:solidFill>
                <a:latin typeface="標楷體" pitchFamily="65" charset="-120"/>
                <a:ea typeface="標楷體" pitchFamily="65" charset="-120"/>
              </a:rPr>
              <a:t>             2.return value </a:t>
            </a:r>
            <a:r>
              <a:rPr lang="en-US" altLang="zh-TW" sz="2000" dirty="0" err="1" smtClean="0">
                <a:solidFill>
                  <a:schemeClr val="tx1"/>
                </a:solidFill>
                <a:latin typeface="標楷體" pitchFamily="65" charset="-120"/>
                <a:ea typeface="標楷體" pitchFamily="65" charset="-120"/>
              </a:rPr>
              <a:t>是一個</a:t>
            </a:r>
            <a:r>
              <a:rPr lang="en-US" altLang="zh-TW" sz="2000" dirty="0" smtClean="0">
                <a:solidFill>
                  <a:schemeClr val="tx1"/>
                </a:solidFill>
                <a:latin typeface="標楷體" pitchFamily="65" charset="-120"/>
                <a:ea typeface="標楷體" pitchFamily="65" charset="-120"/>
              </a:rPr>
              <a:t> object, </a:t>
            </a:r>
            <a:r>
              <a:rPr lang="en-US" altLang="zh-TW" sz="2000" dirty="0" err="1" smtClean="0">
                <a:solidFill>
                  <a:schemeClr val="tx1"/>
                </a:solidFill>
                <a:latin typeface="標楷體" pitchFamily="65" charset="-120"/>
                <a:ea typeface="標楷體" pitchFamily="65" charset="-120"/>
              </a:rPr>
              <a:t>但寫出的是其</a:t>
            </a:r>
            <a:r>
              <a:rPr lang="en-US" altLang="zh-TW" sz="2000" dirty="0" smtClean="0">
                <a:solidFill>
                  <a:schemeClr val="tx1"/>
                </a:solidFill>
                <a:latin typeface="標楷體" pitchFamily="65" charset="-120"/>
                <a:ea typeface="標楷體" pitchFamily="65" charset="-120"/>
              </a:rPr>
              <a:t> class</a:t>
            </a:r>
          </a:p>
          <a:p>
            <a:pPr marL="609600" indent="-609600" algn="l" eaLnBrk="1" hangingPunct="1">
              <a:lnSpc>
                <a:spcPct val="80000"/>
              </a:lnSpc>
              <a:defRPr/>
            </a:pPr>
            <a:r>
              <a:rPr lang="en-US" altLang="zh-TW" sz="2000" dirty="0" smtClean="0">
                <a:solidFill>
                  <a:schemeClr val="tx1"/>
                </a:solidFill>
                <a:latin typeface="標楷體" pitchFamily="65" charset="-120"/>
                <a:ea typeface="標楷體" pitchFamily="65" charset="-120"/>
              </a:rPr>
              <a:t>             3.原則上禁用 global variables</a:t>
            </a:r>
          </a:p>
          <a:p>
            <a:pPr marL="609600" indent="-609600" eaLnBrk="1" hangingPunct="1">
              <a:lnSpc>
                <a:spcPct val="80000"/>
              </a:lnSpc>
              <a:defRPr/>
            </a:pPr>
            <a:endParaRPr lang="en-US" altLang="zh-TW" sz="2000" dirty="0" smtClean="0">
              <a:solidFill>
                <a:schemeClr val="tx1"/>
              </a:solidFill>
              <a:latin typeface="標楷體" pitchFamily="65" charset="-120"/>
              <a:ea typeface="標楷體" pitchFamily="65" charset="-120"/>
            </a:endParaRPr>
          </a:p>
        </p:txBody>
      </p:sp>
      <p:sp>
        <p:nvSpPr>
          <p:cNvPr id="4" name="投影片編號版面配置區 3"/>
          <p:cNvSpPr>
            <a:spLocks noGrp="1"/>
          </p:cNvSpPr>
          <p:nvPr>
            <p:ph type="sldNum" sz="quarter" idx="12"/>
          </p:nvPr>
        </p:nvSpPr>
        <p:spPr/>
        <p:txBody>
          <a:bodyPr/>
          <a:lstStyle/>
          <a:p>
            <a:pPr>
              <a:defRPr/>
            </a:pPr>
            <a:fld id="{9E771D19-2D1C-4DEC-9CD8-400EC41C1738}" type="slidenum">
              <a:rPr lang="zh-TW" altLang="en-US" smtClean="0">
                <a:solidFill>
                  <a:schemeClr val="tx1"/>
                </a:solidFill>
              </a:rPr>
              <a:pPr>
                <a:defRPr/>
              </a:pPr>
              <a:t>348</a:t>
            </a:fld>
            <a:endParaRPr lang="en-US" altLang="zh-TW">
              <a:solidFill>
                <a:schemeClr val="tx1"/>
              </a:solidFill>
            </a:endParaRPr>
          </a:p>
        </p:txBody>
      </p:sp>
      <p:sp>
        <p:nvSpPr>
          <p:cNvPr id="248834" name="Rectangle 2"/>
          <p:cNvSpPr>
            <a:spLocks noGrp="1" noChangeArrowheads="1"/>
          </p:cNvSpPr>
          <p:nvPr>
            <p:ph type="ctrTitle"/>
          </p:nvPr>
        </p:nvSpPr>
        <p:spPr>
          <a:xfrm>
            <a:off x="914400" y="260351"/>
            <a:ext cx="10363200" cy="1223963"/>
          </a:xfrm>
        </p:spPr>
        <p:txBody>
          <a:bodyPr/>
          <a:lstStyle/>
          <a:p>
            <a:pPr eaLnBrk="1" hangingPunct="1">
              <a:defRPr/>
            </a:pPr>
            <a:r>
              <a:rPr lang="en-US" altLang="zh-TW" sz="4000" dirty="0" smtClean="0">
                <a:solidFill>
                  <a:schemeClr val="tx1"/>
                </a:solidFill>
                <a:latin typeface="標楷體" pitchFamily="65" charset="-120"/>
                <a:ea typeface="標楷體" pitchFamily="65" charset="-120"/>
              </a:rPr>
              <a:t>3.</a:t>
            </a:r>
            <a:r>
              <a:rPr lang="zh-TW" altLang="en-US" sz="4000" dirty="0" smtClean="0">
                <a:solidFill>
                  <a:schemeClr val="tx1"/>
                </a:solidFill>
                <a:latin typeface="標楷體" pitchFamily="65" charset="-120"/>
                <a:ea typeface="標楷體" pitchFamily="65" charset="-120"/>
              </a:rPr>
              <a:t>架構設計會議 </a:t>
            </a:r>
            <a:r>
              <a:rPr lang="en-US" altLang="zh-TW" sz="4000" dirty="0" smtClean="0">
                <a:solidFill>
                  <a:schemeClr val="tx1"/>
                </a:solidFill>
                <a:latin typeface="標楷體" pitchFamily="65" charset="-120"/>
                <a:ea typeface="標楷體" pitchFamily="65" charset="-120"/>
              </a:rPr>
              <a:t>(Cont.)</a:t>
            </a:r>
          </a:p>
        </p:txBody>
      </p:sp>
    </p:spTree>
    <p:extLst>
      <p:ext uri="{BB962C8B-B14F-4D97-AF65-F5344CB8AC3E}">
        <p14:creationId xmlns:p14="http://schemas.microsoft.com/office/powerpoint/2010/main" val="1255076970"/>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4E475B2-8B4C-40DF-B342-FA6A54ADECBB}" type="slidenum">
              <a:rPr lang="zh-TW" altLang="en-US" smtClean="0"/>
              <a:pPr>
                <a:defRPr/>
              </a:pPr>
              <a:t>349</a:t>
            </a:fld>
            <a:endParaRPr lang="en-US" altLang="zh-TW"/>
          </a:p>
        </p:txBody>
      </p:sp>
      <p:sp>
        <p:nvSpPr>
          <p:cNvPr id="2" name="標題 1"/>
          <p:cNvSpPr>
            <a:spLocks noGrp="1"/>
          </p:cNvSpPr>
          <p:nvPr>
            <p:ph type="title"/>
          </p:nvPr>
        </p:nvSpPr>
        <p:spPr/>
        <p:txBody>
          <a:bodyPr/>
          <a:lstStyle/>
          <a:p>
            <a:pPr>
              <a:defRPr/>
            </a:pPr>
            <a:r>
              <a:rPr lang="en-US" altLang="zh-TW" sz="4000" dirty="0" smtClean="0">
                <a:solidFill>
                  <a:schemeClr val="tx1"/>
                </a:solidFill>
                <a:latin typeface="標楷體" pitchFamily="65" charset="-120"/>
                <a:ea typeface="標楷體" pitchFamily="65" charset="-120"/>
              </a:rPr>
              <a:t>3.</a:t>
            </a:r>
            <a:r>
              <a:rPr lang="zh-TW" altLang="en-US" sz="4000" dirty="0" smtClean="0">
                <a:solidFill>
                  <a:schemeClr val="tx1"/>
                </a:solidFill>
                <a:latin typeface="標楷體" pitchFamily="65" charset="-120"/>
                <a:ea typeface="標楷體" pitchFamily="65" charset="-120"/>
              </a:rPr>
              <a:t>架構設計會議 </a:t>
            </a:r>
            <a:r>
              <a:rPr lang="en-US" altLang="zh-TW" sz="4000" dirty="0" smtClean="0">
                <a:solidFill>
                  <a:schemeClr val="tx1"/>
                </a:solidFill>
                <a:latin typeface="標楷體" pitchFamily="65" charset="-120"/>
                <a:ea typeface="標楷體" pitchFamily="65" charset="-120"/>
              </a:rPr>
              <a:t>(Cont.)</a:t>
            </a:r>
            <a:endParaRPr lang="zh-TW" altLang="en-US" sz="4000" dirty="0">
              <a:solidFill>
                <a:schemeClr val="tx1"/>
              </a:solidFill>
            </a:endParaRPr>
          </a:p>
        </p:txBody>
      </p:sp>
      <p:sp>
        <p:nvSpPr>
          <p:cNvPr id="3" name="內容版面配置區 2"/>
          <p:cNvSpPr>
            <a:spLocks noGrp="1"/>
          </p:cNvSpPr>
          <p:nvPr>
            <p:ph sz="quarter" idx="4294967295"/>
          </p:nvPr>
        </p:nvSpPr>
        <p:spPr>
          <a:xfrm>
            <a:off x="609600" y="1700784"/>
            <a:ext cx="10972800" cy="4430142"/>
          </a:xfrm>
          <a:prstGeom prst="rect">
            <a:avLst/>
          </a:prstGeom>
        </p:spPr>
        <p:txBody>
          <a:bodyPr>
            <a:normAutofit/>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  CRC</a:t>
            </a:r>
            <a:r>
              <a:rPr lang="zh-TW" altLang="en-US" dirty="0" smtClean="0">
                <a:solidFill>
                  <a:schemeClr val="tx1"/>
                </a:solidFill>
                <a:latin typeface="標楷體" pitchFamily="65" charset="-120"/>
                <a:ea typeface="標楷體" pitchFamily="65" charset="-120"/>
              </a:rPr>
              <a:t>集思廣益來切割</a:t>
            </a:r>
            <a:r>
              <a:rPr lang="en-US" altLang="zh-TW" dirty="0" smtClean="0">
                <a:solidFill>
                  <a:schemeClr val="tx1"/>
                </a:solidFill>
                <a:latin typeface="標楷體" pitchFamily="65" charset="-120"/>
                <a:ea typeface="標楷體" pitchFamily="65" charset="-120"/>
              </a:rPr>
              <a:t>(partition)</a:t>
            </a:r>
            <a:r>
              <a:rPr lang="zh-TW" altLang="en-US" dirty="0" smtClean="0">
                <a:solidFill>
                  <a:schemeClr val="tx1"/>
                </a:solidFill>
                <a:latin typeface="標楷體" pitchFamily="65" charset="-120"/>
                <a:ea typeface="標楷體" pitchFamily="65" charset="-120"/>
              </a:rPr>
              <a:t> 使用</a:t>
            </a:r>
            <a:r>
              <a:rPr lang="zh-TW" altLang="en-US" dirty="0">
                <a:solidFill>
                  <a:schemeClr val="tx1"/>
                </a:solidFill>
                <a:latin typeface="標楷體" pitchFamily="65" charset="-120"/>
                <a:ea typeface="標楷體" pitchFamily="65" charset="-120"/>
              </a:rPr>
              <a:t>情節</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找出物件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底線表示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及</a:t>
            </a:r>
            <a:r>
              <a:rPr lang="zh-TW" altLang="en-US" dirty="0">
                <a:solidFill>
                  <a:schemeClr val="tx1"/>
                </a:solidFill>
                <a:latin typeface="標楷體" pitchFamily="65" charset="-120"/>
                <a:ea typeface="標楷體" pitchFamily="65" charset="-120"/>
              </a:rPr>
              <a:t>物件</a:t>
            </a:r>
            <a:r>
              <a:rPr lang="zh-TW" altLang="en-US" dirty="0" smtClean="0">
                <a:solidFill>
                  <a:schemeClr val="tx1"/>
                </a:solidFill>
                <a:latin typeface="標楷體" pitchFamily="65" charset="-120"/>
                <a:ea typeface="標楷體" pitchFamily="65" charset="-120"/>
              </a:rPr>
              <a:t>互動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斜體表示</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並找出</a:t>
            </a:r>
            <a:r>
              <a:rPr lang="zh-TW" altLang="en-US" dirty="0">
                <a:solidFill>
                  <a:schemeClr val="tx1"/>
                </a:solidFill>
                <a:latin typeface="標楷體" pitchFamily="65" charset="-120"/>
                <a:ea typeface="標楷體" pitchFamily="65" charset="-120"/>
              </a:rPr>
              <a:t>使用者</a:t>
            </a:r>
            <a:r>
              <a:rPr lang="zh-TW" altLang="en-US" dirty="0" smtClean="0">
                <a:solidFill>
                  <a:schemeClr val="tx1"/>
                </a:solidFill>
                <a:latin typeface="標楷體" pitchFamily="65" charset="-120"/>
                <a:ea typeface="標楷體" pitchFamily="65" charset="-120"/>
              </a:rPr>
              <a:t>看不到的下層隱藏物件</a:t>
            </a:r>
            <a:r>
              <a:rPr lang="en-US" altLang="zh-TW" dirty="0" smtClean="0">
                <a:solidFill>
                  <a:schemeClr val="tx1"/>
                </a:solidFill>
                <a:latin typeface="標楷體" pitchFamily="65" charset="-120"/>
                <a:ea typeface="標楷體" pitchFamily="65" charset="-120"/>
              </a:rPr>
              <a:t>(hidden objects) (</a:t>
            </a:r>
            <a:r>
              <a:rPr lang="zh-TW" altLang="en-US" dirty="0" smtClean="0">
                <a:solidFill>
                  <a:srgbClr val="FF0000"/>
                </a:solidFill>
                <a:latin typeface="標楷體" pitchFamily="65" charset="-120"/>
                <a:ea typeface="標楷體" pitchFamily="65" charset="-120"/>
              </a:rPr>
              <a:t>紅色表示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mj-ea"/>
              <a:ea typeface="+mj-ea"/>
            </a:endParaRPr>
          </a:p>
          <a:p>
            <a:pPr>
              <a:buFont typeface="Wingdings" pitchFamily="2" charset="2"/>
              <a:buNone/>
              <a:defRPr/>
            </a:pPr>
            <a:r>
              <a:rPr lang="zh-TW" altLang="en-US" dirty="0" smtClean="0">
                <a:solidFill>
                  <a:schemeClr val="tx1"/>
                </a:solidFill>
                <a:latin typeface="+mj-ea"/>
                <a:ea typeface="+mj-ea"/>
              </a:rPr>
              <a:t>例子</a:t>
            </a:r>
            <a:r>
              <a:rPr lang="en-US" altLang="zh-TW" dirty="0" smtClean="0">
                <a:solidFill>
                  <a:schemeClr val="tx1"/>
                </a:solidFill>
                <a:latin typeface="+mj-ea"/>
                <a:ea typeface="+mj-ea"/>
              </a:rPr>
              <a:t>:</a:t>
            </a:r>
            <a:endParaRPr lang="en-US" altLang="zh-TW" u="sng" dirty="0" smtClean="0">
              <a:latin typeface="標楷體" pitchFamily="65" charset="-120"/>
              <a:ea typeface="標楷體" pitchFamily="65" charset="-120"/>
            </a:endParaRPr>
          </a:p>
          <a:p>
            <a:pPr>
              <a:buFont typeface="Wingdings" pitchFamily="2" charset="2"/>
              <a:buNone/>
              <a:defRPr/>
            </a:pPr>
            <a:r>
              <a:rPr lang="zh-TW" altLang="en-US" u="sng" dirty="0" smtClean="0">
                <a:solidFill>
                  <a:schemeClr val="tx1"/>
                </a:solidFill>
                <a:latin typeface="標楷體" pitchFamily="65" charset="-120"/>
                <a:ea typeface="標楷體" pitchFamily="65" charset="-120"/>
              </a:rPr>
              <a:t>張三</a:t>
            </a:r>
            <a:r>
              <a:rPr lang="zh-TW" altLang="en-US" dirty="0" smtClean="0">
                <a:solidFill>
                  <a:schemeClr val="tx1"/>
                </a:solidFill>
                <a:latin typeface="標楷體" pitchFamily="65" charset="-120"/>
                <a:ea typeface="標楷體" pitchFamily="65" charset="-120"/>
              </a:rPr>
              <a:t>是位</a:t>
            </a:r>
            <a:r>
              <a:rPr lang="zh-TW" altLang="en-US" dirty="0" smtClean="0">
                <a:solidFill>
                  <a:schemeClr val="tx1"/>
                </a:solidFill>
                <a:latin typeface="微軟正黑體" pitchFamily="34" charset="-120"/>
                <a:ea typeface="微軟正黑體" pitchFamily="34" charset="-120"/>
              </a:rPr>
              <a:t>官兵</a:t>
            </a:r>
            <a:r>
              <a:rPr lang="zh-TW" altLang="en-US" dirty="0" smtClean="0">
                <a:solidFill>
                  <a:schemeClr val="tx1"/>
                </a:solidFill>
                <a:latin typeface="標楷體" pitchFamily="65" charset="-120"/>
                <a:ea typeface="標楷體" pitchFamily="65" charset="-120"/>
              </a:rPr>
              <a:t> </a:t>
            </a:r>
            <a:r>
              <a:rPr lang="zh-TW" altLang="en-US" u="sng" dirty="0" smtClean="0">
                <a:solidFill>
                  <a:schemeClr val="tx1"/>
                </a:solidFill>
                <a:latin typeface="標楷體" pitchFamily="65" charset="-120"/>
                <a:ea typeface="標楷體" pitchFamily="65" charset="-120"/>
              </a:rPr>
              <a:t>李四</a:t>
            </a:r>
            <a:r>
              <a:rPr lang="zh-TW" altLang="en-US" dirty="0" smtClean="0">
                <a:solidFill>
                  <a:schemeClr val="tx1"/>
                </a:solidFill>
                <a:latin typeface="標楷體" pitchFamily="65" charset="-120"/>
                <a:ea typeface="標楷體" pitchFamily="65" charset="-120"/>
              </a:rPr>
              <a:t>是個</a:t>
            </a:r>
            <a:r>
              <a:rPr lang="zh-TW" altLang="en-US" dirty="0" smtClean="0">
                <a:solidFill>
                  <a:schemeClr val="tx1"/>
                </a:solidFill>
                <a:latin typeface="微軟正黑體" pitchFamily="34" charset="-120"/>
                <a:ea typeface="微軟正黑體" pitchFamily="34" charset="-120"/>
              </a:rPr>
              <a:t>土匪</a:t>
            </a:r>
            <a:r>
              <a:rPr lang="zh-TW" altLang="en-US" b="1" dirty="0" smtClean="0">
                <a:solidFill>
                  <a:schemeClr val="tx1"/>
                </a:solidFill>
                <a:latin typeface="微軟正黑體" pitchFamily="34" charset="-120"/>
                <a:ea typeface="微軟正黑體" pitchFamily="34" charset="-120"/>
              </a:rPr>
              <a:t>  </a:t>
            </a:r>
            <a:r>
              <a:rPr lang="en-US" altLang="zh-TW" b="1" dirty="0" smtClean="0">
                <a:solidFill>
                  <a:schemeClr val="tx1"/>
                </a:solidFill>
                <a:latin typeface="微軟正黑體" pitchFamily="34" charset="-120"/>
                <a:ea typeface="微軟正黑體" pitchFamily="34" charset="-120"/>
              </a:rPr>
              <a:t>*</a:t>
            </a:r>
            <a:r>
              <a:rPr lang="zh-TW" altLang="en-US" b="1" u="sng" dirty="0" smtClean="0">
                <a:solidFill>
                  <a:schemeClr val="tx1"/>
                </a:solidFill>
                <a:latin typeface="微軟正黑體" pitchFamily="34" charset="-120"/>
                <a:ea typeface="微軟正黑體" pitchFamily="34"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u="sng" dirty="0" smtClean="0">
                <a:solidFill>
                  <a:schemeClr val="tx1"/>
                </a:solidFill>
                <a:latin typeface="標楷體" pitchFamily="65" charset="-120"/>
                <a:ea typeface="標楷體" pitchFamily="65" charset="-120"/>
              </a:rPr>
              <a:t>張三</a:t>
            </a:r>
            <a:r>
              <a:rPr lang="zh-TW" altLang="en-US" dirty="0" smtClean="0">
                <a:solidFill>
                  <a:schemeClr val="tx1"/>
                </a:solidFill>
                <a:latin typeface="標楷體" pitchFamily="65" charset="-120"/>
                <a:ea typeface="標楷體" pitchFamily="65" charset="-120"/>
              </a:rPr>
              <a:t>要用</a:t>
            </a:r>
            <a:r>
              <a:rPr lang="zh-TW" altLang="en-US" i="1" dirty="0" smtClean="0">
                <a:solidFill>
                  <a:schemeClr val="tx1"/>
                </a:solidFill>
                <a:latin typeface="標楷體" pitchFamily="65" charset="-120"/>
                <a:ea typeface="標楷體" pitchFamily="65" charset="-120"/>
              </a:rPr>
              <a:t>繩子</a:t>
            </a:r>
            <a:r>
              <a:rPr lang="zh-TW" altLang="en-US" b="1" i="1" dirty="0">
                <a:solidFill>
                  <a:schemeClr val="tx1"/>
                </a:solidFill>
                <a:latin typeface="標楷體" pitchFamily="65" charset="-120"/>
                <a:ea typeface="標楷體" pitchFamily="65" charset="-120"/>
              </a:rPr>
              <a:t>綁住</a:t>
            </a:r>
            <a:r>
              <a:rPr lang="zh-TW" altLang="en-US" u="sng" dirty="0" smtClean="0">
                <a:solidFill>
                  <a:schemeClr val="tx1"/>
                </a:solidFill>
                <a:latin typeface="標楷體" pitchFamily="65" charset="-120"/>
                <a:ea typeface="標楷體" pitchFamily="65" charset="-120"/>
              </a:rPr>
              <a:t>李四</a:t>
            </a:r>
            <a:r>
              <a:rPr lang="en-US" altLang="zh-TW" sz="2000" dirty="0" smtClean="0">
                <a:solidFill>
                  <a:schemeClr val="tx1"/>
                </a:solidFill>
                <a:latin typeface="標楷體" pitchFamily="65" charset="-120"/>
                <a:ea typeface="標楷體" pitchFamily="65" charset="-120"/>
              </a:rPr>
              <a:t>**</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u="sng" dirty="0" smtClean="0">
                <a:solidFill>
                  <a:schemeClr val="tx1"/>
                </a:solidFill>
                <a:latin typeface="標楷體" pitchFamily="65" charset="-120"/>
                <a:ea typeface="標楷體" pitchFamily="65" charset="-120"/>
              </a:rPr>
              <a:t>李四</a:t>
            </a:r>
            <a:r>
              <a:rPr lang="zh-TW" altLang="en-US" dirty="0" smtClean="0">
                <a:solidFill>
                  <a:schemeClr val="tx1"/>
                </a:solidFill>
                <a:latin typeface="標楷體" pitchFamily="65" charset="-120"/>
                <a:ea typeface="標楷體" pitchFamily="65" charset="-120"/>
              </a:rPr>
              <a:t>問</a:t>
            </a:r>
            <a:r>
              <a:rPr lang="zh-TW" altLang="en-US" u="sng" dirty="0" smtClean="0">
                <a:solidFill>
                  <a:srgbClr val="FF0000"/>
                </a:solidFill>
                <a:latin typeface="標楷體" pitchFamily="65" charset="-120"/>
                <a:ea typeface="標楷體" pitchFamily="65" charset="-120"/>
              </a:rPr>
              <a:t>王五</a:t>
            </a:r>
            <a:r>
              <a:rPr lang="zh-TW" altLang="en-US" b="1" i="1" dirty="0" smtClean="0">
                <a:solidFill>
                  <a:schemeClr val="tx1"/>
                </a:solidFill>
                <a:latin typeface="標楷體" pitchFamily="65" charset="-120"/>
                <a:ea typeface="標楷體" pitchFamily="65" charset="-120"/>
              </a:rPr>
              <a:t>綁何處 </a:t>
            </a:r>
            <a:r>
              <a:rPr lang="en-US" altLang="zh-TW" b="1" dirty="0" smtClean="0">
                <a:solidFill>
                  <a:schemeClr val="tx1"/>
                </a:solidFill>
                <a:latin typeface="微軟正黑體" pitchFamily="34" charset="-120"/>
                <a:ea typeface="微軟正黑體" pitchFamily="34" charset="-120"/>
              </a:rPr>
              <a:t>(</a:t>
            </a:r>
            <a:r>
              <a:rPr lang="zh-TW" altLang="en-US" u="sng" dirty="0" smtClean="0">
                <a:solidFill>
                  <a:schemeClr val="tx1"/>
                </a:solidFill>
                <a:latin typeface="標楷體" pitchFamily="65" charset="-120"/>
                <a:ea typeface="標楷體" pitchFamily="65" charset="-120"/>
              </a:rPr>
              <a:t>王五</a:t>
            </a:r>
            <a:r>
              <a:rPr lang="zh-TW" altLang="en-US" dirty="0" smtClean="0">
                <a:solidFill>
                  <a:schemeClr val="tx1"/>
                </a:solidFill>
                <a:latin typeface="標楷體" pitchFamily="65" charset="-120"/>
                <a:ea typeface="標楷體" pitchFamily="65" charset="-120"/>
              </a:rPr>
              <a:t>是位</a:t>
            </a:r>
            <a:r>
              <a:rPr lang="zh-TW" altLang="en-US" dirty="0" smtClean="0">
                <a:solidFill>
                  <a:schemeClr val="tx1"/>
                </a:solidFill>
                <a:latin typeface="微軟正黑體" pitchFamily="34" charset="-120"/>
                <a:ea typeface="微軟正黑體" pitchFamily="34" charset="-120"/>
              </a:rPr>
              <a:t>醫生</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16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1600" dirty="0" smtClean="0">
                <a:solidFill>
                  <a:schemeClr val="tx1"/>
                </a:solidFill>
                <a:latin typeface="標楷體" pitchFamily="65" charset="-120"/>
                <a:ea typeface="標楷體" pitchFamily="65" charset="-120"/>
              </a:rPr>
              <a:t>*</a:t>
            </a:r>
            <a:r>
              <a:rPr lang="zh-TW" altLang="en-US" sz="1600" dirty="0" smtClean="0">
                <a:solidFill>
                  <a:schemeClr val="tx1"/>
                </a:solidFill>
                <a:latin typeface="標楷體" pitchFamily="65" charset="-120"/>
                <a:ea typeface="標楷體" pitchFamily="65" charset="-120"/>
              </a:rPr>
              <a:t>一般英文書用</a:t>
            </a:r>
            <a:r>
              <a:rPr lang="en-US" altLang="zh-TW" sz="1600" dirty="0" smtClean="0">
                <a:solidFill>
                  <a:schemeClr val="tx1"/>
                </a:solidFill>
                <a:latin typeface="標楷體" pitchFamily="65" charset="-120"/>
                <a:ea typeface="標楷體" pitchFamily="65" charset="-120"/>
              </a:rPr>
              <a:t>John, Mary</a:t>
            </a:r>
            <a:r>
              <a:rPr lang="zh-TW" altLang="en-US" sz="1600" dirty="0" smtClean="0">
                <a:solidFill>
                  <a:schemeClr val="tx1"/>
                </a:solidFill>
                <a:latin typeface="標楷體" pitchFamily="65" charset="-120"/>
                <a:ea typeface="標楷體" pitchFamily="65" charset="-120"/>
              </a:rPr>
              <a:t>為物件名</a:t>
            </a:r>
            <a:r>
              <a:rPr lang="en-US" altLang="zh-TW" sz="1600" dirty="0" smtClean="0">
                <a:solidFill>
                  <a:schemeClr val="tx1"/>
                </a:solidFill>
                <a:latin typeface="標楷體" pitchFamily="65" charset="-120"/>
                <a:ea typeface="標楷體" pitchFamily="65" charset="-120"/>
              </a:rPr>
              <a:t>, </a:t>
            </a:r>
            <a:r>
              <a:rPr lang="zh-TW" altLang="en-US" sz="1600" dirty="0" smtClean="0">
                <a:solidFill>
                  <a:schemeClr val="tx1"/>
                </a:solidFill>
                <a:latin typeface="標楷體" pitchFamily="65" charset="-120"/>
                <a:ea typeface="標楷體" pitchFamily="65" charset="-120"/>
              </a:rPr>
              <a:t>國人感受不深</a:t>
            </a:r>
            <a:r>
              <a:rPr lang="en-US" altLang="zh-TW" sz="1600" dirty="0" smtClean="0">
                <a:solidFill>
                  <a:schemeClr val="tx1"/>
                </a:solidFill>
                <a:latin typeface="標楷體" pitchFamily="65" charset="-120"/>
                <a:ea typeface="標楷體" pitchFamily="65" charset="-120"/>
              </a:rPr>
              <a:t>, </a:t>
            </a:r>
            <a:r>
              <a:rPr lang="zh-TW" altLang="en-US" sz="1600" dirty="0" smtClean="0">
                <a:solidFill>
                  <a:schemeClr val="tx1"/>
                </a:solidFill>
                <a:latin typeface="標楷體" pitchFamily="65" charset="-120"/>
                <a:ea typeface="標楷體" pitchFamily="65" charset="-120"/>
              </a:rPr>
              <a:t>故用張三等</a:t>
            </a:r>
            <a:endParaRPr lang="en-US" altLang="zh-TW" sz="16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1600" dirty="0" smtClean="0">
                <a:solidFill>
                  <a:schemeClr val="tx1"/>
                </a:solidFill>
                <a:latin typeface="標楷體" pitchFamily="65" charset="-120"/>
                <a:ea typeface="標楷體" pitchFamily="65" charset="-120"/>
              </a:rPr>
              <a:t>**</a:t>
            </a:r>
            <a:r>
              <a:rPr lang="zh-TW" altLang="en-US" sz="1600" dirty="0" smtClean="0">
                <a:solidFill>
                  <a:schemeClr val="tx1"/>
                </a:solidFill>
                <a:latin typeface="標楷體" pitchFamily="65" charset="-120"/>
                <a:ea typeface="標楷體" pitchFamily="65" charset="-120"/>
              </a:rPr>
              <a:t>直覺的說</a:t>
            </a:r>
            <a:r>
              <a:rPr lang="en-US" altLang="zh-TW" sz="1600" dirty="0" smtClean="0">
                <a:solidFill>
                  <a:schemeClr val="tx1"/>
                </a:solidFill>
                <a:latin typeface="標楷體" pitchFamily="65" charset="-120"/>
                <a:ea typeface="標楷體" pitchFamily="65" charset="-120"/>
              </a:rPr>
              <a:t>:</a:t>
            </a:r>
            <a:r>
              <a:rPr lang="zh-TW" altLang="en-US" sz="1600" dirty="0" smtClean="0">
                <a:solidFill>
                  <a:schemeClr val="tx1"/>
                </a:solidFill>
                <a:latin typeface="標楷體" pitchFamily="65" charset="-120"/>
                <a:ea typeface="標楷體" pitchFamily="65" charset="-120"/>
              </a:rPr>
              <a:t>張三用繩子綁住李四 但</a:t>
            </a:r>
            <a:r>
              <a:rPr lang="en-US" altLang="zh-TW" sz="1600" dirty="0" smtClean="0">
                <a:solidFill>
                  <a:schemeClr val="tx1"/>
                </a:solidFill>
                <a:latin typeface="標楷體" pitchFamily="65" charset="-120"/>
                <a:ea typeface="標楷體" pitchFamily="65" charset="-120"/>
              </a:rPr>
              <a:t>O-O</a:t>
            </a:r>
            <a:r>
              <a:rPr lang="zh-TW" altLang="en-US" sz="1600" dirty="0" smtClean="0">
                <a:solidFill>
                  <a:schemeClr val="tx1"/>
                </a:solidFill>
                <a:latin typeface="標楷體" pitchFamily="65" charset="-120"/>
                <a:ea typeface="標楷體" pitchFamily="65" charset="-120"/>
              </a:rPr>
              <a:t>程式不是這樣執行的</a:t>
            </a:r>
            <a:r>
              <a:rPr lang="en-US" altLang="zh-TW" sz="1600" dirty="0" smtClean="0">
                <a:solidFill>
                  <a:schemeClr val="tx1"/>
                </a:solidFill>
                <a:latin typeface="標楷體" pitchFamily="65" charset="-120"/>
                <a:ea typeface="標楷體" pitchFamily="65" charset="-120"/>
              </a:rPr>
              <a:t>“method</a:t>
            </a:r>
            <a:r>
              <a:rPr lang="zh-TW" altLang="en-US" sz="1600" dirty="0" smtClean="0">
                <a:solidFill>
                  <a:schemeClr val="tx1"/>
                </a:solidFill>
                <a:latin typeface="標楷體" pitchFamily="65" charset="-120"/>
                <a:ea typeface="標楷體" pitchFamily="65" charset="-120"/>
              </a:rPr>
              <a:t> 綁住</a:t>
            </a:r>
            <a:r>
              <a:rPr lang="en-US" altLang="zh-TW" sz="1600" dirty="0" smtClean="0">
                <a:solidFill>
                  <a:schemeClr val="tx1"/>
                </a:solidFill>
                <a:latin typeface="標楷體" pitchFamily="65" charset="-120"/>
                <a:ea typeface="標楷體" pitchFamily="65" charset="-120"/>
              </a:rPr>
              <a:t>”</a:t>
            </a:r>
            <a:r>
              <a:rPr lang="zh-TW" altLang="en-US" sz="1600" dirty="0" smtClean="0">
                <a:solidFill>
                  <a:schemeClr val="tx1"/>
                </a:solidFill>
                <a:latin typeface="標楷體" pitchFamily="65" charset="-120"/>
                <a:ea typeface="標楷體" pitchFamily="65" charset="-120"/>
              </a:rPr>
              <a:t>屬於土匪 土匪接過繩子後自綁</a:t>
            </a:r>
            <a:endParaRPr lang="en-US" altLang="zh-TW" sz="16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1600"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dirty="0">
              <a:latin typeface="標楷體" pitchFamily="65" charset="-120"/>
              <a:ea typeface="標楷體" pitchFamily="65" charset="-120"/>
            </a:endParaRPr>
          </a:p>
        </p:txBody>
      </p:sp>
    </p:spTree>
    <p:extLst>
      <p:ext uri="{BB962C8B-B14F-4D97-AF65-F5344CB8AC3E}">
        <p14:creationId xmlns:p14="http://schemas.microsoft.com/office/powerpoint/2010/main" val="24435500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C6B801E-E33D-47A0-AC45-0C2FF4137E09}" type="slidenum">
              <a:rPr lang="zh-TW" altLang="en-US" smtClean="0"/>
              <a:pPr>
                <a:defRPr/>
              </a:pPr>
              <a:t>35</a:t>
            </a:fld>
            <a:endParaRPr lang="en-US" altLang="zh-TW"/>
          </a:p>
        </p:txBody>
      </p:sp>
      <p:sp>
        <p:nvSpPr>
          <p:cNvPr id="2" name="標題 1"/>
          <p:cNvSpPr>
            <a:spLocks noGrp="1"/>
          </p:cNvSpPr>
          <p:nvPr>
            <p:ph type="title"/>
          </p:nvPr>
        </p:nvSpPr>
        <p:spPr/>
        <p:txBody>
          <a:bodyPr/>
          <a:lstStyle/>
          <a:p>
            <a:pPr>
              <a:defRPr/>
            </a:pPr>
            <a:r>
              <a:rPr lang="en-US" altLang="zh-TW" dirty="0" smtClean="0">
                <a:solidFill>
                  <a:schemeClr val="tx1"/>
                </a:solidFill>
              </a:rPr>
              <a:t>Face to Face Communication</a:t>
            </a:r>
            <a:endParaRPr lang="zh-TW" altLang="en-US" dirty="0">
              <a:solidFill>
                <a:schemeClr val="tx1"/>
              </a:solidFill>
            </a:endParaRPr>
          </a:p>
        </p:txBody>
      </p:sp>
      <p:sp>
        <p:nvSpPr>
          <p:cNvPr id="3" name="內容版面配置區 2"/>
          <p:cNvSpPr>
            <a:spLocks noGrp="1"/>
          </p:cNvSpPr>
          <p:nvPr>
            <p:ph sz="quarter" idx="4294967295"/>
          </p:nvPr>
        </p:nvSpPr>
        <p:spPr>
          <a:xfrm>
            <a:off x="609600" y="2139695"/>
            <a:ext cx="10972800" cy="3991229"/>
          </a:xfrm>
          <a:prstGeom prst="rect">
            <a:avLst/>
          </a:prstGeom>
        </p:spPr>
        <p:txBody>
          <a:bodyPr/>
          <a:lstStyle/>
          <a:p>
            <a:pPr>
              <a:buFont typeface="Wingdings" pitchFamily="2" charset="2"/>
              <a:buNone/>
              <a:defRPr/>
            </a:pPr>
            <a:r>
              <a:rPr lang="zh-TW" altLang="en-US" dirty="0" smtClean="0">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XP 2012 General Chair </a:t>
            </a:r>
            <a:r>
              <a:rPr lang="en-US" altLang="zh-TW" dirty="0" err="1" smtClean="0">
                <a:solidFill>
                  <a:schemeClr val="tx1"/>
                </a:solidFill>
                <a:latin typeface="標楷體" pitchFamily="65" charset="-120"/>
                <a:ea typeface="標楷體" pitchFamily="65" charset="-120"/>
              </a:rPr>
              <a:t>Lundh</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回憶當年三人團隊面對面開發經驗</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工業設計師使用紙筆做設計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電子工程師及軟體工程師很敏捷地做出產品</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隨後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出現可怕繁瑣的設計動作 </a:t>
            </a:r>
            <a:r>
              <a:rPr lang="en-US" altLang="zh-TW" dirty="0" smtClean="0">
                <a:solidFill>
                  <a:schemeClr val="tx1"/>
                </a:solidFill>
                <a:latin typeface="標楷體" pitchFamily="65" charset="-120"/>
                <a:ea typeface="標楷體" pitchFamily="65" charset="-120"/>
              </a:rPr>
              <a:t>(design activities)</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即過多文件的 </a:t>
            </a:r>
            <a:r>
              <a:rPr lang="en-US" altLang="zh-TW" dirty="0" smtClean="0">
                <a:solidFill>
                  <a:schemeClr val="tx1"/>
                </a:solidFill>
                <a:latin typeface="標楷體" pitchFamily="65" charset="-120"/>
                <a:ea typeface="標楷體" pitchFamily="65" charset="-120"/>
              </a:rPr>
              <a:t>CMMI </a:t>
            </a:r>
            <a:r>
              <a:rPr lang="zh-TW" altLang="en-US" dirty="0" smtClean="0">
                <a:solidFill>
                  <a:schemeClr val="tx1"/>
                </a:solidFill>
                <a:latin typeface="標楷體" pitchFamily="65" charset="-120"/>
                <a:ea typeface="標楷體" pitchFamily="65" charset="-120"/>
              </a:rPr>
              <a:t>時代</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1800" dirty="0" smtClean="0">
                <a:solidFill>
                  <a:schemeClr val="tx1"/>
                </a:solidFill>
                <a:latin typeface="標楷體" pitchFamily="65" charset="-120"/>
                <a:ea typeface="標楷體" pitchFamily="65" charset="-120"/>
              </a:rPr>
              <a:t>   </a:t>
            </a:r>
            <a:r>
              <a:rPr lang="en-US" altLang="zh-TW" sz="1800" dirty="0">
                <a:solidFill>
                  <a:schemeClr val="tx1"/>
                </a:solidFill>
                <a:latin typeface="標楷體" pitchFamily="65" charset="-120"/>
                <a:ea typeface="標楷體" pitchFamily="65" charset="-120"/>
              </a:rPr>
              <a:t>[</a:t>
            </a:r>
            <a:r>
              <a:rPr lang="en-US" altLang="zh-TW" sz="1800" dirty="0" smtClean="0">
                <a:solidFill>
                  <a:schemeClr val="tx1"/>
                </a:solidFill>
                <a:latin typeface="標楷體" pitchFamily="65" charset="-120"/>
                <a:ea typeface="標楷體" pitchFamily="65" charset="-120"/>
              </a:rPr>
              <a:t>XP 2012 web site] </a:t>
            </a:r>
          </a:p>
        </p:txBody>
      </p:sp>
    </p:spTree>
    <p:extLst>
      <p:ext uri="{BB962C8B-B14F-4D97-AF65-F5344CB8AC3E}">
        <p14:creationId xmlns:p14="http://schemas.microsoft.com/office/powerpoint/2010/main" val="178606142"/>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endParaRPr lang="zh-TW" altLang="en-US" dirty="0"/>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物件</a:t>
            </a:r>
            <a:r>
              <a:rPr lang="zh-TW" altLang="en-US" dirty="0">
                <a:solidFill>
                  <a:schemeClr val="tx1"/>
                </a:solidFill>
                <a:latin typeface="標楷體" pitchFamily="65" charset="-120"/>
                <a:ea typeface="標楷體" pitchFamily="65" charset="-120"/>
              </a:rPr>
              <a:t>合作</a:t>
            </a:r>
            <a:r>
              <a:rPr lang="zh-TW" altLang="en-US" dirty="0" smtClean="0">
                <a:solidFill>
                  <a:schemeClr val="tx1"/>
                </a:solidFill>
                <a:latin typeface="標楷體" pitchFamily="65" charset="-120"/>
                <a:ea typeface="標楷體" pitchFamily="65" charset="-120"/>
              </a:rPr>
              <a:t>圖 </a:t>
            </a:r>
            <a:r>
              <a:rPr lang="en-US" altLang="zh-TW" sz="3200" dirty="0" smtClean="0">
                <a:solidFill>
                  <a:schemeClr val="tx1"/>
                </a:solidFill>
                <a:effectLst/>
                <a:latin typeface="Times New Roman" pitchFamily="18" charset="0"/>
                <a:ea typeface="標楷體" pitchFamily="65" charset="-120"/>
                <a:cs typeface="Times New Roman" pitchFamily="18" charset="0"/>
              </a:rPr>
              <a:t>Object Collaboration Diagram</a:t>
            </a:r>
            <a:endParaRPr lang="zh-TW" altLang="en-US" sz="3200" dirty="0">
              <a:solidFill>
                <a:schemeClr val="tx1"/>
              </a:solidFill>
              <a:effectLst/>
              <a:latin typeface="Times New Roman" pitchFamily="18" charset="0"/>
              <a:ea typeface="標楷體" pitchFamily="65" charset="-120"/>
              <a:cs typeface="Times New Roman" pitchFamily="18" charset="0"/>
            </a:endParaRPr>
          </a:p>
        </p:txBody>
      </p:sp>
      <p:cxnSp>
        <p:nvCxnSpPr>
          <p:cNvPr id="8" name="直線單箭頭接點 7"/>
          <p:cNvCxnSpPr/>
          <p:nvPr/>
        </p:nvCxnSpPr>
        <p:spPr>
          <a:xfrm>
            <a:off x="2514600" y="2743200"/>
            <a:ext cx="2624667" cy="262467"/>
          </a:xfrm>
          <a:prstGeom prst="straightConnector1">
            <a:avLst/>
          </a:prstGeom>
          <a:ln w="38100">
            <a:solidFill>
              <a:schemeClr val="tx1"/>
            </a:solidFill>
            <a:tailEnd type="arrow"/>
          </a:ln>
        </p:spPr>
        <p:style>
          <a:lnRef idx="1">
            <a:schemeClr val="accent2"/>
          </a:lnRef>
          <a:fillRef idx="0">
            <a:schemeClr val="accent2"/>
          </a:fillRef>
          <a:effectRef idx="0">
            <a:schemeClr val="accent2"/>
          </a:effectRef>
          <a:fontRef idx="minor">
            <a:schemeClr val="tx1"/>
          </a:fontRef>
        </p:style>
      </p:cxnSp>
      <p:cxnSp>
        <p:nvCxnSpPr>
          <p:cNvPr id="10" name="直線單箭頭接點 9"/>
          <p:cNvCxnSpPr/>
          <p:nvPr/>
        </p:nvCxnSpPr>
        <p:spPr>
          <a:xfrm>
            <a:off x="6053667" y="3183467"/>
            <a:ext cx="2921000" cy="635000"/>
          </a:xfrm>
          <a:prstGeom prst="straightConnector1">
            <a:avLst/>
          </a:prstGeom>
          <a:ln w="38100">
            <a:solidFill>
              <a:schemeClr val="tx2"/>
            </a:solidFill>
            <a:tailEnd type="arrow"/>
          </a:ln>
        </p:spPr>
        <p:style>
          <a:lnRef idx="1">
            <a:schemeClr val="accent2"/>
          </a:lnRef>
          <a:fillRef idx="0">
            <a:schemeClr val="accent2"/>
          </a:fillRef>
          <a:effectRef idx="0">
            <a:schemeClr val="accent2"/>
          </a:effectRef>
          <a:fontRef idx="minor">
            <a:schemeClr val="tx1"/>
          </a:fontRef>
        </p:style>
      </p:cxnSp>
      <p:sp>
        <p:nvSpPr>
          <p:cNvPr id="11" name="文字方塊 10"/>
          <p:cNvSpPr txBox="1"/>
          <p:nvPr/>
        </p:nvSpPr>
        <p:spPr>
          <a:xfrm rot="204192">
            <a:off x="3114877" y="2864380"/>
            <a:ext cx="1327679" cy="461665"/>
          </a:xfrm>
          <a:prstGeom prst="rect">
            <a:avLst/>
          </a:prstGeom>
          <a:noFill/>
          <a:ln>
            <a:solidFill>
              <a:schemeClr val="bg2"/>
            </a:solidFill>
          </a:ln>
        </p:spPr>
        <p:txBody>
          <a:bodyPr wrap="square" rtlCol="0" anchor="ctr" anchorCtr="1">
            <a:spAutoFit/>
          </a:bodyPr>
          <a:lstStyle/>
          <a:p>
            <a:r>
              <a:rPr lang="en-US" altLang="zh-TW" sz="2400" dirty="0" smtClean="0">
                <a:latin typeface="標楷體" pitchFamily="65" charset="-120"/>
                <a:ea typeface="標楷體" pitchFamily="65" charset="-120"/>
              </a:rPr>
              <a:t>1.</a:t>
            </a:r>
            <a:r>
              <a:rPr lang="zh-TW" altLang="en-US" sz="2400" dirty="0" smtClean="0">
                <a:latin typeface="標楷體" pitchFamily="65" charset="-120"/>
                <a:ea typeface="標楷體" pitchFamily="65" charset="-120"/>
              </a:rPr>
              <a:t>綁住</a:t>
            </a:r>
            <a:endParaRPr lang="zh-TW" altLang="en-US" sz="2400" dirty="0">
              <a:latin typeface="標楷體" pitchFamily="65" charset="-120"/>
              <a:ea typeface="標楷體" pitchFamily="65" charset="-120"/>
            </a:endParaRPr>
          </a:p>
        </p:txBody>
      </p:sp>
      <p:sp>
        <p:nvSpPr>
          <p:cNvPr id="7" name="文字方塊 6"/>
          <p:cNvSpPr txBox="1"/>
          <p:nvPr/>
        </p:nvSpPr>
        <p:spPr>
          <a:xfrm>
            <a:off x="1532467" y="2390117"/>
            <a:ext cx="1171265" cy="461665"/>
          </a:xfrm>
          <a:prstGeom prst="rect">
            <a:avLst/>
          </a:prstGeom>
          <a:noFill/>
          <a:ln>
            <a:solidFill>
              <a:schemeClr val="bg2"/>
            </a:solidFill>
          </a:ln>
        </p:spPr>
        <p:txBody>
          <a:bodyPr wrap="square" rtlCol="0" anchor="ctr" anchorCtr="1">
            <a:spAutoFit/>
          </a:bodyPr>
          <a:lstStyle/>
          <a:p>
            <a:r>
              <a:rPr lang="zh-TW" altLang="en-US" sz="2400" dirty="0" smtClean="0">
                <a:latin typeface="標楷體" pitchFamily="65" charset="-120"/>
                <a:ea typeface="標楷體" pitchFamily="65" charset="-120"/>
              </a:rPr>
              <a:t>張三</a:t>
            </a:r>
            <a:endParaRPr lang="en-US" altLang="zh-TW" sz="2400" dirty="0" smtClean="0">
              <a:latin typeface="標楷體" pitchFamily="65" charset="-120"/>
              <a:ea typeface="標楷體" pitchFamily="65" charset="-120"/>
            </a:endParaRPr>
          </a:p>
        </p:txBody>
      </p:sp>
      <p:sp>
        <p:nvSpPr>
          <p:cNvPr id="9" name="文字方塊 8"/>
          <p:cNvSpPr txBox="1"/>
          <p:nvPr/>
        </p:nvSpPr>
        <p:spPr>
          <a:xfrm>
            <a:off x="5065124" y="2851782"/>
            <a:ext cx="1062685" cy="461665"/>
          </a:xfrm>
          <a:prstGeom prst="rect">
            <a:avLst/>
          </a:prstGeom>
          <a:noFill/>
          <a:ln>
            <a:solidFill>
              <a:schemeClr val="bg2"/>
            </a:solidFill>
          </a:ln>
        </p:spPr>
        <p:txBody>
          <a:bodyPr wrap="square" rtlCol="0" anchor="ctr" anchorCtr="1">
            <a:spAutoFit/>
          </a:bodyPr>
          <a:lstStyle/>
          <a:p>
            <a:r>
              <a:rPr lang="zh-TW" altLang="en-US" sz="2400" dirty="0">
                <a:latin typeface="標楷體" pitchFamily="65" charset="-120"/>
                <a:ea typeface="標楷體" pitchFamily="65" charset="-120"/>
              </a:rPr>
              <a:t>李四</a:t>
            </a:r>
          </a:p>
        </p:txBody>
      </p:sp>
      <p:sp>
        <p:nvSpPr>
          <p:cNvPr id="12" name="文字方塊 11"/>
          <p:cNvSpPr txBox="1"/>
          <p:nvPr/>
        </p:nvSpPr>
        <p:spPr>
          <a:xfrm>
            <a:off x="5003800" y="3005667"/>
            <a:ext cx="184731" cy="369332"/>
          </a:xfrm>
          <a:prstGeom prst="rect">
            <a:avLst/>
          </a:prstGeom>
          <a:noFill/>
          <a:ln>
            <a:solidFill>
              <a:schemeClr val="bg2"/>
            </a:solidFill>
          </a:ln>
        </p:spPr>
        <p:txBody>
          <a:bodyPr wrap="none" rtlCol="0" anchor="ctr" anchorCtr="1">
            <a:spAutoFit/>
          </a:bodyPr>
          <a:lstStyle/>
          <a:p>
            <a:endParaRPr lang="zh-TW" altLang="en-US" dirty="0"/>
          </a:p>
        </p:txBody>
      </p:sp>
      <p:sp>
        <p:nvSpPr>
          <p:cNvPr id="13" name="文字方塊 12"/>
          <p:cNvSpPr txBox="1"/>
          <p:nvPr/>
        </p:nvSpPr>
        <p:spPr>
          <a:xfrm>
            <a:off x="8847668" y="3745542"/>
            <a:ext cx="1248952" cy="461665"/>
          </a:xfrm>
          <a:prstGeom prst="rect">
            <a:avLst/>
          </a:prstGeom>
          <a:noFill/>
          <a:ln>
            <a:solidFill>
              <a:schemeClr val="bg2"/>
            </a:solidFill>
          </a:ln>
        </p:spPr>
        <p:txBody>
          <a:bodyPr wrap="square" rtlCol="0" anchor="ctr" anchorCtr="1">
            <a:spAutoFit/>
          </a:bodyPr>
          <a:lstStyle/>
          <a:p>
            <a:r>
              <a:rPr lang="zh-TW" altLang="en-US" sz="2400" dirty="0">
                <a:latin typeface="標楷體" pitchFamily="65" charset="-120"/>
                <a:ea typeface="標楷體" pitchFamily="65" charset="-120"/>
              </a:rPr>
              <a:t>王</a:t>
            </a:r>
            <a:r>
              <a:rPr lang="zh-TW" altLang="en-US" sz="2400" dirty="0" smtClean="0">
                <a:latin typeface="標楷體" pitchFamily="65" charset="-120"/>
                <a:ea typeface="標楷體" pitchFamily="65" charset="-120"/>
              </a:rPr>
              <a:t>五  </a:t>
            </a:r>
            <a:endParaRPr lang="en-US" altLang="zh-TW" sz="2400" dirty="0" smtClean="0">
              <a:latin typeface="標楷體" pitchFamily="65" charset="-120"/>
              <a:ea typeface="標楷體" pitchFamily="65" charset="-120"/>
            </a:endParaRPr>
          </a:p>
        </p:txBody>
      </p:sp>
      <p:sp>
        <p:nvSpPr>
          <p:cNvPr id="14" name="文字方塊 13"/>
          <p:cNvSpPr txBox="1"/>
          <p:nvPr/>
        </p:nvSpPr>
        <p:spPr>
          <a:xfrm>
            <a:off x="6620932" y="3466713"/>
            <a:ext cx="1456267" cy="461665"/>
          </a:xfrm>
          <a:prstGeom prst="rect">
            <a:avLst/>
          </a:prstGeom>
          <a:noFill/>
          <a:ln>
            <a:solidFill>
              <a:schemeClr val="bg2"/>
            </a:solidFill>
          </a:ln>
        </p:spPr>
        <p:txBody>
          <a:bodyPr wrap="square" rtlCol="0" anchor="ctr" anchorCtr="1">
            <a:spAutoFit/>
          </a:bodyPr>
          <a:lstStyle/>
          <a:p>
            <a:r>
              <a:rPr lang="en-US" altLang="zh-TW" sz="2400" dirty="0" smtClean="0">
                <a:latin typeface="標楷體" pitchFamily="65" charset="-120"/>
                <a:ea typeface="標楷體" pitchFamily="65" charset="-120"/>
              </a:rPr>
              <a:t>2.</a:t>
            </a:r>
            <a:r>
              <a:rPr lang="zh-TW" altLang="en-US" sz="2400" dirty="0" smtClean="0">
                <a:latin typeface="標楷體" pitchFamily="65" charset="-120"/>
                <a:ea typeface="標楷體" pitchFamily="65" charset="-120"/>
              </a:rPr>
              <a:t>綁何處</a:t>
            </a:r>
            <a:endParaRPr lang="zh-TW" altLang="en-US" sz="2400" dirty="0">
              <a:latin typeface="標楷體" pitchFamily="65" charset="-120"/>
              <a:ea typeface="標楷體" pitchFamily="65" charset="-120"/>
            </a:endParaRPr>
          </a:p>
        </p:txBody>
      </p:sp>
      <p:sp>
        <p:nvSpPr>
          <p:cNvPr id="15" name="矩形 14"/>
          <p:cNvSpPr/>
          <p:nvPr/>
        </p:nvSpPr>
        <p:spPr>
          <a:xfrm>
            <a:off x="1625600" y="2411800"/>
            <a:ext cx="922868" cy="462634"/>
          </a:xfrm>
          <a:prstGeom prst="rect">
            <a:avLst/>
          </a:prstGeom>
          <a:noFill/>
          <a:ln w="3810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
        <p:nvSpPr>
          <p:cNvPr id="16" name="矩形 15"/>
          <p:cNvSpPr/>
          <p:nvPr/>
        </p:nvSpPr>
        <p:spPr>
          <a:xfrm>
            <a:off x="5139268" y="2825380"/>
            <a:ext cx="914400" cy="539666"/>
          </a:xfrm>
          <a:prstGeom prst="rect">
            <a:avLst/>
          </a:prstGeom>
          <a:noFill/>
          <a:ln w="3810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
        <p:nvSpPr>
          <p:cNvPr id="17" name="矩形 16"/>
          <p:cNvSpPr/>
          <p:nvPr/>
        </p:nvSpPr>
        <p:spPr>
          <a:xfrm>
            <a:off x="8974667" y="3697544"/>
            <a:ext cx="965200" cy="603599"/>
          </a:xfrm>
          <a:prstGeom prst="rect">
            <a:avLst/>
          </a:prstGeom>
          <a:noFill/>
          <a:ln w="3810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630712860"/>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3BF7700-9ED6-4DA2-9D8B-7CCCDF3736F1}" type="slidenum">
              <a:rPr lang="zh-TW" altLang="en-US" smtClean="0">
                <a:solidFill>
                  <a:schemeClr val="tx1"/>
                </a:solidFill>
              </a:rPr>
              <a:pPr>
                <a:defRPr/>
              </a:pPr>
              <a:t>351</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sz="4000" dirty="0" smtClean="0">
                <a:solidFill>
                  <a:schemeClr val="tx1"/>
                </a:solidFill>
                <a:latin typeface="標楷體" pitchFamily="65" charset="-120"/>
                <a:ea typeface="標楷體" pitchFamily="65" charset="-120"/>
              </a:rPr>
              <a:t>3.</a:t>
            </a:r>
            <a:r>
              <a:rPr lang="zh-TW" altLang="en-US" sz="4000" dirty="0" smtClean="0">
                <a:solidFill>
                  <a:schemeClr val="tx1"/>
                </a:solidFill>
                <a:latin typeface="標楷體" pitchFamily="65" charset="-120"/>
                <a:ea typeface="標楷體" pitchFamily="65" charset="-120"/>
              </a:rPr>
              <a:t>架構設計會議</a:t>
            </a:r>
            <a:r>
              <a:rPr lang="en-US" altLang="zh-TW" sz="4000" dirty="0" smtClean="0">
                <a:solidFill>
                  <a:schemeClr val="tx1"/>
                </a:solidFill>
                <a:latin typeface="標楷體" pitchFamily="65" charset="-120"/>
                <a:ea typeface="標楷體" pitchFamily="65" charset="-120"/>
              </a:rPr>
              <a:t>(Cont.)</a:t>
            </a:r>
            <a:endParaRPr lang="zh-TW" altLang="en-US" sz="4000" dirty="0">
              <a:solidFill>
                <a:schemeClr val="tx1"/>
              </a:solidFill>
            </a:endParaRPr>
          </a:p>
        </p:txBody>
      </p:sp>
      <p:sp>
        <p:nvSpPr>
          <p:cNvPr id="3" name="內容版面配置區 2"/>
          <p:cNvSpPr>
            <a:spLocks noGrp="1"/>
          </p:cNvSpPr>
          <p:nvPr>
            <p:ph sz="quarter" idx="4294967295"/>
          </p:nvPr>
        </p:nvSpPr>
        <p:spPr>
          <a:xfrm>
            <a:off x="1524000" y="1581912"/>
            <a:ext cx="8534400" cy="3401568"/>
          </a:xfrm>
          <a:prstGeom prst="rect">
            <a:avLst/>
          </a:prstGeom>
        </p:spPr>
        <p:txBody>
          <a:bodyPr>
            <a:normAutofit fontScale="62500" lnSpcReduction="20000"/>
          </a:bodyPr>
          <a:lstStyle/>
          <a:p>
            <a:pPr>
              <a:buFont typeface="Wingdings" pitchFamily="2" charset="2"/>
              <a:buNone/>
              <a:defRPr/>
            </a:pPr>
            <a:r>
              <a:rPr lang="zh-TW" altLang="en-US" sz="2400" dirty="0" smtClean="0">
                <a:solidFill>
                  <a:schemeClr val="tx1"/>
                </a:solidFill>
                <a:latin typeface="標楷體" pitchFamily="65" charset="-120"/>
                <a:ea typeface="標楷體" pitchFamily="65" charset="-120"/>
              </a:rPr>
              <a:t>由上述 可得下列設計</a:t>
            </a:r>
            <a:r>
              <a:rPr lang="en-US" altLang="zh-TW" sz="2400"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4000" dirty="0" smtClean="0">
                <a:solidFill>
                  <a:schemeClr val="tx1"/>
                </a:solidFill>
                <a:latin typeface="標楷體" pitchFamily="65" charset="-120"/>
                <a:ea typeface="標楷體" pitchFamily="65" charset="-120"/>
              </a:rPr>
              <a:t>class</a:t>
            </a:r>
            <a:r>
              <a:rPr lang="zh-TW" altLang="en-US" sz="4000" dirty="0" smtClean="0">
                <a:solidFill>
                  <a:schemeClr val="tx1"/>
                </a:solidFill>
                <a:latin typeface="標楷體" pitchFamily="65" charset="-120"/>
                <a:ea typeface="標楷體" pitchFamily="65" charset="-120"/>
              </a:rPr>
              <a:t>官兵</a:t>
            </a:r>
            <a:r>
              <a:rPr lang="en-US" altLang="zh-TW" sz="4000" dirty="0" smtClean="0">
                <a:solidFill>
                  <a:schemeClr val="tx1"/>
                </a:solidFill>
                <a:latin typeface="標楷體" pitchFamily="65" charset="-120"/>
                <a:ea typeface="標楷體" pitchFamily="65" charset="-120"/>
              </a:rPr>
              <a:t>{..}                </a:t>
            </a:r>
            <a:r>
              <a:rPr lang="zh-TW" altLang="en-US" sz="4000" dirty="0" smtClean="0">
                <a:solidFill>
                  <a:schemeClr val="tx1"/>
                </a:solidFill>
                <a:latin typeface="標楷體" pitchFamily="65" charset="-120"/>
                <a:ea typeface="標楷體" pitchFamily="65" charset="-120"/>
              </a:rPr>
              <a:t>官兵 張三</a:t>
            </a:r>
            <a:r>
              <a:rPr lang="en-US" altLang="zh-TW" sz="40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4000" dirty="0" smtClean="0">
                <a:solidFill>
                  <a:schemeClr val="tx1"/>
                </a:solidFill>
                <a:latin typeface="標楷體" pitchFamily="65" charset="-120"/>
                <a:ea typeface="標楷體" pitchFamily="65" charset="-120"/>
              </a:rPr>
              <a:t>class</a:t>
            </a:r>
            <a:r>
              <a:rPr lang="zh-TW" altLang="en-US" sz="4000" dirty="0" smtClean="0">
                <a:solidFill>
                  <a:schemeClr val="tx1"/>
                </a:solidFill>
                <a:latin typeface="標楷體" pitchFamily="65" charset="-120"/>
                <a:ea typeface="標楷體" pitchFamily="65" charset="-120"/>
              </a:rPr>
              <a:t>土匪</a:t>
            </a:r>
            <a:r>
              <a:rPr lang="en-US" altLang="zh-TW" sz="4000" dirty="0" smtClean="0">
                <a:solidFill>
                  <a:schemeClr val="tx1"/>
                </a:solidFill>
                <a:latin typeface="標楷體" pitchFamily="65" charset="-120"/>
                <a:ea typeface="標楷體" pitchFamily="65" charset="-120"/>
              </a:rPr>
              <a:t>{..</a:t>
            </a:r>
            <a:r>
              <a:rPr lang="zh-TW" altLang="en-US" sz="4000" b="1" dirty="0" smtClean="0">
                <a:solidFill>
                  <a:schemeClr val="tx1"/>
                </a:solidFill>
                <a:latin typeface="微軟正黑體" pitchFamily="34" charset="-120"/>
                <a:ea typeface="微軟正黑體" pitchFamily="34" charset="-120"/>
              </a:rPr>
              <a:t>綁住</a:t>
            </a:r>
            <a:r>
              <a:rPr lang="en-US" altLang="zh-TW" sz="4000" b="1" i="1" dirty="0" smtClean="0">
                <a:solidFill>
                  <a:schemeClr val="tx1"/>
                </a:solidFill>
                <a:latin typeface="標楷體" pitchFamily="65" charset="-120"/>
                <a:ea typeface="標楷體" pitchFamily="65" charset="-120"/>
              </a:rPr>
              <a:t>(</a:t>
            </a:r>
            <a:r>
              <a:rPr lang="zh-TW" altLang="en-US" sz="4000" i="1" dirty="0" smtClean="0">
                <a:solidFill>
                  <a:schemeClr val="tx1"/>
                </a:solidFill>
                <a:latin typeface="標楷體" pitchFamily="65" charset="-120"/>
                <a:ea typeface="標楷體" pitchFamily="65" charset="-120"/>
              </a:rPr>
              <a:t>工具</a:t>
            </a:r>
            <a:r>
              <a:rPr lang="en-US" altLang="zh-TW" sz="4000" b="1" i="1" dirty="0" smtClean="0">
                <a:solidFill>
                  <a:schemeClr val="tx1"/>
                </a:solidFill>
                <a:latin typeface="標楷體" pitchFamily="65" charset="-120"/>
                <a:ea typeface="標楷體" pitchFamily="65" charset="-120"/>
              </a:rPr>
              <a:t>)</a:t>
            </a:r>
            <a:r>
              <a:rPr lang="en-US" altLang="zh-TW" sz="4000" dirty="0" smtClean="0">
                <a:solidFill>
                  <a:schemeClr val="tx1"/>
                </a:solidFill>
                <a:latin typeface="標楷體" pitchFamily="65" charset="-120"/>
                <a:ea typeface="標楷體" pitchFamily="65" charset="-120"/>
              </a:rPr>
              <a:t>}      </a:t>
            </a:r>
            <a:r>
              <a:rPr lang="zh-TW" altLang="en-US" sz="4000" dirty="0" smtClean="0">
                <a:solidFill>
                  <a:schemeClr val="tx1"/>
                </a:solidFill>
                <a:latin typeface="標楷體" pitchFamily="65" charset="-120"/>
                <a:ea typeface="標楷體" pitchFamily="65" charset="-120"/>
              </a:rPr>
              <a:t>土匪 李四</a:t>
            </a:r>
            <a:r>
              <a:rPr lang="en-US" altLang="zh-TW" sz="40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4000" dirty="0" smtClean="0">
                <a:solidFill>
                  <a:schemeClr val="tx1"/>
                </a:solidFill>
                <a:latin typeface="標楷體" pitchFamily="65" charset="-120"/>
                <a:ea typeface="標楷體" pitchFamily="65" charset="-120"/>
              </a:rPr>
              <a:t>class</a:t>
            </a:r>
            <a:r>
              <a:rPr lang="zh-TW" altLang="en-US" sz="4000" dirty="0" smtClean="0">
                <a:solidFill>
                  <a:schemeClr val="tx1"/>
                </a:solidFill>
                <a:latin typeface="標楷體" pitchFamily="65" charset="-120"/>
                <a:ea typeface="標楷體" pitchFamily="65" charset="-120"/>
              </a:rPr>
              <a:t>醫生</a:t>
            </a:r>
            <a:r>
              <a:rPr lang="en-US" altLang="zh-TW" sz="4000" dirty="0" smtClean="0">
                <a:solidFill>
                  <a:schemeClr val="tx1"/>
                </a:solidFill>
                <a:latin typeface="標楷體" pitchFamily="65" charset="-120"/>
                <a:ea typeface="標楷體" pitchFamily="65" charset="-120"/>
              </a:rPr>
              <a:t>{..</a:t>
            </a:r>
            <a:r>
              <a:rPr lang="zh-TW" altLang="en-US" sz="4000" b="1" dirty="0" smtClean="0">
                <a:solidFill>
                  <a:schemeClr val="tx1"/>
                </a:solidFill>
                <a:latin typeface="微軟正黑體" pitchFamily="34" charset="-120"/>
                <a:ea typeface="微軟正黑體" pitchFamily="34" charset="-120"/>
              </a:rPr>
              <a:t>綁何處 </a:t>
            </a:r>
            <a:r>
              <a:rPr lang="en-US" altLang="zh-TW" sz="4000" b="1" dirty="0" smtClean="0">
                <a:solidFill>
                  <a:schemeClr val="tx1"/>
                </a:solidFill>
                <a:latin typeface="微軟正黑體" pitchFamily="34" charset="-120"/>
                <a:ea typeface="微軟正黑體" pitchFamily="34" charset="-120"/>
              </a:rPr>
              <a:t>( )}</a:t>
            </a:r>
            <a:r>
              <a:rPr lang="zh-TW" altLang="en-US" sz="4000" dirty="0" smtClean="0">
                <a:solidFill>
                  <a:schemeClr val="tx1"/>
                </a:solidFill>
                <a:latin typeface="標楷體" pitchFamily="65" charset="-120"/>
                <a:ea typeface="標楷體" pitchFamily="65" charset="-120"/>
              </a:rPr>
              <a:t>        醫生 王五</a:t>
            </a:r>
            <a:r>
              <a:rPr lang="en-US" altLang="zh-TW" sz="4000"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某個張三執行的程式中</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solidFill>
                  <a:schemeClr val="tx1"/>
                </a:solidFill>
                <a:latin typeface="標楷體" pitchFamily="65" charset="-120"/>
                <a:ea typeface="標楷體" pitchFamily="65" charset="-120"/>
              </a:rPr>
              <a:t>  李四</a:t>
            </a:r>
            <a:r>
              <a:rPr lang="en-US" altLang="zh-TW" dirty="0" smtClean="0">
                <a:solidFill>
                  <a:schemeClr val="tx1"/>
                </a:solidFill>
                <a:latin typeface="標楷體" pitchFamily="65" charset="-120"/>
                <a:ea typeface="標楷體" pitchFamily="65" charset="-120"/>
              </a:rPr>
              <a:t>.</a:t>
            </a:r>
            <a:r>
              <a:rPr lang="zh-TW" altLang="en-US" b="1" dirty="0" smtClean="0">
                <a:solidFill>
                  <a:schemeClr val="tx1"/>
                </a:solidFill>
                <a:latin typeface="微軟正黑體" pitchFamily="34" charset="-120"/>
                <a:ea typeface="微軟正黑體" pitchFamily="34" charset="-120"/>
              </a:rPr>
              <a:t>綁住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繩子</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            綁處 </a:t>
            </a:r>
            <a:r>
              <a:rPr lang="en-US" altLang="zh-TW" b="1"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王五</a:t>
            </a:r>
            <a:r>
              <a:rPr lang="en-US" altLang="zh-TW" dirty="0" smtClean="0">
                <a:solidFill>
                  <a:schemeClr val="tx1"/>
                </a:solidFill>
                <a:latin typeface="標楷體" pitchFamily="65" charset="-120"/>
                <a:ea typeface="標楷體" pitchFamily="65" charset="-120"/>
              </a:rPr>
              <a:t>.</a:t>
            </a:r>
            <a:r>
              <a:rPr lang="zh-TW" altLang="en-US" b="1" dirty="0" smtClean="0">
                <a:solidFill>
                  <a:schemeClr val="tx1"/>
                </a:solidFill>
                <a:latin typeface="微軟正黑體" pitchFamily="34" charset="-120"/>
                <a:ea typeface="微軟正黑體" pitchFamily="34" charset="-120"/>
              </a:rPr>
              <a:t>綁何處 </a:t>
            </a:r>
            <a:r>
              <a:rPr lang="en-US" altLang="zh-TW" dirty="0" smtClean="0">
                <a:solidFill>
                  <a:schemeClr val="tx1"/>
                </a:solidFill>
                <a:latin typeface="標楷體" pitchFamily="65" charset="-120"/>
                <a:ea typeface="標楷體" pitchFamily="65" charset="-120"/>
              </a:rPr>
              <a:t>(</a:t>
            </a:r>
            <a:r>
              <a:rPr lang="zh-TW" altLang="en-US" i="1"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80242083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內容版面配置區 9"/>
          <p:cNvGraphicFramePr>
            <a:graphicFrameLocks noGrp="1"/>
          </p:cNvGraphicFramePr>
          <p:nvPr>
            <p:ph idx="1"/>
            <p:extLst>
              <p:ext uri="{D42A27DB-BD31-4B8C-83A1-F6EECF244321}">
                <p14:modId xmlns:p14="http://schemas.microsoft.com/office/powerpoint/2010/main" val="1419252441"/>
              </p:ext>
            </p:extLst>
          </p:nvPr>
        </p:nvGraphicFramePr>
        <p:xfrm>
          <a:off x="4277360" y="2326639"/>
          <a:ext cx="3779520" cy="2037081"/>
        </p:xfrm>
        <a:graphic>
          <a:graphicData uri="http://schemas.openxmlformats.org/drawingml/2006/table">
            <a:tbl>
              <a:tblPr firstRow="1" bandRow="1">
                <a:tableStyleId>{5C22544A-7EE6-4342-B048-85BDC9FD1C3A}</a:tableStyleId>
              </a:tblPr>
              <a:tblGrid>
                <a:gridCol w="3779520"/>
              </a:tblGrid>
              <a:tr h="679027">
                <a:tc>
                  <a:txBody>
                    <a:bodyPr/>
                    <a:lstStyle/>
                    <a:p>
                      <a:pPr algn="ctr"/>
                      <a:r>
                        <a:rPr lang="zh-TW" altLang="en-US" sz="2400" b="1" dirty="0" smtClean="0">
                          <a:solidFill>
                            <a:schemeClr val="tx1"/>
                          </a:solidFill>
                          <a:latin typeface="標楷體" pitchFamily="65" charset="-120"/>
                          <a:ea typeface="標楷體" pitchFamily="65" charset="-120"/>
                        </a:rPr>
                        <a:t>土匪</a:t>
                      </a:r>
                      <a:endParaRPr lang="zh-TW" altLang="en-US" sz="2400" b="1" dirty="0">
                        <a:solidFill>
                          <a:schemeClr val="tx1"/>
                        </a:solidFill>
                        <a:latin typeface="標楷體" pitchFamily="65" charset="-120"/>
                        <a:ea typeface="標楷體"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79027">
                <a:tc>
                  <a:txBody>
                    <a:bodyPr/>
                    <a:lstStyle/>
                    <a:p>
                      <a:pPr algn="ctr"/>
                      <a:r>
                        <a:rPr lang="zh-TW" altLang="en-US" sz="2400" b="1" dirty="0" smtClean="0">
                          <a:solidFill>
                            <a:schemeClr val="tx1"/>
                          </a:solidFill>
                          <a:latin typeface="標楷體" pitchFamily="65" charset="-120"/>
                          <a:ea typeface="標楷體" pitchFamily="65" charset="-120"/>
                        </a:rPr>
                        <a:t>綁住</a:t>
                      </a:r>
                      <a:r>
                        <a:rPr lang="en-US" altLang="zh-TW" sz="2400" b="1" dirty="0" smtClean="0">
                          <a:solidFill>
                            <a:schemeClr val="tx1"/>
                          </a:solidFill>
                          <a:latin typeface="標楷體" pitchFamily="65" charset="-120"/>
                          <a:ea typeface="標楷體" pitchFamily="65" charset="-120"/>
                        </a:rPr>
                        <a:t>(</a:t>
                      </a:r>
                      <a:r>
                        <a:rPr lang="zh-TW" altLang="en-US" sz="2400" b="1" dirty="0" smtClean="0">
                          <a:solidFill>
                            <a:schemeClr val="tx1"/>
                          </a:solidFill>
                          <a:latin typeface="標楷體" pitchFamily="65" charset="-120"/>
                          <a:ea typeface="標楷體" pitchFamily="65" charset="-120"/>
                        </a:rPr>
                        <a:t>工具</a:t>
                      </a:r>
                      <a:r>
                        <a:rPr lang="en-US" altLang="zh-TW" sz="2400" b="1" dirty="0" smtClean="0">
                          <a:solidFill>
                            <a:schemeClr val="tx1"/>
                          </a:solidFill>
                          <a:latin typeface="標楷體" pitchFamily="65" charset="-120"/>
                          <a:ea typeface="標楷體" pitchFamily="65" charset="-120"/>
                        </a:rPr>
                        <a:t>)</a:t>
                      </a:r>
                      <a:endParaRPr lang="zh-TW" altLang="en-US" sz="2400" b="1" dirty="0">
                        <a:solidFill>
                          <a:schemeClr val="tx1"/>
                        </a:solidFill>
                        <a:latin typeface="標楷體" pitchFamily="65" charset="-120"/>
                        <a:ea typeface="標楷體"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679027">
                <a:tc>
                  <a:txBody>
                    <a:bodyPr/>
                    <a:lstStyle/>
                    <a:p>
                      <a:pPr algn="ctr"/>
                      <a:r>
                        <a:rPr lang="zh-TW" altLang="en-US" sz="2400" b="1" dirty="0" smtClean="0">
                          <a:solidFill>
                            <a:schemeClr val="tx1"/>
                          </a:solidFill>
                          <a:latin typeface="標楷體" pitchFamily="65" charset="-120"/>
                          <a:ea typeface="標楷體" pitchFamily="65" charset="-120"/>
                        </a:rPr>
                        <a:t>醫生</a:t>
                      </a:r>
                      <a:endParaRPr lang="zh-TW" altLang="en-US" sz="2400" b="1" dirty="0">
                        <a:solidFill>
                          <a:schemeClr val="tx1"/>
                        </a:solidFill>
                        <a:latin typeface="標楷體" pitchFamily="65" charset="-120"/>
                        <a:ea typeface="標楷體" pitchFamily="65"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標題 2"/>
          <p:cNvSpPr>
            <a:spLocks noGrp="1"/>
          </p:cNvSpPr>
          <p:nvPr>
            <p:ph type="title"/>
          </p:nvPr>
        </p:nvSpPr>
        <p:spPr/>
        <p:txBody>
          <a:bodyPr/>
          <a:lstStyle/>
          <a:p>
            <a:r>
              <a:rPr lang="en-US" altLang="zh-TW" dirty="0" smtClean="0">
                <a:solidFill>
                  <a:schemeClr val="tx1"/>
                </a:solidFill>
              </a:rPr>
              <a:t>A CRC Card</a:t>
            </a:r>
            <a:endParaRPr lang="zh-TW" altLang="en-US" dirty="0">
              <a:solidFill>
                <a:schemeClr val="tx1"/>
              </a:solidFill>
            </a:endParaRPr>
          </a:p>
        </p:txBody>
      </p:sp>
      <p:sp>
        <p:nvSpPr>
          <p:cNvPr id="11" name="文字方塊 10"/>
          <p:cNvSpPr txBox="1"/>
          <p:nvPr/>
        </p:nvSpPr>
        <p:spPr>
          <a:xfrm>
            <a:off x="1897360" y="2522528"/>
            <a:ext cx="1569660" cy="461665"/>
          </a:xfrm>
          <a:prstGeom prst="rect">
            <a:avLst/>
          </a:prstGeom>
          <a:noFill/>
          <a:ln>
            <a:noFill/>
          </a:ln>
        </p:spPr>
        <p:txBody>
          <a:bodyPr wrap="none" rtlCol="0" anchor="ctr" anchorCtr="1">
            <a:spAutoFit/>
          </a:bodyPr>
          <a:lstStyle/>
          <a:p>
            <a:r>
              <a:rPr lang="en-US" altLang="zh-TW" sz="2400" dirty="0" smtClean="0">
                <a:latin typeface="標楷體" pitchFamily="65" charset="-120"/>
                <a:ea typeface="標楷體" pitchFamily="65" charset="-120"/>
              </a:rPr>
              <a:t>Class (C)</a:t>
            </a:r>
            <a:endParaRPr lang="zh-TW" altLang="en-US" sz="2400" dirty="0">
              <a:latin typeface="標楷體" pitchFamily="65" charset="-120"/>
              <a:ea typeface="標楷體" pitchFamily="65" charset="-120"/>
            </a:endParaRPr>
          </a:p>
        </p:txBody>
      </p:sp>
      <p:sp>
        <p:nvSpPr>
          <p:cNvPr id="12" name="文字方塊 11"/>
          <p:cNvSpPr txBox="1"/>
          <p:nvPr/>
        </p:nvSpPr>
        <p:spPr>
          <a:xfrm>
            <a:off x="1204862" y="3107006"/>
            <a:ext cx="2954655" cy="461665"/>
          </a:xfrm>
          <a:prstGeom prst="rect">
            <a:avLst/>
          </a:prstGeom>
          <a:noFill/>
          <a:ln>
            <a:noFill/>
          </a:ln>
        </p:spPr>
        <p:txBody>
          <a:bodyPr wrap="none" rtlCol="0" anchor="ctr" anchorCtr="1">
            <a:spAutoFit/>
          </a:bodyPr>
          <a:lstStyle/>
          <a:p>
            <a:r>
              <a:rPr lang="en-US" altLang="zh-TW" sz="2400" dirty="0" smtClean="0">
                <a:latin typeface="標楷體" pitchFamily="65" charset="-120"/>
                <a:ea typeface="標楷體" pitchFamily="65" charset="-120"/>
              </a:rPr>
              <a:t>Responsibility (R)</a:t>
            </a:r>
            <a:endParaRPr lang="zh-TW" altLang="en-US" sz="2400" dirty="0">
              <a:latin typeface="標楷體" pitchFamily="65" charset="-120"/>
              <a:ea typeface="標楷體" pitchFamily="65" charset="-120"/>
            </a:endParaRPr>
          </a:p>
        </p:txBody>
      </p:sp>
      <p:sp>
        <p:nvSpPr>
          <p:cNvPr id="13" name="文字方塊 12"/>
          <p:cNvSpPr txBox="1"/>
          <p:nvPr/>
        </p:nvSpPr>
        <p:spPr>
          <a:xfrm>
            <a:off x="1435695" y="3757245"/>
            <a:ext cx="2646878" cy="461665"/>
          </a:xfrm>
          <a:prstGeom prst="rect">
            <a:avLst/>
          </a:prstGeom>
          <a:noFill/>
          <a:ln>
            <a:noFill/>
          </a:ln>
        </p:spPr>
        <p:txBody>
          <a:bodyPr wrap="none" rtlCol="0" anchor="ctr" anchorCtr="1">
            <a:spAutoFit/>
          </a:bodyPr>
          <a:lstStyle/>
          <a:p>
            <a:r>
              <a:rPr lang="en-US" altLang="zh-TW" sz="2400" dirty="0" smtClean="0">
                <a:latin typeface="標楷體" pitchFamily="65" charset="-120"/>
                <a:ea typeface="標楷體" pitchFamily="65" charset="-120"/>
              </a:rPr>
              <a:t>Collaborator (C)</a:t>
            </a:r>
            <a:endParaRPr lang="zh-TW" altLang="en-US" sz="2400" dirty="0">
              <a:latin typeface="標楷體" pitchFamily="65" charset="-120"/>
              <a:ea typeface="標楷體" pitchFamily="65" charset="-120"/>
            </a:endParaRPr>
          </a:p>
        </p:txBody>
      </p:sp>
    </p:spTree>
    <p:extLst>
      <p:ext uri="{BB962C8B-B14F-4D97-AF65-F5344CB8AC3E}">
        <p14:creationId xmlns:p14="http://schemas.microsoft.com/office/powerpoint/2010/main" val="2129216758"/>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EA0F951-6E78-4CDC-8651-64B50D982795}" type="slidenum">
              <a:rPr lang="zh-TW" altLang="en-US" smtClean="0">
                <a:solidFill>
                  <a:schemeClr val="tx1"/>
                </a:solidFill>
              </a:rPr>
              <a:pPr>
                <a:defRPr/>
              </a:pPr>
              <a:t>353</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架構設計會議</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27632"/>
            <a:ext cx="8534400" cy="3246120"/>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複習一下本例基本觀念</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User Story (</a:t>
            </a:r>
            <a:r>
              <a:rPr lang="zh-TW" altLang="en-US" dirty="0" smtClean="0">
                <a:solidFill>
                  <a:schemeClr val="tx1"/>
                </a:solidFill>
                <a:latin typeface="標楷體" pitchFamily="65" charset="-120"/>
                <a:ea typeface="標楷體" pitchFamily="65" charset="-120"/>
              </a:rPr>
              <a:t>功能</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是</a:t>
            </a:r>
            <a:r>
              <a:rPr lang="en-US" altLang="zh-TW" dirty="0" smtClean="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官兵捉土匪</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Scenario (</a:t>
            </a:r>
            <a:r>
              <a:rPr lang="zh-TW" altLang="en-US" dirty="0" smtClean="0">
                <a:solidFill>
                  <a:schemeClr val="tx1"/>
                </a:solidFill>
                <a:latin typeface="標楷體" pitchFamily="65" charset="-120"/>
                <a:ea typeface="標楷體" pitchFamily="65" charset="-120"/>
              </a:rPr>
              <a:t>使用情節</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張三用繩子</a:t>
            </a:r>
            <a:r>
              <a:rPr lang="zh-TW" altLang="en-US" dirty="0">
                <a:solidFill>
                  <a:schemeClr val="tx1"/>
                </a:solidFill>
                <a:latin typeface="標楷體" pitchFamily="65" charset="-120"/>
                <a:ea typeface="標楷體" pitchFamily="65" charset="-120"/>
              </a:rPr>
              <a:t>綁住</a:t>
            </a:r>
            <a:r>
              <a:rPr lang="zh-TW" altLang="en-US" dirty="0" smtClean="0">
                <a:solidFill>
                  <a:schemeClr val="tx1"/>
                </a:solidFill>
                <a:latin typeface="標楷體" pitchFamily="65" charset="-120"/>
                <a:ea typeface="標楷體" pitchFamily="65" charset="-120"/>
              </a:rPr>
              <a:t>李四</a:t>
            </a:r>
            <a:endParaRPr lang="en-US" altLang="zh-TW" i="1"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512500202"/>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5E6F5BE-AE48-4F75-B2E3-F4D02EAA4AA3}" type="slidenum">
              <a:rPr lang="zh-TW" altLang="en-US" smtClean="0">
                <a:solidFill>
                  <a:schemeClr val="tx1"/>
                </a:solidFill>
              </a:rPr>
              <a:pPr>
                <a:defRPr/>
              </a:pPr>
              <a:t>354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張三綁住李四  的真相</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700784"/>
            <a:ext cx="8534400" cy="3557016"/>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的確是張三下令要綁住李四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但張三沒動手</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張三把繩子給了李四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然後李四毫不猶豫執行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綁住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動作</a:t>
            </a:r>
            <a:r>
              <a:rPr lang="en-US" altLang="zh-TW" dirty="0" smtClean="0">
                <a:solidFill>
                  <a:schemeClr val="tx1"/>
                </a:solidFill>
                <a:latin typeface="標楷體" pitchFamily="65" charset="-120"/>
                <a:ea typeface="標楷體" pitchFamily="65" charset="-120"/>
              </a:rPr>
              <a:t>**</a:t>
            </a: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而張三不知道動作細節</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綁手或腳</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執行後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系統會回報結果</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如成敗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給張三</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The method gets one input argument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繩子</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then, it executes the method</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綁住</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finally, it sends return value.</a:t>
            </a:r>
          </a:p>
          <a:p>
            <a:pPr>
              <a:buFont typeface="Arial" charset="0"/>
              <a:buChar char="•"/>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776300616"/>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76F3086-9578-4653-A927-357CA940203B}" type="slidenum">
              <a:rPr lang="zh-TW" altLang="en-US" smtClean="0"/>
              <a:pPr>
                <a:defRPr/>
              </a:pPr>
              <a:t>355</a:t>
            </a:fld>
            <a:endParaRPr lang="en-US" altLang="zh-TW"/>
          </a:p>
        </p:txBody>
      </p:sp>
      <p:sp>
        <p:nvSpPr>
          <p:cNvPr id="192514" name="Rectangle 2"/>
          <p:cNvSpPr>
            <a:spLocks noGrp="1" noChangeArrowheads="1"/>
          </p:cNvSpPr>
          <p:nvPr>
            <p:ph type="title"/>
          </p:nvPr>
        </p:nvSpPr>
        <p:spPr/>
        <p:txBody>
          <a:bodyPr/>
          <a:lstStyle/>
          <a:p>
            <a:pPr eaLnBrk="1" hangingPunct="1">
              <a:defRPr/>
            </a:pPr>
            <a:r>
              <a:rPr lang="zh-TW" altLang="en-US" sz="4000" smtClean="0">
                <a:solidFill>
                  <a:schemeClr val="tx1"/>
                </a:solidFill>
                <a:latin typeface="標楷體" pitchFamily="65" charset="-120"/>
                <a:ea typeface="標楷體" pitchFamily="65" charset="-120"/>
              </a:rPr>
              <a:t>架構設計 的</a:t>
            </a:r>
            <a:r>
              <a:rPr lang="zh-TW" altLang="en-US" sz="4000" dirty="0" smtClean="0">
                <a:solidFill>
                  <a:schemeClr val="tx1"/>
                </a:solidFill>
                <a:latin typeface="標楷體" pitchFamily="65" charset="-120"/>
                <a:ea typeface="標楷體" pitchFamily="65" charset="-120"/>
              </a:rPr>
              <a:t>重要性</a:t>
            </a:r>
          </a:p>
        </p:txBody>
      </p:sp>
      <p:sp>
        <p:nvSpPr>
          <p:cNvPr id="192515" name="Rectangle 3"/>
          <p:cNvSpPr>
            <a:spLocks noGrp="1" noChangeArrowheads="1"/>
          </p:cNvSpPr>
          <p:nvPr>
            <p:ph sz="quarter" idx="4294967295"/>
          </p:nvPr>
        </p:nvSpPr>
        <p:spPr>
          <a:xfrm>
            <a:off x="1524000" y="1655063"/>
            <a:ext cx="8534400" cy="4175893"/>
          </a:xfrm>
          <a:prstGeom prst="rect">
            <a:avLst/>
          </a:prstGeom>
        </p:spPr>
        <p:txBody>
          <a:bodyPr>
            <a:normAutofit fontScale="92500" lnSpcReduction="10000"/>
          </a:bodyPr>
          <a:lstStyle/>
          <a:p>
            <a:pPr eaLnBrk="1" hangingPunct="1">
              <a:lnSpc>
                <a:spcPct val="80000"/>
              </a:lnSpc>
              <a:buFont typeface="Wingdings" pitchFamily="2" charset="2"/>
              <a:buNone/>
              <a:defRPr/>
            </a:pPr>
            <a:r>
              <a:rPr lang="zh-TW" altLang="en-US" sz="2800" dirty="0" smtClean="0">
                <a:ea typeface="標楷體" pitchFamily="65" charset="-120"/>
              </a:rPr>
              <a:t>    </a:t>
            </a:r>
            <a:r>
              <a:rPr lang="zh-TW" altLang="en-US" sz="2800" dirty="0" smtClean="0">
                <a:solidFill>
                  <a:schemeClr val="tx1"/>
                </a:solidFill>
                <a:ea typeface="標楷體" pitchFamily="65" charset="-120"/>
              </a:rPr>
              <a:t>專案如沒做好</a:t>
            </a:r>
            <a:r>
              <a:rPr lang="zh-TW" altLang="en-US" sz="2800" dirty="0" smtClean="0">
                <a:solidFill>
                  <a:schemeClr val="tx1"/>
                </a:solidFill>
                <a:latin typeface="標楷體" pitchFamily="65" charset="-120"/>
                <a:ea typeface="標楷體" pitchFamily="65" charset="-120"/>
              </a:rPr>
              <a:t>架構設計，將導至物件不吻合客戶觀念，即 </a:t>
            </a:r>
            <a:r>
              <a:rPr lang="en-US" altLang="zh-TW" sz="2800" b="1" dirty="0" smtClean="0">
                <a:solidFill>
                  <a:srgbClr val="FF0000"/>
                </a:solidFill>
                <a:latin typeface="標楷體" pitchFamily="65" charset="-120"/>
                <a:ea typeface="標楷體" pitchFamily="65" charset="-120"/>
              </a:rPr>
              <a:t>O-O </a:t>
            </a:r>
            <a:r>
              <a:rPr lang="zh-TW" altLang="en-US" sz="2800" b="1" dirty="0" smtClean="0">
                <a:solidFill>
                  <a:srgbClr val="FF0000"/>
                </a:solidFill>
                <a:latin typeface="標楷體" pitchFamily="65" charset="-120"/>
                <a:ea typeface="標楷體" pitchFamily="65" charset="-120"/>
              </a:rPr>
              <a:t>失敗</a:t>
            </a:r>
            <a:r>
              <a:rPr lang="en-US" altLang="zh-TW" sz="2800" dirty="0" smtClean="0">
                <a:solidFill>
                  <a:schemeClr val="tx1"/>
                </a:solidFill>
                <a:latin typeface="標楷體" pitchFamily="65" charset="-120"/>
                <a:ea typeface="標楷體" pitchFamily="65" charset="-120"/>
              </a:rPr>
              <a:t>!</a:t>
            </a:r>
          </a:p>
          <a:p>
            <a:pPr eaLnBrk="1" hangingPunct="1">
              <a:lnSpc>
                <a:spcPct val="8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  同時，無良好切割常有太大模組，內容太多</a:t>
            </a:r>
          </a:p>
          <a:p>
            <a:pPr>
              <a:lnSpc>
                <a:spcPct val="80000"/>
              </a:lnSpc>
              <a:buNone/>
              <a:defRPr/>
            </a:pPr>
            <a:r>
              <a:rPr lang="zh-TW" altLang="en-US" sz="2800" dirty="0" smtClean="0">
                <a:solidFill>
                  <a:schemeClr val="tx1"/>
                </a:solidFill>
                <a:latin typeface="標楷體" pitchFamily="65" charset="-120"/>
                <a:ea typeface="標楷體" pitchFamily="65" charset="-120"/>
              </a:rPr>
              <a:t>  無法找齊完整的</a:t>
            </a:r>
            <a:r>
              <a:rPr lang="zh-TW" altLang="en-US" sz="2800" b="1" dirty="0" smtClean="0">
                <a:solidFill>
                  <a:srgbClr val="FF0000"/>
                </a:solidFill>
                <a:latin typeface="標楷體" pitchFamily="65" charset="-120"/>
                <a:ea typeface="標楷體" pitchFamily="65" charset="-120"/>
              </a:rPr>
              <a:t>測試狀況 </a:t>
            </a:r>
            <a:r>
              <a:rPr lang="en-US" altLang="zh-TW" sz="2800" b="1" dirty="0" smtClean="0">
                <a:solidFill>
                  <a:srgbClr val="FF0000"/>
                </a:solidFill>
                <a:latin typeface="標楷體" pitchFamily="65" charset="-120"/>
                <a:ea typeface="標楷體" pitchFamily="65" charset="-120"/>
              </a:rPr>
              <a:t>(test cases)</a:t>
            </a:r>
            <a:r>
              <a:rPr lang="zh-TW" altLang="en-US" sz="2800" dirty="0" smtClean="0">
                <a:solidFill>
                  <a:schemeClr val="tx1"/>
                </a:solidFill>
                <a:latin typeface="標楷體" pitchFamily="65" charset="-120"/>
                <a:ea typeface="標楷體" pitchFamily="65" charset="-120"/>
              </a:rPr>
              <a:t>，使品質差</a:t>
            </a:r>
            <a:endParaRPr lang="en-US" altLang="zh-TW" sz="2800" dirty="0" smtClean="0">
              <a:solidFill>
                <a:schemeClr val="tx1"/>
              </a:solidFill>
              <a:latin typeface="標楷體" pitchFamily="65" charset="-120"/>
              <a:ea typeface="標楷體" pitchFamily="65" charset="-120"/>
            </a:endParaRPr>
          </a:p>
          <a:p>
            <a:pPr>
              <a:lnSpc>
                <a:spcPct val="80000"/>
              </a:lnSpc>
              <a:buNone/>
              <a:defRPr/>
            </a:pPr>
            <a:r>
              <a:rPr lang="zh-TW" altLang="en-US" sz="2800" dirty="0" smtClean="0">
                <a:solidFill>
                  <a:schemeClr val="tx1"/>
                </a:solidFill>
                <a:latin typeface="標楷體" pitchFamily="65" charset="-120"/>
                <a:ea typeface="標楷體" pitchFamily="65" charset="-120"/>
              </a:rPr>
              <a:t>  模組切割仔細後 </a:t>
            </a:r>
            <a:r>
              <a:rPr lang="zh-TW" altLang="en-US" sz="2800" b="1" dirty="0" smtClean="0">
                <a:solidFill>
                  <a:srgbClr val="FF0000"/>
                </a:solidFill>
                <a:latin typeface="標楷體" pitchFamily="65" charset="-120"/>
                <a:ea typeface="標楷體" pitchFamily="65" charset="-120"/>
              </a:rPr>
              <a:t>測試狀況則可完備</a:t>
            </a:r>
            <a:endParaRPr lang="en-US" altLang="zh-TW" sz="2800" b="1" dirty="0" smtClean="0">
              <a:solidFill>
                <a:srgbClr val="FF0000"/>
              </a:solidFill>
              <a:latin typeface="標楷體" pitchFamily="65" charset="-120"/>
              <a:ea typeface="標楷體" pitchFamily="65" charset="-120"/>
            </a:endParaRPr>
          </a:p>
          <a:p>
            <a:pPr>
              <a:lnSpc>
                <a:spcPct val="80000"/>
              </a:lnSpc>
              <a:buNone/>
              <a:defRPr/>
            </a:pPr>
            <a:endParaRPr lang="zh-TW" altLang="en-US" sz="2800" dirty="0" smtClean="0">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而且重擔集中在寫大模組那一人，無法平衡分工</a:t>
            </a:r>
            <a:r>
              <a:rPr lang="en-US" altLang="zh-TW" sz="2800" dirty="0" smtClean="0">
                <a:solidFill>
                  <a:schemeClr val="tx1"/>
                </a:solidFill>
                <a:latin typeface="標楷體" pitchFamily="65" charset="-120"/>
                <a:ea typeface="標楷體" pitchFamily="65" charset="-120"/>
              </a:rPr>
              <a:t>teamwork</a:t>
            </a:r>
            <a:r>
              <a:rPr lang="zh-TW" altLang="en-US" sz="2800" dirty="0" smtClean="0">
                <a:solidFill>
                  <a:schemeClr val="tx1"/>
                </a:solidFill>
                <a:latin typeface="標楷體" pitchFamily="65" charset="-120"/>
                <a:ea typeface="標楷體" pitchFamily="65" charset="-120"/>
              </a:rPr>
              <a:t> 不良</a:t>
            </a: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  架構設計切割出的</a:t>
            </a:r>
            <a:r>
              <a:rPr lang="en-US" altLang="zh-TW" sz="2800" dirty="0" smtClean="0">
                <a:solidFill>
                  <a:schemeClr val="tx1"/>
                </a:solidFill>
                <a:latin typeface="標楷體" pitchFamily="65" charset="-120"/>
                <a:ea typeface="標楷體" pitchFamily="65" charset="-120"/>
              </a:rPr>
              <a:t>class, public method </a:t>
            </a: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  要寫出 </a:t>
            </a:r>
            <a:r>
              <a:rPr lang="en-US" altLang="zh-TW" sz="2800" b="1" dirty="0" smtClean="0">
                <a:solidFill>
                  <a:schemeClr val="tx1"/>
                </a:solidFill>
                <a:latin typeface="標楷體" pitchFamily="65" charset="-120"/>
                <a:ea typeface="標楷體" pitchFamily="65" charset="-120"/>
              </a:rPr>
              <a:t>class </a:t>
            </a:r>
            <a:r>
              <a:rPr lang="en-US" altLang="zh-TW" sz="2800" b="1" dirty="0" err="1" smtClean="0">
                <a:solidFill>
                  <a:schemeClr val="tx1"/>
                </a:solidFill>
                <a:latin typeface="標楷體" pitchFamily="65" charset="-120"/>
                <a:ea typeface="標楷體" pitchFamily="65" charset="-120"/>
              </a:rPr>
              <a:t>interface，</a:t>
            </a:r>
            <a:r>
              <a:rPr lang="en-US" altLang="zh-TW" sz="2800" dirty="0" err="1" smtClean="0">
                <a:solidFill>
                  <a:schemeClr val="tx1"/>
                </a:solidFill>
                <a:latin typeface="標楷體" pitchFamily="65" charset="-120"/>
                <a:ea typeface="標楷體" pitchFamily="65" charset="-120"/>
              </a:rPr>
              <a:t>再補充</a:t>
            </a:r>
            <a:r>
              <a:rPr lang="zh-TW" altLang="en-US" sz="2800" dirty="0" smtClean="0">
                <a:solidFill>
                  <a:schemeClr val="tx1"/>
                </a:solidFill>
                <a:latin typeface="標楷體" pitchFamily="65" charset="-120"/>
                <a:ea typeface="標楷體" pitchFamily="65" charset="-120"/>
              </a:rPr>
              <a:t>標頭 </a:t>
            </a:r>
            <a:r>
              <a:rPr lang="en-US" altLang="zh-TW" sz="2800" dirty="0" smtClean="0">
                <a:solidFill>
                  <a:schemeClr val="tx1"/>
                </a:solidFill>
                <a:latin typeface="標楷體" pitchFamily="65" charset="-120"/>
                <a:ea typeface="標楷體" pitchFamily="65" charset="-120"/>
              </a:rPr>
              <a:t>(header)</a:t>
            </a:r>
          </a:p>
          <a:p>
            <a:pPr eaLnBrk="1" hangingPunct="1">
              <a:lnSpc>
                <a:spcPct val="8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421931286"/>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280218"/>
          </a:xfrm>
        </p:spPr>
        <p:txBody>
          <a:bodyPr>
            <a:normAutofit fontScale="92500" lnSpcReduction="10000"/>
          </a:bodyPr>
          <a:lstStyle/>
          <a:p>
            <a:pPr marL="0" indent="0">
              <a:buNone/>
            </a:pPr>
            <a:r>
              <a:rPr lang="zh-TW" altLang="en-US" dirty="0" smtClean="0">
                <a:solidFill>
                  <a:schemeClr val="tx1"/>
                </a:solidFill>
                <a:latin typeface="標楷體" pitchFamily="65" charset="-120"/>
                <a:ea typeface="標楷體" pitchFamily="65" charset="-120"/>
              </a:rPr>
              <a:t>如下圖所示 一開始 </a:t>
            </a:r>
            <a:r>
              <a:rPr lang="en-US" altLang="zh-TW" dirty="0" smtClean="0">
                <a:solidFill>
                  <a:schemeClr val="tx1"/>
                </a:solidFill>
                <a:latin typeface="標楷體" pitchFamily="65" charset="-120"/>
                <a:ea typeface="標楷體" pitchFamily="65" charset="-120"/>
              </a:rPr>
              <a:t>main() </a:t>
            </a:r>
          </a:p>
          <a:p>
            <a:pPr marL="0" indent="0">
              <a:buNone/>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要</a:t>
            </a:r>
            <a:r>
              <a:rPr lang="en-US" altLang="zh-TW" dirty="0" smtClean="0">
                <a:solidFill>
                  <a:schemeClr val="tx1"/>
                </a:solidFill>
                <a:latin typeface="標楷體" pitchFamily="65" charset="-120"/>
                <a:ea typeface="標楷體" pitchFamily="65" charset="-120"/>
              </a:rPr>
              <a:t>C1 </a:t>
            </a:r>
            <a:r>
              <a:rPr lang="zh-TW" altLang="en-US" dirty="0" smtClean="0">
                <a:solidFill>
                  <a:schemeClr val="tx1"/>
                </a:solidFill>
                <a:latin typeface="標楷體" pitchFamily="65" charset="-120"/>
                <a:ea typeface="標楷體" pitchFamily="65" charset="-120"/>
              </a:rPr>
              <a:t>的 </a:t>
            </a:r>
            <a:r>
              <a:rPr lang="en-US" altLang="zh-TW" dirty="0" smtClean="0">
                <a:solidFill>
                  <a:schemeClr val="tx1"/>
                </a:solidFill>
                <a:latin typeface="標楷體" pitchFamily="65" charset="-120"/>
                <a:ea typeface="標楷體" pitchFamily="65" charset="-120"/>
              </a:rPr>
              <a:t>o1</a:t>
            </a:r>
            <a:r>
              <a:rPr lang="zh-TW" altLang="en-US" dirty="0" smtClean="0">
                <a:solidFill>
                  <a:schemeClr val="tx1"/>
                </a:solidFill>
                <a:latin typeface="標楷體" pitchFamily="65" charset="-120"/>
                <a:ea typeface="標楷體" pitchFamily="65" charset="-120"/>
              </a:rPr>
              <a:t>做</a:t>
            </a:r>
            <a:r>
              <a:rPr lang="en-US" altLang="zh-TW" dirty="0" smtClean="0">
                <a:solidFill>
                  <a:schemeClr val="tx1"/>
                </a:solidFill>
                <a:latin typeface="標楷體" pitchFamily="65" charset="-120"/>
                <a:ea typeface="標楷體" pitchFamily="65" charset="-120"/>
              </a:rPr>
              <a:t>m1(); </a:t>
            </a:r>
            <a:r>
              <a:rPr lang="zh-TW" altLang="en-US" dirty="0" smtClean="0">
                <a:solidFill>
                  <a:schemeClr val="tx1"/>
                </a:solidFill>
                <a:latin typeface="標楷體" pitchFamily="65" charset="-120"/>
                <a:ea typeface="標楷體" pitchFamily="65" charset="-120"/>
              </a:rPr>
              <a:t>要</a:t>
            </a:r>
            <a:r>
              <a:rPr lang="en-US" altLang="zh-TW" dirty="0" smtClean="0">
                <a:solidFill>
                  <a:schemeClr val="tx1"/>
                </a:solidFill>
                <a:latin typeface="標楷體" pitchFamily="65" charset="-120"/>
                <a:ea typeface="標楷體" pitchFamily="65" charset="-120"/>
              </a:rPr>
              <a:t>C2</a:t>
            </a:r>
            <a:r>
              <a:rPr lang="zh-TW" altLang="en-US" dirty="0" smtClean="0">
                <a:solidFill>
                  <a:schemeClr val="tx1"/>
                </a:solidFill>
                <a:latin typeface="標楷體" pitchFamily="65" charset="-120"/>
                <a:ea typeface="標楷體" pitchFamily="65" charset="-120"/>
              </a:rPr>
              <a:t>的 </a:t>
            </a:r>
            <a:r>
              <a:rPr lang="en-US" altLang="zh-TW" dirty="0" smtClean="0">
                <a:solidFill>
                  <a:schemeClr val="tx1"/>
                </a:solidFill>
                <a:latin typeface="標楷體" pitchFamily="65" charset="-120"/>
                <a:ea typeface="標楷體" pitchFamily="65" charset="-120"/>
              </a:rPr>
              <a:t>o2</a:t>
            </a:r>
            <a:r>
              <a:rPr lang="zh-TW" altLang="en-US" dirty="0" smtClean="0">
                <a:solidFill>
                  <a:schemeClr val="tx1"/>
                </a:solidFill>
                <a:latin typeface="標楷體" pitchFamily="65" charset="-120"/>
                <a:ea typeface="標楷體" pitchFamily="65" charset="-120"/>
              </a:rPr>
              <a:t>做</a:t>
            </a:r>
            <a:r>
              <a:rPr lang="en-US" altLang="zh-TW" dirty="0" smtClean="0">
                <a:solidFill>
                  <a:schemeClr val="tx1"/>
                </a:solidFill>
                <a:latin typeface="標楷體" pitchFamily="65" charset="-120"/>
                <a:ea typeface="標楷體" pitchFamily="65" charset="-120"/>
              </a:rPr>
              <a:t>m2();}</a:t>
            </a:r>
          </a:p>
          <a:p>
            <a:pPr marL="0" indent="0">
              <a:buNone/>
            </a:pPr>
            <a:r>
              <a:rPr lang="zh-TW" altLang="en-US" dirty="0" smtClean="0">
                <a:solidFill>
                  <a:schemeClr val="tx1"/>
                </a:solidFill>
                <a:latin typeface="標楷體" pitchFamily="65" charset="-120"/>
                <a:ea typeface="標楷體" pitchFamily="65" charset="-120"/>
              </a:rPr>
              <a:t>寫 </a:t>
            </a:r>
            <a:r>
              <a:rPr lang="en-US" altLang="zh-TW" dirty="0" smtClean="0">
                <a:solidFill>
                  <a:schemeClr val="tx1"/>
                </a:solidFill>
                <a:latin typeface="標楷體" pitchFamily="65" charset="-120"/>
                <a:ea typeface="標楷體" pitchFamily="65" charset="-120"/>
              </a:rPr>
              <a:t>m1()</a:t>
            </a: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時 </a:t>
            </a:r>
            <a:endParaRPr lang="en-US" altLang="zh-TW" dirty="0" smtClean="0">
              <a:solidFill>
                <a:schemeClr val="tx1"/>
              </a:solidFill>
              <a:latin typeface="標楷體" pitchFamily="65" charset="-120"/>
              <a:ea typeface="標楷體" pitchFamily="65" charset="-120"/>
            </a:endParaRPr>
          </a:p>
          <a:p>
            <a:pPr marL="0" indent="0">
              <a:buNone/>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a:solidFill>
                  <a:schemeClr val="tx1"/>
                </a:solidFill>
                <a:latin typeface="標楷體" pitchFamily="65" charset="-120"/>
                <a:ea typeface="標楷體" pitchFamily="65" charset="-120"/>
              </a:rPr>
              <a:t>要</a:t>
            </a:r>
            <a:r>
              <a:rPr lang="en-US" altLang="zh-TW" dirty="0" smtClean="0">
                <a:solidFill>
                  <a:schemeClr val="tx1"/>
                </a:solidFill>
                <a:latin typeface="標楷體" pitchFamily="65" charset="-120"/>
                <a:ea typeface="標楷體" pitchFamily="65" charset="-120"/>
              </a:rPr>
              <a:t>C3 </a:t>
            </a:r>
            <a:r>
              <a:rPr lang="zh-TW" altLang="en-US" dirty="0">
                <a:solidFill>
                  <a:schemeClr val="tx1"/>
                </a:solidFill>
                <a:latin typeface="標楷體" pitchFamily="65" charset="-120"/>
                <a:ea typeface="標楷體" pitchFamily="65" charset="-120"/>
              </a:rPr>
              <a:t>的 </a:t>
            </a:r>
            <a:r>
              <a:rPr lang="en-US" altLang="zh-TW" dirty="0" smtClean="0">
                <a:solidFill>
                  <a:schemeClr val="tx1"/>
                </a:solidFill>
                <a:latin typeface="標楷體" pitchFamily="65" charset="-120"/>
                <a:ea typeface="標楷體" pitchFamily="65" charset="-120"/>
              </a:rPr>
              <a:t>o3</a:t>
            </a:r>
            <a:r>
              <a:rPr lang="zh-TW" altLang="en-US" dirty="0" smtClean="0">
                <a:solidFill>
                  <a:schemeClr val="tx1"/>
                </a:solidFill>
                <a:latin typeface="標楷體" pitchFamily="65" charset="-120"/>
                <a:ea typeface="標楷體" pitchFamily="65" charset="-120"/>
              </a:rPr>
              <a:t>做</a:t>
            </a:r>
            <a:r>
              <a:rPr lang="en-US" altLang="zh-TW" dirty="0" smtClean="0">
                <a:solidFill>
                  <a:schemeClr val="tx1"/>
                </a:solidFill>
                <a:latin typeface="標楷體" pitchFamily="65" charset="-120"/>
                <a:ea typeface="標楷體" pitchFamily="65" charset="-120"/>
              </a:rPr>
              <a:t>m3(); </a:t>
            </a:r>
            <a:r>
              <a:rPr lang="zh-TW" altLang="en-US" dirty="0">
                <a:solidFill>
                  <a:schemeClr val="tx1"/>
                </a:solidFill>
                <a:latin typeface="標楷體" pitchFamily="65" charset="-120"/>
                <a:ea typeface="標楷體" pitchFamily="65" charset="-120"/>
              </a:rPr>
              <a:t>要</a:t>
            </a:r>
            <a:r>
              <a:rPr lang="en-US" altLang="zh-TW" dirty="0" smtClean="0">
                <a:solidFill>
                  <a:schemeClr val="tx1"/>
                </a:solidFill>
                <a:latin typeface="標楷體" pitchFamily="65" charset="-120"/>
                <a:ea typeface="標楷體" pitchFamily="65" charset="-120"/>
              </a:rPr>
              <a:t>C4</a:t>
            </a:r>
            <a:r>
              <a:rPr lang="zh-TW" altLang="en-US" dirty="0" smtClean="0">
                <a:solidFill>
                  <a:schemeClr val="tx1"/>
                </a:solidFill>
                <a:latin typeface="標楷體" pitchFamily="65" charset="-120"/>
                <a:ea typeface="標楷體" pitchFamily="65" charset="-120"/>
              </a:rPr>
              <a:t>的 </a:t>
            </a:r>
            <a:r>
              <a:rPr lang="en-US" altLang="zh-TW" dirty="0" smtClean="0">
                <a:solidFill>
                  <a:schemeClr val="tx1"/>
                </a:solidFill>
                <a:latin typeface="標楷體" pitchFamily="65" charset="-120"/>
                <a:ea typeface="標楷體" pitchFamily="65" charset="-120"/>
              </a:rPr>
              <a:t>o4</a:t>
            </a:r>
            <a:r>
              <a:rPr lang="zh-TW" altLang="en-US" dirty="0" smtClean="0">
                <a:solidFill>
                  <a:schemeClr val="tx1"/>
                </a:solidFill>
                <a:latin typeface="標楷體" pitchFamily="65" charset="-120"/>
                <a:ea typeface="標楷體" pitchFamily="65" charset="-120"/>
              </a:rPr>
              <a:t>做</a:t>
            </a:r>
            <a:r>
              <a:rPr lang="en-US" altLang="zh-TW" dirty="0" smtClean="0">
                <a:solidFill>
                  <a:schemeClr val="tx1"/>
                </a:solidFill>
                <a:latin typeface="標楷體" pitchFamily="65" charset="-120"/>
                <a:ea typeface="標楷體" pitchFamily="65" charset="-120"/>
              </a:rPr>
              <a:t>m4();}</a:t>
            </a:r>
          </a:p>
          <a:p>
            <a:pPr marL="0" indent="0">
              <a:buNone/>
            </a:pPr>
            <a:r>
              <a:rPr lang="zh-TW" altLang="en-US" dirty="0">
                <a:solidFill>
                  <a:schemeClr val="tx1"/>
                </a:solidFill>
                <a:latin typeface="標楷體" pitchFamily="65" charset="-120"/>
                <a:ea typeface="標楷體" pitchFamily="65" charset="-120"/>
              </a:rPr>
              <a:t>寫 </a:t>
            </a:r>
            <a:r>
              <a:rPr lang="en-US" altLang="zh-TW" dirty="0" smtClean="0">
                <a:solidFill>
                  <a:schemeClr val="tx1"/>
                </a:solidFill>
                <a:latin typeface="標楷體" pitchFamily="65" charset="-120"/>
                <a:ea typeface="標楷體" pitchFamily="65" charset="-120"/>
              </a:rPr>
              <a:t>m2()</a:t>
            </a:r>
            <a:r>
              <a:rPr lang="zh-TW" altLang="en-US" dirty="0" smtClean="0">
                <a:solidFill>
                  <a:schemeClr val="tx1"/>
                </a:solidFill>
                <a:latin typeface="標楷體" pitchFamily="65" charset="-120"/>
                <a:ea typeface="標楷體" pitchFamily="65" charset="-120"/>
              </a:rPr>
              <a:t> 時 </a:t>
            </a:r>
            <a:endParaRPr lang="en-US" altLang="zh-TW" dirty="0" smtClean="0">
              <a:solidFill>
                <a:schemeClr val="tx1"/>
              </a:solidFill>
              <a:latin typeface="標楷體" pitchFamily="65" charset="-120"/>
              <a:ea typeface="標楷體" pitchFamily="65" charset="-120"/>
            </a:endParaRPr>
          </a:p>
          <a:p>
            <a:pPr marL="0" indent="0">
              <a:buNone/>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a:solidFill>
                  <a:schemeClr val="tx1"/>
                </a:solidFill>
                <a:latin typeface="標楷體" pitchFamily="65" charset="-120"/>
                <a:ea typeface="標楷體" pitchFamily="65" charset="-120"/>
              </a:rPr>
              <a:t>要</a:t>
            </a:r>
            <a:r>
              <a:rPr lang="en-US" altLang="zh-TW" dirty="0" smtClean="0">
                <a:solidFill>
                  <a:schemeClr val="tx1"/>
                </a:solidFill>
                <a:latin typeface="標楷體" pitchFamily="65" charset="-120"/>
                <a:ea typeface="標楷體" pitchFamily="65" charset="-120"/>
              </a:rPr>
              <a:t>C4 </a:t>
            </a:r>
            <a:r>
              <a:rPr lang="zh-TW" altLang="en-US" dirty="0">
                <a:solidFill>
                  <a:schemeClr val="tx1"/>
                </a:solidFill>
                <a:latin typeface="標楷體" pitchFamily="65" charset="-120"/>
                <a:ea typeface="標楷體" pitchFamily="65" charset="-120"/>
              </a:rPr>
              <a:t>的 </a:t>
            </a:r>
            <a:r>
              <a:rPr lang="en-US" altLang="zh-TW" dirty="0" smtClean="0">
                <a:solidFill>
                  <a:schemeClr val="tx1"/>
                </a:solidFill>
                <a:latin typeface="標楷體" pitchFamily="65" charset="-120"/>
                <a:ea typeface="標楷體" pitchFamily="65" charset="-120"/>
              </a:rPr>
              <a:t>o4</a:t>
            </a:r>
            <a:r>
              <a:rPr lang="zh-TW" altLang="en-US" dirty="0" smtClean="0">
                <a:solidFill>
                  <a:schemeClr val="tx1"/>
                </a:solidFill>
                <a:latin typeface="標楷體" pitchFamily="65" charset="-120"/>
                <a:ea typeface="標楷體" pitchFamily="65" charset="-120"/>
              </a:rPr>
              <a:t>做</a:t>
            </a:r>
            <a:r>
              <a:rPr lang="en-US" altLang="zh-TW" dirty="0" smtClean="0">
                <a:solidFill>
                  <a:schemeClr val="tx1"/>
                </a:solidFill>
                <a:latin typeface="標楷體" pitchFamily="65" charset="-120"/>
                <a:ea typeface="標楷體" pitchFamily="65" charset="-120"/>
              </a:rPr>
              <a:t>m4(); </a:t>
            </a:r>
            <a:r>
              <a:rPr lang="zh-TW" altLang="en-US" dirty="0">
                <a:solidFill>
                  <a:schemeClr val="tx1"/>
                </a:solidFill>
                <a:latin typeface="標楷體" pitchFamily="65" charset="-120"/>
                <a:ea typeface="標楷體" pitchFamily="65" charset="-120"/>
              </a:rPr>
              <a:t>要</a:t>
            </a:r>
            <a:r>
              <a:rPr lang="en-US" altLang="zh-TW" dirty="0" smtClean="0">
                <a:solidFill>
                  <a:schemeClr val="tx1"/>
                </a:solidFill>
                <a:latin typeface="標楷體" pitchFamily="65" charset="-120"/>
                <a:ea typeface="標楷體" pitchFamily="65" charset="-120"/>
              </a:rPr>
              <a:t>C5</a:t>
            </a:r>
            <a:r>
              <a:rPr lang="zh-TW" altLang="en-US" dirty="0" smtClean="0">
                <a:solidFill>
                  <a:schemeClr val="tx1"/>
                </a:solidFill>
                <a:latin typeface="標楷體" pitchFamily="65" charset="-120"/>
                <a:ea typeface="標楷體" pitchFamily="65" charset="-120"/>
              </a:rPr>
              <a:t>的 </a:t>
            </a:r>
            <a:r>
              <a:rPr lang="en-US" altLang="zh-TW" dirty="0" smtClean="0">
                <a:solidFill>
                  <a:schemeClr val="tx1"/>
                </a:solidFill>
                <a:latin typeface="標楷體" pitchFamily="65" charset="-120"/>
                <a:ea typeface="標楷體" pitchFamily="65" charset="-120"/>
              </a:rPr>
              <a:t>o5</a:t>
            </a:r>
            <a:r>
              <a:rPr lang="zh-TW" altLang="en-US" dirty="0" smtClean="0">
                <a:solidFill>
                  <a:schemeClr val="tx1"/>
                </a:solidFill>
                <a:latin typeface="標楷體" pitchFamily="65" charset="-120"/>
                <a:ea typeface="標楷體" pitchFamily="65" charset="-120"/>
              </a:rPr>
              <a:t>做</a:t>
            </a:r>
            <a:r>
              <a:rPr lang="en-US" altLang="zh-TW" dirty="0" smtClean="0">
                <a:solidFill>
                  <a:schemeClr val="tx1"/>
                </a:solidFill>
                <a:latin typeface="標楷體" pitchFamily="65" charset="-120"/>
                <a:ea typeface="標楷體" pitchFamily="65" charset="-120"/>
              </a:rPr>
              <a:t>m5();}</a:t>
            </a: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所以 做</a:t>
            </a:r>
            <a:r>
              <a:rPr lang="en-US" altLang="zh-TW" dirty="0" smtClean="0">
                <a:solidFill>
                  <a:schemeClr val="tx1"/>
                </a:solidFill>
                <a:latin typeface="標楷體" pitchFamily="65" charset="-120"/>
                <a:ea typeface="標楷體" pitchFamily="65" charset="-120"/>
              </a:rPr>
              <a:t>CRC </a:t>
            </a:r>
            <a:r>
              <a:rPr lang="zh-TW" altLang="en-US" dirty="0" smtClean="0">
                <a:solidFill>
                  <a:schemeClr val="tx1"/>
                </a:solidFill>
                <a:latin typeface="標楷體" pitchFamily="65" charset="-120"/>
                <a:ea typeface="標楷體" pitchFamily="65" charset="-120"/>
              </a:rPr>
              <a:t>架構設計時 </a:t>
            </a: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一層一層向下開發</a:t>
            </a:r>
            <a:r>
              <a:rPr lang="en-US" altLang="zh-TW" dirty="0" smtClean="0">
                <a:solidFill>
                  <a:schemeClr val="tx1"/>
                </a:solidFill>
                <a:latin typeface="標楷體" pitchFamily="65" charset="-120"/>
                <a:ea typeface="標楷體" pitchFamily="65" charset="-120"/>
              </a:rPr>
              <a:t>method </a:t>
            </a:r>
            <a:r>
              <a:rPr lang="zh-TW" altLang="en-US" dirty="0" smtClean="0">
                <a:solidFill>
                  <a:schemeClr val="tx1"/>
                </a:solidFill>
                <a:latin typeface="標楷體" pitchFamily="65" charset="-120"/>
                <a:ea typeface="標楷體" pitchFamily="65" charset="-120"/>
              </a:rPr>
              <a:t>才逐漸知道系統各 </a:t>
            </a:r>
            <a:r>
              <a:rPr lang="en-US" altLang="zh-TW" dirty="0" smtClean="0">
                <a:solidFill>
                  <a:schemeClr val="tx1"/>
                </a:solidFill>
                <a:latin typeface="標楷體" pitchFamily="65" charset="-120"/>
                <a:ea typeface="標楷體" pitchFamily="65" charset="-120"/>
              </a:rPr>
              <a:t>class </a:t>
            </a:r>
          </a:p>
          <a:p>
            <a:pPr marL="0" indent="0">
              <a:buNone/>
            </a:pPr>
            <a:r>
              <a:rPr lang="zh-TW" altLang="en-US" dirty="0">
                <a:solidFill>
                  <a:schemeClr val="tx1"/>
                </a:solidFill>
                <a:latin typeface="標楷體" pitchFamily="65" charset="-120"/>
                <a:ea typeface="標楷體" pitchFamily="65" charset="-120"/>
              </a:rPr>
              <a:t>這</a:t>
            </a:r>
            <a:r>
              <a:rPr lang="zh-TW" altLang="en-US" dirty="0" smtClean="0">
                <a:solidFill>
                  <a:schemeClr val="tx1"/>
                </a:solidFill>
                <a:latin typeface="標楷體" pitchFamily="65" charset="-120"/>
                <a:ea typeface="標楷體" pitchFamily="65" charset="-120"/>
              </a:rPr>
              <a:t>有點 </a:t>
            </a:r>
            <a:r>
              <a:rPr lang="en-US" altLang="zh-TW" dirty="0" smtClean="0">
                <a:solidFill>
                  <a:schemeClr val="tx1"/>
                </a:solidFill>
                <a:latin typeface="標楷體" pitchFamily="65" charset="-120"/>
                <a:ea typeface="標楷體" pitchFamily="65" charset="-120"/>
              </a:rPr>
              <a:t>structured programming (SP) </a:t>
            </a:r>
            <a:r>
              <a:rPr lang="zh-TW" altLang="en-US" dirty="0" smtClean="0">
                <a:solidFill>
                  <a:schemeClr val="tx1"/>
                </a:solidFill>
                <a:latin typeface="標楷體" pitchFamily="65" charset="-120"/>
                <a:ea typeface="標楷體" pitchFamily="65" charset="-120"/>
              </a:rPr>
              <a:t>的味道</a:t>
            </a:r>
            <a:endParaRPr lang="en-US" altLang="zh-TW" dirty="0" smtClean="0">
              <a:solidFill>
                <a:schemeClr val="tx1"/>
              </a:solidFill>
              <a:latin typeface="標楷體" pitchFamily="65" charset="-120"/>
              <a:ea typeface="標楷體" pitchFamily="65" charset="-120"/>
            </a:endParaRPr>
          </a:p>
          <a:p>
            <a:pPr marL="0" indent="0">
              <a:buNone/>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a:p>
            <a:pPr marL="0" indent="0">
              <a:buNone/>
            </a:pPr>
            <a:endParaRPr lang="zh-TW" altLang="en-US" dirty="0"/>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架構設計</a:t>
            </a:r>
            <a:r>
              <a:rPr lang="zh-TW" altLang="en-US" dirty="0" smtClean="0">
                <a:solidFill>
                  <a:schemeClr val="tx1"/>
                </a:solidFill>
                <a:latin typeface="標楷體" pitchFamily="65" charset="-120"/>
                <a:ea typeface="標楷體" pitchFamily="65" charset="-120"/>
              </a:rPr>
              <a:t>的</a:t>
            </a:r>
            <a:r>
              <a:rPr lang="zh-TW" altLang="en-US" dirty="0">
                <a:solidFill>
                  <a:schemeClr val="tx1"/>
                </a:solidFill>
                <a:latin typeface="標楷體" pitchFamily="65" charset="-120"/>
                <a:ea typeface="標楷體" pitchFamily="65" charset="-120"/>
              </a:rPr>
              <a:t>結構</a:t>
            </a:r>
            <a:r>
              <a:rPr lang="zh-TW" altLang="en-US" dirty="0" smtClean="0">
                <a:solidFill>
                  <a:schemeClr val="tx1"/>
                </a:solidFill>
                <a:latin typeface="標楷體" pitchFamily="65" charset="-120"/>
                <a:ea typeface="標楷體" pitchFamily="65" charset="-120"/>
              </a:rPr>
              <a:t>性</a:t>
            </a:r>
            <a:r>
              <a:rPr lang="en-US" altLang="zh-TW" dirty="0" smtClean="0">
                <a:solidFill>
                  <a:schemeClr val="tx1"/>
                </a:solidFill>
                <a:latin typeface="標楷體" pitchFamily="65" charset="-120"/>
                <a:ea typeface="標楷體" pitchFamily="65" charset="-120"/>
              </a:rPr>
              <a:t/>
            </a:r>
            <a:br>
              <a:rPr lang="en-US" altLang="zh-TW" dirty="0" smtClean="0">
                <a:solidFill>
                  <a:schemeClr val="tx1"/>
                </a:solidFill>
                <a:latin typeface="標楷體" pitchFamily="65" charset="-120"/>
                <a:ea typeface="標楷體" pitchFamily="65" charset="-120"/>
              </a:rPr>
            </a:br>
            <a:r>
              <a:rPr lang="en-US" altLang="zh-TW" dirty="0" smtClean="0">
                <a:solidFill>
                  <a:schemeClr val="tx1"/>
                </a:solidFill>
                <a:latin typeface="標楷體" pitchFamily="65" charset="-120"/>
                <a:ea typeface="標楷體" pitchFamily="65" charset="-120"/>
              </a:rPr>
              <a:t>Structured development of CRC cards</a:t>
            </a:r>
            <a:endParaRPr lang="zh-TW" altLang="en-US" dirty="0"/>
          </a:p>
        </p:txBody>
      </p:sp>
    </p:spTree>
    <p:extLst>
      <p:ext uri="{BB962C8B-B14F-4D97-AF65-F5344CB8AC3E}">
        <p14:creationId xmlns:p14="http://schemas.microsoft.com/office/powerpoint/2010/main" val="3362996892"/>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架構設計的結構性</a:t>
            </a:r>
            <a:r>
              <a:rPr lang="en-US" altLang="zh-TW" dirty="0">
                <a:solidFill>
                  <a:schemeClr val="tx1"/>
                </a:solidFill>
                <a:latin typeface="標楷體" pitchFamily="65" charset="-120"/>
                <a:ea typeface="標楷體" pitchFamily="65" charset="-120"/>
              </a:rPr>
              <a:t/>
            </a:r>
            <a:br>
              <a:rPr lang="en-US" altLang="zh-TW" dirty="0">
                <a:solidFill>
                  <a:schemeClr val="tx1"/>
                </a:solidFill>
                <a:latin typeface="標楷體" pitchFamily="65" charset="-120"/>
                <a:ea typeface="標楷體" pitchFamily="65" charset="-120"/>
              </a:rPr>
            </a:br>
            <a:r>
              <a:rPr lang="en-US" altLang="zh-TW" dirty="0">
                <a:solidFill>
                  <a:schemeClr val="tx1"/>
                </a:solidFill>
                <a:latin typeface="標楷體" pitchFamily="65" charset="-120"/>
                <a:ea typeface="標楷體" pitchFamily="65" charset="-120"/>
              </a:rPr>
              <a:t>Structured development of </a:t>
            </a:r>
            <a:r>
              <a:rPr lang="en-US" altLang="zh-TW" dirty="0" smtClean="0">
                <a:solidFill>
                  <a:schemeClr val="tx1"/>
                </a:solidFill>
                <a:latin typeface="標楷體" pitchFamily="65" charset="-120"/>
                <a:ea typeface="標楷體" pitchFamily="65" charset="-120"/>
              </a:rPr>
              <a:t>CRC cards</a:t>
            </a:r>
            <a:endParaRPr lang="zh-TW" altLang="en-US" dirty="0"/>
          </a:p>
        </p:txBody>
      </p:sp>
      <p:sp>
        <p:nvSpPr>
          <p:cNvPr id="4" name="流程圖: 接點 3"/>
          <p:cNvSpPr/>
          <p:nvPr/>
        </p:nvSpPr>
        <p:spPr>
          <a:xfrm>
            <a:off x="6254319" y="1757680"/>
            <a:ext cx="1087120" cy="944880"/>
          </a:xfrm>
          <a:prstGeom prst="flowChartConnector">
            <a:avLst/>
          </a:prstGeom>
          <a:solidFill>
            <a:schemeClr val="bg1"/>
          </a:solidFill>
          <a:ln w="38100">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dirty="0" smtClean="0">
                <a:solidFill>
                  <a:schemeClr val="tx1"/>
                </a:solidFill>
              </a:rPr>
              <a:t>main</a:t>
            </a:r>
            <a:endParaRPr lang="zh-TW" altLang="en-US" dirty="0">
              <a:solidFill>
                <a:schemeClr val="tx1"/>
              </a:solidFill>
            </a:endParaRPr>
          </a:p>
        </p:txBody>
      </p:sp>
      <p:sp>
        <p:nvSpPr>
          <p:cNvPr id="5" name="流程圖: 接點 4"/>
          <p:cNvSpPr/>
          <p:nvPr/>
        </p:nvSpPr>
        <p:spPr>
          <a:xfrm>
            <a:off x="5396709" y="3209346"/>
            <a:ext cx="1087120" cy="944880"/>
          </a:xfrm>
          <a:prstGeom prst="flowChartConnector">
            <a:avLst/>
          </a:prstGeom>
          <a:solidFill>
            <a:schemeClr val="bg1"/>
          </a:solidFill>
          <a:ln w="38100">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dirty="0" smtClean="0">
                <a:solidFill>
                  <a:schemeClr val="tx1"/>
                </a:solidFill>
              </a:rPr>
              <a:t>C2</a:t>
            </a:r>
            <a:endParaRPr lang="zh-TW" altLang="en-US" dirty="0">
              <a:solidFill>
                <a:schemeClr val="tx1"/>
              </a:solidFill>
            </a:endParaRPr>
          </a:p>
        </p:txBody>
      </p:sp>
      <p:sp>
        <p:nvSpPr>
          <p:cNvPr id="6" name="流程圖: 接點 5"/>
          <p:cNvSpPr/>
          <p:nvPr/>
        </p:nvSpPr>
        <p:spPr>
          <a:xfrm>
            <a:off x="7056096" y="3209346"/>
            <a:ext cx="1087120" cy="944880"/>
          </a:xfrm>
          <a:prstGeom prst="flowChartConnector">
            <a:avLst/>
          </a:prstGeom>
          <a:solidFill>
            <a:schemeClr val="bg1"/>
          </a:solidFill>
          <a:ln w="38100">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dirty="0" smtClean="0">
                <a:solidFill>
                  <a:schemeClr val="tx1"/>
                </a:solidFill>
              </a:rPr>
              <a:t>C1</a:t>
            </a:r>
            <a:endParaRPr lang="zh-TW" altLang="en-US" dirty="0">
              <a:solidFill>
                <a:schemeClr val="tx1"/>
              </a:solidFill>
            </a:endParaRPr>
          </a:p>
        </p:txBody>
      </p:sp>
      <p:sp>
        <p:nvSpPr>
          <p:cNvPr id="7" name="流程圖: 接點 6"/>
          <p:cNvSpPr/>
          <p:nvPr/>
        </p:nvSpPr>
        <p:spPr>
          <a:xfrm>
            <a:off x="4511064" y="4871720"/>
            <a:ext cx="1087120" cy="944880"/>
          </a:xfrm>
          <a:prstGeom prst="flowChartConnector">
            <a:avLst/>
          </a:prstGeom>
          <a:solidFill>
            <a:schemeClr val="bg1"/>
          </a:solidFill>
          <a:ln w="38100">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dirty="0" smtClean="0">
                <a:solidFill>
                  <a:schemeClr val="tx1"/>
                </a:solidFill>
              </a:rPr>
              <a:t>C5</a:t>
            </a:r>
            <a:endParaRPr lang="zh-TW" altLang="en-US" dirty="0">
              <a:solidFill>
                <a:schemeClr val="tx1"/>
              </a:solidFill>
            </a:endParaRPr>
          </a:p>
        </p:txBody>
      </p:sp>
      <p:sp>
        <p:nvSpPr>
          <p:cNvPr id="8" name="流程圖: 接點 7"/>
          <p:cNvSpPr/>
          <p:nvPr/>
        </p:nvSpPr>
        <p:spPr>
          <a:xfrm>
            <a:off x="6303825" y="4917440"/>
            <a:ext cx="1087120" cy="944880"/>
          </a:xfrm>
          <a:prstGeom prst="flowChartConnector">
            <a:avLst/>
          </a:prstGeom>
          <a:solidFill>
            <a:schemeClr val="bg1"/>
          </a:solidFill>
          <a:ln w="76200">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dirty="0" smtClean="0">
                <a:solidFill>
                  <a:schemeClr val="tx1"/>
                </a:solidFill>
              </a:rPr>
              <a:t>C4</a:t>
            </a:r>
            <a:endParaRPr lang="zh-TW" altLang="en-US" dirty="0">
              <a:solidFill>
                <a:schemeClr val="tx1"/>
              </a:solidFill>
            </a:endParaRPr>
          </a:p>
        </p:txBody>
      </p:sp>
      <p:sp>
        <p:nvSpPr>
          <p:cNvPr id="9" name="流程圖: 接點 8"/>
          <p:cNvSpPr/>
          <p:nvPr/>
        </p:nvSpPr>
        <p:spPr>
          <a:xfrm>
            <a:off x="7904456" y="4917440"/>
            <a:ext cx="1087120" cy="944880"/>
          </a:xfrm>
          <a:prstGeom prst="flowChartConnector">
            <a:avLst/>
          </a:prstGeom>
          <a:solidFill>
            <a:schemeClr val="bg1"/>
          </a:solidFill>
          <a:ln w="38100">
            <a:solidFill>
              <a:schemeClr val="accent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dirty="0" smtClean="0">
                <a:solidFill>
                  <a:schemeClr val="tx1"/>
                </a:solidFill>
              </a:rPr>
              <a:t>C3</a:t>
            </a:r>
            <a:endParaRPr lang="zh-TW" altLang="en-US" dirty="0">
              <a:solidFill>
                <a:schemeClr val="tx1"/>
              </a:solidFill>
            </a:endParaRPr>
          </a:p>
        </p:txBody>
      </p:sp>
      <p:cxnSp>
        <p:nvCxnSpPr>
          <p:cNvPr id="11" name="直線接點 10"/>
          <p:cNvCxnSpPr>
            <a:stCxn id="4" idx="3"/>
            <a:endCxn id="5" idx="0"/>
          </p:cNvCxnSpPr>
          <p:nvPr/>
        </p:nvCxnSpPr>
        <p:spPr>
          <a:xfrm flipH="1">
            <a:off x="5940269" y="2564186"/>
            <a:ext cx="473255" cy="64516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13" name="直線接點 12"/>
          <p:cNvCxnSpPr>
            <a:stCxn id="4" idx="5"/>
            <a:endCxn id="6" idx="0"/>
          </p:cNvCxnSpPr>
          <p:nvPr/>
        </p:nvCxnSpPr>
        <p:spPr>
          <a:xfrm>
            <a:off x="7182234" y="2564186"/>
            <a:ext cx="417422" cy="645160"/>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23" name="直線接點 22"/>
          <p:cNvCxnSpPr>
            <a:stCxn id="5" idx="3"/>
            <a:endCxn id="7" idx="0"/>
          </p:cNvCxnSpPr>
          <p:nvPr/>
        </p:nvCxnSpPr>
        <p:spPr>
          <a:xfrm flipH="1">
            <a:off x="5054624" y="4015852"/>
            <a:ext cx="501290" cy="855868"/>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26" name="直線接點 25"/>
          <p:cNvCxnSpPr>
            <a:stCxn id="6" idx="3"/>
            <a:endCxn id="8" idx="0"/>
          </p:cNvCxnSpPr>
          <p:nvPr/>
        </p:nvCxnSpPr>
        <p:spPr>
          <a:xfrm flipH="1">
            <a:off x="6847385" y="4015852"/>
            <a:ext cx="367916" cy="901588"/>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cxnSp>
        <p:nvCxnSpPr>
          <p:cNvPr id="29" name="直線接點 28"/>
          <p:cNvCxnSpPr>
            <a:stCxn id="6" idx="5"/>
            <a:endCxn id="9" idx="0"/>
          </p:cNvCxnSpPr>
          <p:nvPr/>
        </p:nvCxnSpPr>
        <p:spPr>
          <a:xfrm>
            <a:off x="7984011" y="4015852"/>
            <a:ext cx="464005" cy="901588"/>
          </a:xfrm>
          <a:prstGeom prst="line">
            <a:avLst/>
          </a:prstGeom>
          <a:ln w="57150">
            <a:solidFill>
              <a:schemeClr val="accent1"/>
            </a:solidFill>
          </a:ln>
        </p:spPr>
        <p:style>
          <a:lnRef idx="1">
            <a:schemeClr val="accent2"/>
          </a:lnRef>
          <a:fillRef idx="0">
            <a:schemeClr val="accent2"/>
          </a:fillRef>
          <a:effectRef idx="0">
            <a:schemeClr val="accent2"/>
          </a:effectRef>
          <a:fontRef idx="minor">
            <a:schemeClr val="tx1"/>
          </a:fontRef>
        </p:style>
      </p:cxnSp>
      <p:sp>
        <p:nvSpPr>
          <p:cNvPr id="46" name="減號 45"/>
          <p:cNvSpPr/>
          <p:nvPr/>
        </p:nvSpPr>
        <p:spPr>
          <a:xfrm>
            <a:off x="628697" y="2804160"/>
            <a:ext cx="9916160" cy="121920"/>
          </a:xfrm>
          <a:prstGeom prst="mathMinus">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
        <p:nvSpPr>
          <p:cNvPr id="47" name="減號 46"/>
          <p:cNvSpPr/>
          <p:nvPr/>
        </p:nvSpPr>
        <p:spPr>
          <a:xfrm>
            <a:off x="628697" y="4405686"/>
            <a:ext cx="9916160" cy="121920"/>
          </a:xfrm>
          <a:prstGeom prst="mathMinus">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
        <p:nvSpPr>
          <p:cNvPr id="49" name="矩形 48"/>
          <p:cNvSpPr/>
          <p:nvPr/>
        </p:nvSpPr>
        <p:spPr>
          <a:xfrm>
            <a:off x="2375703" y="1939386"/>
            <a:ext cx="1805302"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zh-TW" sz="3200" b="1" cap="all" dirty="0" smtClean="0">
                <a:ln w="0"/>
                <a:effectLst>
                  <a:reflection blurRad="12700" stA="50000" endPos="50000" dist="5000" dir="5400000" sy="-100000" rotWithShape="0"/>
                </a:effectLst>
              </a:rPr>
              <a:t>LEVEL</a:t>
            </a:r>
            <a:r>
              <a:rPr lang="en-US" altLang="zh-TW" sz="3200" b="1" cap="all" spc="0" dirty="0" smtClean="0">
                <a:ln w="0"/>
                <a:effectLst>
                  <a:reflection blurRad="12700" stA="50000" endPos="50000" dist="5000" dir="5400000" sy="-100000" rotWithShape="0"/>
                </a:effectLst>
              </a:rPr>
              <a:t> 0</a:t>
            </a:r>
            <a:endParaRPr lang="zh-TW" altLang="en-US" sz="3200" b="1" cap="all" spc="0" dirty="0">
              <a:ln w="0"/>
              <a:effectLst>
                <a:reflection blurRad="12700" stA="50000" endPos="50000" dist="5000" dir="5400000" sy="-100000" rotWithShape="0"/>
              </a:effectLst>
            </a:endParaRPr>
          </a:p>
        </p:txBody>
      </p:sp>
      <p:sp>
        <p:nvSpPr>
          <p:cNvPr id="50" name="矩形 49"/>
          <p:cNvSpPr/>
          <p:nvPr/>
        </p:nvSpPr>
        <p:spPr>
          <a:xfrm>
            <a:off x="2375703" y="3558116"/>
            <a:ext cx="1805302"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zh-TW" sz="3200" b="1" cap="all" dirty="0" smtClean="0">
                <a:ln w="0"/>
                <a:effectLst>
                  <a:reflection blurRad="12700" stA="50000" endPos="50000" dist="5000" dir="5400000" sy="-100000" rotWithShape="0"/>
                </a:effectLst>
              </a:rPr>
              <a:t>LEVEL</a:t>
            </a:r>
            <a:r>
              <a:rPr lang="en-US" altLang="zh-TW" sz="3200" b="1" cap="all" spc="0" dirty="0" smtClean="0">
                <a:ln w="0"/>
                <a:effectLst>
                  <a:reflection blurRad="12700" stA="50000" endPos="50000" dist="5000" dir="5400000" sy="-100000" rotWithShape="0"/>
                </a:effectLst>
              </a:rPr>
              <a:t> 1</a:t>
            </a:r>
            <a:endParaRPr lang="zh-TW" altLang="en-US" sz="3200" b="1" cap="all" spc="0" dirty="0">
              <a:ln w="0"/>
              <a:effectLst>
                <a:reflection blurRad="12700" stA="50000" endPos="50000" dist="5000" dir="5400000" sy="-100000" rotWithShape="0"/>
              </a:effectLst>
            </a:endParaRPr>
          </a:p>
        </p:txBody>
      </p:sp>
      <p:sp>
        <p:nvSpPr>
          <p:cNvPr id="51" name="矩形 50"/>
          <p:cNvSpPr/>
          <p:nvPr/>
        </p:nvSpPr>
        <p:spPr>
          <a:xfrm>
            <a:off x="2375703" y="5097492"/>
            <a:ext cx="1805302"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zh-TW" sz="3200" b="1" cap="all" dirty="0" smtClean="0">
                <a:ln w="0"/>
                <a:effectLst>
                  <a:reflection blurRad="12700" stA="50000" endPos="50000" dist="5000" dir="5400000" sy="-100000" rotWithShape="0"/>
                </a:effectLst>
              </a:rPr>
              <a:t>LEVEL</a:t>
            </a:r>
            <a:r>
              <a:rPr lang="en-US" altLang="zh-TW" sz="3200" b="1" cap="all" spc="0" dirty="0" smtClean="0">
                <a:ln w="0"/>
                <a:effectLst>
                  <a:reflection blurRad="12700" stA="50000" endPos="50000" dist="5000" dir="5400000" sy="-100000" rotWithShape="0"/>
                </a:effectLst>
              </a:rPr>
              <a:t> 2</a:t>
            </a:r>
            <a:endParaRPr lang="zh-TW" altLang="en-US" sz="3200" b="1" cap="all" spc="0" dirty="0">
              <a:ln w="0"/>
              <a:effectLst>
                <a:reflection blurRad="12700" stA="50000" endPos="50000" dist="5000" dir="5400000" sy="-100000" rotWithShape="0"/>
              </a:effectLst>
            </a:endParaRPr>
          </a:p>
        </p:txBody>
      </p:sp>
      <p:cxnSp>
        <p:nvCxnSpPr>
          <p:cNvPr id="54" name="直線接點 53"/>
          <p:cNvCxnSpPr>
            <a:stCxn id="5" idx="5"/>
            <a:endCxn id="8" idx="0"/>
          </p:cNvCxnSpPr>
          <p:nvPr/>
        </p:nvCxnSpPr>
        <p:spPr>
          <a:xfrm>
            <a:off x="6324624" y="4015852"/>
            <a:ext cx="522761" cy="901588"/>
          </a:xfrm>
          <a:prstGeom prst="line">
            <a:avLst/>
          </a:prstGeom>
          <a:ln w="57150">
            <a:solidFill>
              <a:srgbClr val="92D050"/>
            </a:solidFill>
          </a:ln>
        </p:spPr>
        <p:style>
          <a:lnRef idx="1">
            <a:schemeClr val="accent2"/>
          </a:lnRef>
          <a:fillRef idx="0">
            <a:schemeClr val="accent2"/>
          </a:fillRef>
          <a:effectRef idx="0">
            <a:schemeClr val="accent2"/>
          </a:effectRef>
          <a:fontRef idx="minor">
            <a:schemeClr val="tx1"/>
          </a:fontRef>
        </p:style>
      </p:cxnSp>
      <p:sp>
        <p:nvSpPr>
          <p:cNvPr id="56" name="矩形 55"/>
          <p:cNvSpPr/>
          <p:nvPr/>
        </p:nvSpPr>
        <p:spPr>
          <a:xfrm>
            <a:off x="4764735" y="4266591"/>
            <a:ext cx="540534"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TW" sz="2000" b="1" cap="none" spc="0" dirty="0" smtClean="0">
                <a:ln w="11430"/>
                <a:effectLst>
                  <a:outerShdw blurRad="50800" dist="39000" dir="5460000" algn="tl">
                    <a:srgbClr val="000000">
                      <a:alpha val="38000"/>
                    </a:srgbClr>
                  </a:outerShdw>
                </a:effectLst>
              </a:rPr>
              <a:t>m5</a:t>
            </a:r>
            <a:endParaRPr lang="zh-TW" altLang="en-US" sz="2000" b="1" cap="none" spc="0" dirty="0">
              <a:ln w="11430"/>
              <a:effectLst>
                <a:outerShdw blurRad="50800" dist="39000" dir="5460000" algn="tl">
                  <a:srgbClr val="000000">
                    <a:alpha val="38000"/>
                  </a:srgbClr>
                </a:outerShdw>
              </a:effectLst>
            </a:endParaRPr>
          </a:p>
        </p:txBody>
      </p:sp>
      <p:sp>
        <p:nvSpPr>
          <p:cNvPr id="57" name="矩形 56"/>
          <p:cNvSpPr/>
          <p:nvPr/>
        </p:nvSpPr>
        <p:spPr>
          <a:xfrm>
            <a:off x="6971461" y="4276751"/>
            <a:ext cx="540534"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TW" sz="2000" b="1" cap="none" spc="0" dirty="0" smtClean="0">
                <a:ln w="11430"/>
                <a:effectLst>
                  <a:outerShdw blurRad="50800" dist="39000" dir="5460000" algn="tl">
                    <a:srgbClr val="000000">
                      <a:alpha val="38000"/>
                    </a:srgbClr>
                  </a:outerShdw>
                </a:effectLst>
              </a:rPr>
              <a:t>m4</a:t>
            </a:r>
            <a:endParaRPr lang="zh-TW" altLang="en-US" sz="2000" b="1" cap="none" spc="0" dirty="0">
              <a:ln w="11430"/>
              <a:effectLst>
                <a:outerShdw blurRad="50800" dist="39000" dir="5460000" algn="tl">
                  <a:srgbClr val="000000">
                    <a:alpha val="38000"/>
                  </a:srgbClr>
                </a:outerShdw>
              </a:effectLst>
            </a:endParaRPr>
          </a:p>
        </p:txBody>
      </p:sp>
      <p:sp>
        <p:nvSpPr>
          <p:cNvPr id="58" name="矩形 57"/>
          <p:cNvSpPr/>
          <p:nvPr/>
        </p:nvSpPr>
        <p:spPr>
          <a:xfrm>
            <a:off x="8216013" y="4266591"/>
            <a:ext cx="540534"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TW" sz="2000" b="1" cap="none" spc="0" dirty="0" smtClean="0">
                <a:ln w="11430"/>
                <a:effectLst>
                  <a:outerShdw blurRad="50800" dist="39000" dir="5460000" algn="tl">
                    <a:srgbClr val="000000">
                      <a:alpha val="38000"/>
                    </a:srgbClr>
                  </a:outerShdw>
                </a:effectLst>
              </a:rPr>
              <a:t>m3</a:t>
            </a:r>
            <a:endParaRPr lang="zh-TW" altLang="en-US" sz="2000" b="1" cap="none" spc="0" dirty="0">
              <a:ln w="11430"/>
              <a:effectLst>
                <a:outerShdw blurRad="50800" dist="39000" dir="5460000" algn="tl">
                  <a:srgbClr val="000000">
                    <a:alpha val="38000"/>
                  </a:srgbClr>
                </a:outerShdw>
              </a:effectLst>
            </a:endParaRPr>
          </a:p>
        </p:txBody>
      </p:sp>
      <p:sp>
        <p:nvSpPr>
          <p:cNvPr id="59" name="矩形 58"/>
          <p:cNvSpPr/>
          <p:nvPr/>
        </p:nvSpPr>
        <p:spPr>
          <a:xfrm>
            <a:off x="5555914" y="2647890"/>
            <a:ext cx="540534"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TW" sz="2000" b="1" cap="none" spc="0" dirty="0" smtClean="0">
                <a:ln w="11430"/>
                <a:effectLst>
                  <a:outerShdw blurRad="50800" dist="39000" dir="5460000" algn="tl">
                    <a:srgbClr val="000000">
                      <a:alpha val="38000"/>
                    </a:srgbClr>
                  </a:outerShdw>
                </a:effectLst>
              </a:rPr>
              <a:t>m2</a:t>
            </a:r>
            <a:endParaRPr lang="zh-TW" altLang="en-US" sz="2000" b="1" cap="none" spc="0" dirty="0">
              <a:ln w="11430"/>
              <a:effectLst>
                <a:outerShdw blurRad="50800" dist="39000" dir="5460000" algn="tl">
                  <a:srgbClr val="000000">
                    <a:alpha val="38000"/>
                  </a:srgbClr>
                </a:outerShdw>
              </a:effectLst>
            </a:endParaRPr>
          </a:p>
        </p:txBody>
      </p:sp>
      <p:sp>
        <p:nvSpPr>
          <p:cNvPr id="60" name="矩形 59"/>
          <p:cNvSpPr/>
          <p:nvPr/>
        </p:nvSpPr>
        <p:spPr>
          <a:xfrm>
            <a:off x="7390945" y="2665065"/>
            <a:ext cx="540534"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TW" sz="2000" b="1" cap="none" spc="0" dirty="0" smtClean="0">
                <a:ln w="11430"/>
                <a:effectLst>
                  <a:outerShdw blurRad="50800" dist="39000" dir="5460000" algn="tl">
                    <a:srgbClr val="000000">
                      <a:alpha val="38000"/>
                    </a:srgbClr>
                  </a:outerShdw>
                </a:effectLst>
              </a:rPr>
              <a:t>m1</a:t>
            </a:r>
            <a:endParaRPr lang="zh-TW" altLang="en-US" sz="2000" b="1" cap="none" spc="0" dirty="0">
              <a:ln w="11430"/>
              <a:effectLst>
                <a:outerShdw blurRad="50800" dist="39000" dir="5460000" algn="tl">
                  <a:srgbClr val="000000">
                    <a:alpha val="38000"/>
                  </a:srgbClr>
                </a:outerShdw>
              </a:effectLst>
            </a:endParaRPr>
          </a:p>
        </p:txBody>
      </p:sp>
      <p:sp>
        <p:nvSpPr>
          <p:cNvPr id="61" name="矩形 60"/>
          <p:cNvSpPr/>
          <p:nvPr/>
        </p:nvSpPr>
        <p:spPr>
          <a:xfrm>
            <a:off x="6045470" y="4243731"/>
            <a:ext cx="540534"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TW" sz="2000" b="1" cap="none" spc="0" dirty="0" smtClean="0">
                <a:ln w="11430"/>
                <a:effectLst>
                  <a:outerShdw blurRad="50800" dist="39000" dir="5460000" algn="tl">
                    <a:srgbClr val="000000">
                      <a:alpha val="38000"/>
                    </a:srgbClr>
                  </a:outerShdw>
                </a:effectLst>
              </a:rPr>
              <a:t>m4</a:t>
            </a:r>
            <a:endParaRPr lang="zh-TW" altLang="en-US" sz="2000" b="1" cap="none" spc="0" dirty="0">
              <a:ln w="11430"/>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183157659"/>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733A1D1-456F-4D66-A94B-7A673FA71EF4}" type="slidenum">
              <a:rPr lang="zh-TW" altLang="en-US" smtClean="0"/>
              <a:pPr>
                <a:defRPr/>
              </a:pPr>
              <a:t>358</a:t>
            </a:fld>
            <a:endParaRPr lang="en-US" altLang="zh-TW"/>
          </a:p>
        </p:txBody>
      </p:sp>
      <p:sp>
        <p:nvSpPr>
          <p:cNvPr id="241666"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ea typeface="標楷體" pitchFamily="65" charset="-120"/>
              </a:rPr>
              <a:t>Class Interface</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的好處</a:t>
            </a:r>
          </a:p>
        </p:txBody>
      </p:sp>
      <p:sp>
        <p:nvSpPr>
          <p:cNvPr id="241667" name="Rectangle 3"/>
          <p:cNvSpPr>
            <a:spLocks noGrp="1" noChangeArrowheads="1"/>
          </p:cNvSpPr>
          <p:nvPr>
            <p:ph sz="quarter" idx="4294967295"/>
          </p:nvPr>
        </p:nvSpPr>
        <p:spPr>
          <a:xfrm>
            <a:off x="609600" y="1755648"/>
            <a:ext cx="10972800" cy="4375278"/>
          </a:xfrm>
          <a:prstGeom prst="rect">
            <a:avLst/>
          </a:prstGeom>
        </p:spPr>
        <p:txBody>
          <a:bodyPr/>
          <a:lstStyle/>
          <a:p>
            <a:pPr marL="609600" indent="-609600"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藉精準命名 </a:t>
            </a:r>
            <a:r>
              <a:rPr lang="en-US" altLang="zh-TW" dirty="0" smtClean="0">
                <a:solidFill>
                  <a:schemeClr val="tx1"/>
                </a:solidFill>
                <a:latin typeface="標楷體" pitchFamily="65" charset="-120"/>
                <a:ea typeface="標楷體" pitchFamily="65" charset="-120"/>
              </a:rPr>
              <a:t>class names, method names </a:t>
            </a:r>
          </a:p>
          <a:p>
            <a:pPr marL="609600" indent="-609600"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捕捉客戶觀念，以落實物件導向</a:t>
            </a:r>
            <a:r>
              <a:rPr lang="en-US" altLang="zh-TW" dirty="0" smtClean="0">
                <a:solidFill>
                  <a:schemeClr val="tx1"/>
                </a:solidFill>
                <a:latin typeface="標楷體" pitchFamily="65" charset="-120"/>
                <a:ea typeface="標楷體" pitchFamily="65" charset="-120"/>
              </a:rPr>
              <a:t>(O-O)</a:t>
            </a:r>
            <a:r>
              <a:rPr lang="zh-TW" altLang="en-US" dirty="0" smtClean="0">
                <a:solidFill>
                  <a:schemeClr val="tx1"/>
                </a:solidFill>
                <a:latin typeface="標楷體" pitchFamily="65" charset="-120"/>
                <a:ea typeface="標楷體" pitchFamily="65" charset="-120"/>
              </a:rPr>
              <a:t>開發；如客戶不懂這些 </a:t>
            </a:r>
            <a:r>
              <a:rPr lang="en-US" altLang="zh-TW" dirty="0" smtClean="0">
                <a:solidFill>
                  <a:schemeClr val="tx1"/>
                </a:solidFill>
                <a:latin typeface="標楷體" pitchFamily="65" charset="-120"/>
                <a:ea typeface="標楷體" pitchFamily="65" charset="-120"/>
              </a:rPr>
              <a:t>names</a:t>
            </a:r>
            <a:r>
              <a:rPr lang="zh-TW" altLang="en-US" dirty="0" smtClean="0">
                <a:solidFill>
                  <a:schemeClr val="tx1"/>
                </a:solidFill>
                <a:latin typeface="標楷體" pitchFamily="65" charset="-120"/>
                <a:ea typeface="標楷體" pitchFamily="65" charset="-120"/>
              </a:rPr>
              <a:t>，此時尚未開始寫程式，即已確定 </a:t>
            </a:r>
            <a:r>
              <a:rPr lang="en-US" altLang="zh-TW" dirty="0" smtClean="0">
                <a:solidFill>
                  <a:srgbClr val="FF0000"/>
                </a:solidFill>
                <a:latin typeface="標楷體" pitchFamily="65" charset="-120"/>
                <a:ea typeface="標楷體" pitchFamily="65" charset="-120"/>
              </a:rPr>
              <a:t>O-O</a:t>
            </a:r>
            <a:r>
              <a:rPr lang="zh-TW" altLang="en-US" dirty="0" smtClean="0">
                <a:solidFill>
                  <a:srgbClr val="FF0000"/>
                </a:solidFill>
                <a:latin typeface="標楷體" pitchFamily="65" charset="-120"/>
                <a:ea typeface="標楷體" pitchFamily="65" charset="-120"/>
              </a:rPr>
              <a:t>失敗</a:t>
            </a:r>
            <a:r>
              <a:rPr lang="en-US" altLang="zh-TW" dirty="0" smtClean="0">
                <a:solidFill>
                  <a:srgbClr val="FF0000"/>
                </a:solidFill>
                <a:latin typeface="標楷體" pitchFamily="65" charset="-120"/>
                <a:ea typeface="標楷體" pitchFamily="65" charset="-120"/>
              </a:rPr>
              <a:t>!</a:t>
            </a:r>
          </a:p>
          <a:p>
            <a:pPr marL="609600" indent="-609600"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2. </a:t>
            </a:r>
            <a:r>
              <a:rPr lang="zh-TW" altLang="en-US" dirty="0" smtClean="0">
                <a:solidFill>
                  <a:schemeClr val="tx1"/>
                </a:solidFill>
                <a:latin typeface="標楷體" pitchFamily="65" charset="-120"/>
                <a:ea typeface="標楷體" pitchFamily="65" charset="-120"/>
              </a:rPr>
              <a:t>可依之分工，多人併行開發各 </a:t>
            </a:r>
            <a:r>
              <a:rPr lang="en-US" altLang="zh-TW" dirty="0" smtClean="0">
                <a:solidFill>
                  <a:schemeClr val="tx1"/>
                </a:solidFill>
                <a:latin typeface="標楷體" pitchFamily="65" charset="-120"/>
                <a:ea typeface="標楷體" pitchFamily="65" charset="-120"/>
              </a:rPr>
              <a:t>class</a:t>
            </a:r>
            <a:r>
              <a:rPr lang="zh-TW" altLang="en-US" dirty="0" smtClean="0">
                <a:solidFill>
                  <a:schemeClr val="tx1"/>
                </a:solidFill>
                <a:latin typeface="標楷體" pitchFamily="65" charset="-120"/>
                <a:ea typeface="標楷體" pitchFamily="65" charset="-120"/>
              </a:rPr>
              <a:t>，</a:t>
            </a:r>
          </a:p>
          <a:p>
            <a:pPr marL="609600" indent="-609600"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以加速軟體交貨；</a:t>
            </a:r>
            <a:r>
              <a:rPr lang="zh-TW" altLang="en-US" dirty="0" smtClean="0">
                <a:solidFill>
                  <a:srgbClr val="FF0000"/>
                </a:solidFill>
                <a:latin typeface="標楷體" pitchFamily="65" charset="-120"/>
                <a:ea typeface="標楷體" pitchFamily="65" charset="-120"/>
              </a:rPr>
              <a:t>高速度交貨</a:t>
            </a:r>
            <a:r>
              <a:rPr lang="zh-TW" altLang="en-US" dirty="0" smtClean="0">
                <a:solidFill>
                  <a:schemeClr val="tx1"/>
                </a:solidFill>
                <a:latin typeface="標楷體" pitchFamily="65" charset="-120"/>
                <a:ea typeface="標楷體" pitchFamily="65" charset="-120"/>
              </a:rPr>
              <a:t>很重要</a:t>
            </a:r>
            <a:endParaRPr lang="en-US" altLang="zh-TW" dirty="0" smtClean="0">
              <a:solidFill>
                <a:schemeClr val="tx1"/>
              </a:solidFill>
              <a:latin typeface="標楷體" pitchFamily="65" charset="-120"/>
              <a:ea typeface="標楷體" pitchFamily="65" charset="-120"/>
            </a:endParaRPr>
          </a:p>
          <a:p>
            <a:pPr marL="609600" indent="-609600" eaLnBrk="1" hangingPunct="1">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marL="609600" indent="-609600"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Class interface </a:t>
            </a:r>
            <a:r>
              <a:rPr lang="en-US" altLang="zh-TW" dirty="0" err="1" smtClean="0">
                <a:solidFill>
                  <a:schemeClr val="tx1"/>
                </a:solidFill>
                <a:latin typeface="標楷體" pitchFamily="65" charset="-120"/>
                <a:ea typeface="標楷體" pitchFamily="65" charset="-120"/>
              </a:rPr>
              <a:t>補充後成為</a:t>
            </a:r>
            <a:r>
              <a:rPr lang="en-US" altLang="zh-TW" dirty="0" smtClean="0">
                <a:solidFill>
                  <a:schemeClr val="tx1"/>
                </a:solidFill>
                <a:latin typeface="標楷體" pitchFamily="65" charset="-120"/>
                <a:ea typeface="標楷體" pitchFamily="65" charset="-120"/>
              </a:rPr>
              <a:t> class header</a:t>
            </a:r>
          </a:p>
          <a:p>
            <a:pPr marL="609600" indent="-609600"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內有 </a:t>
            </a:r>
            <a:r>
              <a:rPr lang="en-US" altLang="zh-TW" dirty="0" smtClean="0">
                <a:solidFill>
                  <a:schemeClr val="tx1"/>
                </a:solidFill>
                <a:latin typeface="標楷體" pitchFamily="65" charset="-120"/>
                <a:ea typeface="標楷體" pitchFamily="65" charset="-120"/>
              </a:rPr>
              <a:t>method headers</a:t>
            </a:r>
            <a:r>
              <a:rPr lang="zh-TW" altLang="en-US" dirty="0" smtClean="0">
                <a:solidFill>
                  <a:schemeClr val="tx1"/>
                </a:solidFill>
                <a:latin typeface="標楷體" pitchFamily="65" charset="-120"/>
                <a:ea typeface="標楷體" pitchFamily="65" charset="-120"/>
              </a:rPr>
              <a:t> 這樣 讀者才易讀</a:t>
            </a:r>
          </a:p>
        </p:txBody>
      </p:sp>
    </p:spTree>
    <p:extLst>
      <p:ext uri="{BB962C8B-B14F-4D97-AF65-F5344CB8AC3E}">
        <p14:creationId xmlns:p14="http://schemas.microsoft.com/office/powerpoint/2010/main" val="1301674906"/>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F743AB5-28A8-47D2-AE68-26EB9A38A94A}" type="slidenum">
              <a:rPr lang="zh-TW" altLang="en-US" smtClean="0">
                <a:solidFill>
                  <a:schemeClr val="tx1"/>
                </a:solidFill>
              </a:rPr>
              <a:pPr>
                <a:defRPr/>
              </a:pPr>
              <a:t>359</a:t>
            </a:fld>
            <a:endParaRPr lang="en-US" altLang="zh-TW">
              <a:solidFill>
                <a:schemeClr val="tx1"/>
              </a:solidFill>
            </a:endParaRPr>
          </a:p>
        </p:txBody>
      </p:sp>
      <p:sp>
        <p:nvSpPr>
          <p:cNvPr id="240642" name="Rectangle 2"/>
          <p:cNvSpPr>
            <a:spLocks noGrp="1" noChangeArrowheads="1"/>
          </p:cNvSpPr>
          <p:nvPr>
            <p:ph type="title"/>
          </p:nvPr>
        </p:nvSpPr>
        <p:spPr/>
        <p:txBody>
          <a:bodyPr/>
          <a:lstStyle/>
          <a:p>
            <a:pPr>
              <a:defRPr/>
            </a:pPr>
            <a:r>
              <a:rPr lang="en-US" altLang="zh-TW" dirty="0" smtClean="0">
                <a:solidFill>
                  <a:schemeClr val="tx1"/>
                </a:solidFill>
                <a:latin typeface="Times New Roman" pitchFamily="18" charset="0"/>
                <a:ea typeface="標楷體" pitchFamily="65" charset="-120"/>
              </a:rPr>
              <a:t>Class Interface, Method Interface </a:t>
            </a:r>
            <a:r>
              <a:rPr lang="zh-TW" altLang="en-US" dirty="0" smtClean="0">
                <a:solidFill>
                  <a:schemeClr val="tx1"/>
                </a:solidFill>
                <a:latin typeface="Times New Roman" pitchFamily="18" charset="0"/>
                <a:ea typeface="標楷體" pitchFamily="65" charset="-120"/>
              </a:rPr>
              <a:t>例子</a:t>
            </a:r>
            <a:endParaRPr lang="en-US" altLang="zh-TW" dirty="0" smtClean="0">
              <a:solidFill>
                <a:schemeClr val="tx1"/>
              </a:solidFill>
              <a:latin typeface="Times New Roman" pitchFamily="18" charset="0"/>
              <a:ea typeface="標楷體" pitchFamily="65" charset="-120"/>
            </a:endParaRPr>
          </a:p>
        </p:txBody>
      </p:sp>
      <p:sp>
        <p:nvSpPr>
          <p:cNvPr id="240643" name="Rectangle 3"/>
          <p:cNvSpPr>
            <a:spLocks noGrp="1" noChangeArrowheads="1"/>
          </p:cNvSpPr>
          <p:nvPr>
            <p:ph sz="quarter" idx="4294967295"/>
          </p:nvPr>
        </p:nvSpPr>
        <p:spPr>
          <a:xfrm>
            <a:off x="609600" y="1600201"/>
            <a:ext cx="10957984" cy="4924425"/>
          </a:xfrm>
          <a:prstGeom prst="rect">
            <a:avLst/>
          </a:prstGeom>
        </p:spPr>
        <p:txBody>
          <a:bodyPr/>
          <a:lstStyle/>
          <a:p>
            <a:pPr eaLnBrk="1" hangingPunct="1">
              <a:buFont typeface="Wingdings" pitchFamily="2" charset="2"/>
              <a:buNone/>
              <a:defRPr/>
            </a:pPr>
            <a:r>
              <a:rPr lang="zh-TW" altLang="en-US" dirty="0" smtClean="0">
                <a:solidFill>
                  <a:schemeClr val="tx1"/>
                </a:solidFill>
                <a:latin typeface="Times New Roman" pitchFamily="18" charset="0"/>
                <a:ea typeface="標楷體" pitchFamily="65" charset="-120"/>
              </a:rPr>
              <a:t>  </a:t>
            </a:r>
            <a:r>
              <a:rPr lang="en-US" altLang="zh-TW" dirty="0" smtClean="0">
                <a:solidFill>
                  <a:schemeClr val="tx1"/>
                </a:solidFill>
                <a:latin typeface="Times New Roman" pitchFamily="18" charset="0"/>
                <a:ea typeface="標楷體" pitchFamily="65" charset="-120"/>
              </a:rPr>
              <a:t>Selection Sort </a:t>
            </a:r>
            <a:r>
              <a:rPr lang="zh-TW" altLang="en-US" dirty="0" smtClean="0">
                <a:solidFill>
                  <a:schemeClr val="tx1"/>
                </a:solidFill>
                <a:latin typeface="Times New Roman" pitchFamily="18" charset="0"/>
                <a:ea typeface="標楷體" pitchFamily="65" charset="-120"/>
              </a:rPr>
              <a:t>的</a:t>
            </a:r>
            <a:r>
              <a:rPr lang="en-US" altLang="zh-TW" dirty="0" smtClean="0">
                <a:solidFill>
                  <a:srgbClr val="FF0000"/>
                </a:solidFill>
                <a:latin typeface="Times New Roman" pitchFamily="18" charset="0"/>
                <a:ea typeface="標楷體" pitchFamily="65" charset="-120"/>
              </a:rPr>
              <a:t>class interface </a:t>
            </a:r>
            <a:r>
              <a:rPr lang="zh-TW" altLang="en-US" dirty="0" smtClean="0">
                <a:solidFill>
                  <a:schemeClr val="tx1"/>
                </a:solidFill>
                <a:latin typeface="Times New Roman" pitchFamily="18" charset="0"/>
                <a:ea typeface="標楷體" pitchFamily="65" charset="-120"/>
              </a:rPr>
              <a:t>如下</a:t>
            </a:r>
            <a:r>
              <a:rPr lang="en-US" altLang="zh-TW" dirty="0" smtClean="0">
                <a:solidFill>
                  <a:schemeClr val="tx1"/>
                </a:solidFill>
                <a:latin typeface="Times New Roman" pitchFamily="18" charset="0"/>
                <a:ea typeface="標楷體" pitchFamily="65" charset="-120"/>
              </a:rPr>
              <a:t>:</a:t>
            </a:r>
          </a:p>
          <a:p>
            <a:pPr eaLnBrk="1" hangingPunct="1">
              <a:buFont typeface="Wingdings" pitchFamily="2" charset="2"/>
              <a:buNone/>
              <a:defRPr/>
            </a:pPr>
            <a:r>
              <a:rPr lang="en-US" altLang="zh-TW" dirty="0" smtClean="0">
                <a:solidFill>
                  <a:schemeClr val="tx1"/>
                </a:solidFill>
                <a:latin typeface="Times New Roman" pitchFamily="18" charset="0"/>
                <a:ea typeface="標楷體" pitchFamily="65" charset="-120"/>
              </a:rPr>
              <a:t>           </a:t>
            </a:r>
            <a:r>
              <a:rPr lang="en-US" altLang="zh-TW" sz="3200" dirty="0" smtClean="0">
                <a:solidFill>
                  <a:schemeClr val="tx1"/>
                </a:solidFill>
                <a:latin typeface="Times New Roman" pitchFamily="18" charset="0"/>
                <a:ea typeface="標楷體" pitchFamily="65" charset="-120"/>
              </a:rPr>
              <a:t>public class </a:t>
            </a:r>
            <a:r>
              <a:rPr lang="en-US" altLang="zh-TW" sz="3200" b="1" i="1" dirty="0" err="1" smtClean="0">
                <a:solidFill>
                  <a:schemeClr val="tx1"/>
                </a:solidFill>
                <a:latin typeface="Times New Roman" pitchFamily="18" charset="0"/>
                <a:ea typeface="標楷體" pitchFamily="65" charset="-120"/>
              </a:rPr>
              <a:t>mySort</a:t>
            </a:r>
            <a:r>
              <a:rPr lang="en-US" altLang="zh-TW" sz="3200" b="1" dirty="0" smtClean="0">
                <a:solidFill>
                  <a:schemeClr val="tx1"/>
                </a:solidFill>
                <a:latin typeface="Times New Roman" pitchFamily="18" charset="0"/>
                <a:ea typeface="標楷體" pitchFamily="65" charset="-120"/>
              </a:rPr>
              <a:t> </a:t>
            </a:r>
            <a:r>
              <a:rPr lang="en-US" altLang="zh-TW" sz="3200" dirty="0" smtClean="0">
                <a:solidFill>
                  <a:schemeClr val="tx1"/>
                </a:solidFill>
                <a:latin typeface="Times New Roman" pitchFamily="18" charset="0"/>
                <a:ea typeface="標楷體" pitchFamily="65" charset="-120"/>
              </a:rPr>
              <a:t>{</a:t>
            </a:r>
          </a:p>
          <a:p>
            <a:pPr marL="342900" lvl="2" indent="-342900" eaLnBrk="1" hangingPunct="1">
              <a:buClr>
                <a:schemeClr val="hlink"/>
              </a:buClr>
              <a:buFont typeface="Wingdings" pitchFamily="2" charset="2"/>
              <a:buNone/>
              <a:defRPr/>
            </a:pPr>
            <a:r>
              <a:rPr lang="zh-TW" altLang="en-US" sz="3200" dirty="0" smtClean="0">
                <a:solidFill>
                  <a:schemeClr val="tx1"/>
                </a:solidFill>
                <a:latin typeface="Times New Roman" pitchFamily="18" charset="0"/>
                <a:ea typeface="標楷體" pitchFamily="65" charset="-120"/>
              </a:rPr>
              <a:t>        </a:t>
            </a:r>
            <a:r>
              <a:rPr lang="en-US" altLang="zh-TW" sz="3200" dirty="0" smtClean="0">
                <a:solidFill>
                  <a:schemeClr val="tx1"/>
                </a:solidFill>
                <a:latin typeface="Times New Roman" pitchFamily="18" charset="0"/>
                <a:ea typeface="標楷體" pitchFamily="65" charset="-120"/>
              </a:rPr>
              <a:t>/*</a:t>
            </a:r>
            <a:r>
              <a:rPr lang="en-US" altLang="zh-TW" sz="3200" dirty="0" err="1" smtClean="0">
                <a:solidFill>
                  <a:schemeClr val="tx1"/>
                </a:solidFill>
                <a:latin typeface="Times New Roman" pitchFamily="18" charset="0"/>
                <a:ea typeface="標楷體" pitchFamily="65" charset="-120"/>
              </a:rPr>
              <a:t>稍後</a:t>
            </a:r>
            <a:r>
              <a:rPr lang="en-US" altLang="zh-TW" sz="3200" dirty="0" smtClean="0">
                <a:solidFill>
                  <a:schemeClr val="tx1"/>
                </a:solidFill>
                <a:latin typeface="Times New Roman" pitchFamily="18" charset="0"/>
                <a:ea typeface="標楷體" pitchFamily="65" charset="-120"/>
              </a:rPr>
              <a:t> data structure </a:t>
            </a:r>
            <a:r>
              <a:rPr lang="en-US" altLang="zh-TW" sz="3200" dirty="0" err="1" smtClean="0">
                <a:solidFill>
                  <a:schemeClr val="tx1"/>
                </a:solidFill>
                <a:latin typeface="Times New Roman" pitchFamily="18" charset="0"/>
                <a:ea typeface="標楷體" pitchFamily="65" charset="-120"/>
              </a:rPr>
              <a:t>在此</a:t>
            </a:r>
            <a:r>
              <a:rPr lang="en-US" altLang="zh-TW" sz="3200" dirty="0" smtClean="0">
                <a:solidFill>
                  <a:schemeClr val="tx1"/>
                </a:solidFill>
                <a:latin typeface="Times New Roman" pitchFamily="18" charset="0"/>
                <a:ea typeface="標楷體" pitchFamily="65" charset="-120"/>
              </a:rPr>
              <a:t> (</a:t>
            </a:r>
            <a:r>
              <a:rPr lang="en-US" altLang="zh-TW" sz="3200" dirty="0" err="1" smtClean="0">
                <a:solidFill>
                  <a:schemeClr val="tx1"/>
                </a:solidFill>
                <a:latin typeface="Times New Roman" pitchFamily="18" charset="0"/>
                <a:ea typeface="標楷體" pitchFamily="65" charset="-120"/>
              </a:rPr>
              <a:t>目前</a:t>
            </a:r>
            <a:r>
              <a:rPr lang="zh-TW" altLang="en-US" sz="3200" dirty="0" smtClean="0">
                <a:solidFill>
                  <a:schemeClr val="tx1"/>
                </a:solidFill>
                <a:latin typeface="Times New Roman" pitchFamily="18" charset="0"/>
                <a:ea typeface="標楷體" pitchFamily="65" charset="-120"/>
              </a:rPr>
              <a:t>不含</a:t>
            </a:r>
            <a:r>
              <a:rPr lang="en-US" altLang="zh-TW" sz="3200" dirty="0" smtClean="0">
                <a:solidFill>
                  <a:schemeClr val="tx1"/>
                </a:solidFill>
                <a:latin typeface="Times New Roman" pitchFamily="18" charset="0"/>
                <a:ea typeface="標楷體" pitchFamily="65" charset="-120"/>
              </a:rPr>
              <a:t>)*/</a:t>
            </a:r>
          </a:p>
          <a:p>
            <a:pPr lvl="2" eaLnBrk="1" hangingPunct="1">
              <a:buClr>
                <a:schemeClr val="bg2"/>
              </a:buClr>
              <a:buFont typeface="Wingdings" pitchFamily="2" charset="2"/>
              <a:buNone/>
              <a:defRPr/>
            </a:pPr>
            <a:r>
              <a:rPr lang="en-US" altLang="zh-TW" sz="3200" dirty="0" smtClean="0">
                <a:solidFill>
                  <a:schemeClr val="tx1"/>
                </a:solidFill>
                <a:latin typeface="Times New Roman" pitchFamily="18" charset="0"/>
                <a:ea typeface="標楷體" pitchFamily="65" charset="-120"/>
              </a:rPr>
              <a:t>   public          </a:t>
            </a:r>
            <a:r>
              <a:rPr lang="en-US" altLang="zh-TW" sz="3200" b="1" i="1" dirty="0" err="1" smtClean="0">
                <a:solidFill>
                  <a:schemeClr val="tx1"/>
                </a:solidFill>
                <a:latin typeface="Times New Roman" pitchFamily="18" charset="0"/>
                <a:ea typeface="標楷體" pitchFamily="65" charset="-120"/>
              </a:rPr>
              <a:t>mySort</a:t>
            </a:r>
            <a:r>
              <a:rPr lang="en-US" altLang="zh-TW" sz="3200" dirty="0" smtClean="0">
                <a:solidFill>
                  <a:schemeClr val="tx1"/>
                </a:solidFill>
                <a:latin typeface="Times New Roman" pitchFamily="18" charset="0"/>
                <a:ea typeface="標楷體" pitchFamily="65" charset="-120"/>
              </a:rPr>
              <a:t> (</a:t>
            </a:r>
            <a:r>
              <a:rPr lang="en-US" altLang="zh-TW" sz="3200" dirty="0" err="1" smtClean="0">
                <a:solidFill>
                  <a:schemeClr val="tx1"/>
                </a:solidFill>
                <a:latin typeface="Times New Roman" pitchFamily="18" charset="0"/>
                <a:ea typeface="標楷體" pitchFamily="65" charset="-120"/>
              </a:rPr>
              <a:t>int</a:t>
            </a:r>
            <a:r>
              <a:rPr lang="en-US" altLang="zh-TW" sz="3200" dirty="0" smtClean="0">
                <a:solidFill>
                  <a:schemeClr val="tx1"/>
                </a:solidFill>
                <a:latin typeface="Times New Roman" pitchFamily="18" charset="0"/>
                <a:ea typeface="標楷體" pitchFamily="65" charset="-120"/>
              </a:rPr>
              <a:t> </a:t>
            </a:r>
            <a:r>
              <a:rPr lang="en-US" altLang="zh-TW" sz="3200" dirty="0" err="1" smtClean="0">
                <a:solidFill>
                  <a:schemeClr val="tx1"/>
                </a:solidFill>
                <a:latin typeface="Times New Roman" pitchFamily="18" charset="0"/>
                <a:ea typeface="標楷體" pitchFamily="65" charset="-120"/>
              </a:rPr>
              <a:t>inputArray</a:t>
            </a:r>
            <a:r>
              <a:rPr lang="en-US" altLang="zh-TW" sz="3200" dirty="0" smtClean="0">
                <a:solidFill>
                  <a:schemeClr val="tx1"/>
                </a:solidFill>
                <a:latin typeface="Times New Roman" pitchFamily="18" charset="0"/>
                <a:ea typeface="標楷體" pitchFamily="65" charset="-120"/>
              </a:rPr>
              <a:t>[]){ }</a:t>
            </a:r>
          </a:p>
          <a:p>
            <a:pPr lvl="2" eaLnBrk="1" hangingPunct="1">
              <a:buClr>
                <a:schemeClr val="bg2"/>
              </a:buClr>
              <a:buFont typeface="Wingdings" pitchFamily="2" charset="2"/>
              <a:buNone/>
              <a:defRPr/>
            </a:pPr>
            <a:r>
              <a:rPr lang="en-US" altLang="zh-TW" sz="3200" dirty="0" smtClean="0">
                <a:solidFill>
                  <a:schemeClr val="tx1"/>
                </a:solidFill>
                <a:latin typeface="Times New Roman" pitchFamily="18" charset="0"/>
                <a:ea typeface="標楷體" pitchFamily="65" charset="-120"/>
              </a:rPr>
              <a:t>   public </a:t>
            </a:r>
            <a:r>
              <a:rPr lang="en-US" altLang="zh-TW" sz="3200" dirty="0" err="1" smtClean="0">
                <a:solidFill>
                  <a:schemeClr val="tx1"/>
                </a:solidFill>
                <a:latin typeface="Times New Roman" pitchFamily="18" charset="0"/>
                <a:ea typeface="標楷體" pitchFamily="65" charset="-120"/>
              </a:rPr>
              <a:t>int</a:t>
            </a:r>
            <a:r>
              <a:rPr lang="en-US" altLang="zh-TW" sz="3200" dirty="0" smtClean="0">
                <a:solidFill>
                  <a:schemeClr val="tx1"/>
                </a:solidFill>
                <a:latin typeface="Times New Roman" pitchFamily="18" charset="0"/>
                <a:ea typeface="標楷體" pitchFamily="65" charset="-120"/>
              </a:rPr>
              <a:t> [] </a:t>
            </a:r>
            <a:r>
              <a:rPr lang="en-US" altLang="zh-TW" sz="3200" b="1" i="1" dirty="0" smtClean="0">
                <a:solidFill>
                  <a:schemeClr val="tx1"/>
                </a:solidFill>
                <a:latin typeface="Times New Roman" pitchFamily="18" charset="0"/>
                <a:ea typeface="標楷體" pitchFamily="65" charset="-120"/>
              </a:rPr>
              <a:t>sort</a:t>
            </a:r>
            <a:r>
              <a:rPr lang="en-US" altLang="zh-TW" sz="3200" b="1" dirty="0" smtClean="0">
                <a:solidFill>
                  <a:schemeClr val="tx1"/>
                </a:solidFill>
                <a:latin typeface="Times New Roman" pitchFamily="18" charset="0"/>
                <a:ea typeface="標楷體" pitchFamily="65" charset="-120"/>
              </a:rPr>
              <a:t> </a:t>
            </a:r>
            <a:r>
              <a:rPr lang="en-US" altLang="zh-TW" sz="3200" dirty="0" smtClean="0">
                <a:solidFill>
                  <a:schemeClr val="tx1"/>
                </a:solidFill>
                <a:latin typeface="Times New Roman" pitchFamily="18" charset="0"/>
                <a:ea typeface="標楷體" pitchFamily="65" charset="-120"/>
              </a:rPr>
              <a:t>      ( )                        { }</a:t>
            </a:r>
          </a:p>
          <a:p>
            <a:pPr lvl="2" eaLnBrk="1" hangingPunct="1">
              <a:buClr>
                <a:schemeClr val="bg2"/>
              </a:buClr>
              <a:buFont typeface="Wingdings" pitchFamily="2" charset="2"/>
              <a:buNone/>
              <a:defRPr/>
            </a:pPr>
            <a:r>
              <a:rPr lang="en-US" altLang="zh-TW" sz="3200" dirty="0" smtClean="0">
                <a:solidFill>
                  <a:schemeClr val="tx1"/>
                </a:solidFill>
                <a:latin typeface="Times New Roman" pitchFamily="18" charset="0"/>
                <a:ea typeface="標楷體" pitchFamily="65" charset="-120"/>
              </a:rPr>
              <a:t>} // end of </a:t>
            </a:r>
            <a:r>
              <a:rPr lang="en-US" altLang="zh-TW" sz="3200" dirty="0" err="1" smtClean="0">
                <a:solidFill>
                  <a:schemeClr val="tx1"/>
                </a:solidFill>
                <a:latin typeface="Times New Roman" pitchFamily="18" charset="0"/>
                <a:ea typeface="標楷體" pitchFamily="65" charset="-120"/>
              </a:rPr>
              <a:t>mySort</a:t>
            </a:r>
            <a:r>
              <a:rPr lang="en-US" altLang="zh-TW" sz="3200" dirty="0" smtClean="0">
                <a:solidFill>
                  <a:schemeClr val="tx1"/>
                </a:solidFill>
                <a:latin typeface="Times New Roman" pitchFamily="18" charset="0"/>
                <a:ea typeface="標楷體" pitchFamily="65" charset="-120"/>
              </a:rPr>
              <a:t>  </a:t>
            </a:r>
          </a:p>
          <a:p>
            <a:pPr lvl="2" eaLnBrk="1" hangingPunct="1">
              <a:buClr>
                <a:schemeClr val="bg2"/>
              </a:buClr>
              <a:buFont typeface="Wingdings" pitchFamily="2" charset="2"/>
              <a:buNone/>
              <a:defRPr/>
            </a:pPr>
            <a:endParaRPr lang="en-US" altLang="zh-TW" sz="3200" dirty="0" smtClean="0">
              <a:solidFill>
                <a:srgbClr val="FF0000"/>
              </a:solidFill>
              <a:latin typeface="Times New Roman" pitchFamily="18" charset="0"/>
              <a:ea typeface="標楷體" pitchFamily="65" charset="-120"/>
            </a:endParaRPr>
          </a:p>
          <a:p>
            <a:pPr lvl="2" eaLnBrk="1" hangingPunct="1">
              <a:buClr>
                <a:schemeClr val="bg2"/>
              </a:buClr>
              <a:buFont typeface="Wingdings" pitchFamily="2" charset="2"/>
              <a:buNone/>
              <a:defRPr/>
            </a:pPr>
            <a:r>
              <a:rPr lang="en-US" altLang="zh-TW" sz="2400" dirty="0" smtClean="0">
                <a:solidFill>
                  <a:srgbClr val="FF0000"/>
                </a:solidFill>
                <a:latin typeface="Times New Roman" pitchFamily="18" charset="0"/>
                <a:ea typeface="標楷體" pitchFamily="65" charset="-120"/>
              </a:rPr>
              <a:t>                   method interface</a:t>
            </a:r>
          </a:p>
        </p:txBody>
      </p:sp>
      <p:cxnSp>
        <p:nvCxnSpPr>
          <p:cNvPr id="6" name="直線單箭頭接點 5"/>
          <p:cNvCxnSpPr/>
          <p:nvPr/>
        </p:nvCxnSpPr>
        <p:spPr>
          <a:xfrm flipV="1">
            <a:off x="3576323" y="4328161"/>
            <a:ext cx="564514" cy="135128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7" name="直線單箭頭接點 6"/>
          <p:cNvCxnSpPr/>
          <p:nvPr/>
        </p:nvCxnSpPr>
        <p:spPr>
          <a:xfrm flipV="1">
            <a:off x="3576322" y="3677920"/>
            <a:ext cx="1433829" cy="215392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0336758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FBF5821-86AD-46A9-8DFE-B45CF2D4F941}" type="slidenum">
              <a:rPr lang="zh-TW" altLang="en-US" smtClean="0"/>
              <a:pPr>
                <a:defRPr/>
              </a:pPr>
              <a:t>36</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何以敏捷方法叫敏捷</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2103120"/>
            <a:ext cx="8534400" cy="3364992"/>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因 </a:t>
            </a:r>
            <a:r>
              <a:rPr lang="en-US" altLang="zh-TW" dirty="0" smtClean="0">
                <a:solidFill>
                  <a:schemeClr val="tx1"/>
                </a:solidFill>
                <a:latin typeface="標楷體" pitchFamily="65" charset="-120"/>
                <a:ea typeface="標楷體" pitchFamily="65" charset="-120"/>
              </a:rPr>
              <a:t>face to face communication </a:t>
            </a:r>
            <a:r>
              <a:rPr lang="zh-TW" altLang="en-US" dirty="0" smtClean="0">
                <a:solidFill>
                  <a:schemeClr val="tx1"/>
                </a:solidFill>
                <a:latin typeface="標楷體" pitchFamily="65" charset="-120"/>
                <a:ea typeface="標楷體" pitchFamily="65" charset="-120"/>
              </a:rPr>
              <a:t>遠比 </a:t>
            </a:r>
            <a:r>
              <a:rPr lang="en-US" altLang="zh-TW" dirty="0" smtClean="0">
                <a:solidFill>
                  <a:schemeClr val="tx1"/>
                </a:solidFill>
                <a:latin typeface="標楷體" pitchFamily="65" charset="-120"/>
                <a:ea typeface="標楷體" pitchFamily="65" charset="-120"/>
              </a:rPr>
              <a:t>document communication (</a:t>
            </a:r>
            <a:r>
              <a:rPr lang="zh-TW" altLang="en-US" dirty="0" smtClean="0">
                <a:solidFill>
                  <a:schemeClr val="tx1"/>
                </a:solidFill>
                <a:latin typeface="標楷體" pitchFamily="65" charset="-120"/>
                <a:ea typeface="標楷體" pitchFamily="65" charset="-120"/>
              </a:rPr>
              <a:t>如</a:t>
            </a:r>
            <a:r>
              <a:rPr lang="en-US" altLang="zh-TW" dirty="0" smtClean="0">
                <a:solidFill>
                  <a:schemeClr val="tx1"/>
                </a:solidFill>
                <a:latin typeface="標楷體" pitchFamily="65" charset="-120"/>
                <a:ea typeface="標楷體" pitchFamily="65" charset="-120"/>
              </a:rPr>
              <a:t>CMMI*) </a:t>
            </a:r>
            <a:r>
              <a:rPr lang="zh-TW" altLang="en-US" dirty="0" smtClean="0">
                <a:solidFill>
                  <a:schemeClr val="tx1"/>
                </a:solidFill>
                <a:latin typeface="標楷體" pitchFamily="65" charset="-120"/>
                <a:ea typeface="標楷體" pitchFamily="65" charset="-120"/>
              </a:rPr>
              <a:t>快速精準</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故稱之</a:t>
            </a:r>
            <a:r>
              <a:rPr lang="zh-TW" altLang="en-US" b="1" dirty="0" smtClean="0">
                <a:solidFill>
                  <a:schemeClr val="tx1"/>
                </a:solidFill>
                <a:latin typeface="微軟正黑體" pitchFamily="34" charset="-120"/>
                <a:ea typeface="微軟正黑體" pitchFamily="34" charset="-120"/>
              </a:rPr>
              <a:t>敏捷  </a:t>
            </a:r>
            <a:r>
              <a:rPr lang="en-US" altLang="zh-TW" b="1" dirty="0" smtClean="0">
                <a:solidFill>
                  <a:schemeClr val="tx1"/>
                </a:solidFill>
                <a:latin typeface="微軟正黑體" pitchFamily="34" charset="-120"/>
                <a:ea typeface="微軟正黑體" pitchFamily="34" charset="-120"/>
              </a:rPr>
              <a:t>(agile)</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若用乩童式開發方法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不做設計切割</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單元測試</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這樣固然可</a:t>
            </a:r>
            <a:r>
              <a:rPr lang="zh-TW" altLang="en-US" b="1" dirty="0" smtClean="0">
                <a:solidFill>
                  <a:schemeClr val="tx1"/>
                </a:solidFill>
                <a:latin typeface="微軟正黑體" pitchFamily="34" charset="-120"/>
                <a:ea typeface="微軟正黑體" pitchFamily="34" charset="-120"/>
              </a:rPr>
              <a:t>快速 </a:t>
            </a:r>
            <a:r>
              <a:rPr lang="en-US" altLang="zh-TW" dirty="0" smtClean="0">
                <a:solidFill>
                  <a:schemeClr val="tx1"/>
                </a:solidFill>
                <a:latin typeface="標楷體" pitchFamily="65" charset="-120"/>
                <a:ea typeface="標楷體" pitchFamily="65" charset="-120"/>
              </a:rPr>
              <a:t>demo </a:t>
            </a:r>
            <a:r>
              <a:rPr lang="zh-TW" altLang="en-US" dirty="0" smtClean="0">
                <a:solidFill>
                  <a:schemeClr val="tx1"/>
                </a:solidFill>
                <a:latin typeface="標楷體" pitchFamily="65" charset="-120"/>
                <a:ea typeface="標楷體" pitchFamily="65" charset="-120"/>
              </a:rPr>
              <a:t>軟體</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但常有</a:t>
            </a:r>
            <a:r>
              <a:rPr lang="en-US" altLang="zh-TW" dirty="0" smtClean="0">
                <a:solidFill>
                  <a:schemeClr val="tx1"/>
                </a:solidFill>
                <a:latin typeface="標楷體" pitchFamily="65" charset="-120"/>
                <a:ea typeface="標楷體" pitchFamily="65" charset="-120"/>
              </a:rPr>
              <a:t>bugs,</a:t>
            </a:r>
            <a:r>
              <a:rPr lang="zh-TW" altLang="en-US" dirty="0" smtClean="0">
                <a:solidFill>
                  <a:schemeClr val="tx1"/>
                </a:solidFill>
                <a:latin typeface="標楷體" pitchFamily="65" charset="-120"/>
                <a:ea typeface="標楷體" pitchFamily="65" charset="-120"/>
              </a:rPr>
              <a:t>品質很差</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這不是敏捷</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b="1" dirty="0" smtClean="0">
                <a:solidFill>
                  <a:schemeClr val="tx1"/>
                </a:solidFill>
                <a:latin typeface="標楷體" pitchFamily="65" charset="-120"/>
                <a:ea typeface="標楷體" pitchFamily="65" charset="-120"/>
                <a:cs typeface="Times New Roman" pitchFamily="18" charset="0"/>
              </a:rPr>
              <a:t>* </a:t>
            </a:r>
            <a:r>
              <a:rPr lang="en-US" altLang="zh-TW" sz="2000" dirty="0" smtClean="0">
                <a:solidFill>
                  <a:schemeClr val="tx1"/>
                </a:solidFill>
                <a:latin typeface="標楷體" pitchFamily="65" charset="-120"/>
                <a:ea typeface="標楷體" pitchFamily="65" charset="-120"/>
                <a:cs typeface="Times New Roman" pitchFamily="18" charset="0"/>
              </a:rPr>
              <a:t>Capability maturity model integrated (CMMI) </a:t>
            </a:r>
            <a:r>
              <a:rPr lang="zh-TW" altLang="en-US" sz="2000" dirty="0" smtClean="0">
                <a:solidFill>
                  <a:schemeClr val="tx1"/>
                </a:solidFill>
                <a:latin typeface="標楷體" pitchFamily="65" charset="-120"/>
                <a:ea typeface="標楷體" pitchFamily="65" charset="-120"/>
                <a:cs typeface="Times New Roman" pitchFamily="18" charset="0"/>
              </a:rPr>
              <a:t>是美國 </a:t>
            </a:r>
            <a:r>
              <a:rPr lang="en-US" altLang="zh-TW" sz="2000" dirty="0" smtClean="0">
                <a:solidFill>
                  <a:schemeClr val="tx1"/>
                </a:solidFill>
                <a:latin typeface="標楷體" pitchFamily="65" charset="-120"/>
                <a:ea typeface="標楷體" pitchFamily="65" charset="-120"/>
                <a:cs typeface="Times New Roman" pitchFamily="18" charset="0"/>
              </a:rPr>
              <a:t>Carnegie Mellon University (CMU) </a:t>
            </a:r>
            <a:r>
              <a:rPr lang="zh-TW" altLang="en-US" sz="2000" dirty="0" smtClean="0">
                <a:solidFill>
                  <a:schemeClr val="tx1"/>
                </a:solidFill>
                <a:latin typeface="標楷體" pitchFamily="65" charset="-120"/>
                <a:ea typeface="標楷體" pitchFamily="65" charset="-120"/>
                <a:cs typeface="Times New Roman" pitchFamily="18" charset="0"/>
              </a:rPr>
              <a:t>評鑑軟體公司能力的分級制度</a:t>
            </a:r>
            <a:r>
              <a:rPr lang="en-US" altLang="zh-TW" sz="2000" dirty="0" smtClean="0">
                <a:solidFill>
                  <a:schemeClr val="tx1"/>
                </a:solidFill>
                <a:latin typeface="標楷體" pitchFamily="65" charset="-120"/>
                <a:ea typeface="標楷體" pitchFamily="65" charset="-120"/>
                <a:cs typeface="Times New Roman" pitchFamily="18" charset="0"/>
              </a:rPr>
              <a:t> </a:t>
            </a:r>
          </a:p>
          <a:p>
            <a:pPr>
              <a:buFont typeface="Wingdings" pitchFamily="2" charset="2"/>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54152321"/>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59A4988-02F7-43CB-A17F-F06FA2EC581E}" type="slidenum">
              <a:rPr lang="zh-TW" altLang="en-US" smtClean="0">
                <a:solidFill>
                  <a:schemeClr val="tx1"/>
                </a:solidFill>
              </a:rPr>
              <a:pPr>
                <a:defRPr/>
              </a:pPr>
              <a:t>360</a:t>
            </a:fld>
            <a:endParaRPr lang="en-US" altLang="zh-TW">
              <a:solidFill>
                <a:schemeClr val="tx1"/>
              </a:solidFill>
            </a:endParaRPr>
          </a:p>
        </p:txBody>
      </p:sp>
      <p:sp>
        <p:nvSpPr>
          <p:cNvPr id="199682" name="Rectangle 2"/>
          <p:cNvSpPr>
            <a:spLocks noGrp="1" noChangeArrowheads="1"/>
          </p:cNvSpPr>
          <p:nvPr>
            <p:ph type="title"/>
          </p:nvPr>
        </p:nvSpPr>
        <p:spPr/>
        <p:txBody>
          <a:bodyPr/>
          <a:lstStyle/>
          <a:p>
            <a:pPr eaLnBrk="1" hangingPunct="1">
              <a:defRPr/>
            </a:pPr>
            <a:r>
              <a:rPr lang="zh-TW" altLang="en-US" dirty="0" smtClean="0">
                <a:solidFill>
                  <a:schemeClr val="tx1"/>
                </a:solidFill>
                <a:latin typeface="Times New Roman" pitchFamily="18" charset="0"/>
                <a:ea typeface="標楷體" pitchFamily="65" charset="-120"/>
              </a:rPr>
              <a:t>確認  物件</a:t>
            </a:r>
          </a:p>
        </p:txBody>
      </p:sp>
      <p:sp>
        <p:nvSpPr>
          <p:cNvPr id="199683" name="Rectangle 3"/>
          <p:cNvSpPr>
            <a:spLocks noGrp="1" noChangeArrowheads="1"/>
          </p:cNvSpPr>
          <p:nvPr>
            <p:ph sz="quarter" idx="4294967295"/>
          </p:nvPr>
        </p:nvSpPr>
        <p:spPr>
          <a:xfrm>
            <a:off x="1524000" y="1709928"/>
            <a:ext cx="8534400" cy="3511296"/>
          </a:xfrm>
          <a:prstGeom prst="rect">
            <a:avLst/>
          </a:prstGeom>
        </p:spPr>
        <p:txBody>
          <a:bodyPr>
            <a:normAutofit lnSpcReduction="10000"/>
          </a:bodyPr>
          <a:lstStyle/>
          <a:p>
            <a:pPr eaLnBrk="1" hangingPunct="1">
              <a:lnSpc>
                <a:spcPct val="90000"/>
              </a:lnSpc>
              <a:buFont typeface="Wingdings" pitchFamily="2" charset="2"/>
              <a:buNone/>
              <a:defRPr/>
            </a:pPr>
            <a:r>
              <a:rPr lang="zh-TW" altLang="en-US" sz="2400" dirty="0" smtClean="0">
                <a:solidFill>
                  <a:schemeClr val="tx1"/>
                </a:solidFill>
                <a:latin typeface="Times New Roman" pitchFamily="18" charset="0"/>
                <a:ea typeface="標楷體" pitchFamily="65" charset="-120"/>
              </a:rPr>
              <a:t>  駐點</a:t>
            </a:r>
            <a:r>
              <a:rPr lang="zh-TW" altLang="en-US" sz="2400" dirty="0" smtClean="0">
                <a:solidFill>
                  <a:schemeClr val="tx1"/>
                </a:solidFill>
                <a:latin typeface="標楷體" pitchFamily="65" charset="-120"/>
                <a:ea typeface="標楷體" pitchFamily="65" charset="-120"/>
              </a:rPr>
              <a:t>客戶</a:t>
            </a:r>
            <a:r>
              <a:rPr lang="zh-TW" altLang="en-US" sz="2400" dirty="0" smtClean="0">
                <a:solidFill>
                  <a:schemeClr val="tx1"/>
                </a:solidFill>
                <a:latin typeface="Times New Roman" pitchFamily="18" charset="0"/>
                <a:ea typeface="標楷體" pitchFamily="65" charset="-120"/>
              </a:rPr>
              <a:t>要確認</a:t>
            </a:r>
            <a:r>
              <a:rPr lang="en-US" altLang="zh-TW" sz="2400" dirty="0" smtClean="0">
                <a:solidFill>
                  <a:schemeClr val="tx1"/>
                </a:solidFill>
                <a:latin typeface="Times New Roman" pitchFamily="18" charset="0"/>
                <a:ea typeface="標楷體" pitchFamily="65" charset="-120"/>
              </a:rPr>
              <a:t>: </a:t>
            </a:r>
            <a:r>
              <a:rPr lang="zh-TW" altLang="en-US" sz="2400" dirty="0" smtClean="0">
                <a:solidFill>
                  <a:schemeClr val="tx1"/>
                </a:solidFill>
                <a:latin typeface="Times New Roman" pitchFamily="18" charset="0"/>
                <a:ea typeface="標楷體" pitchFamily="65" charset="-120"/>
              </a:rPr>
              <a:t>物件是否吻合客戶觀念</a:t>
            </a:r>
            <a:r>
              <a:rPr lang="en-US" altLang="zh-TW" sz="2400" dirty="0" smtClean="0">
                <a:solidFill>
                  <a:schemeClr val="tx1"/>
                </a:solidFill>
                <a:latin typeface="Times New Roman" pitchFamily="18" charset="0"/>
                <a:ea typeface="標楷體" pitchFamily="65" charset="-120"/>
              </a:rPr>
              <a:t>:</a:t>
            </a:r>
          </a:p>
          <a:p>
            <a:pPr eaLnBrk="1" hangingPunct="1">
              <a:lnSpc>
                <a:spcPct val="90000"/>
              </a:lnSpc>
              <a:buFont typeface="Wingdings" pitchFamily="2" charset="2"/>
              <a:buNone/>
              <a:defRPr/>
            </a:pPr>
            <a:endParaRPr lang="en-US" altLang="zh-TW" sz="2400" dirty="0" smtClean="0">
              <a:solidFill>
                <a:schemeClr val="tx1"/>
              </a:solidFill>
              <a:latin typeface="Times New Roman" pitchFamily="18" charset="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Times New Roman" pitchFamily="18" charset="0"/>
                <a:ea typeface="標楷體" pitchFamily="65" charset="-120"/>
              </a:rPr>
              <a:t>   1. </a:t>
            </a:r>
            <a:r>
              <a:rPr lang="zh-TW" altLang="en-US" sz="2400" dirty="0" smtClean="0">
                <a:solidFill>
                  <a:schemeClr val="tx1"/>
                </a:solidFill>
                <a:latin typeface="Times New Roman" pitchFamily="18" charset="0"/>
                <a:ea typeface="標楷體" pitchFamily="65" charset="-120"/>
              </a:rPr>
              <a:t>將</a:t>
            </a:r>
            <a:r>
              <a:rPr lang="en-US" altLang="zh-TW" sz="2400" dirty="0" smtClean="0">
                <a:solidFill>
                  <a:schemeClr val="tx1"/>
                </a:solidFill>
                <a:latin typeface="Times New Roman" pitchFamily="18" charset="0"/>
                <a:ea typeface="標楷體" pitchFamily="65" charset="-120"/>
              </a:rPr>
              <a:t>class names, public method names (</a:t>
            </a:r>
            <a:r>
              <a:rPr lang="zh-TW" altLang="en-US" sz="2400" dirty="0" smtClean="0">
                <a:solidFill>
                  <a:schemeClr val="tx1"/>
                </a:solidFill>
                <a:latin typeface="Times New Roman" pitchFamily="18" charset="0"/>
                <a:ea typeface="標楷體" pitchFamily="65" charset="-120"/>
              </a:rPr>
              <a:t>英文</a:t>
            </a:r>
            <a:r>
              <a:rPr lang="en-US" altLang="zh-TW" sz="2400" dirty="0" smtClean="0">
                <a:solidFill>
                  <a:schemeClr val="tx1"/>
                </a:solidFill>
                <a:latin typeface="Times New Roman" pitchFamily="18" charset="0"/>
                <a:ea typeface="標楷體" pitchFamily="65" charset="-120"/>
              </a:rPr>
              <a:t>)</a:t>
            </a:r>
            <a:r>
              <a:rPr lang="zh-TW" altLang="en-US" sz="2400" dirty="0" smtClean="0">
                <a:solidFill>
                  <a:schemeClr val="tx1"/>
                </a:solidFill>
                <a:latin typeface="Times New Roman" pitchFamily="18" charset="0"/>
                <a:ea typeface="標楷體" pitchFamily="65" charset="-120"/>
              </a:rPr>
              <a:t>列一清單，  </a:t>
            </a:r>
          </a:p>
          <a:p>
            <a:pPr eaLnBrk="1" hangingPunct="1">
              <a:lnSpc>
                <a:spcPct val="90000"/>
              </a:lnSpc>
              <a:buFont typeface="Wingdings" pitchFamily="2" charset="2"/>
              <a:buNone/>
              <a:defRPr/>
            </a:pPr>
            <a:r>
              <a:rPr lang="zh-TW" altLang="en-US" sz="2400" dirty="0" smtClean="0">
                <a:solidFill>
                  <a:schemeClr val="tx1"/>
                </a:solidFill>
                <a:latin typeface="Times New Roman" pitchFamily="18" charset="0"/>
                <a:ea typeface="標楷體" pitchFamily="65" charset="-120"/>
              </a:rPr>
              <a:t>       刪除底層電腦相關 </a:t>
            </a:r>
            <a:r>
              <a:rPr lang="en-US" altLang="zh-TW" sz="2400" dirty="0" smtClean="0">
                <a:solidFill>
                  <a:schemeClr val="tx1"/>
                </a:solidFill>
                <a:latin typeface="Times New Roman" pitchFamily="18" charset="0"/>
                <a:ea typeface="標楷體" pitchFamily="65" charset="-120"/>
              </a:rPr>
              <a:t>names</a:t>
            </a:r>
            <a:r>
              <a:rPr lang="zh-TW" altLang="en-US" sz="2400" dirty="0" smtClean="0">
                <a:solidFill>
                  <a:schemeClr val="tx1"/>
                </a:solidFill>
                <a:latin typeface="Times New Roman" pitchFamily="18" charset="0"/>
                <a:ea typeface="標楷體" pitchFamily="65" charset="-120"/>
              </a:rPr>
              <a:t>，如資料庫</a:t>
            </a:r>
            <a:r>
              <a:rPr lang="en-US" altLang="zh-TW" sz="2400" dirty="0" smtClean="0">
                <a:solidFill>
                  <a:schemeClr val="tx1"/>
                </a:solidFill>
                <a:latin typeface="Times New Roman" pitchFamily="18" charset="0"/>
                <a:ea typeface="標楷體" pitchFamily="65" charset="-120"/>
              </a:rPr>
              <a:t>class</a:t>
            </a:r>
          </a:p>
          <a:p>
            <a:pPr eaLnBrk="1" hangingPunct="1">
              <a:lnSpc>
                <a:spcPct val="90000"/>
              </a:lnSpc>
              <a:buFont typeface="Wingdings" pitchFamily="2" charset="2"/>
              <a:buNone/>
              <a:defRPr/>
            </a:pPr>
            <a:r>
              <a:rPr lang="en-US" altLang="zh-TW" sz="2400" dirty="0" smtClean="0">
                <a:solidFill>
                  <a:schemeClr val="tx1"/>
                </a:solidFill>
                <a:latin typeface="Times New Roman" pitchFamily="18" charset="0"/>
                <a:ea typeface="標楷體" pitchFamily="65" charset="-120"/>
              </a:rPr>
              <a:t>   2.</a:t>
            </a:r>
            <a:r>
              <a:rPr lang="zh-TW" altLang="en-US" sz="2400" dirty="0" smtClean="0">
                <a:solidFill>
                  <a:schemeClr val="tx1"/>
                </a:solidFill>
                <a:latin typeface="Times New Roman" pitchFamily="18" charset="0"/>
                <a:ea typeface="標楷體" pitchFamily="65" charset="-120"/>
              </a:rPr>
              <a:t>不加任何書面或口頭解釋，將清單給多位領域</a:t>
            </a:r>
            <a:r>
              <a:rPr lang="zh-TW" altLang="en-US" sz="2400" dirty="0" smtClean="0">
                <a:solidFill>
                  <a:schemeClr val="tx1"/>
                </a:solidFill>
                <a:latin typeface="標楷體" pitchFamily="65" charset="-120"/>
                <a:ea typeface="標楷體" pitchFamily="65" charset="-120"/>
              </a:rPr>
              <a:t>專家</a:t>
            </a:r>
            <a:endParaRPr lang="zh-TW" altLang="en-US" sz="2400" dirty="0" smtClean="0">
              <a:solidFill>
                <a:schemeClr val="tx1"/>
              </a:solidFill>
              <a:latin typeface="Times New Roman" pitchFamily="18" charset="0"/>
              <a:ea typeface="標楷體" pitchFamily="65" charset="-120"/>
            </a:endParaRPr>
          </a:p>
          <a:p>
            <a:pPr eaLnBrk="1" hangingPunct="1">
              <a:lnSpc>
                <a:spcPct val="90000"/>
              </a:lnSpc>
              <a:buFont typeface="Wingdings" pitchFamily="2" charset="2"/>
              <a:buNone/>
              <a:defRPr/>
            </a:pPr>
            <a:r>
              <a:rPr lang="zh-TW" altLang="en-US" sz="2400" dirty="0" smtClean="0">
                <a:solidFill>
                  <a:schemeClr val="tx1"/>
                </a:solidFill>
                <a:latin typeface="Times New Roman" pitchFamily="18" charset="0"/>
                <a:ea typeface="標楷體" pitchFamily="65" charset="-120"/>
              </a:rPr>
              <a:t>   </a:t>
            </a:r>
            <a:r>
              <a:rPr lang="en-US" altLang="zh-TW" sz="2400" dirty="0" smtClean="0">
                <a:solidFill>
                  <a:schemeClr val="tx1"/>
                </a:solidFill>
                <a:latin typeface="Times New Roman" pitchFamily="18" charset="0"/>
                <a:ea typeface="標楷體" pitchFamily="65" charset="-120"/>
              </a:rPr>
              <a:t>3. </a:t>
            </a:r>
            <a:r>
              <a:rPr lang="zh-TW" altLang="en-US" sz="2400" dirty="0" smtClean="0">
                <a:solidFill>
                  <a:schemeClr val="tx1"/>
                </a:solidFill>
                <a:latin typeface="Times New Roman" pitchFamily="18" charset="0"/>
                <a:ea typeface="標楷體" pitchFamily="65" charset="-120"/>
              </a:rPr>
              <a:t>專家們逐一確認上述 </a:t>
            </a:r>
            <a:r>
              <a:rPr lang="en-US" altLang="zh-TW" sz="2400" dirty="0" smtClean="0">
                <a:solidFill>
                  <a:schemeClr val="tx1"/>
                </a:solidFill>
                <a:latin typeface="Times New Roman" pitchFamily="18" charset="0"/>
                <a:ea typeface="標楷體" pitchFamily="65" charset="-120"/>
              </a:rPr>
              <a:t>names </a:t>
            </a:r>
            <a:r>
              <a:rPr lang="zh-TW" altLang="en-US" sz="2400" dirty="0" smtClean="0">
                <a:solidFill>
                  <a:schemeClr val="tx1"/>
                </a:solidFill>
                <a:latin typeface="Times New Roman" pitchFamily="18" charset="0"/>
                <a:ea typeface="標楷體" pitchFamily="65" charset="-120"/>
              </a:rPr>
              <a:t>：</a:t>
            </a:r>
          </a:p>
          <a:p>
            <a:pPr eaLnBrk="1" hangingPunct="1">
              <a:lnSpc>
                <a:spcPct val="90000"/>
              </a:lnSpc>
              <a:buFont typeface="Wingdings" pitchFamily="2" charset="2"/>
              <a:buNone/>
              <a:defRPr/>
            </a:pPr>
            <a:r>
              <a:rPr lang="zh-TW" altLang="en-US" sz="2400" dirty="0" smtClean="0">
                <a:solidFill>
                  <a:schemeClr val="tx1"/>
                </a:solidFill>
                <a:latin typeface="Times New Roman" pitchFamily="18" charset="0"/>
                <a:ea typeface="標楷體" pitchFamily="65" charset="-120"/>
              </a:rPr>
              <a:t>      如了解，則打勾；如不清楚，則打Ｘ</a:t>
            </a:r>
          </a:p>
          <a:p>
            <a:pPr eaLnBrk="1" hangingPunct="1">
              <a:lnSpc>
                <a:spcPct val="90000"/>
              </a:lnSpc>
              <a:buFont typeface="Wingdings" pitchFamily="2" charset="2"/>
              <a:buNone/>
              <a:defRPr/>
            </a:pPr>
            <a:r>
              <a:rPr lang="zh-TW" altLang="en-US" sz="2400" dirty="0" smtClean="0">
                <a:solidFill>
                  <a:schemeClr val="tx1"/>
                </a:solidFill>
                <a:latin typeface="Times New Roman" pitchFamily="18" charset="0"/>
                <a:ea typeface="標楷體" pitchFamily="65" charset="-120"/>
              </a:rPr>
              <a:t>   </a:t>
            </a:r>
            <a:r>
              <a:rPr lang="en-US" altLang="zh-TW" sz="2400" dirty="0" smtClean="0">
                <a:solidFill>
                  <a:schemeClr val="tx1"/>
                </a:solidFill>
                <a:latin typeface="Times New Roman" pitchFamily="18" charset="0"/>
                <a:ea typeface="標楷體" pitchFamily="65" charset="-120"/>
              </a:rPr>
              <a:t>4. </a:t>
            </a:r>
            <a:r>
              <a:rPr lang="zh-TW" altLang="en-US" sz="2400" dirty="0" smtClean="0">
                <a:solidFill>
                  <a:schemeClr val="tx1"/>
                </a:solidFill>
                <a:latin typeface="Times New Roman" pitchFamily="18" charset="0"/>
                <a:ea typeface="標楷體" pitchFamily="65" charset="-120"/>
              </a:rPr>
              <a:t>統計打勾比例，如</a:t>
            </a:r>
            <a:r>
              <a:rPr lang="en-US" altLang="zh-TW" sz="2400" dirty="0" smtClean="0">
                <a:solidFill>
                  <a:schemeClr val="tx1"/>
                </a:solidFill>
                <a:latin typeface="Times New Roman" pitchFamily="18" charset="0"/>
                <a:ea typeface="標楷體" pitchFamily="65" charset="-120"/>
              </a:rPr>
              <a:t>100 </a:t>
            </a:r>
            <a:r>
              <a:rPr lang="zh-TW" altLang="en-US" sz="2400" dirty="0" smtClean="0">
                <a:solidFill>
                  <a:schemeClr val="tx1"/>
                </a:solidFill>
                <a:latin typeface="Times New Roman" pitchFamily="18" charset="0"/>
                <a:ea typeface="標楷體" pitchFamily="65" charset="-120"/>
              </a:rPr>
              <a:t>個 </a:t>
            </a:r>
            <a:r>
              <a:rPr lang="en-US" altLang="zh-TW" sz="2400" dirty="0" smtClean="0">
                <a:solidFill>
                  <a:schemeClr val="tx1"/>
                </a:solidFill>
                <a:latin typeface="Times New Roman" pitchFamily="18" charset="0"/>
                <a:ea typeface="標楷體" pitchFamily="65" charset="-120"/>
              </a:rPr>
              <a:t>names </a:t>
            </a:r>
            <a:r>
              <a:rPr lang="zh-TW" altLang="en-US" sz="2400" dirty="0" smtClean="0">
                <a:solidFill>
                  <a:schemeClr val="tx1"/>
                </a:solidFill>
                <a:latin typeface="Times New Roman" pitchFamily="18" charset="0"/>
                <a:ea typeface="標楷體" pitchFamily="65" charset="-120"/>
              </a:rPr>
              <a:t>平均有 </a:t>
            </a:r>
            <a:r>
              <a:rPr lang="en-US" altLang="zh-TW" sz="2400" dirty="0" smtClean="0">
                <a:solidFill>
                  <a:schemeClr val="tx1"/>
                </a:solidFill>
                <a:latin typeface="Times New Roman" pitchFamily="18" charset="0"/>
                <a:ea typeface="標楷體" pitchFamily="65" charset="-120"/>
              </a:rPr>
              <a:t>80 </a:t>
            </a:r>
            <a:r>
              <a:rPr lang="zh-TW" altLang="en-US" sz="2400" dirty="0" smtClean="0">
                <a:solidFill>
                  <a:schemeClr val="tx1"/>
                </a:solidFill>
                <a:latin typeface="Times New Roman" pitchFamily="18" charset="0"/>
                <a:ea typeface="標楷體" pitchFamily="65" charset="-120"/>
              </a:rPr>
              <a:t>個打勾，</a:t>
            </a:r>
          </a:p>
          <a:p>
            <a:pPr eaLnBrk="1" hangingPunct="1">
              <a:lnSpc>
                <a:spcPct val="90000"/>
              </a:lnSpc>
              <a:buFont typeface="Wingdings" pitchFamily="2" charset="2"/>
              <a:buNone/>
              <a:defRPr/>
            </a:pPr>
            <a:r>
              <a:rPr lang="zh-TW" altLang="en-US" sz="2400" dirty="0" smtClean="0">
                <a:solidFill>
                  <a:schemeClr val="tx1"/>
                </a:solidFill>
                <a:latin typeface="Times New Roman" pitchFamily="18" charset="0"/>
                <a:ea typeface="標楷體" pitchFamily="65" charset="-120"/>
              </a:rPr>
              <a:t>                                                             則 </a:t>
            </a:r>
            <a:r>
              <a:rPr lang="en-US" altLang="zh-TW" sz="2400" dirty="0" smtClean="0">
                <a:solidFill>
                  <a:schemeClr val="tx1"/>
                </a:solidFill>
                <a:latin typeface="Times New Roman" pitchFamily="18" charset="0"/>
                <a:ea typeface="標楷體" pitchFamily="65" charset="-120"/>
              </a:rPr>
              <a:t>O-O  80% </a:t>
            </a:r>
            <a:r>
              <a:rPr lang="zh-TW" altLang="en-US" sz="2400" dirty="0" smtClean="0">
                <a:solidFill>
                  <a:schemeClr val="tx1"/>
                </a:solidFill>
                <a:latin typeface="Times New Roman" pitchFamily="18" charset="0"/>
                <a:ea typeface="標楷體" pitchFamily="65" charset="-120"/>
              </a:rPr>
              <a:t>成功！</a:t>
            </a:r>
          </a:p>
        </p:txBody>
      </p:sp>
    </p:spTree>
    <p:extLst>
      <p:ext uri="{BB962C8B-B14F-4D97-AF65-F5344CB8AC3E}">
        <p14:creationId xmlns:p14="http://schemas.microsoft.com/office/powerpoint/2010/main" val="974498854"/>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05EB2D9-EFB4-42F8-8715-EE0908DFAB89}" type="slidenum">
              <a:rPr lang="zh-TW" altLang="en-US" smtClean="0">
                <a:solidFill>
                  <a:schemeClr val="tx1"/>
                </a:solidFill>
              </a:rPr>
              <a:pPr>
                <a:defRPr/>
              </a:pPr>
              <a:t>361</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為何要</a:t>
            </a:r>
            <a:r>
              <a:rPr lang="zh-TW" altLang="en-US" dirty="0" smtClean="0">
                <a:solidFill>
                  <a:schemeClr val="tx1"/>
                </a:solidFill>
                <a:latin typeface="Times New Roman" pitchFamily="18" charset="0"/>
                <a:ea typeface="標楷體" pitchFamily="65" charset="-120"/>
              </a:rPr>
              <a:t>確認 物件</a:t>
            </a:r>
            <a:r>
              <a:rPr lang="en-US" altLang="zh-TW" dirty="0" smtClean="0">
                <a:solidFill>
                  <a:schemeClr val="tx1"/>
                </a:solidFill>
                <a:latin typeface="Times New Roman" pitchFamily="18" charset="0"/>
                <a:ea typeface="標楷體" pitchFamily="65" charset="-120"/>
              </a:rPr>
              <a:t>?</a:t>
            </a:r>
            <a:endParaRPr lang="zh-TW" altLang="en-US" dirty="0">
              <a:solidFill>
                <a:schemeClr val="tx1"/>
              </a:solidFill>
            </a:endParaRPr>
          </a:p>
        </p:txBody>
      </p:sp>
      <p:sp>
        <p:nvSpPr>
          <p:cNvPr id="3" name="內容版面配置區 2"/>
          <p:cNvSpPr>
            <a:spLocks noGrp="1"/>
          </p:cNvSpPr>
          <p:nvPr>
            <p:ph sz="quarter" idx="4294967295"/>
          </p:nvPr>
        </p:nvSpPr>
        <p:spPr>
          <a:xfrm>
            <a:off x="1524000" y="1783080"/>
            <a:ext cx="8534400" cy="3017520"/>
          </a:xfrm>
          <a:prstGeom prst="rect">
            <a:avLst/>
          </a:prstGeom>
        </p:spPr>
        <p:txBody>
          <a:bodyPr>
            <a:normAutofit fontScale="85000" lnSpcReduction="2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軟體必須精準反映領域知識</a:t>
            </a:r>
            <a:r>
              <a:rPr lang="en-US" altLang="zh-TW" dirty="0" smtClean="0">
                <a:solidFill>
                  <a:schemeClr val="tx1"/>
                </a:solidFill>
                <a:latin typeface="標楷體" pitchFamily="65" charset="-120"/>
                <a:ea typeface="標楷體" pitchFamily="65" charset="-120"/>
              </a:rPr>
              <a:t>(domain knowledge) </a:t>
            </a:r>
            <a:r>
              <a:rPr lang="zh-TW" altLang="en-US" dirty="0" smtClean="0">
                <a:solidFill>
                  <a:schemeClr val="tx1"/>
                </a:solidFill>
                <a:latin typeface="標楷體" pitchFamily="65" charset="-120"/>
                <a:ea typeface="標楷體" pitchFamily="65" charset="-120"/>
              </a:rPr>
              <a:t>才易不斷維修 軟體才活著</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而領域知識就是領域專家們的知識</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所以要</a:t>
            </a:r>
            <a:r>
              <a:rPr lang="zh-TW" altLang="en-US" dirty="0" smtClean="0">
                <a:solidFill>
                  <a:schemeClr val="tx1"/>
                </a:solidFill>
                <a:latin typeface="Times New Roman" pitchFamily="18" charset="0"/>
                <a:ea typeface="標楷體" pitchFamily="65" charset="-120"/>
              </a:rPr>
              <a:t>確認</a:t>
            </a:r>
            <a:r>
              <a:rPr lang="zh-TW" altLang="en-US" dirty="0" smtClean="0">
                <a:solidFill>
                  <a:schemeClr val="tx1"/>
                </a:solidFill>
                <a:latin typeface="標楷體" pitchFamily="65" charset="-120"/>
                <a:ea typeface="標楷體" pitchFamily="65" charset="-120"/>
              </a:rPr>
              <a:t>軟體用詞吻合</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領域專家們</a:t>
            </a:r>
            <a:r>
              <a:rPr lang="en-US" altLang="zh-TW" dirty="0" smtClean="0">
                <a:solidFill>
                  <a:schemeClr val="tx1"/>
                </a:solidFill>
                <a:latin typeface="標楷體" pitchFamily="65" charset="-120"/>
                <a:ea typeface="標楷體" pitchFamily="65" charset="-120"/>
              </a:rPr>
              <a:t>(domain experts)</a:t>
            </a:r>
            <a:r>
              <a:rPr lang="zh-TW" altLang="en-US" dirty="0" smtClean="0">
                <a:solidFill>
                  <a:schemeClr val="tx1"/>
                </a:solidFill>
                <a:latin typeface="標楷體" pitchFamily="65" charset="-120"/>
                <a:ea typeface="標楷體" pitchFamily="65" charset="-120"/>
              </a:rPr>
              <a:t>的用詞</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400" dirty="0" smtClean="0">
              <a:solidFill>
                <a:schemeClr val="tx1"/>
              </a:solidFill>
              <a:latin typeface="微軟正黑體" pitchFamily="34" charset="-120"/>
              <a:ea typeface="微軟正黑體" pitchFamily="34" charset="-120"/>
            </a:endParaRPr>
          </a:p>
          <a:p>
            <a:pPr>
              <a:buFont typeface="Wingdings" pitchFamily="2" charset="2"/>
              <a:buNone/>
              <a:defRPr/>
            </a:pPr>
            <a:r>
              <a:rPr lang="zh-TW" altLang="en-US" sz="2400" dirty="0" smtClean="0">
                <a:solidFill>
                  <a:schemeClr val="tx1"/>
                </a:solidFill>
                <a:latin typeface="微軟正黑體" pitchFamily="34" charset="-120"/>
                <a:ea typeface="微軟正黑體" pitchFamily="34" charset="-120"/>
              </a:rPr>
              <a:t>例子</a:t>
            </a:r>
            <a:r>
              <a:rPr lang="en-US" altLang="zh-TW" sz="2400" dirty="0" smtClean="0">
                <a:solidFill>
                  <a:schemeClr val="tx1"/>
                </a:solidFill>
                <a:latin typeface="微軟正黑體" pitchFamily="34" charset="-120"/>
                <a:ea typeface="微軟正黑體" pitchFamily="34" charset="-120"/>
              </a:rPr>
              <a:t>:</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會計軟體中</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sz="2400" dirty="0" smtClean="0">
                <a:solidFill>
                  <a:schemeClr val="tx1"/>
                </a:solidFill>
                <a:latin typeface="標楷體" pitchFamily="65" charset="-120"/>
                <a:ea typeface="標楷體" pitchFamily="65" charset="-120"/>
              </a:rPr>
              <a:t>class Names </a:t>
            </a:r>
            <a:r>
              <a:rPr lang="zh-TW" altLang="en-US" sz="2400" dirty="0" smtClean="0">
                <a:solidFill>
                  <a:schemeClr val="tx1"/>
                </a:solidFill>
                <a:latin typeface="標楷體" pitchFamily="65" charset="-120"/>
                <a:ea typeface="標楷體" pitchFamily="65" charset="-120"/>
              </a:rPr>
              <a:t>如 </a:t>
            </a:r>
            <a:r>
              <a:rPr lang="en-US" altLang="zh-TW" sz="2400" dirty="0" err="1" smtClean="0">
                <a:solidFill>
                  <a:schemeClr val="tx1"/>
                </a:solidFill>
                <a:latin typeface="標楷體" pitchFamily="65" charset="-120"/>
                <a:ea typeface="標楷體" pitchFamily="65" charset="-120"/>
              </a:rPr>
              <a:t>BalanceSheets</a:t>
            </a:r>
            <a:r>
              <a:rPr lang="en-US" altLang="zh-TW" sz="2400" dirty="0" smtClean="0">
                <a:solidFill>
                  <a:schemeClr val="tx1"/>
                </a:solidFill>
                <a:latin typeface="標楷體" pitchFamily="65" charset="-120"/>
                <a:ea typeface="標楷體" pitchFamily="65" charset="-120"/>
              </a:rPr>
              <a:t>, Accounts </a:t>
            </a:r>
            <a:r>
              <a:rPr lang="zh-TW" altLang="en-US" sz="2400" dirty="0" smtClean="0">
                <a:solidFill>
                  <a:schemeClr val="tx1"/>
                </a:solidFill>
                <a:latin typeface="標楷體" pitchFamily="65" charset="-120"/>
                <a:ea typeface="標楷體" pitchFamily="65" charset="-120"/>
              </a:rPr>
              <a:t>等</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 </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dirty="0">
                <a:solidFill>
                  <a:schemeClr val="tx1"/>
                </a:solidFill>
                <a:latin typeface="標楷體" pitchFamily="65" charset="-120"/>
                <a:ea typeface="標楷體" pitchFamily="65" charset="-120"/>
              </a:rPr>
              <a:t>o</a:t>
            </a:r>
            <a:r>
              <a:rPr lang="en-US" altLang="zh-TW" sz="2400" dirty="0" smtClean="0">
                <a:solidFill>
                  <a:schemeClr val="tx1"/>
                </a:solidFill>
                <a:latin typeface="標楷體" pitchFamily="65" charset="-120"/>
                <a:ea typeface="標楷體" pitchFamily="65" charset="-120"/>
              </a:rPr>
              <a:t>bject Name </a:t>
            </a:r>
            <a:r>
              <a:rPr lang="zh-TW" altLang="en-US" sz="2400" dirty="0" smtClean="0">
                <a:solidFill>
                  <a:schemeClr val="tx1"/>
                </a:solidFill>
                <a:latin typeface="標楷體" pitchFamily="65" charset="-120"/>
                <a:ea typeface="標楷體" pitchFamily="65" charset="-120"/>
              </a:rPr>
              <a:t>如 </a:t>
            </a:r>
            <a:r>
              <a:rPr lang="en-US" altLang="zh-TW" sz="2400" dirty="0" smtClean="0">
                <a:solidFill>
                  <a:schemeClr val="tx1"/>
                </a:solidFill>
                <a:latin typeface="標楷體" pitchFamily="65" charset="-120"/>
                <a:ea typeface="標楷體" pitchFamily="65" charset="-120"/>
              </a:rPr>
              <a:t>sep09Account;</a:t>
            </a: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    </a:t>
            </a:r>
            <a:r>
              <a:rPr lang="en-US" altLang="zh-TW" sz="2400" dirty="0" smtClean="0">
                <a:solidFill>
                  <a:schemeClr val="tx1"/>
                </a:solidFill>
                <a:latin typeface="標楷體" pitchFamily="65" charset="-120"/>
                <a:ea typeface="標楷體" pitchFamily="65" charset="-120"/>
              </a:rPr>
              <a:t>method Names </a:t>
            </a:r>
            <a:r>
              <a:rPr lang="zh-TW" altLang="en-US" sz="2400" dirty="0" smtClean="0">
                <a:solidFill>
                  <a:schemeClr val="tx1"/>
                </a:solidFill>
                <a:latin typeface="標楷體" pitchFamily="65" charset="-120"/>
                <a:ea typeface="標楷體" pitchFamily="65" charset="-120"/>
              </a:rPr>
              <a:t>如 </a:t>
            </a:r>
            <a:r>
              <a:rPr lang="en-US" altLang="zh-TW" sz="2400" dirty="0" smtClean="0">
                <a:solidFill>
                  <a:schemeClr val="tx1"/>
                </a:solidFill>
                <a:latin typeface="標楷體" pitchFamily="65" charset="-120"/>
                <a:ea typeface="標楷體" pitchFamily="65" charset="-120"/>
              </a:rPr>
              <a:t>debit </a:t>
            </a:r>
            <a:r>
              <a:rPr lang="zh-TW" altLang="en-US" sz="2400" dirty="0" smtClean="0">
                <a:solidFill>
                  <a:schemeClr val="tx1"/>
                </a:solidFill>
                <a:latin typeface="標楷體" pitchFamily="65" charset="-120"/>
                <a:ea typeface="標楷體" pitchFamily="65" charset="-120"/>
              </a:rPr>
              <a:t>借</a:t>
            </a:r>
            <a:r>
              <a:rPr lang="en-US" altLang="zh-TW" sz="2400" dirty="0" smtClean="0">
                <a:solidFill>
                  <a:schemeClr val="tx1"/>
                </a:solidFill>
                <a:latin typeface="標楷體" pitchFamily="65" charset="-120"/>
                <a:ea typeface="標楷體" pitchFamily="65" charset="-120"/>
              </a:rPr>
              <a:t>, credit </a:t>
            </a:r>
            <a:r>
              <a:rPr lang="zh-TW" altLang="en-US" sz="2400" dirty="0" smtClean="0">
                <a:solidFill>
                  <a:schemeClr val="tx1"/>
                </a:solidFill>
                <a:latin typeface="標楷體" pitchFamily="65" charset="-120"/>
                <a:ea typeface="標楷體" pitchFamily="65" charset="-120"/>
              </a:rPr>
              <a:t>貸</a:t>
            </a:r>
            <a:endParaRPr lang="zh-TW" altLang="en-US" sz="24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041055253"/>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80A91BA-3ACF-47E7-AFA3-3324B2863AC6}" type="slidenum">
              <a:rPr lang="zh-TW" altLang="en-US" smtClean="0">
                <a:solidFill>
                  <a:schemeClr val="tx1"/>
                </a:solidFill>
              </a:rPr>
              <a:pPr>
                <a:defRPr/>
              </a:pPr>
              <a:t>362</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標楷體" pitchFamily="65" charset="-120"/>
                <a:ea typeface="標楷體" pitchFamily="65" charset="-120"/>
              </a:rPr>
              <a:t>Interface and Header (</a:t>
            </a:r>
            <a:r>
              <a:rPr lang="zh-TW" altLang="en-US" dirty="0" smtClean="0">
                <a:solidFill>
                  <a:schemeClr val="tx1"/>
                </a:solidFill>
                <a:latin typeface="標楷體" pitchFamily="65" charset="-120"/>
                <a:ea typeface="標楷體" pitchFamily="65" charset="-120"/>
              </a:rPr>
              <a:t>標頭</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993392"/>
            <a:ext cx="8534400" cy="2212848"/>
          </a:xfrm>
          <a:prstGeom prst="rect">
            <a:avLst/>
          </a:prstGeom>
        </p:spPr>
        <p:txBody>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Class interface </a:t>
            </a:r>
            <a:r>
              <a:rPr lang="zh-TW" altLang="en-US" dirty="0">
                <a:solidFill>
                  <a:schemeClr val="tx1"/>
                </a:solidFill>
                <a:latin typeface="標楷體" pitchFamily="65" charset="-120"/>
                <a:ea typeface="標楷體" pitchFamily="65" charset="-120"/>
              </a:rPr>
              <a:t>及</a:t>
            </a:r>
            <a:r>
              <a:rPr lang="en-US" altLang="zh-TW" dirty="0" smtClean="0">
                <a:solidFill>
                  <a:schemeClr val="tx1"/>
                </a:solidFill>
                <a:latin typeface="標楷體" pitchFamily="65" charset="-120"/>
                <a:ea typeface="標楷體" pitchFamily="65" charset="-120"/>
              </a:rPr>
              <a:t> method interface</a:t>
            </a:r>
            <a:r>
              <a:rPr lang="zh-TW" altLang="en-US" dirty="0" smtClean="0">
                <a:solidFill>
                  <a:schemeClr val="tx1"/>
                </a:solidFill>
                <a:latin typeface="標楷體" pitchFamily="65" charset="-120"/>
                <a:ea typeface="標楷體" pitchFamily="65" charset="-120"/>
              </a:rPr>
              <a:t> 的前面</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solidFill>
                  <a:schemeClr val="tx1"/>
                </a:solidFill>
                <a:latin typeface="標楷體" pitchFamily="65" charset="-120"/>
                <a:ea typeface="標楷體" pitchFamily="65" charset="-120"/>
              </a:rPr>
              <a:t>都需要文字說明</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以便維修者閱讀了解之</a:t>
            </a:r>
            <a:endParaRPr lang="en-US" altLang="zh-TW" dirty="0" smtClean="0">
              <a:solidFill>
                <a:schemeClr val="tx1"/>
              </a:solidFill>
              <a:latin typeface="標楷體" pitchFamily="65" charset="-120"/>
              <a:ea typeface="標楷體" pitchFamily="65" charset="-120"/>
            </a:endParaRPr>
          </a:p>
          <a:p>
            <a:pPr>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這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文字說明</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就叫 </a:t>
            </a:r>
            <a:r>
              <a:rPr lang="en-US" altLang="zh-TW" dirty="0" smtClean="0">
                <a:solidFill>
                  <a:schemeClr val="tx1"/>
                </a:solidFill>
                <a:latin typeface="標楷體" pitchFamily="65" charset="-120"/>
                <a:ea typeface="標楷體" pitchFamily="65" charset="-120"/>
              </a:rPr>
              <a:t>Header (</a:t>
            </a:r>
            <a:r>
              <a:rPr lang="zh-TW" altLang="en-US" dirty="0" smtClean="0">
                <a:solidFill>
                  <a:schemeClr val="tx1"/>
                </a:solidFill>
                <a:latin typeface="標楷體" pitchFamily="65" charset="-120"/>
                <a:ea typeface="標楷體" pitchFamily="65" charset="-120"/>
              </a:rPr>
              <a:t>標頭</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239683214"/>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D60D685-EAE5-4C33-A031-F21B1F32CB15}" type="slidenum">
              <a:rPr lang="zh-TW" altLang="en-US" smtClean="0"/>
              <a:pPr>
                <a:defRPr/>
              </a:pPr>
              <a:t>363</a:t>
            </a:fld>
            <a:endParaRPr lang="en-US" altLang="zh-TW"/>
          </a:p>
        </p:txBody>
      </p:sp>
      <p:sp>
        <p:nvSpPr>
          <p:cNvPr id="2" name="標題 1"/>
          <p:cNvSpPr>
            <a:spLocks noGrp="1"/>
          </p:cNvSpPr>
          <p:nvPr>
            <p:ph type="title"/>
          </p:nvPr>
        </p:nvSpPr>
        <p:spPr>
          <a:xfrm>
            <a:off x="609600" y="0"/>
            <a:ext cx="10972800" cy="1581912"/>
          </a:xfrm>
        </p:spPr>
        <p:txBody>
          <a:bodyPr/>
          <a:lstStyle/>
          <a:p>
            <a:pPr>
              <a:defRPr/>
            </a:pPr>
            <a:r>
              <a:rPr lang="zh-TW" altLang="en-US" dirty="0" smtClean="0">
                <a:solidFill>
                  <a:schemeClr val="tx1"/>
                </a:solidFill>
                <a:latin typeface="標楷體" pitchFamily="65" charset="-120"/>
                <a:ea typeface="標楷體" pitchFamily="65" charset="-120"/>
              </a:rPr>
              <a:t>標頭</a:t>
            </a:r>
            <a:r>
              <a:rPr lang="en-US" altLang="zh-TW" dirty="0" smtClean="0">
                <a:solidFill>
                  <a:schemeClr val="tx1"/>
                </a:solidFill>
                <a:latin typeface="標楷體" pitchFamily="65" charset="-120"/>
                <a:ea typeface="標楷體" pitchFamily="65" charset="-120"/>
              </a:rPr>
              <a:t>(header)</a:t>
            </a:r>
            <a:r>
              <a:rPr lang="zh-TW" altLang="en-US" dirty="0" smtClean="0">
                <a:solidFill>
                  <a:schemeClr val="tx1"/>
                </a:solidFill>
                <a:latin typeface="標楷體" pitchFamily="65" charset="-120"/>
                <a:ea typeface="標楷體" pitchFamily="65" charset="-120"/>
              </a:rPr>
              <a:t>的重要性</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2066543"/>
            <a:ext cx="10972800" cy="4064381"/>
          </a:xfrm>
          <a:prstGeom prst="rect">
            <a:avLst/>
          </a:prstGeom>
        </p:spPr>
        <p:txBody>
          <a:bodyPr/>
          <a:lstStyle/>
          <a:p>
            <a:pPr>
              <a:defRPr/>
            </a:pPr>
            <a:r>
              <a:rPr lang="zh-TW" altLang="en-US" dirty="0" smtClean="0">
                <a:solidFill>
                  <a:schemeClr val="tx1"/>
                </a:solidFill>
                <a:latin typeface="標楷體" pitchFamily="65" charset="-120"/>
                <a:ea typeface="標楷體" pitchFamily="65" charset="-120"/>
              </a:rPr>
              <a:t>搜尋、閱讀 </a:t>
            </a:r>
            <a:r>
              <a:rPr lang="en-US" altLang="zh-TW" dirty="0" smtClean="0">
                <a:solidFill>
                  <a:schemeClr val="tx1"/>
                </a:solidFill>
                <a:latin typeface="標楷體" pitchFamily="65" charset="-120"/>
                <a:ea typeface="標楷體" pitchFamily="65" charset="-120"/>
              </a:rPr>
              <a:t>open source 的</a:t>
            </a:r>
            <a:r>
              <a:rPr lang="zh-TW" altLang="en-US" dirty="0" smtClean="0">
                <a:solidFill>
                  <a:schemeClr val="tx1"/>
                </a:solidFill>
                <a:latin typeface="標楷體" pitchFamily="65" charset="-120"/>
                <a:ea typeface="標楷體" pitchFamily="65" charset="-120"/>
              </a:rPr>
              <a:t>標頭，才能</a:t>
            </a:r>
            <a:r>
              <a:rPr lang="zh-TW" altLang="en-US" dirty="0" smtClean="0">
                <a:solidFill>
                  <a:schemeClr val="tx1"/>
                </a:solidFill>
                <a:latin typeface="微軟正黑體" pitchFamily="34" charset="-120"/>
                <a:ea typeface="微軟正黑體" pitchFamily="34" charset="-120"/>
              </a:rPr>
              <a:t>重用程式</a:t>
            </a:r>
            <a:r>
              <a:rPr lang="en-US" altLang="zh-TW" dirty="0" smtClean="0">
                <a:solidFill>
                  <a:schemeClr val="tx1"/>
                </a:solidFill>
                <a:latin typeface="標楷體" pitchFamily="65" charset="-120"/>
                <a:ea typeface="標楷體" pitchFamily="65" charset="-120"/>
              </a:rPr>
              <a:t>(reuse code)；</a:t>
            </a:r>
          </a:p>
          <a:p>
            <a:pPr>
              <a:defRPr/>
            </a:pPr>
            <a:r>
              <a:rPr lang="en-US" altLang="zh-TW" dirty="0" err="1" smtClean="0">
                <a:solidFill>
                  <a:schemeClr val="tx1"/>
                </a:solidFill>
                <a:latin typeface="標楷體" pitchFamily="65" charset="-120"/>
                <a:ea typeface="標楷體" pitchFamily="65" charset="-120"/>
              </a:rPr>
              <a:t>與</a:t>
            </a:r>
            <a:r>
              <a:rPr lang="en-US" altLang="zh-TW" dirty="0" err="1" smtClean="0">
                <a:solidFill>
                  <a:schemeClr val="tx1"/>
                </a:solidFill>
                <a:latin typeface="微軟正黑體" pitchFamily="34" charset="-120"/>
                <a:ea typeface="微軟正黑體" pitchFamily="34" charset="-120"/>
              </a:rPr>
              <a:t>開發程式</a:t>
            </a:r>
            <a:r>
              <a:rPr lang="zh-TW" altLang="en-US" dirty="0" smtClean="0">
                <a:solidFill>
                  <a:schemeClr val="tx1"/>
                </a:solidFill>
                <a:latin typeface="微軟正黑體" pitchFamily="34" charset="-120"/>
                <a:ea typeface="微軟正黑體" pitchFamily="34" charset="-120"/>
              </a:rPr>
              <a:t> </a:t>
            </a:r>
            <a:r>
              <a:rPr lang="en-US" altLang="zh-TW" dirty="0" smtClean="0">
                <a:solidFill>
                  <a:schemeClr val="tx1"/>
                </a:solidFill>
                <a:latin typeface="標楷體" pitchFamily="65" charset="-120"/>
                <a:ea typeface="標楷體" pitchFamily="65" charset="-120"/>
              </a:rPr>
              <a:t>(developed code) </a:t>
            </a:r>
            <a:r>
              <a:rPr lang="en-US" altLang="zh-TW" dirty="0" err="1" smtClean="0">
                <a:solidFill>
                  <a:schemeClr val="tx1"/>
                </a:solidFill>
                <a:latin typeface="標楷體" pitchFamily="65" charset="-120"/>
                <a:ea typeface="標楷體" pitchFamily="65" charset="-120"/>
              </a:rPr>
              <a:t>相較，reused</a:t>
            </a:r>
            <a:r>
              <a:rPr lang="en-US" altLang="zh-TW" dirty="0" smtClean="0">
                <a:solidFill>
                  <a:schemeClr val="tx1"/>
                </a:solidFill>
                <a:latin typeface="標楷體" pitchFamily="65" charset="-120"/>
                <a:ea typeface="標楷體" pitchFamily="65" charset="-120"/>
              </a:rPr>
              <a:t> code </a:t>
            </a:r>
            <a:r>
              <a:rPr lang="en-US" altLang="zh-TW" dirty="0" err="1" smtClean="0">
                <a:solidFill>
                  <a:schemeClr val="tx1"/>
                </a:solidFill>
                <a:latin typeface="標楷體" pitchFamily="65" charset="-120"/>
                <a:ea typeface="標楷體" pitchFamily="65" charset="-120"/>
              </a:rPr>
              <a:t>較優質</a:t>
            </a:r>
            <a:r>
              <a:rPr lang="en-US" altLang="zh-TW" dirty="0" smtClean="0">
                <a:solidFill>
                  <a:schemeClr val="tx1"/>
                </a:solidFill>
                <a:latin typeface="標楷體" pitchFamily="65" charset="-120"/>
                <a:ea typeface="標楷體" pitchFamily="65" charset="-120"/>
              </a:rPr>
              <a:t>：</a:t>
            </a:r>
          </a:p>
          <a:p>
            <a:pPr>
              <a:defRPr/>
            </a:pPr>
            <a:r>
              <a:rPr lang="en-US" altLang="zh-TW" dirty="0" smtClean="0">
                <a:solidFill>
                  <a:schemeClr val="tx1"/>
                </a:solidFill>
                <a:latin typeface="標楷體" pitchFamily="65" charset="-120"/>
                <a:ea typeface="標楷體" pitchFamily="65" charset="-120"/>
              </a:rPr>
              <a:t>1)</a:t>
            </a:r>
            <a:r>
              <a:rPr lang="en-US" altLang="zh-TW" dirty="0" err="1" smtClean="0">
                <a:solidFill>
                  <a:schemeClr val="tx1"/>
                </a:solidFill>
                <a:latin typeface="標楷體" pitchFamily="65" charset="-120"/>
                <a:ea typeface="標楷體" pitchFamily="65" charset="-120"/>
              </a:rPr>
              <a:t>因大眾測試過</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可信任</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2)</a:t>
            </a:r>
            <a:r>
              <a:rPr lang="en-US" altLang="zh-TW" dirty="0" err="1" smtClean="0">
                <a:solidFill>
                  <a:schemeClr val="tx1"/>
                </a:solidFill>
                <a:latin typeface="標楷體" pitchFamily="65" charset="-120"/>
                <a:ea typeface="標楷體" pitchFamily="65" charset="-120"/>
              </a:rPr>
              <a:t>並有效能評估</a:t>
            </a:r>
            <a:r>
              <a:rPr lang="en-US" altLang="zh-TW" dirty="0" smtClean="0">
                <a:solidFill>
                  <a:schemeClr val="tx1"/>
                </a:solidFill>
                <a:latin typeface="標楷體" pitchFamily="65" charset="-120"/>
                <a:ea typeface="標楷體" pitchFamily="65" charset="-120"/>
              </a:rPr>
              <a:t>(Big O time estimate)</a:t>
            </a:r>
          </a:p>
          <a:p>
            <a:pPr marL="0" indent="0">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大量重用程式，小團隊</a:t>
            </a:r>
            <a:r>
              <a:rPr lang="en-US" altLang="zh-TW" dirty="0" smtClean="0">
                <a:solidFill>
                  <a:schemeClr val="tx1"/>
                </a:solidFill>
                <a:latin typeface="標楷體" pitchFamily="65" charset="-120"/>
                <a:ea typeface="標楷體" pitchFamily="65" charset="-120"/>
              </a:rPr>
              <a:t>(small team)</a:t>
            </a:r>
            <a:r>
              <a:rPr lang="zh-TW" altLang="en-US" dirty="0" smtClean="0">
                <a:solidFill>
                  <a:schemeClr val="tx1"/>
                </a:solidFill>
                <a:latin typeface="標楷體" pitchFamily="65" charset="-120"/>
                <a:ea typeface="標楷體" pitchFamily="65" charset="-120"/>
              </a:rPr>
              <a:t>能快速完成優質大軟體</a:t>
            </a:r>
            <a:r>
              <a:rPr lang="en-US" altLang="zh-TW" dirty="0" smtClean="0">
                <a:solidFill>
                  <a:schemeClr val="tx1"/>
                </a:solidFill>
                <a:latin typeface="標楷體" pitchFamily="65" charset="-120"/>
                <a:ea typeface="標楷體" pitchFamily="65" charset="-120"/>
              </a:rPr>
              <a:t>(big problem)</a:t>
            </a:r>
          </a:p>
          <a:p>
            <a:pPr marL="0" indent="0">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應優先採用</a:t>
            </a:r>
            <a:endParaRPr lang="en-US" altLang="zh-TW" dirty="0" smtClean="0">
              <a:solidFill>
                <a:schemeClr val="tx1"/>
              </a:solidFill>
              <a:latin typeface="標楷體" pitchFamily="65" charset="-120"/>
              <a:ea typeface="標楷體" pitchFamily="65" charset="-120"/>
            </a:endParaRPr>
          </a:p>
          <a:p>
            <a:pPr marL="0" indent="0">
              <a:buNone/>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rgbClr val="FF0000"/>
                </a:solidFill>
                <a:latin typeface="微軟正黑體" pitchFamily="34" charset="-120"/>
                <a:ea typeface="微軟正黑體" pitchFamily="34" charset="-120"/>
              </a:rPr>
              <a:t>開發程式行數 </a:t>
            </a:r>
            <a:r>
              <a:rPr lang="en-US" altLang="zh-TW" dirty="0" smtClean="0">
                <a:solidFill>
                  <a:srgbClr val="FF0000"/>
                </a:solidFill>
                <a:latin typeface="微軟正黑體" pitchFamily="34" charset="-120"/>
                <a:ea typeface="微軟正黑體" pitchFamily="34" charset="-120"/>
              </a:rPr>
              <a:t>(Line of code) </a:t>
            </a:r>
            <a:r>
              <a:rPr lang="en-US" altLang="zh-TW" dirty="0" err="1" smtClean="0">
                <a:solidFill>
                  <a:srgbClr val="FF0000"/>
                </a:solidFill>
                <a:latin typeface="微軟正黑體" pitchFamily="34" charset="-120"/>
                <a:ea typeface="微軟正黑體" pitchFamily="34" charset="-120"/>
              </a:rPr>
              <a:t>無甚意義了</a:t>
            </a:r>
            <a:endParaRPr lang="zh-TW" altLang="en-US" dirty="0">
              <a:solidFill>
                <a:srgbClr val="FF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2658531273"/>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AC36C17-1810-4713-869F-B37B187E1B96}" type="slidenum">
              <a:rPr lang="zh-TW" altLang="en-US" smtClean="0">
                <a:solidFill>
                  <a:schemeClr val="tx1"/>
                </a:solidFill>
              </a:rPr>
              <a:pPr>
                <a:defRPr/>
              </a:pPr>
              <a:t>364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標頭的重要性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600200"/>
            <a:ext cx="10972800" cy="5257800"/>
          </a:xfrm>
          <a:prstGeom prst="rect">
            <a:avLst/>
          </a:prstGeom>
        </p:spPr>
        <p:txBody>
          <a:bodyPr/>
          <a:lstStyle/>
          <a:p>
            <a:pPr>
              <a:defRPr/>
            </a:pPr>
            <a:r>
              <a:rPr lang="zh-TW" altLang="en-US" dirty="0" smtClean="0">
                <a:solidFill>
                  <a:schemeClr val="tx1"/>
                </a:solidFill>
                <a:latin typeface="標楷體" pitchFamily="65" charset="-120"/>
                <a:ea typeface="標楷體" pitchFamily="65" charset="-120"/>
              </a:rPr>
              <a:t>標頭有點像程式碼的</a:t>
            </a:r>
            <a:r>
              <a:rPr lang="zh-TW" altLang="en-US" dirty="0" smtClean="0">
                <a:solidFill>
                  <a:schemeClr val="tx1"/>
                </a:solidFill>
                <a:latin typeface="微軟正黑體" pitchFamily="34" charset="-120"/>
                <a:ea typeface="微軟正黑體" pitchFamily="34" charset="-120"/>
              </a:rPr>
              <a:t>使用手冊</a:t>
            </a:r>
            <a:r>
              <a:rPr lang="zh-TW" altLang="en-US" dirty="0" smtClean="0">
                <a:solidFill>
                  <a:schemeClr val="tx1"/>
                </a:solidFill>
                <a:latin typeface="標楷體" pitchFamily="65" charset="-120"/>
                <a:ea typeface="標楷體" pitchFamily="65" charset="-120"/>
              </a:rPr>
              <a:t>，常見一般人使用電氣用品不讀使用手冊</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有時因使用手冊艱澀難讀</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，易把東西用壞，修幾次後就不能修了，只好丟棄</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標頭也像</a:t>
            </a:r>
            <a:r>
              <a:rPr lang="zh-TW" altLang="en-US" dirty="0" smtClean="0">
                <a:solidFill>
                  <a:schemeClr val="tx1"/>
                </a:solidFill>
                <a:latin typeface="微軟正黑體" pitchFamily="34" charset="-120"/>
                <a:ea typeface="微軟正黑體" pitchFamily="34" charset="-120"/>
              </a:rPr>
              <a:t>報紙標題</a:t>
            </a:r>
            <a:r>
              <a:rPr lang="zh-TW" altLang="en-US" dirty="0" smtClean="0">
                <a:solidFill>
                  <a:schemeClr val="tx1"/>
                </a:solidFill>
                <a:latin typeface="標楷體" pitchFamily="65" charset="-120"/>
                <a:ea typeface="標楷體" pitchFamily="65" charset="-120"/>
              </a:rPr>
              <a:t>，要能助讀者輕鬆讀報</a:t>
            </a:r>
            <a:endParaRPr lang="en-US" altLang="zh-TW" dirty="0" smtClean="0">
              <a:solidFill>
                <a:schemeClr val="tx1"/>
              </a:solidFill>
              <a:latin typeface="標楷體" pitchFamily="65" charset="-120"/>
              <a:ea typeface="標楷體" pitchFamily="65" charset="-120"/>
            </a:endParaRPr>
          </a:p>
          <a:p>
            <a:pPr marL="0" indent="0">
              <a:buNone/>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標頭要寫好，程式碼才能易讀易修，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活得長長久久</a:t>
            </a:r>
            <a:endParaRPr lang="zh-TW" altLang="en-US" dirty="0">
              <a:solidFill>
                <a:schemeClr val="tx1"/>
              </a:solidFill>
            </a:endParaRPr>
          </a:p>
        </p:txBody>
      </p:sp>
    </p:spTree>
    <p:extLst>
      <p:ext uri="{BB962C8B-B14F-4D97-AF65-F5344CB8AC3E}">
        <p14:creationId xmlns:p14="http://schemas.microsoft.com/office/powerpoint/2010/main" val="2567245652"/>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0A8C357-19E4-4246-8EF9-BEA69257A4F2}" type="slidenum">
              <a:rPr lang="zh-TW" altLang="en-US" smtClean="0">
                <a:solidFill>
                  <a:schemeClr val="tx1"/>
                </a:solidFill>
              </a:rPr>
              <a:pPr>
                <a:defRPr/>
              </a:pPr>
              <a:t>365</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標頭</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的重要性</a:t>
            </a:r>
            <a:endParaRPr lang="zh-TW" altLang="en-US" dirty="0">
              <a:solidFill>
                <a:schemeClr val="tx1"/>
              </a:solidFill>
            </a:endParaRPr>
          </a:p>
        </p:txBody>
      </p:sp>
      <p:sp>
        <p:nvSpPr>
          <p:cNvPr id="3" name="內容版面配置區 2"/>
          <p:cNvSpPr>
            <a:spLocks noGrp="1"/>
          </p:cNvSpPr>
          <p:nvPr>
            <p:ph sz="quarter" idx="4294967295"/>
          </p:nvPr>
        </p:nvSpPr>
        <p:spPr>
          <a:xfrm>
            <a:off x="1524000" y="1709928"/>
            <a:ext cx="8534400" cy="2496312"/>
          </a:xfrm>
          <a:prstGeom prst="rect">
            <a:avLst/>
          </a:prstGeom>
        </p:spPr>
        <p:txBody>
          <a:bodyPr>
            <a:normAutofit fontScale="92500" lnSpcReduction="1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有次安裝冷氣機後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工人開冷氣開關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但是冷氣機</a:t>
            </a:r>
            <a:r>
              <a:rPr lang="zh-TW" altLang="en-US" dirty="0">
                <a:solidFill>
                  <a:schemeClr val="tx1"/>
                </a:solidFill>
                <a:latin typeface="標楷體" pitchFamily="65" charset="-120"/>
                <a:ea typeface="標楷體" pitchFamily="65" charset="-120"/>
              </a:rPr>
              <a:t>不</a:t>
            </a:r>
            <a:r>
              <a:rPr lang="zh-TW" altLang="en-US" dirty="0" smtClean="0">
                <a:solidFill>
                  <a:schemeClr val="tx1"/>
                </a:solidFill>
                <a:latin typeface="標楷體" pitchFamily="65" charset="-120"/>
                <a:ea typeface="標楷體" pitchFamily="65" charset="-120"/>
              </a:rPr>
              <a:t>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於是拆開冷氣機檢查</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花了很大力氣</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找不到冷氣機的問題</a:t>
            </a:r>
            <a:r>
              <a:rPr lang="en-US" altLang="zh-TW" dirty="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後來才發現是</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電氣總開關中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冷氣開關</a:t>
            </a:r>
            <a:r>
              <a:rPr lang="zh-TW" altLang="en-US" dirty="0" smtClean="0">
                <a:solidFill>
                  <a:srgbClr val="FF0000"/>
                </a:solidFill>
                <a:latin typeface="標楷體" pitchFamily="65" charset="-120"/>
                <a:ea typeface="標楷體" pitchFamily="65" charset="-120"/>
              </a:rPr>
              <a:t>標示位置錯誤</a:t>
            </a:r>
            <a:endParaRPr lang="en-US" altLang="zh-TW" dirty="0" smtClean="0">
              <a:solidFill>
                <a:srgbClr val="FF0000"/>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None/>
              <a:defRPr/>
            </a:pPr>
            <a:r>
              <a:rPr lang="zh-TW" altLang="en-US" dirty="0" smtClean="0">
                <a:solidFill>
                  <a:schemeClr val="tx1"/>
                </a:solidFill>
                <a:latin typeface="標楷體" pitchFamily="65" charset="-120"/>
                <a:ea typeface="標楷體" pitchFamily="65" charset="-120"/>
              </a:rPr>
              <a:t> 對應到軟工領域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有次開發軟體時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軟體不動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於是工程師 </a:t>
            </a:r>
            <a:r>
              <a:rPr lang="en-US" altLang="zh-TW" dirty="0" smtClean="0">
                <a:solidFill>
                  <a:schemeClr val="tx1"/>
                </a:solidFill>
                <a:latin typeface="標楷體" pitchFamily="65" charset="-120"/>
                <a:ea typeface="標楷體" pitchFamily="65" charset="-120"/>
              </a:rPr>
              <a:t>debug source code,</a:t>
            </a:r>
            <a:r>
              <a:rPr lang="zh-TW" altLang="en-US" dirty="0" smtClean="0">
                <a:solidFill>
                  <a:schemeClr val="tx1"/>
                </a:solidFill>
                <a:latin typeface="標楷體" pitchFamily="65" charset="-120"/>
                <a:ea typeface="標楷體" pitchFamily="65" charset="-120"/>
              </a:rPr>
              <a:t>後來才發現是</a:t>
            </a:r>
            <a:r>
              <a:rPr lang="en-US" altLang="zh-TW" dirty="0" smtClean="0">
                <a:solidFill>
                  <a:schemeClr val="tx1"/>
                </a:solidFill>
                <a:latin typeface="標楷體" pitchFamily="65" charset="-120"/>
                <a:ea typeface="標楷體" pitchFamily="65" charset="-120"/>
              </a:rPr>
              <a:t>: API (application program interface) </a:t>
            </a:r>
            <a:r>
              <a:rPr lang="zh-TW" altLang="en-US" dirty="0" smtClean="0">
                <a:solidFill>
                  <a:schemeClr val="tx1"/>
                </a:solidFill>
                <a:latin typeface="標楷體" pitchFamily="65" charset="-120"/>
                <a:ea typeface="標楷體" pitchFamily="65" charset="-120"/>
              </a:rPr>
              <a:t>的 </a:t>
            </a:r>
            <a:r>
              <a:rPr lang="zh-TW" altLang="en-US" dirty="0" smtClean="0">
                <a:solidFill>
                  <a:srgbClr val="FF0000"/>
                </a:solidFill>
                <a:latin typeface="標楷體" pitchFamily="65" charset="-120"/>
                <a:ea typeface="標楷體" pitchFamily="65" charset="-120"/>
              </a:rPr>
              <a:t>標頭 </a:t>
            </a:r>
            <a:r>
              <a:rPr lang="en-US" altLang="zh-TW" dirty="0" smtClean="0">
                <a:solidFill>
                  <a:srgbClr val="FF0000"/>
                </a:solidFill>
                <a:latin typeface="標楷體" pitchFamily="65" charset="-120"/>
                <a:ea typeface="標楷體" pitchFamily="65" charset="-120"/>
              </a:rPr>
              <a:t>(header) </a:t>
            </a:r>
            <a:r>
              <a:rPr lang="zh-TW" altLang="en-US" dirty="0" smtClean="0">
                <a:solidFill>
                  <a:srgbClr val="FF0000"/>
                </a:solidFill>
                <a:latin typeface="標楷體" pitchFamily="65" charset="-120"/>
                <a:ea typeface="標楷體" pitchFamily="65" charset="-120"/>
              </a:rPr>
              <a:t>寫錯了 這也是標示錯誤</a:t>
            </a:r>
            <a:r>
              <a:rPr lang="en-US" altLang="zh-TW" dirty="0" smtClean="0">
                <a:solidFill>
                  <a:srgbClr val="FF0000"/>
                </a:solidFill>
                <a:latin typeface="標楷體" pitchFamily="65" charset="-120"/>
                <a:ea typeface="標楷體" pitchFamily="65" charset="-120"/>
              </a:rPr>
              <a:t>!</a:t>
            </a:r>
            <a:endParaRPr lang="en-US" altLang="zh-TW" dirty="0">
              <a:solidFill>
                <a:srgbClr val="FF0000"/>
              </a:solidFill>
              <a:latin typeface="標楷體" pitchFamily="65" charset="-120"/>
              <a:ea typeface="標楷體" pitchFamily="65" charset="-120"/>
            </a:endParaRPr>
          </a:p>
          <a:p>
            <a:pPr>
              <a:buFont typeface="Wingdings" pitchFamily="2" charset="2"/>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030589276"/>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520E9D1-E957-434C-AADA-8C144AE05182}" type="slidenum">
              <a:rPr lang="zh-TW" altLang="en-US" smtClean="0">
                <a:solidFill>
                  <a:schemeClr val="tx1"/>
                </a:solidFill>
              </a:rPr>
              <a:pPr>
                <a:defRPr/>
              </a:pPr>
              <a:t>366</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標楷體" pitchFamily="65" charset="-120"/>
                <a:ea typeface="標楷體" pitchFamily="65" charset="-120"/>
              </a:rPr>
              <a:t>Header(</a:t>
            </a:r>
            <a:r>
              <a:rPr lang="zh-TW" altLang="en-US" dirty="0" smtClean="0">
                <a:solidFill>
                  <a:schemeClr val="tx1"/>
                </a:solidFill>
                <a:latin typeface="標楷體" pitchFamily="65" charset="-120"/>
                <a:ea typeface="標楷體" pitchFamily="65" charset="-120"/>
              </a:rPr>
              <a:t>標頭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設計原則</a:t>
            </a:r>
            <a:endParaRPr lang="zh-TW" altLang="en-US" dirty="0">
              <a:solidFill>
                <a:schemeClr val="tx1"/>
              </a:solidFill>
            </a:endParaRPr>
          </a:p>
        </p:txBody>
      </p:sp>
      <p:sp>
        <p:nvSpPr>
          <p:cNvPr id="3" name="內容版面配置區 2"/>
          <p:cNvSpPr>
            <a:spLocks noGrp="1"/>
          </p:cNvSpPr>
          <p:nvPr>
            <p:ph sz="quarter" idx="4294967295"/>
          </p:nvPr>
        </p:nvSpPr>
        <p:spPr>
          <a:xfrm>
            <a:off x="609600" y="1600201"/>
            <a:ext cx="10972800" cy="4900613"/>
          </a:xfrm>
          <a:prstGeom prst="rect">
            <a:avLst/>
          </a:prstGeom>
        </p:spPr>
        <p:txBody>
          <a:bodyPr/>
          <a:lstStyle/>
          <a:p>
            <a:pPr eaLnBrk="1" hangingPunct="1">
              <a:lnSpc>
                <a:spcPct val="90000"/>
              </a:lnSpc>
              <a:buFont typeface="Wingdings" pitchFamily="2" charset="2"/>
              <a:buNone/>
              <a:defRPr/>
            </a:pPr>
            <a:r>
              <a:rPr kumimoji="0" lang="en-US" altLang="zh-TW" dirty="0" smtClean="0">
                <a:solidFill>
                  <a:schemeClr val="tx1"/>
                </a:solidFill>
                <a:effectLst/>
                <a:latin typeface="標楷體" pitchFamily="65" charset="-120"/>
                <a:ea typeface="標楷體" pitchFamily="65" charset="-120"/>
              </a:rPr>
              <a:t>Header</a:t>
            </a:r>
            <a:r>
              <a:rPr kumimoji="0" lang="zh-TW" altLang="en-US" dirty="0" smtClean="0">
                <a:solidFill>
                  <a:schemeClr val="tx1"/>
                </a:solidFill>
                <a:effectLst/>
                <a:latin typeface="標楷體" pitchFamily="65" charset="-120"/>
                <a:ea typeface="標楷體" pitchFamily="65" charset="-120"/>
              </a:rPr>
              <a:t>要醒目易溝通</a:t>
            </a:r>
            <a:r>
              <a:rPr kumimoji="0" lang="en-US" altLang="zh-TW" sz="2000" dirty="0" smtClean="0">
                <a:solidFill>
                  <a:schemeClr val="tx1"/>
                </a:solidFill>
                <a:effectLst/>
                <a:latin typeface="標楷體" pitchFamily="65" charset="-120"/>
                <a:ea typeface="標楷體" pitchFamily="65" charset="-120"/>
              </a:rPr>
              <a:t>[</a:t>
            </a:r>
            <a:r>
              <a:rPr kumimoji="0" lang="zh-TW" altLang="en-US" sz="2000" dirty="0" smtClean="0">
                <a:solidFill>
                  <a:schemeClr val="tx1"/>
                </a:solidFill>
                <a:effectLst/>
                <a:latin typeface="標楷體" pitchFamily="65" charset="-120"/>
                <a:ea typeface="標楷體" pitchFamily="65" charset="-120"/>
              </a:rPr>
              <a:t>寫給大家的平面設計書</a:t>
            </a:r>
            <a:r>
              <a:rPr kumimoji="0" lang="en-US" altLang="zh-TW" sz="2000" dirty="0" smtClean="0">
                <a:solidFill>
                  <a:schemeClr val="tx1"/>
                </a:solidFill>
                <a:effectLst/>
                <a:latin typeface="標楷體" pitchFamily="65" charset="-120"/>
                <a:ea typeface="標楷體" pitchFamily="65" charset="-120"/>
              </a:rPr>
              <a:t>,R. Williams</a:t>
            </a:r>
            <a:r>
              <a:rPr kumimoji="0" lang="zh-TW" altLang="en-US" sz="2000" dirty="0" smtClean="0">
                <a:solidFill>
                  <a:schemeClr val="tx1"/>
                </a:solidFill>
                <a:effectLst/>
                <a:latin typeface="標楷體" pitchFamily="65" charset="-120"/>
                <a:ea typeface="標楷體" pitchFamily="65" charset="-120"/>
              </a:rPr>
              <a:t>原著</a:t>
            </a:r>
            <a:r>
              <a:rPr kumimoji="0" lang="en-US" altLang="zh-TW" sz="2000" dirty="0" smtClean="0">
                <a:solidFill>
                  <a:schemeClr val="tx1"/>
                </a:solidFill>
                <a:effectLst/>
                <a:latin typeface="標楷體" pitchFamily="65" charset="-120"/>
                <a:ea typeface="標楷體" pitchFamily="65" charset="-120"/>
              </a:rPr>
              <a:t>,</a:t>
            </a:r>
            <a:r>
              <a:rPr kumimoji="0" lang="zh-TW" altLang="en-US" sz="2000" dirty="0" smtClean="0">
                <a:solidFill>
                  <a:schemeClr val="tx1"/>
                </a:solidFill>
                <a:effectLst/>
                <a:latin typeface="標楷體" pitchFamily="65" charset="-120"/>
                <a:ea typeface="標楷體" pitchFamily="65" charset="-120"/>
              </a:rPr>
              <a:t>三言社</a:t>
            </a:r>
            <a:r>
              <a:rPr kumimoji="0" lang="en-US" altLang="zh-TW" sz="2000" dirty="0" smtClean="0">
                <a:solidFill>
                  <a:schemeClr val="tx1"/>
                </a:solidFill>
                <a:effectLst/>
                <a:latin typeface="標楷體" pitchFamily="65" charset="-120"/>
                <a:ea typeface="標楷體" pitchFamily="65" charset="-120"/>
              </a:rPr>
              <a:t>,2006] </a:t>
            </a:r>
            <a:r>
              <a:rPr kumimoji="0" lang="zh-TW" altLang="en-US" dirty="0" smtClean="0">
                <a:solidFill>
                  <a:schemeClr val="tx1"/>
                </a:solidFill>
                <a:effectLst/>
                <a:latin typeface="標楷體" pitchFamily="65" charset="-120"/>
                <a:ea typeface="標楷體" pitchFamily="65" charset="-120"/>
              </a:rPr>
              <a:t>舉數原則</a:t>
            </a:r>
            <a:r>
              <a:rPr kumimoji="0" lang="en-US" altLang="zh-TW" dirty="0" smtClean="0">
                <a:solidFill>
                  <a:schemeClr val="tx1"/>
                </a:solidFill>
                <a:effectLst/>
                <a:latin typeface="標楷體" pitchFamily="65" charset="-120"/>
                <a:ea typeface="標楷體" pitchFamily="65" charset="-120"/>
              </a:rPr>
              <a:t>: (</a:t>
            </a:r>
            <a:r>
              <a:rPr kumimoji="0" lang="zh-TW" altLang="en-US" dirty="0" smtClean="0">
                <a:solidFill>
                  <a:schemeClr val="tx1"/>
                </a:solidFill>
                <a:effectLst/>
                <a:latin typeface="標楷體" pitchFamily="65" charset="-120"/>
                <a:ea typeface="標楷體" pitchFamily="65" charset="-120"/>
              </a:rPr>
              <a:t>後面有例子</a:t>
            </a:r>
            <a:r>
              <a:rPr kumimoji="0" lang="en-US" altLang="zh-TW" dirty="0" smtClean="0">
                <a:solidFill>
                  <a:schemeClr val="tx1"/>
                </a:solidFill>
                <a:effectLst/>
                <a:latin typeface="標楷體" pitchFamily="65" charset="-120"/>
                <a:ea typeface="標楷體" pitchFamily="65" charset="-120"/>
              </a:rPr>
              <a:t>)</a:t>
            </a:r>
          </a:p>
          <a:p>
            <a:pPr eaLnBrk="1" hangingPunct="1">
              <a:lnSpc>
                <a:spcPct val="90000"/>
              </a:lnSpc>
              <a:buFont typeface="Wingdings" pitchFamily="2" charset="2"/>
              <a:buNone/>
              <a:defRPr/>
            </a:pPr>
            <a:endParaRPr lang="zh-TW" altLang="en-US" dirty="0" smtClean="0">
              <a:solidFill>
                <a:schemeClr val="tx1"/>
              </a:solidFill>
              <a:latin typeface="標楷體" pitchFamily="65" charset="-120"/>
              <a:ea typeface="標楷體" pitchFamily="65" charset="-120"/>
            </a:endParaRPr>
          </a:p>
          <a:p>
            <a:pPr eaLnBrk="1" hangingPunct="1">
              <a:lnSpc>
                <a:spcPct val="90000"/>
              </a:lnSpc>
              <a:buFontTx/>
              <a:buNone/>
              <a:defRPr/>
            </a:pP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利用空白將</a:t>
            </a:r>
            <a:r>
              <a:rPr lang="zh-TW" altLang="en-US" b="1" dirty="0" smtClean="0">
                <a:solidFill>
                  <a:schemeClr val="tx1"/>
                </a:solidFill>
                <a:latin typeface="標楷體" pitchFamily="65" charset="-120"/>
                <a:ea typeface="標楷體" pitchFamily="65" charset="-120"/>
              </a:rPr>
              <a:t>相似</a:t>
            </a:r>
            <a:r>
              <a:rPr lang="zh-TW" altLang="en-US" dirty="0" smtClean="0">
                <a:solidFill>
                  <a:schemeClr val="tx1"/>
                </a:solidFill>
                <a:latin typeface="標楷體" pitchFamily="65" charset="-120"/>
                <a:ea typeface="標楷體" pitchFamily="65" charset="-120"/>
              </a:rPr>
              <a:t>項目放一起 形成視覺單元</a:t>
            </a:r>
          </a:p>
          <a:p>
            <a:pPr eaLnBrk="1" hangingPunct="1">
              <a:lnSpc>
                <a:spcPct val="90000"/>
              </a:lnSpc>
              <a:buFontTx/>
              <a:buNone/>
              <a:defRPr/>
            </a:pP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每頁不超過五個單元</a:t>
            </a:r>
          </a:p>
          <a:p>
            <a:pPr eaLnBrk="1" hangingPunct="1">
              <a:lnSpc>
                <a:spcPct val="90000"/>
              </a:lnSpc>
              <a:buFontTx/>
              <a:buNone/>
              <a:defRPr/>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各單元要</a:t>
            </a:r>
            <a:r>
              <a:rPr lang="zh-TW" altLang="en-US" b="1" dirty="0" smtClean="0">
                <a:solidFill>
                  <a:schemeClr val="tx1"/>
                </a:solidFill>
                <a:latin typeface="標楷體" pitchFamily="65" charset="-120"/>
                <a:ea typeface="標楷體" pitchFamily="65" charset="-120"/>
              </a:rPr>
              <a:t>對齊 </a:t>
            </a:r>
            <a:r>
              <a:rPr lang="zh-TW" altLang="en-US" dirty="0" smtClean="0">
                <a:solidFill>
                  <a:schemeClr val="tx1"/>
                </a:solidFill>
                <a:latin typeface="標楷體" pitchFamily="65" charset="-120"/>
                <a:ea typeface="標楷體" pitchFamily="65" charset="-120"/>
              </a:rPr>
              <a:t>形成視覺聯貫性 </a:t>
            </a:r>
          </a:p>
          <a:p>
            <a:pPr eaLnBrk="1" hangingPunct="1">
              <a:lnSpc>
                <a:spcPct val="90000"/>
              </a:lnSpc>
              <a:buFontTx/>
              <a:buNone/>
              <a:defRPr/>
            </a:pPr>
            <a:r>
              <a:rPr lang="en-US" altLang="zh-TW" dirty="0" smtClean="0">
                <a:solidFill>
                  <a:schemeClr val="tx1"/>
                </a:solidFill>
                <a:latin typeface="標楷體" pitchFamily="65" charset="-120"/>
                <a:ea typeface="標楷體" pitchFamily="65" charset="-120"/>
              </a:rPr>
              <a:t>4.</a:t>
            </a:r>
            <a:r>
              <a:rPr lang="zh-TW" altLang="en-US" dirty="0" smtClean="0">
                <a:solidFill>
                  <a:schemeClr val="tx1"/>
                </a:solidFill>
                <a:latin typeface="標楷體" pitchFamily="65" charset="-120"/>
                <a:ea typeface="標楷體" pitchFamily="65" charset="-120"/>
              </a:rPr>
              <a:t>要</a:t>
            </a:r>
            <a:r>
              <a:rPr lang="zh-TW" altLang="en-US" b="1" dirty="0" smtClean="0">
                <a:solidFill>
                  <a:schemeClr val="tx1"/>
                </a:solidFill>
                <a:latin typeface="標楷體" pitchFamily="65" charset="-120"/>
                <a:ea typeface="標楷體" pitchFamily="65" charset="-120"/>
              </a:rPr>
              <a:t>重複</a:t>
            </a:r>
            <a:r>
              <a:rPr lang="zh-TW" altLang="en-US" dirty="0" smtClean="0">
                <a:solidFill>
                  <a:schemeClr val="tx1"/>
                </a:solidFill>
                <a:latin typeface="標楷體" pitchFamily="65" charset="-120"/>
                <a:ea typeface="標楷體" pitchFamily="65" charset="-120"/>
              </a:rPr>
              <a:t>重點</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如粗體字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營造一致性風格</a:t>
            </a:r>
          </a:p>
          <a:p>
            <a:pPr eaLnBrk="1" hangingPunct="1">
              <a:lnSpc>
                <a:spcPct val="90000"/>
              </a:lnSpc>
              <a:buFontTx/>
              <a:buNone/>
              <a:defRPr/>
            </a:pPr>
            <a:r>
              <a:rPr lang="en-US" altLang="zh-TW" dirty="0" smtClean="0">
                <a:solidFill>
                  <a:schemeClr val="tx1"/>
                </a:solidFill>
                <a:latin typeface="標楷體" pitchFamily="65" charset="-120"/>
                <a:ea typeface="標楷體" pitchFamily="65" charset="-120"/>
              </a:rPr>
              <a:t>5.</a:t>
            </a:r>
            <a:r>
              <a:rPr lang="zh-TW" altLang="en-US" dirty="0" smtClean="0">
                <a:solidFill>
                  <a:schemeClr val="tx1"/>
                </a:solidFill>
                <a:latin typeface="標楷體" pitchFamily="65" charset="-120"/>
                <a:ea typeface="標楷體" pitchFamily="65" charset="-120"/>
              </a:rPr>
              <a:t>要強烈</a:t>
            </a:r>
            <a:r>
              <a:rPr lang="zh-TW" altLang="en-US" b="1" dirty="0" smtClean="0">
                <a:solidFill>
                  <a:schemeClr val="tx1"/>
                </a:solidFill>
                <a:latin typeface="標楷體" pitchFamily="65" charset="-120"/>
                <a:ea typeface="標楷體" pitchFamily="65" charset="-120"/>
              </a:rPr>
              <a:t>對比</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如粗體字與標準字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eaLnBrk="1" hangingPunct="1">
              <a:lnSpc>
                <a:spcPct val="90000"/>
              </a:lnSpc>
              <a:buFontTx/>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營造視覺焦點</a:t>
            </a:r>
            <a:endParaRPr lang="en-US" altLang="zh-TW" dirty="0" smtClean="0">
              <a:solidFill>
                <a:schemeClr val="tx1"/>
              </a:solidFill>
              <a:latin typeface="標楷體" pitchFamily="65" charset="-120"/>
              <a:ea typeface="標楷體" pitchFamily="65" charset="-120"/>
            </a:endParaRPr>
          </a:p>
          <a:p>
            <a:pPr eaLnBrk="1" hangingPunct="1">
              <a:lnSpc>
                <a:spcPct val="90000"/>
              </a:lnSpc>
              <a:buFontTx/>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477814361"/>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317FB36-9FBF-4CCD-9A99-4B6B8A7155D4}" type="slidenum">
              <a:rPr lang="zh-TW" altLang="en-US" smtClean="0">
                <a:solidFill>
                  <a:schemeClr val="tx1"/>
                </a:solidFill>
              </a:rPr>
              <a:pPr>
                <a:defRPr/>
              </a:pPr>
              <a:t>367</a:t>
            </a:fld>
            <a:endParaRPr lang="en-US" altLang="zh-TW">
              <a:solidFill>
                <a:schemeClr val="tx1"/>
              </a:solidFill>
            </a:endParaRPr>
          </a:p>
        </p:txBody>
      </p:sp>
      <p:sp>
        <p:nvSpPr>
          <p:cNvPr id="201730"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標楷體" pitchFamily="65" charset="-120"/>
                <a:ea typeface="標楷體" pitchFamily="65" charset="-120"/>
              </a:rPr>
              <a:t>Header(</a:t>
            </a:r>
            <a:r>
              <a:rPr lang="zh-TW" altLang="en-US" dirty="0" smtClean="0">
                <a:solidFill>
                  <a:schemeClr val="tx1"/>
                </a:solidFill>
                <a:latin typeface="標楷體" pitchFamily="65" charset="-120"/>
                <a:ea typeface="標楷體" pitchFamily="65" charset="-120"/>
              </a:rPr>
              <a:t>標頭</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兩例</a:t>
            </a:r>
          </a:p>
        </p:txBody>
      </p:sp>
      <p:sp>
        <p:nvSpPr>
          <p:cNvPr id="201731" name="Rectangle 3"/>
          <p:cNvSpPr>
            <a:spLocks noGrp="1" noChangeArrowheads="1"/>
          </p:cNvSpPr>
          <p:nvPr>
            <p:ph sz="quarter" idx="4294967295"/>
          </p:nvPr>
        </p:nvSpPr>
        <p:spPr>
          <a:xfrm>
            <a:off x="609600" y="1357313"/>
            <a:ext cx="10972800" cy="4773612"/>
          </a:xfrm>
          <a:prstGeom prst="rect">
            <a:avLst/>
          </a:prstGeom>
        </p:spPr>
        <p:txBody>
          <a:bodyPr/>
          <a:lstStyle/>
          <a:p>
            <a:pPr eaLnBrk="1" hangingPunct="1">
              <a:lnSpc>
                <a:spcPct val="80000"/>
              </a:lnSpc>
              <a:buFont typeface="Wingdings" pitchFamily="2" charset="2"/>
              <a:buNone/>
              <a:defRPr/>
            </a:pPr>
            <a:r>
              <a:rPr kumimoji="0" lang="en-US" altLang="zh-TW" sz="1800" dirty="0" smtClean="0">
                <a:solidFill>
                  <a:schemeClr val="tx1"/>
                </a:solidFill>
                <a:effectLst/>
              </a:rPr>
              <a:t>/</a:t>
            </a:r>
            <a:r>
              <a:rPr kumimoji="0" lang="zh-TW" altLang="en-US" sz="1800" dirty="0" smtClean="0">
                <a:solidFill>
                  <a:schemeClr val="tx1"/>
                </a:solidFill>
                <a:effectLst/>
              </a:rPr>
              <a:t>*</a:t>
            </a:r>
            <a:r>
              <a:rPr kumimoji="0" lang="en-US" altLang="zh-TW" sz="1800" dirty="0" smtClean="0">
                <a:solidFill>
                  <a:schemeClr val="tx1"/>
                </a:solidFill>
                <a:effectLst/>
              </a:rPr>
              <a:t>----------------------------------------------------------------------------------------------</a:t>
            </a:r>
          </a:p>
          <a:p>
            <a:pPr eaLnBrk="1" hangingPunct="1">
              <a:lnSpc>
                <a:spcPct val="80000"/>
              </a:lnSpc>
              <a:buFont typeface="Wingdings" pitchFamily="2" charset="2"/>
              <a:buNone/>
              <a:defRPr/>
            </a:pPr>
            <a:r>
              <a:rPr kumimoji="0" lang="en-US" altLang="zh-TW" sz="1800" dirty="0" smtClean="0">
                <a:solidFill>
                  <a:schemeClr val="tx1"/>
                </a:solidFill>
                <a:effectLst/>
              </a:rPr>
              <a:t>* method  </a:t>
            </a:r>
            <a:r>
              <a:rPr kumimoji="0" lang="en-US" altLang="zh-TW" sz="1800" b="1" i="1" dirty="0" err="1" smtClean="0">
                <a:solidFill>
                  <a:schemeClr val="tx1"/>
                </a:solidFill>
                <a:effectLst/>
              </a:rPr>
              <a:t>sub</a:t>
            </a:r>
            <a:r>
              <a:rPr kumimoji="0" lang="en-US" altLang="zh-TW" sz="1800" b="1" dirty="0" err="1" smtClean="0">
                <a:solidFill>
                  <a:schemeClr val="tx1"/>
                </a:solidFill>
                <a:effectLst/>
              </a:rPr>
              <a:t>String</a:t>
            </a:r>
            <a:r>
              <a:rPr kumimoji="0" lang="en-US" altLang="zh-TW" sz="1800" b="1" dirty="0" smtClean="0">
                <a:solidFill>
                  <a:schemeClr val="tx1"/>
                </a:solidFill>
                <a:effectLst/>
              </a:rPr>
              <a:t>                                                                                                    </a:t>
            </a:r>
            <a:endParaRPr kumimoji="0" lang="en-US" altLang="zh-TW" sz="1800" dirty="0" smtClean="0">
              <a:solidFill>
                <a:schemeClr val="tx1"/>
              </a:solidFill>
              <a:effectLst/>
            </a:endParaRPr>
          </a:p>
          <a:p>
            <a:pPr eaLnBrk="1" hangingPunct="1">
              <a:lnSpc>
                <a:spcPct val="80000"/>
              </a:lnSpc>
              <a:buFont typeface="Wingdings" pitchFamily="2" charset="2"/>
              <a:buNone/>
              <a:defRPr/>
            </a:pPr>
            <a:r>
              <a:rPr kumimoji="0" lang="en-US" altLang="zh-TW" sz="1800" dirty="0" smtClean="0">
                <a:solidFill>
                  <a:schemeClr val="tx1"/>
                </a:solidFill>
                <a:effectLst/>
              </a:rPr>
              <a:t>* A String object</a:t>
            </a:r>
            <a:r>
              <a:rPr kumimoji="0" lang="zh-TW" altLang="en-US" sz="1800" dirty="0" smtClean="0">
                <a:solidFill>
                  <a:schemeClr val="tx1"/>
                </a:solidFill>
                <a:effectLst/>
              </a:rPr>
              <a:t>呼叫此 </a:t>
            </a:r>
            <a:r>
              <a:rPr kumimoji="0" lang="en-US" altLang="zh-TW" sz="1800" dirty="0" smtClean="0">
                <a:solidFill>
                  <a:schemeClr val="tx1"/>
                </a:solidFill>
                <a:effectLst/>
              </a:rPr>
              <a:t>method</a:t>
            </a:r>
            <a:r>
              <a:rPr kumimoji="0" lang="zh-TW" altLang="en-US" sz="1800" dirty="0" smtClean="0">
                <a:solidFill>
                  <a:schemeClr val="tx1"/>
                </a:solidFill>
                <a:effectLst/>
              </a:rPr>
              <a:t>，傳回介於兩個指定的 </a:t>
            </a:r>
            <a:r>
              <a:rPr kumimoji="0" lang="en-US" altLang="zh-TW" sz="1800" dirty="0" smtClean="0">
                <a:solidFill>
                  <a:schemeClr val="tx1"/>
                </a:solidFill>
                <a:effectLst/>
              </a:rPr>
              <a:t>indexes </a:t>
            </a:r>
            <a:r>
              <a:rPr kumimoji="0" lang="zh-TW" altLang="en-US" sz="1800" dirty="0" smtClean="0">
                <a:solidFill>
                  <a:schemeClr val="tx1"/>
                </a:solidFill>
                <a:effectLst/>
              </a:rPr>
              <a:t>的子字串</a:t>
            </a:r>
            <a:endParaRPr kumimoji="0" lang="en-US" altLang="zh-TW" sz="1800" dirty="0" smtClean="0">
              <a:solidFill>
                <a:schemeClr val="tx1"/>
              </a:solidFill>
              <a:effectLst/>
            </a:endParaRPr>
          </a:p>
          <a:p>
            <a:pPr eaLnBrk="1" hangingPunct="1">
              <a:lnSpc>
                <a:spcPct val="80000"/>
              </a:lnSpc>
              <a:buFont typeface="Wingdings" pitchFamily="2" charset="2"/>
              <a:buNone/>
              <a:defRPr/>
            </a:pPr>
            <a:r>
              <a:rPr kumimoji="0" lang="en-US" altLang="zh-TW" sz="1800" dirty="0" smtClean="0">
                <a:solidFill>
                  <a:schemeClr val="tx1"/>
                </a:solidFill>
                <a:effectLst/>
              </a:rPr>
              <a:t>*</a:t>
            </a:r>
          </a:p>
          <a:p>
            <a:pPr eaLnBrk="1" hangingPunct="1">
              <a:lnSpc>
                <a:spcPct val="80000"/>
              </a:lnSpc>
              <a:buFont typeface="Wingdings" pitchFamily="2" charset="2"/>
              <a:buNone/>
              <a:defRPr/>
            </a:pPr>
            <a:r>
              <a:rPr kumimoji="0" lang="en-US" altLang="zh-TW" sz="1800" dirty="0" smtClean="0">
                <a:solidFill>
                  <a:schemeClr val="tx1"/>
                </a:solidFill>
                <a:effectLst/>
              </a:rPr>
              <a:t>* @</a:t>
            </a:r>
            <a:r>
              <a:rPr kumimoji="0" lang="en-US" altLang="zh-TW" sz="1800" b="1" dirty="0" err="1" smtClean="0">
                <a:solidFill>
                  <a:schemeClr val="tx1"/>
                </a:solidFill>
                <a:effectLst/>
              </a:rPr>
              <a:t>param</a:t>
            </a:r>
            <a:r>
              <a:rPr kumimoji="0" lang="en-US" altLang="zh-TW" sz="1800" dirty="0" smtClean="0">
                <a:solidFill>
                  <a:schemeClr val="tx1"/>
                </a:solidFill>
                <a:effectLst/>
              </a:rPr>
              <a:t> </a:t>
            </a:r>
            <a:r>
              <a:rPr kumimoji="0" lang="en-US" altLang="zh-TW" sz="1800" dirty="0" err="1" smtClean="0">
                <a:solidFill>
                  <a:schemeClr val="tx1"/>
                </a:solidFill>
                <a:effectLst/>
              </a:rPr>
              <a:t>beginIndex</a:t>
            </a:r>
            <a:r>
              <a:rPr kumimoji="0" lang="en-US" altLang="zh-TW" sz="1800" dirty="0" smtClean="0">
                <a:solidFill>
                  <a:schemeClr val="tx1"/>
                </a:solidFill>
                <a:effectLst/>
              </a:rPr>
              <a:t> </a:t>
            </a:r>
            <a:r>
              <a:rPr kumimoji="0" lang="en-US" altLang="zh-TW" sz="1800" dirty="0" smtClean="0">
                <a:solidFill>
                  <a:schemeClr val="tx1"/>
                </a:solidFill>
                <a:effectLst/>
                <a:latin typeface="Arial"/>
              </a:rPr>
              <a:t> </a:t>
            </a:r>
            <a:r>
              <a:rPr kumimoji="0" lang="zh-TW" altLang="en-US" sz="1800" dirty="0" smtClean="0">
                <a:solidFill>
                  <a:schemeClr val="tx1"/>
                </a:solidFill>
                <a:effectLst/>
              </a:rPr>
              <a:t>子字串起始的 </a:t>
            </a:r>
            <a:r>
              <a:rPr kumimoji="0" lang="en-US" altLang="zh-TW" sz="1800" dirty="0" smtClean="0">
                <a:solidFill>
                  <a:schemeClr val="tx1"/>
                </a:solidFill>
                <a:effectLst/>
              </a:rPr>
              <a:t>index (</a:t>
            </a:r>
            <a:r>
              <a:rPr kumimoji="0" lang="zh-TW" altLang="en-US" sz="1800" dirty="0" smtClean="0">
                <a:solidFill>
                  <a:schemeClr val="tx1"/>
                </a:solidFill>
                <a:effectLst/>
              </a:rPr>
              <a:t>含此 </a:t>
            </a:r>
            <a:r>
              <a:rPr kumimoji="0" lang="en-US" altLang="zh-TW" sz="1800" dirty="0" smtClean="0">
                <a:solidFill>
                  <a:schemeClr val="tx1"/>
                </a:solidFill>
                <a:effectLst/>
              </a:rPr>
              <a:t>index)</a:t>
            </a:r>
          </a:p>
          <a:p>
            <a:pPr eaLnBrk="1" hangingPunct="1">
              <a:lnSpc>
                <a:spcPct val="80000"/>
              </a:lnSpc>
              <a:buFont typeface="Wingdings" pitchFamily="2" charset="2"/>
              <a:buNone/>
              <a:defRPr/>
            </a:pPr>
            <a:r>
              <a:rPr kumimoji="0" lang="en-US" altLang="zh-TW" sz="1800" dirty="0" smtClean="0">
                <a:solidFill>
                  <a:schemeClr val="tx1"/>
                </a:solidFill>
                <a:effectLst/>
              </a:rPr>
              <a:t>* @</a:t>
            </a:r>
            <a:r>
              <a:rPr kumimoji="0" lang="en-US" altLang="zh-TW" sz="1800" b="1" dirty="0" err="1" smtClean="0">
                <a:solidFill>
                  <a:schemeClr val="tx1"/>
                </a:solidFill>
                <a:effectLst/>
              </a:rPr>
              <a:t>param</a:t>
            </a:r>
            <a:r>
              <a:rPr kumimoji="0" lang="en-US" altLang="zh-TW" sz="1800" dirty="0" smtClean="0">
                <a:solidFill>
                  <a:schemeClr val="tx1"/>
                </a:solidFill>
                <a:effectLst/>
              </a:rPr>
              <a:t> </a:t>
            </a:r>
            <a:r>
              <a:rPr kumimoji="0" lang="en-US" altLang="zh-TW" sz="1800" dirty="0" err="1" smtClean="0">
                <a:solidFill>
                  <a:schemeClr val="tx1"/>
                </a:solidFill>
                <a:effectLst/>
              </a:rPr>
              <a:t>endIndex</a:t>
            </a:r>
            <a:r>
              <a:rPr kumimoji="0" lang="en-US" altLang="zh-TW" sz="1800" dirty="0" smtClean="0">
                <a:solidFill>
                  <a:schemeClr val="tx1"/>
                </a:solidFill>
                <a:effectLst/>
              </a:rPr>
              <a:t>    </a:t>
            </a:r>
            <a:r>
              <a:rPr kumimoji="0" lang="en-US" altLang="zh-TW" sz="1800" dirty="0" smtClean="0">
                <a:solidFill>
                  <a:schemeClr val="tx1"/>
                </a:solidFill>
                <a:effectLst/>
                <a:latin typeface="Arial"/>
              </a:rPr>
              <a:t> </a:t>
            </a:r>
            <a:r>
              <a:rPr kumimoji="0" lang="zh-TW" altLang="en-US" sz="1800" dirty="0" smtClean="0">
                <a:solidFill>
                  <a:schemeClr val="tx1"/>
                </a:solidFill>
                <a:effectLst/>
              </a:rPr>
              <a:t>子字串最後的 </a:t>
            </a:r>
            <a:r>
              <a:rPr kumimoji="0" lang="en-US" altLang="zh-TW" sz="1800" dirty="0" smtClean="0">
                <a:solidFill>
                  <a:schemeClr val="tx1"/>
                </a:solidFill>
                <a:effectLst/>
              </a:rPr>
              <a:t>index (</a:t>
            </a:r>
            <a:r>
              <a:rPr kumimoji="0" lang="zh-TW" altLang="en-US" sz="1800" dirty="0" smtClean="0">
                <a:solidFill>
                  <a:schemeClr val="tx1"/>
                </a:solidFill>
                <a:effectLst/>
              </a:rPr>
              <a:t>不含此 </a:t>
            </a:r>
            <a:r>
              <a:rPr kumimoji="0" lang="en-US" altLang="zh-TW" sz="1800" dirty="0" smtClean="0">
                <a:solidFill>
                  <a:schemeClr val="tx1"/>
                </a:solidFill>
                <a:effectLst/>
              </a:rPr>
              <a:t>index)</a:t>
            </a:r>
          </a:p>
          <a:p>
            <a:pPr eaLnBrk="1" hangingPunct="1">
              <a:lnSpc>
                <a:spcPct val="80000"/>
              </a:lnSpc>
              <a:buFont typeface="Wingdings" pitchFamily="2" charset="2"/>
              <a:buNone/>
              <a:defRPr/>
            </a:pPr>
            <a:r>
              <a:rPr kumimoji="0" lang="en-US" altLang="zh-TW" sz="1800" dirty="0" smtClean="0">
                <a:solidFill>
                  <a:schemeClr val="tx1"/>
                </a:solidFill>
                <a:effectLst/>
              </a:rPr>
              <a:t>* @</a:t>
            </a:r>
            <a:r>
              <a:rPr kumimoji="0" lang="en-US" altLang="zh-TW" sz="1800" b="1" dirty="0" smtClean="0">
                <a:solidFill>
                  <a:schemeClr val="tx1"/>
                </a:solidFill>
                <a:effectLst/>
              </a:rPr>
              <a:t>return</a:t>
            </a:r>
            <a:r>
              <a:rPr kumimoji="0" lang="en-US" altLang="zh-TW" sz="1800" dirty="0" smtClean="0">
                <a:solidFill>
                  <a:schemeClr val="tx1"/>
                </a:solidFill>
                <a:effectLst/>
              </a:rPr>
              <a:t> </a:t>
            </a:r>
            <a:r>
              <a:rPr kumimoji="0" lang="zh-TW" altLang="en-US" sz="1800" dirty="0" smtClean="0">
                <a:solidFill>
                  <a:schemeClr val="tx1"/>
                </a:solidFill>
                <a:effectLst/>
              </a:rPr>
              <a:t>由 </a:t>
            </a:r>
            <a:r>
              <a:rPr kumimoji="0" lang="en-US" altLang="zh-TW" sz="1800" dirty="0" err="1" smtClean="0">
                <a:solidFill>
                  <a:schemeClr val="tx1"/>
                </a:solidFill>
                <a:effectLst/>
              </a:rPr>
              <a:t>beginIndex</a:t>
            </a:r>
            <a:r>
              <a:rPr kumimoji="0" lang="en-US" altLang="zh-TW" sz="1800" dirty="0" smtClean="0">
                <a:solidFill>
                  <a:schemeClr val="tx1"/>
                </a:solidFill>
                <a:effectLst/>
              </a:rPr>
              <a:t> </a:t>
            </a:r>
            <a:r>
              <a:rPr kumimoji="0" lang="zh-TW" altLang="en-US" sz="1800" dirty="0" smtClean="0">
                <a:solidFill>
                  <a:schemeClr val="tx1"/>
                </a:solidFill>
                <a:effectLst/>
              </a:rPr>
              <a:t>到 </a:t>
            </a:r>
            <a:r>
              <a:rPr kumimoji="0" lang="zh-TW" altLang="en-US" sz="1800" dirty="0" smtClean="0">
                <a:solidFill>
                  <a:schemeClr val="tx1"/>
                </a:solidFill>
                <a:effectLst/>
                <a:latin typeface="Arial"/>
              </a:rPr>
              <a:t>“</a:t>
            </a:r>
            <a:r>
              <a:rPr kumimoji="0" lang="en-US" altLang="zh-TW" sz="1800" dirty="0" err="1" smtClean="0">
                <a:solidFill>
                  <a:schemeClr val="tx1"/>
                </a:solidFill>
                <a:effectLst/>
              </a:rPr>
              <a:t>endIndex</a:t>
            </a:r>
            <a:r>
              <a:rPr kumimoji="0" lang="en-US" altLang="zh-TW" sz="1800" dirty="0" smtClean="0">
                <a:solidFill>
                  <a:schemeClr val="tx1"/>
                </a:solidFill>
                <a:effectLst/>
              </a:rPr>
              <a:t> </a:t>
            </a:r>
            <a:r>
              <a:rPr kumimoji="0" lang="zh-TW" altLang="en-US" sz="1800" dirty="0" smtClean="0">
                <a:solidFill>
                  <a:schemeClr val="tx1"/>
                </a:solidFill>
                <a:effectLst/>
              </a:rPr>
              <a:t>的前一個位置</a:t>
            </a:r>
            <a:r>
              <a:rPr kumimoji="0" lang="zh-TW" altLang="en-US" sz="1800" dirty="0" smtClean="0">
                <a:solidFill>
                  <a:schemeClr val="tx1"/>
                </a:solidFill>
                <a:effectLst/>
                <a:latin typeface="Arial"/>
              </a:rPr>
              <a:t>”</a:t>
            </a:r>
            <a:r>
              <a:rPr kumimoji="0" lang="zh-TW" altLang="en-US" sz="1800" dirty="0" smtClean="0">
                <a:solidFill>
                  <a:schemeClr val="tx1"/>
                </a:solidFill>
                <a:effectLst/>
              </a:rPr>
              <a:t> 的子字串</a:t>
            </a:r>
            <a:endParaRPr kumimoji="0" lang="en-US" altLang="zh-TW" sz="1800" dirty="0" smtClean="0">
              <a:solidFill>
                <a:schemeClr val="tx1"/>
              </a:solidFill>
              <a:effectLst/>
            </a:endParaRPr>
          </a:p>
          <a:p>
            <a:pPr eaLnBrk="1" hangingPunct="1">
              <a:lnSpc>
                <a:spcPct val="80000"/>
              </a:lnSpc>
              <a:buFont typeface="Wingdings" pitchFamily="2" charset="2"/>
              <a:buNone/>
              <a:defRPr/>
            </a:pPr>
            <a:r>
              <a:rPr kumimoji="0" lang="en-US" altLang="zh-TW" sz="1800" dirty="0" smtClean="0">
                <a:solidFill>
                  <a:schemeClr val="tx1"/>
                </a:solidFill>
                <a:effectLst/>
              </a:rPr>
              <a:t>*</a:t>
            </a:r>
          </a:p>
          <a:p>
            <a:pPr eaLnBrk="1" hangingPunct="1">
              <a:lnSpc>
                <a:spcPct val="80000"/>
              </a:lnSpc>
              <a:buFont typeface="Wingdings" pitchFamily="2" charset="2"/>
              <a:buNone/>
              <a:defRPr/>
            </a:pPr>
            <a:r>
              <a:rPr kumimoji="0" lang="en-US" altLang="zh-TW" sz="1800" dirty="0" smtClean="0">
                <a:solidFill>
                  <a:schemeClr val="tx1"/>
                </a:solidFill>
                <a:effectLst/>
              </a:rPr>
              <a:t>* @</a:t>
            </a:r>
            <a:r>
              <a:rPr kumimoji="0" lang="en-US" altLang="zh-TW" sz="1800" b="1" dirty="0" smtClean="0">
                <a:solidFill>
                  <a:schemeClr val="tx1"/>
                </a:solidFill>
                <a:effectLst/>
              </a:rPr>
              <a:t>throws</a:t>
            </a:r>
            <a:r>
              <a:rPr kumimoji="0" lang="en-US" altLang="zh-TW" sz="1800" dirty="0" smtClean="0">
                <a:solidFill>
                  <a:schemeClr val="tx1"/>
                </a:solidFill>
                <a:effectLst/>
              </a:rPr>
              <a:t> </a:t>
            </a:r>
            <a:r>
              <a:rPr kumimoji="0" lang="en-US" altLang="zh-TW" sz="1800" dirty="0" err="1" smtClean="0">
                <a:solidFill>
                  <a:schemeClr val="tx1"/>
                </a:solidFill>
                <a:effectLst/>
              </a:rPr>
              <a:t>IndexOutOfBoundsException</a:t>
            </a:r>
            <a:r>
              <a:rPr kumimoji="0" lang="en-US" altLang="zh-TW" sz="1800" dirty="0" smtClean="0">
                <a:solidFill>
                  <a:schemeClr val="tx1"/>
                </a:solidFill>
                <a:effectLst/>
              </a:rPr>
              <a:t> </a:t>
            </a:r>
            <a:r>
              <a:rPr kumimoji="0" lang="en-US" altLang="zh-TW" sz="1800" dirty="0" smtClean="0">
                <a:solidFill>
                  <a:schemeClr val="tx1"/>
                </a:solidFill>
                <a:effectLst/>
                <a:latin typeface="Arial"/>
              </a:rPr>
              <a:t>–</a:t>
            </a:r>
            <a:r>
              <a:rPr kumimoji="0" lang="en-US" altLang="zh-TW" sz="1800" dirty="0" smtClean="0">
                <a:solidFill>
                  <a:schemeClr val="tx1"/>
                </a:solidFill>
                <a:effectLst/>
              </a:rPr>
              <a:t> </a:t>
            </a:r>
          </a:p>
          <a:p>
            <a:pPr eaLnBrk="1" hangingPunct="1">
              <a:lnSpc>
                <a:spcPct val="80000"/>
              </a:lnSpc>
              <a:buFont typeface="Wingdings" pitchFamily="2" charset="2"/>
              <a:buNone/>
              <a:defRPr/>
            </a:pPr>
            <a:r>
              <a:rPr kumimoji="0" lang="en-US" altLang="zh-TW" sz="1800" dirty="0" smtClean="0">
                <a:solidFill>
                  <a:schemeClr val="tx1"/>
                </a:solidFill>
                <a:effectLst/>
              </a:rPr>
              <a:t>*			if  </a:t>
            </a:r>
            <a:r>
              <a:rPr kumimoji="0" lang="en-US" altLang="zh-TW" sz="1800" dirty="0" err="1" smtClean="0">
                <a:solidFill>
                  <a:schemeClr val="tx1"/>
                </a:solidFill>
                <a:effectLst/>
              </a:rPr>
              <a:t>beginIndex</a:t>
            </a:r>
            <a:r>
              <a:rPr kumimoji="0" lang="en-US" altLang="zh-TW" sz="1800" dirty="0" smtClean="0">
                <a:solidFill>
                  <a:schemeClr val="tx1"/>
                </a:solidFill>
                <a:effectLst/>
              </a:rPr>
              <a:t> </a:t>
            </a:r>
            <a:r>
              <a:rPr kumimoji="0" lang="zh-TW" altLang="en-US" sz="1800" dirty="0" smtClean="0">
                <a:solidFill>
                  <a:schemeClr val="tx1"/>
                </a:solidFill>
                <a:effectLst/>
              </a:rPr>
              <a:t>是負數               </a:t>
            </a:r>
            <a:r>
              <a:rPr kumimoji="0" lang="en-US" altLang="zh-TW" sz="1800" dirty="0" smtClean="0">
                <a:solidFill>
                  <a:schemeClr val="tx1"/>
                </a:solidFill>
                <a:effectLst/>
              </a:rPr>
              <a:t>or</a:t>
            </a:r>
          </a:p>
          <a:p>
            <a:pPr eaLnBrk="1" hangingPunct="1">
              <a:lnSpc>
                <a:spcPct val="80000"/>
              </a:lnSpc>
              <a:buFont typeface="Wingdings" pitchFamily="2" charset="2"/>
              <a:buNone/>
              <a:defRPr/>
            </a:pPr>
            <a:r>
              <a:rPr kumimoji="0" lang="en-US" altLang="zh-TW" sz="1800" dirty="0" smtClean="0">
                <a:solidFill>
                  <a:schemeClr val="tx1"/>
                </a:solidFill>
                <a:effectLst/>
              </a:rPr>
              <a:t>*			    </a:t>
            </a:r>
            <a:r>
              <a:rPr kumimoji="0" lang="en-US" altLang="zh-TW" sz="1800" dirty="0" err="1" smtClean="0">
                <a:solidFill>
                  <a:schemeClr val="tx1"/>
                </a:solidFill>
                <a:effectLst/>
              </a:rPr>
              <a:t>beginIndex</a:t>
            </a:r>
            <a:r>
              <a:rPr kumimoji="0" lang="en-US" altLang="zh-TW" sz="1800" dirty="0" smtClean="0">
                <a:solidFill>
                  <a:schemeClr val="tx1"/>
                </a:solidFill>
                <a:effectLst/>
              </a:rPr>
              <a:t> </a:t>
            </a:r>
            <a:r>
              <a:rPr kumimoji="0" lang="zh-TW" altLang="en-US" sz="1800" dirty="0" smtClean="0">
                <a:solidFill>
                  <a:schemeClr val="tx1"/>
                </a:solidFill>
                <a:effectLst/>
              </a:rPr>
              <a:t>大於 </a:t>
            </a:r>
            <a:r>
              <a:rPr kumimoji="0" lang="en-US" altLang="zh-TW" sz="1800" dirty="0" err="1" smtClean="0">
                <a:solidFill>
                  <a:schemeClr val="tx1"/>
                </a:solidFill>
                <a:effectLst/>
              </a:rPr>
              <a:t>endIndex</a:t>
            </a:r>
            <a:r>
              <a:rPr kumimoji="0" lang="en-US" altLang="zh-TW" sz="1800" dirty="0" smtClean="0">
                <a:solidFill>
                  <a:schemeClr val="tx1"/>
                </a:solidFill>
                <a:effectLst/>
              </a:rPr>
              <a:t>   or</a:t>
            </a:r>
          </a:p>
          <a:p>
            <a:pPr eaLnBrk="1" hangingPunct="1">
              <a:lnSpc>
                <a:spcPct val="80000"/>
              </a:lnSpc>
              <a:buFont typeface="Wingdings" pitchFamily="2" charset="2"/>
              <a:buNone/>
              <a:defRPr/>
            </a:pPr>
            <a:r>
              <a:rPr kumimoji="0" lang="en-US" altLang="zh-TW" sz="1800" dirty="0" smtClean="0">
                <a:solidFill>
                  <a:schemeClr val="tx1"/>
                </a:solidFill>
                <a:effectLst/>
              </a:rPr>
              <a:t>*			    </a:t>
            </a:r>
            <a:r>
              <a:rPr kumimoji="0" lang="en-US" altLang="zh-TW" sz="1800" dirty="0" err="1" smtClean="0">
                <a:solidFill>
                  <a:schemeClr val="tx1"/>
                </a:solidFill>
                <a:effectLst/>
              </a:rPr>
              <a:t>endIndex</a:t>
            </a:r>
            <a:r>
              <a:rPr kumimoji="0" lang="en-US" altLang="zh-TW" sz="1800" dirty="0" smtClean="0">
                <a:solidFill>
                  <a:schemeClr val="tx1"/>
                </a:solidFill>
                <a:effectLst/>
              </a:rPr>
              <a:t>    </a:t>
            </a:r>
            <a:r>
              <a:rPr kumimoji="0" lang="zh-TW" altLang="en-US" sz="1800" dirty="0" smtClean="0">
                <a:solidFill>
                  <a:schemeClr val="tx1"/>
                </a:solidFill>
                <a:effectLst/>
              </a:rPr>
              <a:t>大於 </a:t>
            </a:r>
            <a:r>
              <a:rPr kumimoji="0" lang="en-US" altLang="zh-TW" sz="1800" dirty="0" smtClean="0">
                <a:solidFill>
                  <a:schemeClr val="tx1"/>
                </a:solidFill>
                <a:effectLst/>
              </a:rPr>
              <a:t>length()</a:t>
            </a:r>
          </a:p>
          <a:p>
            <a:pPr eaLnBrk="1" hangingPunct="1">
              <a:lnSpc>
                <a:spcPct val="80000"/>
              </a:lnSpc>
              <a:buFont typeface="Wingdings" pitchFamily="2" charset="2"/>
              <a:buNone/>
              <a:defRPr/>
            </a:pPr>
            <a:r>
              <a:rPr kumimoji="0" lang="en-US" altLang="zh-TW" sz="1800" dirty="0" smtClean="0">
                <a:solidFill>
                  <a:schemeClr val="tx1"/>
                </a:solidFill>
                <a:effectLst/>
              </a:rPr>
              <a:t>*</a:t>
            </a:r>
          </a:p>
          <a:p>
            <a:pPr eaLnBrk="1" hangingPunct="1">
              <a:lnSpc>
                <a:spcPct val="80000"/>
              </a:lnSpc>
              <a:buFont typeface="Wingdings" pitchFamily="2" charset="2"/>
              <a:buNone/>
              <a:defRPr/>
            </a:pPr>
            <a:r>
              <a:rPr kumimoji="0" lang="en-US" altLang="zh-TW" sz="1800" b="1" dirty="0" smtClean="0">
                <a:solidFill>
                  <a:schemeClr val="tx1"/>
                </a:solidFill>
                <a:effectLst/>
              </a:rPr>
              <a:t>* Time estimate </a:t>
            </a:r>
            <a:r>
              <a:rPr kumimoji="0" lang="en-US" altLang="zh-TW" sz="1800" dirty="0" smtClean="0">
                <a:solidFill>
                  <a:schemeClr val="tx1"/>
                </a:solidFill>
                <a:effectLst/>
              </a:rPr>
              <a:t>: </a:t>
            </a:r>
            <a:r>
              <a:rPr lang="en-US" altLang="zh-TW" sz="1800" dirty="0">
                <a:solidFill>
                  <a:schemeClr val="tx1"/>
                </a:solidFill>
              </a:rPr>
              <a:t> </a:t>
            </a:r>
            <a:r>
              <a:rPr kumimoji="0" lang="en-US" altLang="zh-TW" sz="1800" dirty="0" smtClean="0">
                <a:solidFill>
                  <a:schemeClr val="tx1"/>
                </a:solidFill>
                <a:effectLst/>
              </a:rPr>
              <a:t>O (n)</a:t>
            </a:r>
          </a:p>
          <a:p>
            <a:pPr eaLnBrk="1" hangingPunct="1">
              <a:lnSpc>
                <a:spcPct val="80000"/>
              </a:lnSpc>
              <a:buFont typeface="Wingdings" pitchFamily="2" charset="2"/>
              <a:buNone/>
              <a:defRPr/>
            </a:pPr>
            <a:r>
              <a:rPr kumimoji="0" lang="en-US" altLang="zh-TW" sz="1800" dirty="0" smtClean="0">
                <a:solidFill>
                  <a:schemeClr val="tx1"/>
                </a:solidFill>
                <a:effectLst/>
              </a:rPr>
              <a:t>* </a:t>
            </a:r>
            <a:r>
              <a:rPr kumimoji="0" lang="en-US" altLang="zh-TW" sz="1800" b="1" dirty="0" smtClean="0">
                <a:solidFill>
                  <a:srgbClr val="FF0000"/>
                </a:solidFill>
                <a:effectLst/>
              </a:rPr>
              <a:t>Example:</a:t>
            </a:r>
            <a:r>
              <a:rPr kumimoji="0" lang="en-US" altLang="zh-TW" sz="1800" dirty="0" smtClean="0">
                <a:solidFill>
                  <a:schemeClr val="tx1"/>
                </a:solidFill>
                <a:effectLst/>
              </a:rPr>
              <a:t> </a:t>
            </a:r>
            <a:r>
              <a:rPr kumimoji="0" lang="en-US" altLang="zh-TW" sz="1800" dirty="0" smtClean="0">
                <a:solidFill>
                  <a:schemeClr val="tx1"/>
                </a:solidFill>
                <a:effectLst/>
                <a:latin typeface="Arial"/>
              </a:rPr>
              <a:t>“</a:t>
            </a:r>
            <a:r>
              <a:rPr kumimoji="0" lang="en-US" altLang="zh-TW" sz="1800" dirty="0" err="1" smtClean="0">
                <a:solidFill>
                  <a:schemeClr val="tx1"/>
                </a:solidFill>
                <a:effectLst/>
              </a:rPr>
              <a:t>helloworld</a:t>
            </a:r>
            <a:r>
              <a:rPr kumimoji="0" lang="en-US" altLang="zh-TW" sz="1800" dirty="0" err="1" smtClean="0">
                <a:solidFill>
                  <a:schemeClr val="tx1"/>
                </a:solidFill>
                <a:effectLst/>
                <a:latin typeface="Arial"/>
              </a:rPr>
              <a:t>”</a:t>
            </a:r>
            <a:r>
              <a:rPr kumimoji="0" lang="en-US" altLang="zh-TW" sz="1800" dirty="0" err="1" smtClean="0">
                <a:solidFill>
                  <a:schemeClr val="tx1"/>
                </a:solidFill>
                <a:effectLst/>
              </a:rPr>
              <a:t>.subString</a:t>
            </a:r>
            <a:r>
              <a:rPr kumimoji="0" lang="en-US" altLang="zh-TW" sz="1800" dirty="0" smtClean="0">
                <a:solidFill>
                  <a:schemeClr val="tx1"/>
                </a:solidFill>
                <a:effectLst/>
              </a:rPr>
              <a:t>(3,6) ; </a:t>
            </a:r>
            <a:r>
              <a:rPr kumimoji="0" lang="zh-TW" altLang="en-US" sz="1800" dirty="0" smtClean="0">
                <a:solidFill>
                  <a:schemeClr val="tx1"/>
                </a:solidFill>
                <a:effectLst/>
              </a:rPr>
              <a:t>傳回結果為 </a:t>
            </a:r>
            <a:r>
              <a:rPr kumimoji="0" lang="zh-TW" altLang="en-US" sz="1800" dirty="0" smtClean="0">
                <a:solidFill>
                  <a:schemeClr val="tx1"/>
                </a:solidFill>
                <a:effectLst/>
                <a:latin typeface="Arial"/>
              </a:rPr>
              <a:t>“</a:t>
            </a:r>
            <a:r>
              <a:rPr kumimoji="0" lang="en-US" altLang="zh-TW" sz="1800" dirty="0" smtClean="0">
                <a:solidFill>
                  <a:schemeClr val="tx1"/>
                </a:solidFill>
                <a:effectLst/>
              </a:rPr>
              <a:t>low</a:t>
            </a:r>
            <a:r>
              <a:rPr kumimoji="0" lang="en-US" altLang="zh-TW" sz="1800" dirty="0" smtClean="0">
                <a:solidFill>
                  <a:schemeClr val="tx1"/>
                </a:solidFill>
                <a:effectLst/>
                <a:latin typeface="Arial"/>
              </a:rPr>
              <a:t>”</a:t>
            </a:r>
            <a:endParaRPr kumimoji="0" lang="en-US" altLang="zh-TW" sz="1800" dirty="0" smtClean="0">
              <a:solidFill>
                <a:schemeClr val="tx1"/>
              </a:solidFill>
              <a:effectLst/>
            </a:endParaRPr>
          </a:p>
          <a:p>
            <a:pPr eaLnBrk="1" hangingPunct="1">
              <a:lnSpc>
                <a:spcPct val="80000"/>
              </a:lnSpc>
              <a:buFont typeface="Wingdings" pitchFamily="2" charset="2"/>
              <a:buNone/>
              <a:defRPr/>
            </a:pPr>
            <a:r>
              <a:rPr kumimoji="0" lang="en-US" altLang="zh-TW" sz="1800" dirty="0" smtClean="0">
                <a:solidFill>
                  <a:schemeClr val="tx1"/>
                </a:solidFill>
                <a:effectLst/>
              </a:rPr>
              <a:t>-------------------------------------------------------------------------------------------------*/</a:t>
            </a:r>
          </a:p>
          <a:p>
            <a:pPr eaLnBrk="1" hangingPunct="1">
              <a:lnSpc>
                <a:spcPct val="80000"/>
              </a:lnSpc>
              <a:buFont typeface="Wingdings" pitchFamily="2" charset="2"/>
              <a:buNone/>
              <a:defRPr/>
            </a:pPr>
            <a:r>
              <a:rPr kumimoji="0" lang="en-US" altLang="zh-TW" sz="1800" dirty="0" smtClean="0">
                <a:solidFill>
                  <a:schemeClr val="tx1"/>
                </a:solidFill>
                <a:effectLst/>
              </a:rPr>
              <a:t>public String </a:t>
            </a:r>
            <a:r>
              <a:rPr kumimoji="0" lang="en-US" altLang="zh-TW" sz="1800" b="1" dirty="0" err="1" smtClean="0">
                <a:solidFill>
                  <a:schemeClr val="tx1"/>
                </a:solidFill>
                <a:effectLst/>
              </a:rPr>
              <a:t>subString</a:t>
            </a:r>
            <a:r>
              <a:rPr kumimoji="0" lang="en-US" altLang="zh-TW" sz="1800" dirty="0" smtClean="0">
                <a:solidFill>
                  <a:schemeClr val="tx1"/>
                </a:solidFill>
                <a:effectLst/>
              </a:rPr>
              <a:t> (</a:t>
            </a:r>
            <a:r>
              <a:rPr kumimoji="0" lang="en-US" altLang="zh-TW" sz="1800" dirty="0" err="1" smtClean="0">
                <a:solidFill>
                  <a:schemeClr val="tx1"/>
                </a:solidFill>
                <a:effectLst/>
              </a:rPr>
              <a:t>int</a:t>
            </a:r>
            <a:r>
              <a:rPr kumimoji="0" lang="en-US" altLang="zh-TW" sz="1800" dirty="0" smtClean="0">
                <a:solidFill>
                  <a:schemeClr val="tx1"/>
                </a:solidFill>
                <a:effectLst/>
              </a:rPr>
              <a:t> </a:t>
            </a:r>
            <a:r>
              <a:rPr kumimoji="0" lang="en-US" altLang="zh-TW" sz="1800" dirty="0" err="1" smtClean="0">
                <a:solidFill>
                  <a:schemeClr val="tx1"/>
                </a:solidFill>
                <a:effectLst/>
              </a:rPr>
              <a:t>beginIndex</a:t>
            </a:r>
            <a:r>
              <a:rPr kumimoji="0" lang="en-US" altLang="zh-TW" sz="1800" dirty="0" smtClean="0">
                <a:solidFill>
                  <a:schemeClr val="tx1"/>
                </a:solidFill>
                <a:effectLst/>
              </a:rPr>
              <a:t>, </a:t>
            </a:r>
            <a:r>
              <a:rPr kumimoji="0" lang="en-US" altLang="zh-TW" sz="1800" dirty="0" err="1" smtClean="0">
                <a:solidFill>
                  <a:schemeClr val="tx1"/>
                </a:solidFill>
                <a:effectLst/>
              </a:rPr>
              <a:t>int</a:t>
            </a:r>
            <a:r>
              <a:rPr kumimoji="0" lang="en-US" altLang="zh-TW" sz="1800" dirty="0" smtClean="0">
                <a:solidFill>
                  <a:schemeClr val="tx1"/>
                </a:solidFill>
                <a:effectLst/>
              </a:rPr>
              <a:t> </a:t>
            </a:r>
            <a:r>
              <a:rPr kumimoji="0" lang="en-US" altLang="zh-TW" sz="1800" dirty="0" err="1" smtClean="0">
                <a:solidFill>
                  <a:schemeClr val="tx1"/>
                </a:solidFill>
                <a:effectLst/>
              </a:rPr>
              <a:t>endIndex</a:t>
            </a:r>
            <a:r>
              <a:rPr kumimoji="0" lang="en-US" altLang="zh-TW" sz="1800" dirty="0" smtClean="0">
                <a:solidFill>
                  <a:schemeClr val="tx1"/>
                </a:solidFill>
                <a:effectLst/>
              </a:rPr>
              <a:t>)</a:t>
            </a:r>
          </a:p>
          <a:p>
            <a:pPr eaLnBrk="1" hangingPunct="1">
              <a:lnSpc>
                <a:spcPct val="80000"/>
              </a:lnSpc>
              <a:buFont typeface="Wingdings" pitchFamily="2" charset="2"/>
              <a:buNone/>
              <a:defRPr/>
            </a:pPr>
            <a:endParaRPr kumimoji="0" lang="en-US" altLang="zh-TW" sz="1800" dirty="0" smtClean="0">
              <a:solidFill>
                <a:schemeClr val="tx1"/>
              </a:solidFill>
              <a:effectLst/>
            </a:endParaRPr>
          </a:p>
          <a:p>
            <a:pPr eaLnBrk="1" hangingPunct="1">
              <a:lnSpc>
                <a:spcPct val="80000"/>
              </a:lnSpc>
              <a:buFont typeface="Wingdings" pitchFamily="2" charset="2"/>
              <a:buNone/>
              <a:defRPr/>
            </a:pPr>
            <a:endParaRPr kumimoji="0" lang="en-US" altLang="zh-TW" sz="1800" dirty="0" smtClean="0">
              <a:solidFill>
                <a:schemeClr val="tx1"/>
              </a:solidFill>
              <a:effectLst/>
            </a:endParaRPr>
          </a:p>
          <a:p>
            <a:pPr eaLnBrk="1" hangingPunct="1">
              <a:lnSpc>
                <a:spcPct val="80000"/>
              </a:lnSpc>
              <a:defRPr/>
            </a:pPr>
            <a:endParaRPr lang="zh-TW" altLang="en-US" sz="1800" dirty="0" smtClean="0">
              <a:solidFill>
                <a:schemeClr val="tx1"/>
              </a:solidFill>
            </a:endParaRPr>
          </a:p>
        </p:txBody>
      </p:sp>
    </p:spTree>
    <p:extLst>
      <p:ext uri="{BB962C8B-B14F-4D97-AF65-F5344CB8AC3E}">
        <p14:creationId xmlns:p14="http://schemas.microsoft.com/office/powerpoint/2010/main" val="66716533"/>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endParaRPr lang="zh-TW" altLang="en-US">
              <a:solidFill>
                <a:schemeClr val="tx1"/>
              </a:solidFill>
            </a:endParaRPr>
          </a:p>
        </p:txBody>
      </p:sp>
      <p:sp>
        <p:nvSpPr>
          <p:cNvPr id="3" name="內容版面配置區 2"/>
          <p:cNvSpPr>
            <a:spLocks noGrp="1"/>
          </p:cNvSpPr>
          <p:nvPr>
            <p:ph sz="quarter" idx="4294967295"/>
          </p:nvPr>
        </p:nvSpPr>
        <p:spPr>
          <a:xfrm>
            <a:off x="609600" y="357188"/>
            <a:ext cx="10972800" cy="6500812"/>
          </a:xfrm>
          <a:prstGeom prst="rect">
            <a:avLst/>
          </a:prstGeom>
        </p:spPr>
        <p:txBody>
          <a:bodyPr>
            <a:normAutofit lnSpcReduction="10000"/>
          </a:bodyPr>
          <a:lstStyle/>
          <a:p>
            <a:pPr>
              <a:buFont typeface="Wingdings" pitchFamily="2" charset="2"/>
              <a:buNone/>
              <a:defRPr/>
            </a:pPr>
            <a:r>
              <a:rPr lang="en-US" altLang="zh-TW" sz="2000" dirty="0" smtClean="0">
                <a:solidFill>
                  <a:schemeClr val="tx1"/>
                </a:solidFill>
              </a:rPr>
              <a:t>/****************************************************************************************</a:t>
            </a:r>
          </a:p>
          <a:p>
            <a:pPr>
              <a:buFont typeface="Wingdings" pitchFamily="2" charset="2"/>
              <a:buNone/>
              <a:defRPr/>
            </a:pPr>
            <a:r>
              <a:rPr lang="en-US" altLang="zh-TW" sz="2000" dirty="0">
                <a:solidFill>
                  <a:schemeClr val="tx1"/>
                </a:solidFill>
              </a:rPr>
              <a:t> </a:t>
            </a:r>
            <a:r>
              <a:rPr lang="en-US" altLang="zh-TW" sz="2000" dirty="0" smtClean="0">
                <a:solidFill>
                  <a:schemeClr val="tx1"/>
                </a:solidFill>
              </a:rPr>
              <a:t>* class </a:t>
            </a:r>
            <a:r>
              <a:rPr lang="en-US" altLang="zh-TW" sz="2000" dirty="0" err="1" smtClean="0">
                <a:solidFill>
                  <a:schemeClr val="tx1"/>
                </a:solidFill>
              </a:rPr>
              <a:t>EventDetectionThread</a:t>
            </a:r>
            <a:r>
              <a:rPr lang="en-US" altLang="zh-TW" sz="2000" dirty="0" smtClean="0">
                <a:solidFill>
                  <a:schemeClr val="tx1"/>
                </a:solidFill>
              </a:rPr>
              <a:t> </a:t>
            </a:r>
          </a:p>
          <a:p>
            <a:pPr>
              <a:buFont typeface="Wingdings" pitchFamily="2" charset="2"/>
              <a:buNone/>
              <a:defRPr/>
            </a:pPr>
            <a:r>
              <a:rPr lang="en-US" altLang="zh-TW" sz="2000" dirty="0" smtClean="0">
                <a:solidFill>
                  <a:schemeClr val="tx1"/>
                </a:solidFill>
              </a:rPr>
              <a:t> *</a:t>
            </a:r>
          </a:p>
          <a:p>
            <a:pPr>
              <a:buFont typeface="Wingdings" pitchFamily="2" charset="2"/>
              <a:buNone/>
              <a:defRPr/>
            </a:pPr>
            <a:r>
              <a:rPr lang="en-US" altLang="zh-TW" sz="2000" dirty="0" smtClean="0">
                <a:solidFill>
                  <a:schemeClr val="tx1"/>
                </a:solidFill>
              </a:rPr>
              <a:t> *  </a:t>
            </a:r>
            <a:r>
              <a:rPr lang="zh-TW" altLang="en-US" sz="2000" dirty="0" smtClean="0">
                <a:solidFill>
                  <a:srgbClr val="FF0000"/>
                </a:solidFill>
              </a:rPr>
              <a:t>本 </a:t>
            </a:r>
            <a:r>
              <a:rPr lang="en-US" altLang="zh-TW" sz="2000" dirty="0" smtClean="0">
                <a:solidFill>
                  <a:srgbClr val="FF0000"/>
                </a:solidFill>
              </a:rPr>
              <a:t>thread </a:t>
            </a:r>
            <a:r>
              <a:rPr lang="zh-TW" altLang="en-US" sz="2000" dirty="0" smtClean="0">
                <a:solidFill>
                  <a:srgbClr val="FF0000"/>
                </a:solidFill>
              </a:rPr>
              <a:t>產生 </a:t>
            </a:r>
            <a:r>
              <a:rPr lang="en-US" altLang="zh-TW" sz="2000" dirty="0" smtClean="0">
                <a:solidFill>
                  <a:srgbClr val="FF0000"/>
                </a:solidFill>
              </a:rPr>
              <a:t>detector</a:t>
            </a:r>
            <a:r>
              <a:rPr lang="en-US" altLang="zh-TW" sz="2000" dirty="0" smtClean="0">
                <a:solidFill>
                  <a:schemeClr val="tx1"/>
                </a:solidFill>
              </a:rPr>
              <a:t>,</a:t>
            </a:r>
            <a:r>
              <a:rPr lang="zh-TW" altLang="en-US" sz="2000" dirty="0" smtClean="0">
                <a:solidFill>
                  <a:schemeClr val="tx1"/>
                </a:solidFill>
              </a:rPr>
              <a:t>它</a:t>
            </a:r>
            <a:r>
              <a:rPr lang="en-US" altLang="zh-TW" sz="2000" dirty="0" smtClean="0">
                <a:solidFill>
                  <a:schemeClr val="tx1"/>
                </a:solidFill>
              </a:rPr>
              <a:t>start</a:t>
            </a:r>
            <a:r>
              <a:rPr lang="zh-TW" altLang="en-US" sz="2000" dirty="0" smtClean="0">
                <a:solidFill>
                  <a:schemeClr val="tx1"/>
                </a:solidFill>
              </a:rPr>
              <a:t>後</a:t>
            </a:r>
            <a:r>
              <a:rPr lang="en-US" altLang="zh-TW" sz="2000" dirty="0" smtClean="0">
                <a:solidFill>
                  <a:schemeClr val="tx1"/>
                </a:solidFill>
              </a:rPr>
              <a:t>,</a:t>
            </a:r>
            <a:r>
              <a:rPr lang="zh-TW" altLang="en-US" sz="2000" dirty="0" smtClean="0">
                <a:solidFill>
                  <a:schemeClr val="tx1"/>
                </a:solidFill>
              </a:rPr>
              <a:t>每</a:t>
            </a:r>
            <a:r>
              <a:rPr lang="en-US" altLang="zh-TW" sz="2000" dirty="0" smtClean="0">
                <a:solidFill>
                  <a:schemeClr val="tx1"/>
                </a:solidFill>
              </a:rPr>
              <a:t>0.5</a:t>
            </a:r>
            <a:r>
              <a:rPr lang="zh-TW" altLang="en-US" sz="2000" dirty="0" smtClean="0">
                <a:solidFill>
                  <a:schemeClr val="tx1"/>
                </a:solidFill>
              </a:rPr>
              <a:t>秒</a:t>
            </a:r>
            <a:r>
              <a:rPr lang="en-US" altLang="zh-TW" sz="2000" dirty="0" smtClean="0">
                <a:solidFill>
                  <a:schemeClr val="tx1"/>
                </a:solidFill>
              </a:rPr>
              <a:t>(500 ms)</a:t>
            </a:r>
            <a:r>
              <a:rPr lang="zh-TW" altLang="en-US" sz="2000" dirty="0" smtClean="0">
                <a:solidFill>
                  <a:schemeClr val="tx1"/>
                </a:solidFill>
              </a:rPr>
              <a:t>到預設的</a:t>
            </a:r>
            <a:r>
              <a:rPr lang="en-US" altLang="zh-TW" sz="2000" dirty="0" smtClean="0">
                <a:solidFill>
                  <a:schemeClr val="tx1"/>
                </a:solidFill>
              </a:rPr>
              <a:t>./buffer</a:t>
            </a:r>
            <a:r>
              <a:rPr lang="zh-TW" altLang="en-US" sz="2000" dirty="0" smtClean="0">
                <a:solidFill>
                  <a:schemeClr val="tx1"/>
                </a:solidFill>
              </a:rPr>
              <a:t>資料夾抓取</a:t>
            </a:r>
            <a:r>
              <a:rPr lang="en-US" altLang="zh-TW" sz="2000" dirty="0" smtClean="0">
                <a:solidFill>
                  <a:schemeClr val="tx1"/>
                </a:solidFill>
              </a:rPr>
              <a:t>(fetch)</a:t>
            </a:r>
            <a:r>
              <a:rPr lang="zh-TW" altLang="en-US" sz="2000" dirty="0" smtClean="0">
                <a:solidFill>
                  <a:schemeClr val="tx1"/>
                </a:solidFill>
              </a:rPr>
              <a:t>一個</a:t>
            </a:r>
            <a:r>
              <a:rPr lang="en-US" altLang="zh-TW" sz="2000" dirty="0" smtClean="0">
                <a:solidFill>
                  <a:schemeClr val="tx1"/>
                </a:solidFill>
              </a:rPr>
              <a:t>event information(.xml)</a:t>
            </a:r>
            <a:r>
              <a:rPr lang="zh-TW" altLang="en-US" sz="2000" dirty="0" smtClean="0">
                <a:solidFill>
                  <a:schemeClr val="tx1"/>
                </a:solidFill>
              </a:rPr>
              <a:t>的</a:t>
            </a:r>
            <a:r>
              <a:rPr lang="en-US" altLang="zh-TW" sz="2000" dirty="0" smtClean="0">
                <a:solidFill>
                  <a:schemeClr val="tx1"/>
                </a:solidFill>
              </a:rPr>
              <a:t>path</a:t>
            </a:r>
            <a:endParaRPr lang="zh-TW" altLang="en-US" sz="2000" dirty="0" smtClean="0">
              <a:solidFill>
                <a:schemeClr val="tx1"/>
              </a:solidFill>
            </a:endParaRPr>
          </a:p>
          <a:p>
            <a:pPr>
              <a:buFont typeface="Wingdings" pitchFamily="2" charset="2"/>
              <a:buNone/>
              <a:defRPr/>
            </a:pPr>
            <a:r>
              <a:rPr lang="zh-TW" altLang="en-US" sz="2000" dirty="0" smtClean="0">
                <a:solidFill>
                  <a:schemeClr val="tx1"/>
                </a:solidFill>
              </a:rPr>
              <a:t> *  並通知</a:t>
            </a:r>
            <a:r>
              <a:rPr lang="en-US" altLang="zh-TW" sz="2000" dirty="0" smtClean="0">
                <a:solidFill>
                  <a:schemeClr val="tx1"/>
                </a:solidFill>
              </a:rPr>
              <a:t>observer (</a:t>
            </a:r>
            <a:r>
              <a:rPr lang="zh-TW" altLang="en-US" sz="2000" dirty="0" smtClean="0">
                <a:solidFill>
                  <a:schemeClr val="tx1"/>
                </a:solidFill>
              </a:rPr>
              <a:t>叫 </a:t>
            </a:r>
            <a:r>
              <a:rPr lang="en-US" altLang="zh-TW" sz="2000" dirty="0" smtClean="0">
                <a:solidFill>
                  <a:schemeClr val="tx1"/>
                </a:solidFill>
              </a:rPr>
              <a:t>event parser) </a:t>
            </a:r>
            <a:r>
              <a:rPr lang="zh-TW" altLang="en-US" sz="2000" dirty="0" smtClean="0">
                <a:solidFill>
                  <a:schemeClr val="tx1"/>
                </a:solidFill>
              </a:rPr>
              <a:t>此</a:t>
            </a:r>
            <a:r>
              <a:rPr lang="en-US" altLang="zh-TW" sz="2000" dirty="0" smtClean="0">
                <a:solidFill>
                  <a:schemeClr val="tx1"/>
                </a:solidFill>
              </a:rPr>
              <a:t>path. </a:t>
            </a:r>
          </a:p>
          <a:p>
            <a:pPr>
              <a:buFont typeface="Wingdings" pitchFamily="2" charset="2"/>
              <a:buNone/>
              <a:defRPr/>
            </a:pPr>
            <a:r>
              <a:rPr lang="en-US" altLang="zh-TW" sz="2000" dirty="0" smtClean="0">
                <a:solidFill>
                  <a:schemeClr val="tx1"/>
                </a:solidFill>
              </a:rPr>
              <a:t> *  </a:t>
            </a:r>
            <a:r>
              <a:rPr lang="zh-TW" altLang="en-US" sz="2000" dirty="0" smtClean="0">
                <a:solidFill>
                  <a:schemeClr val="tx1"/>
                </a:solidFill>
              </a:rPr>
              <a:t>如資料夾是空的</a:t>
            </a:r>
            <a:r>
              <a:rPr lang="en-US" altLang="zh-TW" sz="2000" dirty="0" smtClean="0">
                <a:solidFill>
                  <a:schemeClr val="tx1"/>
                </a:solidFill>
              </a:rPr>
              <a:t>, </a:t>
            </a:r>
            <a:r>
              <a:rPr lang="zh-TW" altLang="en-US" sz="2000" dirty="0" smtClean="0">
                <a:solidFill>
                  <a:schemeClr val="tx1"/>
                </a:solidFill>
              </a:rPr>
              <a:t>則回傳</a:t>
            </a:r>
            <a:r>
              <a:rPr lang="en-US" altLang="zh-TW" sz="2000" dirty="0" smtClean="0">
                <a:solidFill>
                  <a:schemeClr val="tx1"/>
                </a:solidFill>
              </a:rPr>
              <a:t>null.</a:t>
            </a:r>
          </a:p>
          <a:p>
            <a:pPr>
              <a:buFont typeface="Wingdings" pitchFamily="2" charset="2"/>
              <a:buNone/>
              <a:defRPr/>
            </a:pPr>
            <a:r>
              <a:rPr lang="en-US" altLang="zh-TW" sz="2000" dirty="0" smtClean="0">
                <a:solidFill>
                  <a:schemeClr val="tx1"/>
                </a:solidFill>
              </a:rPr>
              <a:t> *  </a:t>
            </a:r>
          </a:p>
          <a:p>
            <a:pPr>
              <a:buFont typeface="Wingdings" pitchFamily="2" charset="2"/>
              <a:buNone/>
              <a:defRPr/>
            </a:pPr>
            <a:r>
              <a:rPr lang="en-US" altLang="zh-TW" sz="2000" dirty="0" smtClean="0">
                <a:solidFill>
                  <a:schemeClr val="tx1"/>
                </a:solidFill>
              </a:rPr>
              <a:t> * </a:t>
            </a:r>
            <a:r>
              <a:rPr lang="en-US" altLang="zh-TW" sz="2000" dirty="0" smtClean="0">
                <a:solidFill>
                  <a:srgbClr val="FF0000"/>
                </a:solidFill>
              </a:rPr>
              <a:t>Example:</a:t>
            </a:r>
          </a:p>
          <a:p>
            <a:pPr>
              <a:buFont typeface="Wingdings" pitchFamily="2" charset="2"/>
              <a:buNone/>
              <a:defRPr/>
            </a:pPr>
            <a:r>
              <a:rPr lang="en-US" altLang="zh-TW" sz="2000" dirty="0" smtClean="0">
                <a:solidFill>
                  <a:schemeClr val="tx1"/>
                </a:solidFill>
              </a:rPr>
              <a:t> *    ./buffer</a:t>
            </a:r>
            <a:r>
              <a:rPr lang="zh-TW" altLang="en-US" sz="2000" dirty="0" smtClean="0">
                <a:solidFill>
                  <a:schemeClr val="tx1"/>
                </a:solidFill>
              </a:rPr>
              <a:t>資料夾有存進來的三個</a:t>
            </a:r>
            <a:r>
              <a:rPr lang="en-US" altLang="zh-TW" sz="2000" dirty="0" smtClean="0">
                <a:solidFill>
                  <a:schemeClr val="tx1"/>
                </a:solidFill>
              </a:rPr>
              <a:t>event information:</a:t>
            </a:r>
          </a:p>
          <a:p>
            <a:pPr>
              <a:buFont typeface="Wingdings" pitchFamily="2" charset="2"/>
              <a:buNone/>
              <a:defRPr/>
            </a:pPr>
            <a:r>
              <a:rPr lang="en-US" altLang="zh-TW" sz="2000" dirty="0" smtClean="0">
                <a:solidFill>
                  <a:schemeClr val="tx1"/>
                </a:solidFill>
              </a:rPr>
              <a:t> *</a:t>
            </a:r>
          </a:p>
          <a:p>
            <a:pPr>
              <a:buFont typeface="Wingdings" pitchFamily="2" charset="2"/>
              <a:buNone/>
              <a:defRPr/>
            </a:pPr>
            <a:r>
              <a:rPr lang="en-US" altLang="zh-TW" sz="2000" dirty="0" smtClean="0">
                <a:solidFill>
                  <a:schemeClr val="tx1"/>
                </a:solidFill>
              </a:rPr>
              <a:t> *  091123153040000.xml (</a:t>
            </a:r>
            <a:r>
              <a:rPr lang="zh-TW" altLang="en-US" sz="2000" dirty="0" smtClean="0">
                <a:solidFill>
                  <a:schemeClr val="tx1"/>
                </a:solidFill>
              </a:rPr>
              <a:t>最早存進來</a:t>
            </a:r>
            <a:r>
              <a:rPr lang="en-US" altLang="zh-TW" sz="2000" dirty="0" smtClean="0">
                <a:solidFill>
                  <a:schemeClr val="tx1"/>
                </a:solidFill>
              </a:rPr>
              <a:t>) year09 m11 d23 time1530 ms40000</a:t>
            </a:r>
          </a:p>
          <a:p>
            <a:pPr>
              <a:buFont typeface="Wingdings" pitchFamily="2" charset="2"/>
              <a:buNone/>
              <a:defRPr/>
            </a:pPr>
            <a:r>
              <a:rPr lang="en-US" altLang="zh-TW" sz="2000" dirty="0" smtClean="0">
                <a:solidFill>
                  <a:schemeClr val="tx1"/>
                </a:solidFill>
              </a:rPr>
              <a:t> *  091123153040500.xml                         year09 m11 d23 time1530 ms40500</a:t>
            </a:r>
          </a:p>
          <a:p>
            <a:pPr>
              <a:buFont typeface="Wingdings" pitchFamily="2" charset="2"/>
              <a:buNone/>
              <a:defRPr/>
            </a:pPr>
            <a:r>
              <a:rPr lang="en-US" altLang="zh-TW" sz="2000" dirty="0" smtClean="0">
                <a:solidFill>
                  <a:schemeClr val="tx1"/>
                </a:solidFill>
              </a:rPr>
              <a:t> *  091123153041000.xml (</a:t>
            </a:r>
            <a:r>
              <a:rPr lang="zh-TW" altLang="en-US" sz="2000" dirty="0" smtClean="0">
                <a:solidFill>
                  <a:schemeClr val="tx1"/>
                </a:solidFill>
              </a:rPr>
              <a:t>最晚存進來</a:t>
            </a:r>
            <a:r>
              <a:rPr lang="en-US" altLang="zh-TW" sz="2000" dirty="0" smtClean="0">
                <a:solidFill>
                  <a:schemeClr val="tx1"/>
                </a:solidFill>
              </a:rPr>
              <a:t>)                                               ms41000</a:t>
            </a:r>
          </a:p>
          <a:p>
            <a:pPr>
              <a:buFont typeface="Wingdings" pitchFamily="2" charset="2"/>
              <a:buNone/>
              <a:defRPr/>
            </a:pPr>
            <a:r>
              <a:rPr lang="en-US" altLang="zh-TW" sz="2000" dirty="0" smtClean="0">
                <a:solidFill>
                  <a:schemeClr val="tx1"/>
                </a:solidFill>
              </a:rPr>
              <a:t> *    </a:t>
            </a:r>
          </a:p>
          <a:p>
            <a:pPr>
              <a:buFont typeface="Wingdings" pitchFamily="2" charset="2"/>
              <a:buNone/>
              <a:defRPr/>
            </a:pPr>
            <a:r>
              <a:rPr lang="en-US" altLang="zh-TW" sz="2000" dirty="0" smtClean="0">
                <a:solidFill>
                  <a:schemeClr val="tx1"/>
                </a:solidFill>
              </a:rPr>
              <a:t> *  detector </a:t>
            </a:r>
            <a:r>
              <a:rPr lang="zh-TW" altLang="en-US" sz="2000" dirty="0" smtClean="0">
                <a:solidFill>
                  <a:schemeClr val="tx1"/>
                </a:solidFill>
              </a:rPr>
              <a:t>依序抓取 </a:t>
            </a:r>
            <a:r>
              <a:rPr lang="en-US" altLang="zh-TW" sz="2000" dirty="0" smtClean="0">
                <a:solidFill>
                  <a:schemeClr val="tx1"/>
                </a:solidFill>
              </a:rPr>
              <a:t>091123153040000.xml </a:t>
            </a:r>
            <a:r>
              <a:rPr lang="zh-TW" altLang="en-US" sz="2000" dirty="0" smtClean="0">
                <a:solidFill>
                  <a:schemeClr val="tx1"/>
                </a:solidFill>
              </a:rPr>
              <a:t>等等</a:t>
            </a:r>
            <a:endParaRPr lang="en-US" altLang="zh-TW" sz="2000" dirty="0" smtClean="0">
              <a:solidFill>
                <a:schemeClr val="tx1"/>
              </a:solidFill>
            </a:endParaRPr>
          </a:p>
          <a:p>
            <a:pPr>
              <a:buFont typeface="Wingdings" pitchFamily="2" charset="2"/>
              <a:buNone/>
              <a:defRPr/>
            </a:pPr>
            <a:r>
              <a:rPr lang="en-US" altLang="zh-TW" dirty="0" smtClean="0">
                <a:solidFill>
                  <a:schemeClr val="tx1"/>
                </a:solidFill>
              </a:rPr>
              <a:t>****************************************************************************</a:t>
            </a:r>
            <a:r>
              <a:rPr lang="en-US" altLang="zh-TW" sz="2000" dirty="0" smtClean="0">
                <a:solidFill>
                  <a:schemeClr val="tx1"/>
                </a:solidFill>
              </a:rPr>
              <a:t>*/</a:t>
            </a:r>
          </a:p>
          <a:p>
            <a:pPr>
              <a:buFont typeface="Wingdings" pitchFamily="2" charset="2"/>
              <a:buNone/>
              <a:defRPr/>
            </a:pPr>
            <a:r>
              <a:rPr lang="zh-TW" altLang="en-US" sz="2000" dirty="0" smtClean="0">
                <a:solidFill>
                  <a:schemeClr val="tx1"/>
                </a:solidFill>
              </a:rPr>
              <a:t>註</a:t>
            </a:r>
            <a:r>
              <a:rPr lang="en-US" altLang="zh-TW" sz="2000" dirty="0" smtClean="0">
                <a:solidFill>
                  <a:schemeClr val="tx1"/>
                </a:solidFill>
              </a:rPr>
              <a:t>:</a:t>
            </a:r>
            <a:r>
              <a:rPr lang="zh-TW" altLang="en-US" sz="2000" dirty="0" smtClean="0">
                <a:solidFill>
                  <a:srgbClr val="FF0000"/>
                </a:solidFill>
              </a:rPr>
              <a:t>如寫</a:t>
            </a:r>
            <a:r>
              <a:rPr lang="en-US" altLang="zh-TW" sz="2000" dirty="0" smtClean="0">
                <a:solidFill>
                  <a:srgbClr val="FF0000"/>
                </a:solidFill>
              </a:rPr>
              <a:t>detector=new </a:t>
            </a:r>
            <a:r>
              <a:rPr lang="en-US" altLang="zh-TW" sz="2000" dirty="0" err="1" smtClean="0">
                <a:solidFill>
                  <a:srgbClr val="FF0000"/>
                </a:solidFill>
              </a:rPr>
              <a:t>EventDetectionThred</a:t>
            </a:r>
            <a:r>
              <a:rPr lang="en-US" altLang="zh-TW" sz="2000" dirty="0" smtClean="0">
                <a:solidFill>
                  <a:srgbClr val="FF0000"/>
                </a:solidFill>
              </a:rPr>
              <a:t>(); </a:t>
            </a:r>
            <a:r>
              <a:rPr lang="zh-TW" altLang="en-US" sz="2000" dirty="0" smtClean="0">
                <a:solidFill>
                  <a:srgbClr val="FF0000"/>
                </a:solidFill>
              </a:rPr>
              <a:t>則不夠</a:t>
            </a:r>
            <a:r>
              <a:rPr lang="en-US" altLang="zh-TW" sz="2000" dirty="0" smtClean="0">
                <a:solidFill>
                  <a:srgbClr val="FF0000"/>
                </a:solidFill>
              </a:rPr>
              <a:t>abstract</a:t>
            </a:r>
            <a:endParaRPr lang="zh-TW" altLang="en-US" sz="2000" dirty="0">
              <a:solidFill>
                <a:srgbClr val="FF0000"/>
              </a:solidFill>
            </a:endParaRPr>
          </a:p>
        </p:txBody>
      </p:sp>
    </p:spTree>
    <p:extLst>
      <p:ext uri="{BB962C8B-B14F-4D97-AF65-F5344CB8AC3E}">
        <p14:creationId xmlns:p14="http://schemas.microsoft.com/office/powerpoint/2010/main" val="2570986122"/>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419071"/>
          </a:xfrm>
        </p:spPr>
        <p:txBody>
          <a:bodyPr>
            <a:normAutofit/>
          </a:bodyPr>
          <a:lstStyle/>
          <a:p>
            <a:pPr marL="0" indent="0">
              <a:buNone/>
            </a:pPr>
            <a:r>
              <a:rPr lang="en-US" altLang="zh-TW" dirty="0" smtClean="0"/>
              <a:t> (A)</a:t>
            </a:r>
          </a:p>
          <a:p>
            <a:pPr marL="0" indent="0">
              <a:buNone/>
            </a:pPr>
            <a:r>
              <a:rPr lang="en-US" altLang="zh-TW" dirty="0" smtClean="0"/>
              <a:t>                             try { UI </a:t>
            </a:r>
            <a:r>
              <a:rPr lang="en-US" altLang="zh-TW" dirty="0" err="1" smtClean="0"/>
              <a:t>aUI</a:t>
            </a:r>
            <a:r>
              <a:rPr lang="en-US" altLang="zh-TW" dirty="0" smtClean="0"/>
              <a:t>=new UI(); }  </a:t>
            </a:r>
          </a:p>
          <a:p>
            <a:pPr marL="0" indent="0">
              <a:buNone/>
            </a:pPr>
            <a:endParaRPr lang="en-US" altLang="zh-TW" dirty="0"/>
          </a:p>
          <a:p>
            <a:pPr marL="0" indent="0">
              <a:buNone/>
            </a:pPr>
            <a:r>
              <a:rPr lang="en-US" altLang="zh-TW" dirty="0" smtClean="0"/>
              <a:t> (B)</a:t>
            </a:r>
          </a:p>
          <a:p>
            <a:pPr marL="0" indent="0">
              <a:buNone/>
            </a:pPr>
            <a:r>
              <a:rPr lang="en-US" altLang="zh-TW" dirty="0"/>
              <a:t> </a:t>
            </a:r>
            <a:r>
              <a:rPr lang="en-US" altLang="zh-TW" dirty="0" smtClean="0"/>
              <a:t>                             try {</a:t>
            </a:r>
          </a:p>
          <a:p>
            <a:pPr marL="0" indent="0">
              <a:buNone/>
            </a:pPr>
            <a:r>
              <a:rPr lang="en-US" altLang="zh-TW" dirty="0"/>
              <a:t> </a:t>
            </a:r>
            <a:r>
              <a:rPr lang="en-US" altLang="zh-TW" dirty="0" smtClean="0"/>
              <a:t>                                UI </a:t>
            </a:r>
            <a:r>
              <a:rPr lang="en-US" altLang="zh-TW" dirty="0" err="1"/>
              <a:t>aUI</a:t>
            </a:r>
            <a:r>
              <a:rPr lang="en-US" altLang="zh-TW" dirty="0"/>
              <a:t>=new UI</a:t>
            </a:r>
            <a:r>
              <a:rPr lang="en-US" altLang="zh-TW" dirty="0" smtClean="0"/>
              <a:t>();</a:t>
            </a:r>
          </a:p>
          <a:p>
            <a:pPr marL="0" indent="0">
              <a:buNone/>
            </a:pPr>
            <a:r>
              <a:rPr lang="en-US" altLang="zh-TW" dirty="0"/>
              <a:t> </a:t>
            </a:r>
            <a:r>
              <a:rPr lang="en-US" altLang="zh-TW" dirty="0" smtClean="0"/>
              <a:t>                             } //end try</a:t>
            </a:r>
          </a:p>
          <a:p>
            <a:pPr marL="0" indent="0">
              <a:buNone/>
            </a:pPr>
            <a:r>
              <a:rPr lang="en-US" altLang="zh-TW" dirty="0"/>
              <a:t> </a:t>
            </a:r>
            <a:r>
              <a:rPr lang="en-US" altLang="zh-TW" dirty="0" smtClean="0"/>
              <a:t>  </a:t>
            </a:r>
            <a:r>
              <a:rPr lang="en-US" altLang="zh-TW" dirty="0" smtClean="0">
                <a:solidFill>
                  <a:srgbClr val="FF0000"/>
                </a:solidFill>
                <a:latin typeface="標楷體" pitchFamily="65" charset="-120"/>
                <a:ea typeface="標楷體" pitchFamily="65" charset="-120"/>
              </a:rPr>
              <a:t>ANS:</a:t>
            </a:r>
            <a:r>
              <a:rPr lang="zh-TW" altLang="en-US" dirty="0" smtClean="0">
                <a:solidFill>
                  <a:srgbClr val="FF0000"/>
                </a:solidFill>
                <a:latin typeface="標楷體" pitchFamily="65" charset="-120"/>
                <a:ea typeface="標楷體" pitchFamily="65" charset="-120"/>
              </a:rPr>
              <a:t> </a:t>
            </a:r>
            <a:r>
              <a:rPr lang="en-US" altLang="zh-TW" b="1" dirty="0" smtClean="0">
                <a:solidFill>
                  <a:srgbClr val="FF0000"/>
                </a:solidFill>
                <a:latin typeface="標楷體" pitchFamily="65" charset="-120"/>
                <a:ea typeface="標楷體" pitchFamily="65" charset="-120"/>
              </a:rPr>
              <a:t>(A)</a:t>
            </a:r>
            <a:r>
              <a:rPr lang="zh-TW" altLang="en-US" dirty="0" smtClean="0">
                <a:solidFill>
                  <a:srgbClr val="FF0000"/>
                </a:solidFill>
                <a:latin typeface="標楷體" pitchFamily="65" charset="-120"/>
                <a:ea typeface="標楷體" pitchFamily="65" charset="-120"/>
              </a:rPr>
              <a:t>只</a:t>
            </a:r>
            <a:r>
              <a:rPr lang="zh-TW" altLang="en-US" dirty="0">
                <a:solidFill>
                  <a:srgbClr val="FF0000"/>
                </a:solidFill>
                <a:latin typeface="標楷體" pitchFamily="65" charset="-120"/>
                <a:ea typeface="標楷體" pitchFamily="65" charset="-120"/>
              </a:rPr>
              <a:t>佔一行 使整體</a:t>
            </a:r>
            <a:r>
              <a:rPr lang="zh-TW" altLang="en-US" dirty="0" smtClean="0">
                <a:solidFill>
                  <a:srgbClr val="FF0000"/>
                </a:solidFill>
                <a:latin typeface="標楷體" pitchFamily="65" charset="-120"/>
                <a:ea typeface="標楷體" pitchFamily="65" charset="-120"/>
              </a:rPr>
              <a:t>畫面</a:t>
            </a:r>
            <a:r>
              <a:rPr lang="zh-TW" altLang="en-US" dirty="0" smtClean="0">
                <a:solidFill>
                  <a:srgbClr val="FF0000"/>
                </a:solidFill>
                <a:latin typeface="微軟正黑體" pitchFamily="34" charset="-120"/>
                <a:ea typeface="微軟正黑體" pitchFamily="34" charset="-120"/>
              </a:rPr>
              <a:t>呈現較大視野</a:t>
            </a:r>
            <a:r>
              <a:rPr lang="en-US" altLang="zh-TW" dirty="0" smtClean="0">
                <a:solidFill>
                  <a:srgbClr val="FF0000"/>
                </a:solidFill>
                <a:latin typeface="標楷體" pitchFamily="65" charset="-120"/>
                <a:ea typeface="標楷體" pitchFamily="65" charset="-120"/>
              </a:rPr>
              <a:t>(</a:t>
            </a:r>
            <a:r>
              <a:rPr lang="zh-TW" altLang="en-US" dirty="0" smtClean="0">
                <a:solidFill>
                  <a:srgbClr val="FF0000"/>
                </a:solidFill>
                <a:latin typeface="標楷體" pitchFamily="65" charset="-120"/>
                <a:ea typeface="標楷體" pitchFamily="65" charset="-120"/>
              </a:rPr>
              <a:t>較多內容</a:t>
            </a:r>
            <a:r>
              <a:rPr lang="en-US" altLang="zh-TW" dirty="0" smtClean="0">
                <a:solidFill>
                  <a:srgbClr val="FF0000"/>
                </a:solidFill>
                <a:latin typeface="標楷體" pitchFamily="65" charset="-120"/>
                <a:ea typeface="標楷體" pitchFamily="65" charset="-120"/>
              </a:rPr>
              <a:t>)</a:t>
            </a:r>
          </a:p>
          <a:p>
            <a:pPr marL="0" indent="0">
              <a:buNone/>
            </a:pPr>
            <a:r>
              <a:rPr lang="zh-TW" altLang="en-US" dirty="0" smtClean="0">
                <a:solidFill>
                  <a:srgbClr val="FF0000"/>
                </a:solidFill>
                <a:latin typeface="標楷體" pitchFamily="65" charset="-120"/>
                <a:ea typeface="標楷體" pitchFamily="65" charset="-120"/>
              </a:rPr>
              <a:t>          較易</a:t>
            </a:r>
            <a:r>
              <a:rPr lang="zh-TW" altLang="en-US" dirty="0" smtClean="0">
                <a:solidFill>
                  <a:srgbClr val="FF0000"/>
                </a:solidFill>
                <a:latin typeface="微軟正黑體" pitchFamily="34" charset="-120"/>
                <a:ea typeface="微軟正黑體" pitchFamily="34" charset="-120"/>
              </a:rPr>
              <a:t>了解全貌 故較易讀 </a:t>
            </a:r>
            <a:endParaRPr lang="zh-TW" altLang="en-US" dirty="0">
              <a:solidFill>
                <a:srgbClr val="FF0000"/>
              </a:solidFill>
              <a:latin typeface="微軟正黑體" pitchFamily="34" charset="-120"/>
              <a:ea typeface="微軟正黑體" pitchFamily="34" charset="-120"/>
            </a:endParaRPr>
          </a:p>
        </p:txBody>
      </p:sp>
      <p:sp>
        <p:nvSpPr>
          <p:cNvPr id="3" name="標題 2"/>
          <p:cNvSpPr>
            <a:spLocks noGrp="1"/>
          </p:cNvSpPr>
          <p:nvPr>
            <p:ph type="title"/>
          </p:nvPr>
        </p:nvSpPr>
        <p:spPr/>
        <p:txBody>
          <a:bodyPr/>
          <a:lstStyle/>
          <a:p>
            <a:pPr algn="l"/>
            <a:r>
              <a:rPr lang="zh-TW" altLang="en-US" dirty="0" smtClean="0">
                <a:solidFill>
                  <a:schemeClr val="tx1"/>
                </a:solidFill>
                <a:latin typeface="標楷體" pitchFamily="65" charset="-120"/>
                <a:ea typeface="標楷體" pitchFamily="65" charset="-120"/>
              </a:rPr>
              <a:t>       何畫面較</a:t>
            </a:r>
            <a:r>
              <a:rPr lang="zh-TW" altLang="en-US" dirty="0">
                <a:solidFill>
                  <a:schemeClr val="tx1"/>
                </a:solidFill>
                <a:latin typeface="標楷體" pitchFamily="65" charset="-120"/>
                <a:ea typeface="標楷體" pitchFamily="65" charset="-120"/>
              </a:rPr>
              <a:t>易讀</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745500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25BFE7F-F9F6-43CB-8E59-21F962232ABA}" type="slidenum">
              <a:rPr lang="zh-TW" altLang="en-US" smtClean="0"/>
              <a:pPr>
                <a:defRPr/>
              </a:pPr>
              <a:t>37</a:t>
            </a:fld>
            <a:endParaRPr lang="en-US" altLang="zh-TW"/>
          </a:p>
        </p:txBody>
      </p:sp>
      <p:sp>
        <p:nvSpPr>
          <p:cNvPr id="2" name="標題 1"/>
          <p:cNvSpPr>
            <a:spLocks noGrp="1"/>
          </p:cNvSpPr>
          <p:nvPr>
            <p:ph type="title"/>
          </p:nvPr>
        </p:nvSpPr>
        <p:spPr/>
        <p:txBody>
          <a:bodyPr/>
          <a:lstStyle/>
          <a:p>
            <a:pPr>
              <a:defRPr/>
            </a:pPr>
            <a:endParaRPr lang="zh-TW" altLang="en-US" dirty="0"/>
          </a:p>
        </p:txBody>
      </p:sp>
      <p:sp>
        <p:nvSpPr>
          <p:cNvPr id="3" name="內容版面配置區 2"/>
          <p:cNvSpPr>
            <a:spLocks noGrp="1"/>
          </p:cNvSpPr>
          <p:nvPr>
            <p:ph sz="quarter" idx="4294967295"/>
          </p:nvPr>
        </p:nvSpPr>
        <p:spPr>
          <a:xfrm>
            <a:off x="1524000" y="1645920"/>
            <a:ext cx="8534400" cy="3849624"/>
          </a:xfrm>
          <a:prstGeom prst="rect">
            <a:avLst/>
          </a:prstGeom>
        </p:spPr>
        <p:txBody>
          <a:bodyPr>
            <a:noAutofit/>
          </a:bodyPr>
          <a:lstStyle/>
          <a:p>
            <a:pPr>
              <a:buFont typeface="Wingdings" pitchFamily="2" charset="2"/>
              <a:buNone/>
              <a:defRPr/>
            </a:pPr>
            <a:r>
              <a:rPr lang="zh-TW" altLang="en-US" sz="4000" dirty="0" smtClean="0">
                <a:solidFill>
                  <a:schemeClr val="tx1"/>
                </a:solidFill>
              </a:rPr>
              <a:t>  知道  </a:t>
            </a:r>
            <a:r>
              <a:rPr lang="zh-TW" altLang="en-US" sz="4000" b="1" dirty="0" smtClean="0">
                <a:solidFill>
                  <a:schemeClr val="tx1"/>
                </a:solidFill>
              </a:rPr>
              <a:t>溝通管道 </a:t>
            </a:r>
            <a:endParaRPr lang="en-US" altLang="zh-TW" sz="4000" b="1" dirty="0" smtClean="0">
              <a:solidFill>
                <a:schemeClr val="tx1"/>
              </a:solidFill>
            </a:endParaRPr>
          </a:p>
          <a:p>
            <a:pPr>
              <a:buFont typeface="Wingdings" pitchFamily="2" charset="2"/>
              <a:buNone/>
              <a:defRPr/>
            </a:pPr>
            <a:r>
              <a:rPr lang="en-US" altLang="zh-TW" sz="4000" dirty="0" smtClean="0">
                <a:solidFill>
                  <a:schemeClr val="tx1"/>
                </a:solidFill>
              </a:rPr>
              <a:t>  (communication channel) </a:t>
            </a:r>
            <a:r>
              <a:rPr lang="zh-TW" altLang="en-US" sz="4000" dirty="0" smtClean="0">
                <a:solidFill>
                  <a:schemeClr val="tx1"/>
                </a:solidFill>
              </a:rPr>
              <a:t>後</a:t>
            </a:r>
            <a:endParaRPr lang="en-US" altLang="zh-TW" sz="4000" dirty="0" smtClean="0">
              <a:solidFill>
                <a:schemeClr val="tx1"/>
              </a:solidFill>
            </a:endParaRPr>
          </a:p>
          <a:p>
            <a:pPr>
              <a:buFont typeface="Wingdings" pitchFamily="2" charset="2"/>
              <a:buNone/>
              <a:defRPr/>
            </a:pPr>
            <a:r>
              <a:rPr lang="zh-TW" altLang="en-US" sz="4000" dirty="0" smtClean="0">
                <a:solidFill>
                  <a:schemeClr val="tx1"/>
                </a:solidFill>
              </a:rPr>
              <a:t>  </a:t>
            </a:r>
            <a:endParaRPr lang="en-US" altLang="zh-TW" sz="4000" dirty="0" smtClean="0">
              <a:solidFill>
                <a:schemeClr val="tx1"/>
              </a:solidFill>
            </a:endParaRPr>
          </a:p>
          <a:p>
            <a:pPr>
              <a:buFont typeface="Wingdings" pitchFamily="2" charset="2"/>
              <a:buNone/>
              <a:defRPr/>
            </a:pPr>
            <a:r>
              <a:rPr lang="zh-TW" altLang="en-US" sz="4000" dirty="0" smtClean="0">
                <a:solidFill>
                  <a:schemeClr val="tx1"/>
                </a:solidFill>
              </a:rPr>
              <a:t>   談一下  </a:t>
            </a:r>
            <a:r>
              <a:rPr lang="zh-TW" altLang="en-US" sz="4000" b="1" dirty="0" smtClean="0">
                <a:solidFill>
                  <a:schemeClr val="tx1"/>
                </a:solidFill>
              </a:rPr>
              <a:t>溝通目的 </a:t>
            </a:r>
            <a:endParaRPr lang="en-US" altLang="zh-TW" sz="4000" b="1" dirty="0" smtClean="0">
              <a:solidFill>
                <a:schemeClr val="tx1"/>
              </a:solidFill>
            </a:endParaRPr>
          </a:p>
          <a:p>
            <a:pPr>
              <a:buFont typeface="Wingdings" pitchFamily="2" charset="2"/>
              <a:buNone/>
              <a:defRPr/>
            </a:pPr>
            <a:r>
              <a:rPr lang="en-US" altLang="zh-TW" sz="4000" dirty="0" smtClean="0">
                <a:solidFill>
                  <a:schemeClr val="tx1"/>
                </a:solidFill>
              </a:rPr>
              <a:t>  (communication purpose)</a:t>
            </a:r>
            <a:endParaRPr lang="zh-TW" altLang="en-US" sz="4000" dirty="0">
              <a:solidFill>
                <a:schemeClr val="tx1"/>
              </a:solidFill>
            </a:endParaRPr>
          </a:p>
        </p:txBody>
      </p:sp>
    </p:spTree>
    <p:extLst>
      <p:ext uri="{BB962C8B-B14F-4D97-AF65-F5344CB8AC3E}">
        <p14:creationId xmlns:p14="http://schemas.microsoft.com/office/powerpoint/2010/main" val="2228217458"/>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F98E22E-13BB-4E75-85F0-31970AA20F7A}" type="slidenum">
              <a:rPr lang="zh-TW" altLang="en-US" smtClean="0">
                <a:solidFill>
                  <a:schemeClr val="tx1"/>
                </a:solidFill>
              </a:rPr>
              <a:pPr>
                <a:defRPr/>
              </a:pPr>
              <a:t>370</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工序一至三片段例子</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481328"/>
            <a:ext cx="10972800" cy="4649597"/>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工序是前後聯貫的 例如</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1.Scenario: show finish message (</a:t>
            </a:r>
            <a:r>
              <a:rPr lang="en-US" altLang="zh-TW" dirty="0" err="1" smtClean="0">
                <a:solidFill>
                  <a:schemeClr val="tx1"/>
                </a:solidFill>
                <a:latin typeface="標楷體" pitchFamily="65" charset="-120"/>
                <a:ea typeface="標楷體" pitchFamily="65" charset="-120"/>
              </a:rPr>
              <a:t>msg</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2.Acceptance test case:</a:t>
            </a:r>
          </a:p>
          <a:p>
            <a:pPr>
              <a:buFont typeface="Wingdings" pitchFamily="2" charset="2"/>
              <a:buNone/>
              <a:defRPr/>
            </a:pPr>
            <a:r>
              <a:rPr lang="en-US" altLang="zh-TW" dirty="0" smtClean="0">
                <a:solidFill>
                  <a:schemeClr val="tx1"/>
                </a:solidFill>
                <a:latin typeface="標楷體" pitchFamily="65" charset="-120"/>
                <a:ea typeface="標楷體" pitchFamily="65" charset="-120"/>
              </a:rPr>
              <a:t> show finish message (</a:t>
            </a:r>
            <a:r>
              <a:rPr lang="en-US" altLang="zh-TW" dirty="0" err="1" smtClean="0">
                <a:solidFill>
                  <a:schemeClr val="tx1"/>
                </a:solidFill>
                <a:latin typeface="標楷體" pitchFamily="65" charset="-120"/>
                <a:ea typeface="標楷體" pitchFamily="65" charset="-120"/>
              </a:rPr>
              <a:t>msg</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結束了</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3.Architectural design:</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show finish message “</a:t>
            </a:r>
            <a:r>
              <a:rPr lang="zh-TW" altLang="en-US" dirty="0" smtClean="0">
                <a:solidFill>
                  <a:schemeClr val="tx1"/>
                </a:solidFill>
                <a:latin typeface="標楷體" pitchFamily="65" charset="-120"/>
                <a:ea typeface="標楷體" pitchFamily="65" charset="-120"/>
              </a:rPr>
              <a:t>結束了</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 </a:t>
            </a:r>
          </a:p>
          <a:p>
            <a:pPr>
              <a:buFont typeface="Wingdings" pitchFamily="2" charset="2"/>
              <a:buNone/>
              <a:defRPr/>
            </a:pPr>
            <a:r>
              <a:rPr lang="en-US" altLang="zh-TW" dirty="0" smtClean="0">
                <a:solidFill>
                  <a:schemeClr val="tx1"/>
                </a:solidFill>
                <a:latin typeface="標楷體" pitchFamily="65" charset="-120"/>
                <a:ea typeface="標楷體" pitchFamily="65" charset="-120"/>
              </a:rPr>
              <a:t>  public void </a:t>
            </a:r>
            <a:r>
              <a:rPr lang="en-US" altLang="zh-TW" dirty="0" err="1" smtClean="0">
                <a:solidFill>
                  <a:schemeClr val="tx1"/>
                </a:solidFill>
                <a:latin typeface="標楷體" pitchFamily="65" charset="-120"/>
                <a:ea typeface="標楷體" pitchFamily="65" charset="-120"/>
              </a:rPr>
              <a:t>showFinishMsg</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endParaRPr>
          </a:p>
        </p:txBody>
      </p:sp>
    </p:spTree>
    <p:extLst>
      <p:ext uri="{BB962C8B-B14F-4D97-AF65-F5344CB8AC3E}">
        <p14:creationId xmlns:p14="http://schemas.microsoft.com/office/powerpoint/2010/main" val="1257705930"/>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DD61642-9EB7-4295-A3D4-F2C9001FA320}" type="slidenum">
              <a:rPr lang="zh-TW" altLang="en-US" smtClean="0">
                <a:solidFill>
                  <a:schemeClr val="tx1"/>
                </a:solidFill>
              </a:rPr>
              <a:pPr>
                <a:defRPr/>
              </a:pPr>
              <a:t>371</a:t>
            </a:fld>
            <a:endParaRPr lang="en-US" altLang="zh-TW">
              <a:solidFill>
                <a:schemeClr val="tx1"/>
              </a:solidFill>
            </a:endParaRPr>
          </a:p>
        </p:txBody>
      </p:sp>
      <p:sp>
        <p:nvSpPr>
          <p:cNvPr id="270338" name="Rectangle 2"/>
          <p:cNvSpPr>
            <a:spLocks noGrp="1" noChangeArrowheads="1"/>
          </p:cNvSpPr>
          <p:nvPr>
            <p:ph type="title"/>
          </p:nvPr>
        </p:nvSpPr>
        <p:spPr/>
        <p:txBody>
          <a:bodyPr/>
          <a:lstStyle/>
          <a:p>
            <a:pPr eaLnBrk="1" hangingPunct="1">
              <a:defRPr/>
            </a:pPr>
            <a:r>
              <a:rPr lang="en-US" altLang="zh-TW" dirty="0" smtClean="0">
                <a:solidFill>
                  <a:schemeClr val="tx1"/>
                </a:solidFill>
                <a:ea typeface="標楷體" pitchFamily="65" charset="-120"/>
              </a:rPr>
              <a:t>4. </a:t>
            </a:r>
            <a:r>
              <a:rPr lang="zh-TW" altLang="en-US" dirty="0" smtClean="0">
                <a:solidFill>
                  <a:schemeClr val="tx1"/>
                </a:solidFill>
                <a:ea typeface="標楷體" pitchFamily="65" charset="-120"/>
              </a:rPr>
              <a:t>逆向工程  工具</a:t>
            </a:r>
          </a:p>
        </p:txBody>
      </p:sp>
      <p:sp>
        <p:nvSpPr>
          <p:cNvPr id="270339" name="Rectangle 3"/>
          <p:cNvSpPr>
            <a:spLocks noGrp="1" noChangeArrowheads="1"/>
          </p:cNvSpPr>
          <p:nvPr>
            <p:ph sz="quarter" idx="4294967295"/>
          </p:nvPr>
        </p:nvSpPr>
        <p:spPr>
          <a:xfrm>
            <a:off x="609600" y="1600200"/>
            <a:ext cx="10972800" cy="4060825"/>
          </a:xfrm>
          <a:prstGeom prst="rect">
            <a:avLst/>
          </a:prstGeom>
        </p:spPr>
        <p:txBody>
          <a:bodyPr>
            <a:normAutofit fontScale="92500" lnSpcReduction="20000"/>
          </a:bodyPr>
          <a:lstStyle/>
          <a:p>
            <a:pPr>
              <a:lnSpc>
                <a:spcPct val="90000"/>
              </a:lnSpc>
              <a:buNone/>
              <a:defRPr/>
            </a:pPr>
            <a:endParaRPr lang="en-US" altLang="zh-TW" sz="2800" dirty="0" smtClean="0">
              <a:solidFill>
                <a:schemeClr val="tx1"/>
              </a:solidFill>
              <a:latin typeface="微軟正黑體" pitchFamily="34" charset="-120"/>
              <a:ea typeface="微軟正黑體" pitchFamily="34" charset="-120"/>
            </a:endParaRPr>
          </a:p>
          <a:p>
            <a:pPr>
              <a:lnSpc>
                <a:spcPct val="90000"/>
              </a:lnSpc>
              <a:buNone/>
              <a:defRPr/>
            </a:pPr>
            <a:r>
              <a:rPr lang="zh-TW" altLang="en-US" sz="2800" dirty="0" smtClean="0">
                <a:solidFill>
                  <a:schemeClr val="tx1"/>
                </a:solidFill>
                <a:latin typeface="微軟正黑體" pitchFamily="34" charset="-120"/>
                <a:ea typeface="微軟正黑體" pitchFamily="34" charset="-120"/>
              </a:rPr>
              <a:t>從</a:t>
            </a:r>
            <a:r>
              <a:rPr lang="en-US" altLang="zh-TW" sz="2800" dirty="0">
                <a:solidFill>
                  <a:schemeClr val="tx1"/>
                </a:solidFill>
                <a:latin typeface="微軟正黑體" pitchFamily="34" charset="-120"/>
                <a:ea typeface="微軟正黑體" pitchFamily="34" charset="-120"/>
              </a:rPr>
              <a:t>CRC</a:t>
            </a:r>
            <a:r>
              <a:rPr lang="zh-TW" altLang="en-US" sz="2800" dirty="0">
                <a:solidFill>
                  <a:schemeClr val="tx1"/>
                </a:solidFill>
                <a:latin typeface="微軟正黑體" pitchFamily="34" charset="-120"/>
                <a:ea typeface="微軟正黑體" pitchFamily="34" charset="-120"/>
              </a:rPr>
              <a:t>工序後 即可隨時</a:t>
            </a:r>
            <a:r>
              <a:rPr lang="zh-TW" altLang="en-US" sz="2800" dirty="0" smtClean="0">
                <a:solidFill>
                  <a:schemeClr val="tx1"/>
                </a:solidFill>
                <a:latin typeface="微軟正黑體" pitchFamily="34" charset="-120"/>
                <a:ea typeface="微軟正黑體" pitchFamily="34" charset="-120"/>
              </a:rPr>
              <a:t>使用</a:t>
            </a:r>
            <a:r>
              <a:rPr lang="zh-TW" altLang="en-US" sz="2800" dirty="0">
                <a:solidFill>
                  <a:schemeClr val="tx1"/>
                </a:solidFill>
                <a:latin typeface="微軟正黑體" pitchFamily="34" charset="-120"/>
                <a:ea typeface="微軟正黑體" pitchFamily="34" charset="-120"/>
              </a:rPr>
              <a:t>逆向工程</a:t>
            </a:r>
            <a:r>
              <a:rPr lang="zh-TW" altLang="en-US" sz="2800" dirty="0" smtClean="0">
                <a:solidFill>
                  <a:schemeClr val="tx1"/>
                </a:solidFill>
                <a:latin typeface="微軟正黑體" pitchFamily="34" charset="-120"/>
                <a:ea typeface="微軟正黑體" pitchFamily="34" charset="-120"/>
              </a:rPr>
              <a:t>工具 自動產生</a:t>
            </a:r>
            <a:r>
              <a:rPr lang="zh-TW" altLang="en-US" sz="2800" dirty="0">
                <a:solidFill>
                  <a:schemeClr val="tx1"/>
                </a:solidFill>
                <a:latin typeface="微軟正黑體" pitchFamily="34" charset="-120"/>
                <a:ea typeface="微軟正黑體" pitchFamily="34" charset="-120"/>
              </a:rPr>
              <a:t>設計圖 </a:t>
            </a:r>
            <a:endParaRPr lang="en-US" altLang="zh-TW" sz="2800" dirty="0" smtClean="0">
              <a:solidFill>
                <a:schemeClr val="tx1"/>
              </a:solidFill>
              <a:latin typeface="微軟正黑體" pitchFamily="34" charset="-120"/>
              <a:ea typeface="微軟正黑體" pitchFamily="34" charset="-120"/>
            </a:endParaRPr>
          </a:p>
          <a:p>
            <a:pPr eaLnBrk="1" hangingPunct="1">
              <a:lnSpc>
                <a:spcPct val="90000"/>
              </a:lnSpc>
              <a:buFont typeface="Wingdings" pitchFamily="2" charset="2"/>
              <a:buNone/>
              <a:defRPr/>
            </a:pPr>
            <a:endParaRPr lang="en-US" altLang="zh-TW" dirty="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利用逆向工程 工具 如 </a:t>
            </a:r>
            <a:r>
              <a:rPr lang="en-US" altLang="zh-TW" dirty="0" smtClean="0">
                <a:solidFill>
                  <a:schemeClr val="tx1"/>
                </a:solidFill>
              </a:rPr>
              <a:t>Object Aid</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可由程式碼</a:t>
            </a:r>
            <a:r>
              <a:rPr lang="en-US" altLang="zh-TW" sz="2400" dirty="0" smtClean="0">
                <a:solidFill>
                  <a:schemeClr val="tx1"/>
                </a:solidFill>
                <a:latin typeface="標楷體" pitchFamily="65" charset="-120"/>
                <a:ea typeface="標楷體" pitchFamily="65" charset="-120"/>
              </a:rPr>
              <a:t>(source file</a:t>
            </a:r>
            <a:r>
              <a:rPr lang="zh-TW" altLang="en-US" sz="2400" dirty="0" smtClean="0">
                <a:solidFill>
                  <a:schemeClr val="tx1"/>
                </a:solidFill>
                <a:latin typeface="標楷體" pitchFamily="65" charset="-120"/>
                <a:ea typeface="標楷體" pitchFamily="65" charset="-120"/>
              </a:rPr>
              <a:t>；不含 </a:t>
            </a:r>
            <a:r>
              <a:rPr lang="en-US" altLang="zh-TW" sz="2400" dirty="0" smtClean="0">
                <a:solidFill>
                  <a:schemeClr val="tx1"/>
                </a:solidFill>
                <a:latin typeface="標楷體" pitchFamily="65" charset="-120"/>
                <a:ea typeface="標楷體" pitchFamily="65" charset="-120"/>
              </a:rPr>
              <a:t>reused code) </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動態產生 </a:t>
            </a:r>
            <a:r>
              <a:rPr lang="en-US" altLang="zh-TW" sz="2400" dirty="0" smtClean="0">
                <a:solidFill>
                  <a:schemeClr val="tx1"/>
                </a:solidFill>
                <a:latin typeface="標楷體" pitchFamily="65" charset="-120"/>
                <a:ea typeface="標楷體" pitchFamily="65" charset="-120"/>
              </a:rPr>
              <a:t>class diagram, sequence diagram </a:t>
            </a:r>
            <a:r>
              <a:rPr lang="zh-TW" altLang="en-US" sz="2400" dirty="0" smtClean="0">
                <a:solidFill>
                  <a:schemeClr val="tx1"/>
                </a:solidFill>
                <a:latin typeface="標楷體" pitchFamily="65" charset="-120"/>
                <a:ea typeface="標楷體" pitchFamily="65" charset="-120"/>
              </a:rPr>
              <a:t>等</a:t>
            </a:r>
            <a:r>
              <a:rPr lang="zh-TW" altLang="en-US" sz="2400" dirty="0">
                <a:solidFill>
                  <a:schemeClr val="tx1"/>
                </a:solidFill>
                <a:latin typeface="標楷體" pitchFamily="65" charset="-120"/>
                <a:ea typeface="標楷體" pitchFamily="65" charset="-120"/>
              </a:rPr>
              <a:t>設計圖</a:t>
            </a:r>
            <a:r>
              <a:rPr lang="zh-TW" altLang="en-US" sz="2400" dirty="0" smtClean="0">
                <a:solidFill>
                  <a:schemeClr val="tx1"/>
                </a:solidFill>
                <a:latin typeface="標楷體" pitchFamily="65" charset="-120"/>
                <a:ea typeface="標楷體" pitchFamily="65" charset="-120"/>
              </a:rPr>
              <a:t>文件，</a:t>
            </a:r>
            <a:endParaRPr lang="en-US" altLang="zh-TW" sz="2400" dirty="0" smtClean="0">
              <a:solidFill>
                <a:schemeClr val="tx1"/>
              </a:solidFill>
              <a:latin typeface="標楷體" pitchFamily="65" charset="-120"/>
              <a:ea typeface="標楷體" pitchFamily="65" charset="-120"/>
            </a:endParaRPr>
          </a:p>
          <a:p>
            <a:pPr>
              <a:lnSpc>
                <a:spcPct val="90000"/>
              </a:lnSpc>
              <a:buNone/>
              <a:defRPr/>
            </a:pPr>
            <a:endParaRPr lang="en-US" altLang="zh-TW" dirty="0" smtClean="0">
              <a:solidFill>
                <a:schemeClr val="tx1"/>
              </a:solidFill>
              <a:latin typeface="標楷體" pitchFamily="65" charset="-120"/>
              <a:ea typeface="標楷體" pitchFamily="65" charset="-120"/>
            </a:endParaRPr>
          </a:p>
          <a:p>
            <a:pPr>
              <a:lnSpc>
                <a:spcPct val="90000"/>
              </a:lnSpc>
              <a:buNone/>
              <a:defRPr/>
            </a:pPr>
            <a:r>
              <a:rPr lang="zh-TW" altLang="en-US" dirty="0">
                <a:solidFill>
                  <a:schemeClr val="tx1"/>
                </a:solidFill>
                <a:latin typeface="標楷體" pitchFamily="65" charset="-120"/>
                <a:ea typeface="標楷體" pitchFamily="65" charset="-120"/>
              </a:rPr>
              <a:t>這</a:t>
            </a:r>
            <a:r>
              <a:rPr lang="zh-TW" altLang="en-US" dirty="0" smtClean="0">
                <a:solidFill>
                  <a:schemeClr val="tx1"/>
                </a:solidFill>
                <a:latin typeface="標楷體" pitchFamily="65" charset="-120"/>
                <a:ea typeface="標楷體" pitchFamily="65" charset="-120"/>
              </a:rPr>
              <a:t>可</a:t>
            </a:r>
            <a:r>
              <a:rPr lang="zh-TW" altLang="en-US" sz="2400" dirty="0" smtClean="0">
                <a:solidFill>
                  <a:schemeClr val="tx1"/>
                </a:solidFill>
                <a:latin typeface="標楷體" pitchFamily="65" charset="-120"/>
                <a:ea typeface="標楷體" pitchFamily="65" charset="-120"/>
              </a:rPr>
              <a:t>了解軟體全貌、決定維修那些</a:t>
            </a:r>
            <a:r>
              <a:rPr lang="en-US" altLang="zh-TW" sz="2400" dirty="0" smtClean="0">
                <a:solidFill>
                  <a:schemeClr val="tx1"/>
                </a:solidFill>
                <a:latin typeface="標楷體" pitchFamily="65" charset="-120"/>
                <a:ea typeface="標楷體" pitchFamily="65" charset="-120"/>
              </a:rPr>
              <a:t>classes</a:t>
            </a:r>
            <a:r>
              <a:rPr lang="zh-TW" altLang="en-US" sz="2400" dirty="0" smtClean="0">
                <a:solidFill>
                  <a:schemeClr val="tx1"/>
                </a:solidFill>
                <a:latin typeface="標楷體" pitchFamily="65" charset="-120"/>
                <a:ea typeface="標楷體" pitchFamily="65" charset="-120"/>
              </a:rPr>
              <a:t> </a:t>
            </a:r>
            <a:r>
              <a:rPr lang="en-US" altLang="zh-TW" sz="2400" dirty="0" smtClean="0">
                <a:solidFill>
                  <a:schemeClr val="tx1"/>
                </a:solidFill>
                <a:latin typeface="標楷體" pitchFamily="65" charset="-120"/>
                <a:ea typeface="標楷體" pitchFamily="65" charset="-120"/>
              </a:rPr>
              <a:t>及</a:t>
            </a:r>
            <a:r>
              <a:rPr lang="zh-TW" altLang="en-US"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檢查</a:t>
            </a:r>
            <a:r>
              <a:rPr lang="zh-TW" altLang="en-US" dirty="0">
                <a:solidFill>
                  <a:schemeClr val="tx1"/>
                </a:solidFill>
                <a:latin typeface="標楷體" pitchFamily="65" charset="-120"/>
                <a:ea typeface="標楷體" pitchFamily="65" charset="-120"/>
              </a:rPr>
              <a:t>那些</a:t>
            </a:r>
            <a:r>
              <a:rPr lang="en-US" altLang="zh-TW" sz="2400" dirty="0" smtClean="0">
                <a:solidFill>
                  <a:schemeClr val="tx1"/>
                </a:solidFill>
                <a:latin typeface="標楷體" pitchFamily="65" charset="-120"/>
                <a:ea typeface="標楷體" pitchFamily="65" charset="-120"/>
              </a:rPr>
              <a:t>相</a:t>
            </a:r>
            <a:r>
              <a:rPr lang="zh-TW" altLang="en-US" sz="2400" dirty="0" smtClean="0">
                <a:solidFill>
                  <a:schemeClr val="tx1"/>
                </a:solidFill>
                <a:latin typeface="標楷體" pitchFamily="65" charset="-120"/>
                <a:ea typeface="標楷體" pitchFamily="65" charset="-120"/>
              </a:rPr>
              <a:t>關</a:t>
            </a:r>
            <a:r>
              <a:rPr lang="en-US" altLang="zh-TW" sz="2400" dirty="0" smtClean="0">
                <a:solidFill>
                  <a:schemeClr val="tx1"/>
                </a:solidFill>
                <a:latin typeface="標楷體" pitchFamily="65" charset="-120"/>
                <a:ea typeface="標楷體" pitchFamily="65" charset="-120"/>
              </a:rPr>
              <a:t>classes</a:t>
            </a:r>
          </a:p>
          <a:p>
            <a:pPr eaLnBrk="1" hangingPunct="1">
              <a:lnSpc>
                <a:spcPct val="90000"/>
              </a:lnSpc>
              <a:buFont typeface="Wingdings" pitchFamily="2" charset="2"/>
              <a:buNone/>
              <a:defRPr/>
            </a:pPr>
            <a:endParaRPr lang="en-US" altLang="zh-TW" dirty="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為</a:t>
            </a:r>
            <a:r>
              <a:rPr lang="zh-TW" altLang="en-US" sz="2400" dirty="0" smtClean="0">
                <a:solidFill>
                  <a:schemeClr val="tx1"/>
                </a:solidFill>
                <a:latin typeface="標楷體" pitchFamily="65" charset="-120"/>
                <a:ea typeface="標楷體" pitchFamily="65" charset="-120"/>
              </a:rPr>
              <a:t>了解</a:t>
            </a:r>
            <a:r>
              <a:rPr lang="zh-TW" altLang="en-US" sz="2400" dirty="0" smtClean="0">
                <a:solidFill>
                  <a:schemeClr val="tx1"/>
                </a:solidFill>
                <a:latin typeface="微軟正黑體" pitchFamily="34" charset="-120"/>
                <a:ea typeface="微軟正黑體" pitchFamily="34" charset="-120"/>
              </a:rPr>
              <a:t>軟體全貌</a:t>
            </a:r>
            <a:r>
              <a:rPr lang="zh-TW" altLang="en-US" sz="2400" dirty="0" smtClean="0">
                <a:solidFill>
                  <a:schemeClr val="tx1"/>
                </a:solidFill>
                <a:latin typeface="標楷體" pitchFamily="65" charset="-120"/>
                <a:ea typeface="標楷體" pitchFamily="65" charset="-120"/>
              </a:rPr>
              <a:t>，</a:t>
            </a:r>
            <a:r>
              <a:rPr lang="en-US" altLang="zh-TW" sz="2400" dirty="0" smtClean="0">
                <a:solidFill>
                  <a:schemeClr val="tx1"/>
                </a:solidFill>
                <a:latin typeface="標楷體" pitchFamily="65" charset="-120"/>
                <a:ea typeface="標楷體" pitchFamily="65" charset="-120"/>
              </a:rPr>
              <a:t>main class </a:t>
            </a:r>
            <a:r>
              <a:rPr lang="en-US" altLang="zh-TW" sz="2400" dirty="0" err="1" smtClean="0">
                <a:solidFill>
                  <a:schemeClr val="tx1"/>
                </a:solidFill>
                <a:latin typeface="標楷體" pitchFamily="65" charset="-120"/>
                <a:ea typeface="標楷體" pitchFamily="65" charset="-120"/>
              </a:rPr>
              <a:t>也要有標頭</a:t>
            </a:r>
            <a:r>
              <a:rPr lang="zh-TW" altLang="en-US" sz="2400" dirty="0" smtClean="0">
                <a:solidFill>
                  <a:schemeClr val="tx1"/>
                </a:solidFill>
                <a:latin typeface="標楷體" pitchFamily="65" charset="-120"/>
                <a:ea typeface="標楷體" pitchFamily="65" charset="-120"/>
              </a:rPr>
              <a:t>寫 </a:t>
            </a:r>
            <a:r>
              <a:rPr lang="en-US" altLang="zh-TW" sz="2400" dirty="0" err="1" smtClean="0">
                <a:solidFill>
                  <a:schemeClr val="tx1"/>
                </a:solidFill>
                <a:latin typeface="標楷體" pitchFamily="65" charset="-120"/>
                <a:ea typeface="標楷體" pitchFamily="65" charset="-120"/>
              </a:rPr>
              <a:t>系統描述、重大</a:t>
            </a:r>
            <a:r>
              <a:rPr lang="zh-TW" altLang="en-US" sz="2400" dirty="0" smtClean="0">
                <a:solidFill>
                  <a:schemeClr val="tx1"/>
                </a:solidFill>
                <a:latin typeface="標楷體" pitchFamily="65" charset="-120"/>
                <a:ea typeface="標楷體" pitchFamily="65" charset="-120"/>
              </a:rPr>
              <a:t>設計轉折</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這有可能敏捷達成 </a:t>
            </a:r>
            <a:r>
              <a:rPr lang="en-US" altLang="zh-TW" sz="2400" dirty="0" smtClean="0">
                <a:solidFill>
                  <a:schemeClr val="tx1"/>
                </a:solidFill>
                <a:latin typeface="標楷體" pitchFamily="65" charset="-120"/>
                <a:ea typeface="標楷體" pitchFamily="65" charset="-120"/>
              </a:rPr>
              <a:t>CMMI </a:t>
            </a:r>
            <a:r>
              <a:rPr lang="zh-TW" altLang="en-US" sz="2400" dirty="0" smtClean="0">
                <a:solidFill>
                  <a:schemeClr val="tx1"/>
                </a:solidFill>
                <a:latin typeface="標楷體" pitchFamily="65" charset="-120"/>
                <a:ea typeface="標楷體" pitchFamily="65" charset="-120"/>
              </a:rPr>
              <a:t>一些 </a:t>
            </a:r>
            <a:r>
              <a:rPr lang="en-US" altLang="zh-TW" sz="2400" dirty="0" smtClean="0">
                <a:solidFill>
                  <a:schemeClr val="tx1"/>
                </a:solidFill>
                <a:latin typeface="標楷體" pitchFamily="65" charset="-120"/>
                <a:ea typeface="標楷體" pitchFamily="65" charset="-120"/>
              </a:rPr>
              <a:t>process areas </a:t>
            </a:r>
            <a:r>
              <a:rPr lang="zh-TW" altLang="en-US" sz="2400" dirty="0" smtClean="0">
                <a:solidFill>
                  <a:schemeClr val="tx1"/>
                </a:solidFill>
                <a:latin typeface="標楷體" pitchFamily="65" charset="-120"/>
                <a:ea typeface="標楷體" pitchFamily="65" charset="-120"/>
              </a:rPr>
              <a:t>的 </a:t>
            </a:r>
            <a:r>
              <a:rPr lang="en-US" altLang="zh-TW" sz="2400" dirty="0" smtClean="0">
                <a:solidFill>
                  <a:schemeClr val="tx1"/>
                </a:solidFill>
                <a:latin typeface="標楷體" pitchFamily="65" charset="-120"/>
                <a:ea typeface="標楷體" pitchFamily="65" charset="-120"/>
              </a:rPr>
              <a:t>goals</a:t>
            </a:r>
            <a:r>
              <a:rPr lang="en-US" altLang="zh-TW" sz="2400" dirty="0" smtClean="0">
                <a:solidFill>
                  <a:schemeClr val="tx1"/>
                </a:solidFill>
              </a:rPr>
              <a:t> </a:t>
            </a:r>
          </a:p>
          <a:p>
            <a:pPr eaLnBrk="1" hangingPunct="1">
              <a:lnSpc>
                <a:spcPct val="90000"/>
              </a:lnSpc>
              <a:buFont typeface="Wingdings" pitchFamily="2" charset="2"/>
              <a:buNone/>
              <a:defRPr/>
            </a:pPr>
            <a:endParaRPr lang="en-US" altLang="zh-TW" sz="2400" dirty="0">
              <a:solidFill>
                <a:schemeClr val="tx1"/>
              </a:solidFill>
            </a:endParaRPr>
          </a:p>
          <a:p>
            <a:pPr eaLnBrk="1" hangingPunct="1">
              <a:lnSpc>
                <a:spcPct val="90000"/>
              </a:lnSpc>
              <a:buFont typeface="Wingdings" pitchFamily="2" charset="2"/>
              <a:buNone/>
              <a:defRPr/>
            </a:pPr>
            <a:r>
              <a:rPr lang="en-US" altLang="zh-TW" sz="2400" dirty="0" smtClean="0">
                <a:solidFill>
                  <a:schemeClr val="tx1"/>
                </a:solidFill>
              </a:rPr>
              <a:t> </a:t>
            </a:r>
            <a:endParaRPr lang="zh-TW" altLang="en-US" sz="2400" dirty="0" smtClean="0">
              <a:solidFill>
                <a:schemeClr val="tx1"/>
              </a:solidFill>
            </a:endParaRPr>
          </a:p>
        </p:txBody>
      </p:sp>
    </p:spTree>
    <p:extLst>
      <p:ext uri="{BB962C8B-B14F-4D97-AF65-F5344CB8AC3E}">
        <p14:creationId xmlns:p14="http://schemas.microsoft.com/office/powerpoint/2010/main" val="2461264632"/>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6BD737D-A873-43B3-8620-2F75F960699C}" type="slidenum">
              <a:rPr lang="zh-TW" altLang="en-US" smtClean="0">
                <a:solidFill>
                  <a:schemeClr val="tx1"/>
                </a:solidFill>
              </a:rPr>
              <a:pPr>
                <a:defRPr/>
              </a:pPr>
              <a:t>372</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ea typeface="標楷體" pitchFamily="65" charset="-120"/>
              </a:rPr>
              <a:t>4. </a:t>
            </a:r>
            <a:r>
              <a:rPr lang="zh-TW" altLang="en-US" dirty="0" smtClean="0">
                <a:solidFill>
                  <a:schemeClr val="tx1"/>
                </a:solidFill>
                <a:ea typeface="標楷體" pitchFamily="65" charset="-120"/>
              </a:rPr>
              <a:t>逆向工程  工具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498600" y="1691639"/>
            <a:ext cx="8559800" cy="3710093"/>
          </a:xfrm>
          <a:prstGeom prst="rect">
            <a:avLst/>
          </a:prstGeom>
        </p:spPr>
        <p:txBody>
          <a:bodyPr>
            <a:normAutofit lnSpcReduction="1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架構設計有時憑空而起</a:t>
            </a:r>
            <a:r>
              <a:rPr lang="en-US" altLang="zh-TW" dirty="0" smtClean="0">
                <a:solidFill>
                  <a:schemeClr val="tx1"/>
                </a:solidFill>
                <a:latin typeface="標楷體" pitchFamily="65" charset="-120"/>
                <a:ea typeface="標楷體" pitchFamily="65" charset="-120"/>
              </a:rPr>
              <a:t>(from the scratch)</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但是大部分時候是維修既有軟體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軟體公司希望修改最少程式 來滿足驗收測試</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這時要利用逆向工程工具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列印出既有架構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用鉛筆橡皮 反覆討論 修改架構 得新架構</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逐一檢查驗收測試案例 確認新架構滿足之</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849400521"/>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2A8CF5F-F547-4B6B-A618-C8652E798A2A}" type="slidenum">
              <a:rPr lang="zh-TW" altLang="en-US" smtClean="0"/>
              <a:pPr>
                <a:defRPr/>
              </a:pPr>
              <a:t>373</a:t>
            </a:fld>
            <a:endParaRPr lang="en-US" altLang="zh-TW"/>
          </a:p>
        </p:txBody>
      </p:sp>
      <p:sp>
        <p:nvSpPr>
          <p:cNvPr id="2" name="標題 1"/>
          <p:cNvSpPr>
            <a:spLocks noGrp="1"/>
          </p:cNvSpPr>
          <p:nvPr>
            <p:ph type="title"/>
          </p:nvPr>
        </p:nvSpPr>
        <p:spPr/>
        <p:txBody>
          <a:bodyPr/>
          <a:lstStyle/>
          <a:p>
            <a:pPr>
              <a:defRPr/>
            </a:pPr>
            <a:r>
              <a:rPr lang="en-US" altLang="zh-TW" dirty="0" smtClean="0">
                <a:solidFill>
                  <a:schemeClr val="tx1"/>
                </a:solidFill>
                <a:ea typeface="標楷體" pitchFamily="65" charset="-120"/>
              </a:rPr>
              <a:t>4. </a:t>
            </a:r>
            <a:r>
              <a:rPr lang="zh-TW" altLang="en-US" dirty="0" smtClean="0">
                <a:solidFill>
                  <a:schemeClr val="tx1"/>
                </a:solidFill>
                <a:ea typeface="標楷體" pitchFamily="65" charset="-120"/>
              </a:rPr>
              <a:t>逆向工程  工具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801368"/>
            <a:ext cx="8534400" cy="3200400"/>
          </a:xfrm>
          <a:prstGeom prst="rect">
            <a:avLst/>
          </a:prstGeom>
        </p:spPr>
        <p:txBody>
          <a:bodyPr>
            <a:normAutofit lnSpcReduction="10000"/>
          </a:bodyPr>
          <a:lstStyle/>
          <a:p>
            <a:pPr>
              <a:buFont typeface="Wingdings" pitchFamily="2" charset="2"/>
              <a:buNone/>
              <a:defRPr/>
            </a:pPr>
            <a:r>
              <a:rPr lang="zh-TW" altLang="en-US" dirty="0" smtClean="0">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一般人常直接 </a:t>
            </a:r>
            <a:r>
              <a:rPr lang="en-US" altLang="zh-TW" dirty="0" smtClean="0">
                <a:solidFill>
                  <a:schemeClr val="tx1"/>
                </a:solidFill>
                <a:latin typeface="標楷體" pitchFamily="65" charset="-120"/>
                <a:ea typeface="標楷體" pitchFamily="65" charset="-120"/>
              </a:rPr>
              <a:t>coding  source code</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這種</a:t>
            </a:r>
            <a:r>
              <a:rPr lang="en-US" altLang="zh-TW" dirty="0" smtClean="0">
                <a:solidFill>
                  <a:schemeClr val="tx1"/>
                </a:solidFill>
                <a:latin typeface="標楷體" pitchFamily="65" charset="-120"/>
                <a:ea typeface="標楷體" pitchFamily="65" charset="-120"/>
              </a:rPr>
              <a:t> source code </a:t>
            </a:r>
            <a:r>
              <a:rPr lang="en-US" altLang="zh-TW" dirty="0" err="1" smtClean="0">
                <a:solidFill>
                  <a:schemeClr val="tx1"/>
                </a:solidFill>
                <a:latin typeface="標楷體" pitchFamily="65" charset="-120"/>
                <a:ea typeface="標楷體" pitchFamily="65" charset="-120"/>
              </a:rPr>
              <a:t>輸入逆向工具</a:t>
            </a:r>
            <a:r>
              <a:rPr lang="zh-TW" altLang="en-US" dirty="0" smtClean="0">
                <a:solidFill>
                  <a:schemeClr val="tx1"/>
                </a:solidFill>
                <a:latin typeface="標楷體" pitchFamily="65" charset="-120"/>
                <a:ea typeface="標楷體" pitchFamily="65" charset="-120"/>
              </a:rPr>
              <a:t>後</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產生的</a:t>
            </a:r>
            <a:r>
              <a:rPr lang="en-US" altLang="zh-TW" dirty="0" smtClean="0">
                <a:solidFill>
                  <a:schemeClr val="tx1"/>
                </a:solidFill>
                <a:latin typeface="標楷體" pitchFamily="65" charset="-120"/>
                <a:ea typeface="標楷體" pitchFamily="65" charset="-120"/>
              </a:rPr>
              <a:t> class diagram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sz="4000" dirty="0" err="1" smtClean="0">
                <a:solidFill>
                  <a:schemeClr val="tx1"/>
                </a:solidFill>
                <a:latin typeface="標楷體" pitchFamily="65" charset="-120"/>
                <a:ea typeface="標楷體" pitchFamily="65" charset="-120"/>
              </a:rPr>
              <a:t>亂七八糟</a:t>
            </a:r>
            <a:r>
              <a:rPr lang="en-US" altLang="zh-TW" sz="4000" dirty="0" smtClean="0">
                <a:solidFill>
                  <a:schemeClr val="tx1"/>
                </a:solidFill>
                <a:latin typeface="標楷體" pitchFamily="65" charset="-120"/>
                <a:ea typeface="標楷體" pitchFamily="65" charset="-120"/>
              </a:rPr>
              <a:t>  </a:t>
            </a:r>
            <a:r>
              <a:rPr lang="en-US" altLang="zh-TW" sz="4000" dirty="0" err="1" smtClean="0">
                <a:solidFill>
                  <a:schemeClr val="tx1"/>
                </a:solidFill>
                <a:latin typeface="標楷體" pitchFamily="65" charset="-120"/>
                <a:ea typeface="標楷體" pitchFamily="65" charset="-120"/>
              </a:rPr>
              <a:t>慘不忍睹</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反映出 </a:t>
            </a:r>
            <a:r>
              <a:rPr lang="zh-TW" altLang="en-US" b="1" dirty="0" smtClean="0">
                <a:solidFill>
                  <a:schemeClr val="tx1"/>
                </a:solidFill>
                <a:latin typeface="+mj-ea"/>
                <a:ea typeface="+mj-ea"/>
              </a:rPr>
              <a:t>軟體設計品質低落 的 </a:t>
            </a:r>
            <a:r>
              <a:rPr lang="zh-TW" altLang="en-US" b="1" dirty="0" smtClean="0">
                <a:solidFill>
                  <a:srgbClr val="FF0000"/>
                </a:solidFill>
                <a:latin typeface="+mj-ea"/>
                <a:ea typeface="+mj-ea"/>
              </a:rPr>
              <a:t>真相</a:t>
            </a:r>
            <a:endParaRPr lang="en-US" altLang="zh-TW" b="1" dirty="0" smtClean="0">
              <a:effectLst/>
              <a:latin typeface="標楷體" pitchFamily="65" charset="-120"/>
              <a:ea typeface="標楷體" pitchFamily="65" charset="-120"/>
            </a:endParaRPr>
          </a:p>
          <a:p>
            <a:pPr>
              <a:buFont typeface="Wingdings" pitchFamily="2" charset="2"/>
              <a:buNone/>
              <a:defRPr/>
            </a:pPr>
            <a:r>
              <a:rPr lang="zh-TW" altLang="en-US" b="1" dirty="0" smtClean="0">
                <a:solidFill>
                  <a:schemeClr val="tx1"/>
                </a:solidFill>
                <a:effectLst/>
                <a:latin typeface="標楷體" pitchFamily="65" charset="-120"/>
                <a:ea typeface="標楷體" pitchFamily="65" charset="-120"/>
              </a:rPr>
              <a:t>雖另有工整的 工具畫的  </a:t>
            </a:r>
            <a:r>
              <a:rPr lang="en-US" altLang="zh-TW" b="1" dirty="0" smtClean="0">
                <a:solidFill>
                  <a:schemeClr val="tx1"/>
                </a:solidFill>
                <a:effectLst/>
                <a:latin typeface="標楷體" pitchFamily="65" charset="-120"/>
                <a:ea typeface="標楷體" pitchFamily="65" charset="-120"/>
              </a:rPr>
              <a:t>class diagram</a:t>
            </a:r>
          </a:p>
          <a:p>
            <a:pPr>
              <a:buFont typeface="Wingdings" pitchFamily="2" charset="2"/>
              <a:buNone/>
              <a:defRPr/>
            </a:pPr>
            <a:r>
              <a:rPr lang="zh-TW" altLang="en-US" b="1" dirty="0" smtClean="0">
                <a:solidFill>
                  <a:schemeClr val="tx1"/>
                </a:solidFill>
                <a:latin typeface="標楷體" pitchFamily="65" charset="-120"/>
                <a:ea typeface="標楷體" pitchFamily="65" charset="-120"/>
              </a:rPr>
              <a:t>但那與 </a:t>
            </a:r>
            <a:r>
              <a:rPr lang="en-US" altLang="zh-TW" b="1" dirty="0" smtClean="0">
                <a:solidFill>
                  <a:schemeClr val="tx1"/>
                </a:solidFill>
                <a:latin typeface="標楷體" pitchFamily="65" charset="-120"/>
                <a:ea typeface="標楷體" pitchFamily="65" charset="-120"/>
              </a:rPr>
              <a:t>source code </a:t>
            </a:r>
            <a:r>
              <a:rPr lang="zh-TW" altLang="en-US" b="1" dirty="0" smtClean="0">
                <a:solidFill>
                  <a:schemeClr val="tx1"/>
                </a:solidFill>
                <a:latin typeface="標楷體" pitchFamily="65" charset="-120"/>
                <a:ea typeface="標楷體" pitchFamily="65" charset="-120"/>
              </a:rPr>
              <a:t>不符 造假的！</a:t>
            </a:r>
            <a:endParaRPr lang="zh-TW" altLang="en-US" b="1"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163331212"/>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66ED938-8A88-4F86-B31C-BE809F57D651}" type="slidenum">
              <a:rPr lang="zh-TW" altLang="en-US" smtClean="0">
                <a:solidFill>
                  <a:schemeClr val="tx1"/>
                </a:solidFill>
              </a:rPr>
              <a:pPr>
                <a:defRPr/>
              </a:pPr>
              <a:t>374</a:t>
            </a:fld>
            <a:endParaRPr lang="en-US" altLang="zh-TW">
              <a:solidFill>
                <a:schemeClr val="tx1"/>
              </a:solidFill>
            </a:endParaRPr>
          </a:p>
        </p:txBody>
      </p:sp>
      <p:sp>
        <p:nvSpPr>
          <p:cNvPr id="2" name="標題 1"/>
          <p:cNvSpPr>
            <a:spLocks noGrp="1"/>
          </p:cNvSpPr>
          <p:nvPr>
            <p:ph type="title"/>
          </p:nvPr>
        </p:nvSpPr>
        <p:spPr>
          <a:xfrm>
            <a:off x="609600" y="714376"/>
            <a:ext cx="10972800" cy="2143125"/>
          </a:xfrm>
        </p:spPr>
        <p:txBody>
          <a:bodyPr/>
          <a:lstStyle/>
          <a:p>
            <a:pPr>
              <a:defRPr/>
            </a:pPr>
            <a:r>
              <a:rPr lang="en-US" altLang="zh-TW" dirty="0" smtClean="0">
                <a:solidFill>
                  <a:schemeClr val="tx1"/>
                </a:solidFill>
              </a:rPr>
              <a:t>Class diagrams </a:t>
            </a:r>
            <a:br>
              <a:rPr lang="en-US" altLang="zh-TW" dirty="0" smtClean="0">
                <a:solidFill>
                  <a:schemeClr val="tx1"/>
                </a:solidFill>
              </a:rPr>
            </a:br>
            <a:r>
              <a:rPr lang="en-US" altLang="zh-TW" dirty="0" smtClean="0">
                <a:solidFill>
                  <a:schemeClr val="tx1"/>
                </a:solidFill>
              </a:rPr>
              <a:t>generated by tool</a:t>
            </a:r>
            <a:r>
              <a:rPr lang="zh-TW" altLang="en-US" dirty="0" smtClean="0">
                <a:solidFill>
                  <a:schemeClr val="tx1"/>
                </a:solidFill>
              </a:rPr>
              <a:t/>
            </a:r>
            <a:br>
              <a:rPr lang="zh-TW" altLang="en-US" dirty="0" smtClean="0">
                <a:solidFill>
                  <a:schemeClr val="tx1"/>
                </a:solidFill>
              </a:rPr>
            </a:br>
            <a:endParaRPr lang="zh-TW" altLang="en-US" dirty="0">
              <a:solidFill>
                <a:schemeClr val="tx1"/>
              </a:solidFill>
            </a:endParaRPr>
          </a:p>
        </p:txBody>
      </p:sp>
      <p:sp>
        <p:nvSpPr>
          <p:cNvPr id="3" name="內容版面配置區 2"/>
          <p:cNvSpPr>
            <a:spLocks noGrp="1"/>
          </p:cNvSpPr>
          <p:nvPr>
            <p:ph sz="quarter" idx="4294967295"/>
          </p:nvPr>
        </p:nvSpPr>
        <p:spPr>
          <a:xfrm>
            <a:off x="1608666" y="406400"/>
            <a:ext cx="8449733" cy="3799840"/>
          </a:xfrm>
          <a:prstGeom prst="rect">
            <a:avLst/>
          </a:prstGeom>
        </p:spPr>
        <p:txBody>
          <a:bodyPr/>
          <a:lstStyle/>
          <a:p>
            <a:pPr>
              <a:buFont typeface="Wingdings" pitchFamily="2" charset="2"/>
              <a:buNone/>
              <a:defRPr/>
            </a:pPr>
            <a:endParaRPr lang="zh-TW" altLang="en-US" dirty="0">
              <a:solidFill>
                <a:schemeClr val="tx1"/>
              </a:solidFill>
            </a:endParaRPr>
          </a:p>
        </p:txBody>
      </p:sp>
      <p:pic>
        <p:nvPicPr>
          <p:cNvPr id="308229" name="Picture 8" descr="Z:\VEAWMaintenance\Diagrams\ede_class_diagra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0751" y="2143126"/>
            <a:ext cx="7905749"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6033647"/>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7054" t="13298" r="31799" b="27521"/>
          <a:stretch/>
        </p:blipFill>
        <p:spPr>
          <a:xfrm>
            <a:off x="1757680" y="1426301"/>
            <a:ext cx="8070406" cy="4883059"/>
          </a:xfrm>
        </p:spPr>
      </p:pic>
      <p:sp>
        <p:nvSpPr>
          <p:cNvPr id="3" name="標題 2"/>
          <p:cNvSpPr>
            <a:spLocks noGrp="1"/>
          </p:cNvSpPr>
          <p:nvPr>
            <p:ph type="title"/>
          </p:nvPr>
        </p:nvSpPr>
        <p:spPr/>
        <p:txBody>
          <a:bodyPr/>
          <a:lstStyle/>
          <a:p>
            <a:r>
              <a:rPr lang="en-US" altLang="zh-TW" dirty="0" smtClean="0">
                <a:solidFill>
                  <a:schemeClr val="tx1"/>
                </a:solidFill>
              </a:rPr>
              <a:t>Class Diagram of Grade System</a:t>
            </a:r>
            <a:endParaRPr lang="zh-TW" altLang="en-US" dirty="0">
              <a:solidFill>
                <a:schemeClr val="tx1"/>
              </a:solidFill>
            </a:endParaRPr>
          </a:p>
        </p:txBody>
      </p:sp>
    </p:spTree>
    <p:extLst>
      <p:ext uri="{BB962C8B-B14F-4D97-AF65-F5344CB8AC3E}">
        <p14:creationId xmlns:p14="http://schemas.microsoft.com/office/powerpoint/2010/main" val="2309199062"/>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2AFCEAE-4D26-4F22-AF0B-55D47282B0D0}" type="slidenum">
              <a:rPr lang="zh-TW" altLang="en-US" smtClean="0">
                <a:solidFill>
                  <a:schemeClr val="tx1"/>
                </a:solidFill>
              </a:rPr>
              <a:pPr>
                <a:defRPr/>
              </a:pPr>
              <a:t>376</a:t>
            </a:fld>
            <a:endParaRPr lang="en-US" altLang="zh-TW">
              <a:solidFill>
                <a:schemeClr val="tx1"/>
              </a:solidFill>
            </a:endParaRPr>
          </a:p>
        </p:txBody>
      </p:sp>
      <p:sp>
        <p:nvSpPr>
          <p:cNvPr id="2" name="標題 1"/>
          <p:cNvSpPr>
            <a:spLocks noGrp="1"/>
          </p:cNvSpPr>
          <p:nvPr>
            <p:ph type="title"/>
          </p:nvPr>
        </p:nvSpPr>
        <p:spPr>
          <a:xfrm>
            <a:off x="609600" y="-214313"/>
            <a:ext cx="10972800" cy="2571751"/>
          </a:xfrm>
        </p:spPr>
        <p:txBody>
          <a:bodyPr/>
          <a:lstStyle/>
          <a:p>
            <a:pPr>
              <a:defRPr/>
            </a:pPr>
            <a:r>
              <a:rPr lang="en-US" altLang="zh-TW" dirty="0" smtClean="0">
                <a:solidFill>
                  <a:schemeClr val="tx1"/>
                </a:solidFill>
              </a:rPr>
              <a:t>Sequence diagram </a:t>
            </a:r>
            <a:br>
              <a:rPr lang="en-US" altLang="zh-TW" dirty="0" smtClean="0">
                <a:solidFill>
                  <a:schemeClr val="tx1"/>
                </a:solidFill>
              </a:rPr>
            </a:br>
            <a:r>
              <a:rPr lang="en-US" altLang="zh-TW" dirty="0" smtClean="0">
                <a:solidFill>
                  <a:schemeClr val="tx1"/>
                </a:solidFill>
              </a:rPr>
              <a:t>  generated </a:t>
            </a:r>
            <a:r>
              <a:rPr lang="en-US" altLang="zh-TW" smtClean="0">
                <a:solidFill>
                  <a:schemeClr val="tx1"/>
                </a:solidFill>
              </a:rPr>
              <a:t>by tool</a:t>
            </a:r>
            <a:r>
              <a:rPr lang="zh-TW" altLang="en-US" dirty="0" smtClean="0">
                <a:solidFill>
                  <a:schemeClr val="tx1"/>
                </a:solidFill>
              </a:rPr>
              <a:t/>
            </a:r>
            <a:br>
              <a:rPr lang="zh-TW" altLang="en-US" dirty="0" smtClean="0">
                <a:solidFill>
                  <a:schemeClr val="tx1"/>
                </a:solidFill>
              </a:rPr>
            </a:br>
            <a:endParaRPr lang="zh-TW" altLang="en-US" dirty="0">
              <a:solidFill>
                <a:schemeClr val="tx1"/>
              </a:solidFill>
            </a:endParaRPr>
          </a:p>
        </p:txBody>
      </p:sp>
      <p:sp>
        <p:nvSpPr>
          <p:cNvPr id="3" name="內容版面配置區 2"/>
          <p:cNvSpPr>
            <a:spLocks noGrp="1"/>
          </p:cNvSpPr>
          <p:nvPr>
            <p:ph sz="quarter" idx="4294967295"/>
          </p:nvPr>
        </p:nvSpPr>
        <p:spPr>
          <a:xfrm>
            <a:off x="1524000" y="731520"/>
            <a:ext cx="8534400" cy="3474720"/>
          </a:xfrm>
          <a:prstGeom prst="rect">
            <a:avLst/>
          </a:prstGeom>
        </p:spPr>
        <p:txBody>
          <a:bodyPr/>
          <a:lstStyle/>
          <a:p>
            <a:pPr>
              <a:defRPr/>
            </a:pPr>
            <a:endParaRPr lang="zh-TW" altLang="en-US" dirty="0">
              <a:solidFill>
                <a:schemeClr val="tx1"/>
              </a:solidFill>
            </a:endParaRPr>
          </a:p>
        </p:txBody>
      </p:sp>
      <p:pic>
        <p:nvPicPr>
          <p:cNvPr id="309253" name="Picture 6" descr="Z:\VEAWMaintenance\Diagrams\EDESequenceDiagra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250" y="1428751"/>
            <a:ext cx="8517467" cy="757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454401"/>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投影片編號版面配置區 7"/>
          <p:cNvSpPr>
            <a:spLocks noGrp="1"/>
          </p:cNvSpPr>
          <p:nvPr>
            <p:ph type="sldNum" sz="quarter" idx="12"/>
          </p:nvPr>
        </p:nvSpPr>
        <p:spPr/>
        <p:txBody>
          <a:bodyPr/>
          <a:lstStyle/>
          <a:p>
            <a:pPr>
              <a:defRPr/>
            </a:pPr>
            <a:fld id="{9D61BA08-F3A1-4605-A4F1-6496F251F659}" type="slidenum">
              <a:rPr lang="zh-TW" altLang="en-US" smtClean="0">
                <a:solidFill>
                  <a:schemeClr val="tx1"/>
                </a:solidFill>
              </a:rPr>
              <a:pPr>
                <a:defRPr/>
              </a:pPr>
              <a:t>377</a:t>
            </a:fld>
            <a:endParaRPr lang="en-US" altLang="zh-TW">
              <a:solidFill>
                <a:schemeClr val="tx1"/>
              </a:solidFill>
            </a:endParaRPr>
          </a:p>
        </p:txBody>
      </p:sp>
      <p:sp>
        <p:nvSpPr>
          <p:cNvPr id="261122" name="Rectangle 2"/>
          <p:cNvSpPr>
            <a:spLocks noGrp="1" noChangeArrowheads="1"/>
          </p:cNvSpPr>
          <p:nvPr>
            <p:ph type="title"/>
          </p:nvPr>
        </p:nvSpPr>
        <p:spPr>
          <a:xfrm>
            <a:off x="609600" y="0"/>
            <a:ext cx="10972800" cy="1298448"/>
          </a:xfrm>
        </p:spPr>
        <p:txBody>
          <a:bodyPr/>
          <a:lstStyle/>
          <a:p>
            <a:pPr eaLnBrk="1" hangingPunct="1">
              <a:defRPr/>
            </a:pPr>
            <a:r>
              <a:rPr lang="zh-TW" altLang="en-US" dirty="0" smtClean="0">
                <a:solidFill>
                  <a:schemeClr val="tx1"/>
                </a:solidFill>
                <a:ea typeface="標楷體" pitchFamily="65" charset="-120"/>
              </a:rPr>
              <a:t>傳統軟工設計</a:t>
            </a:r>
          </a:p>
        </p:txBody>
      </p:sp>
      <p:sp>
        <p:nvSpPr>
          <p:cNvPr id="261123" name="Rectangle 3"/>
          <p:cNvSpPr>
            <a:spLocks noGrp="1" noChangeArrowheads="1"/>
          </p:cNvSpPr>
          <p:nvPr>
            <p:ph sz="quarter" idx="4294967295"/>
          </p:nvPr>
        </p:nvSpPr>
        <p:spPr>
          <a:xfrm>
            <a:off x="609600" y="1143001"/>
            <a:ext cx="10972800" cy="5286375"/>
          </a:xfrm>
          <a:prstGeom prst="rect">
            <a:avLst/>
          </a:prstGeom>
        </p:spPr>
        <p:txBody>
          <a:bodyPr/>
          <a:lstStyle/>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架構師</a:t>
            </a:r>
            <a:r>
              <a:rPr lang="en-US" altLang="zh-TW" dirty="0" smtClean="0">
                <a:solidFill>
                  <a:schemeClr val="tx1"/>
                </a:solidFill>
                <a:latin typeface="標楷體" pitchFamily="65" charset="-120"/>
                <a:ea typeface="標楷體" pitchFamily="65" charset="-120"/>
              </a:rPr>
              <a:t>(architect)</a:t>
            </a:r>
            <a:r>
              <a:rPr lang="zh-TW" altLang="en-US" dirty="0" smtClean="0">
                <a:solidFill>
                  <a:schemeClr val="tx1"/>
                </a:solidFill>
                <a:latin typeface="標楷體" pitchFamily="65" charset="-120"/>
                <a:ea typeface="標楷體" pitchFamily="65" charset="-120"/>
              </a:rPr>
              <a:t>花一段時間，完成 </a:t>
            </a:r>
            <a:r>
              <a:rPr lang="en-US" altLang="zh-TW" dirty="0" smtClean="0">
                <a:solidFill>
                  <a:schemeClr val="tx1"/>
                </a:solidFill>
                <a:latin typeface="標楷體" pitchFamily="65" charset="-120"/>
                <a:ea typeface="標楷體" pitchFamily="65" charset="-120"/>
              </a:rPr>
              <a:t>class diagram</a:t>
            </a:r>
            <a:r>
              <a:rPr lang="zh-TW" altLang="en-US" dirty="0" smtClean="0">
                <a:solidFill>
                  <a:schemeClr val="tx1"/>
                </a:solidFill>
                <a:latin typeface="標楷體" pitchFamily="65" charset="-120"/>
                <a:ea typeface="標楷體" pitchFamily="65" charset="-120"/>
              </a:rPr>
              <a:t>，用 </a:t>
            </a:r>
            <a:r>
              <a:rPr lang="en-US" altLang="zh-TW" dirty="0" smtClean="0">
                <a:solidFill>
                  <a:schemeClr val="tx1"/>
                </a:solidFill>
                <a:latin typeface="標楷體" pitchFamily="65" charset="-120"/>
                <a:ea typeface="標楷體" pitchFamily="65" charset="-120"/>
              </a:rPr>
              <a:t>unified modeling language (UML) </a:t>
            </a:r>
            <a:r>
              <a:rPr lang="zh-TW" altLang="en-US" dirty="0" smtClean="0">
                <a:solidFill>
                  <a:schemeClr val="tx1"/>
                </a:solidFill>
                <a:latin typeface="標楷體" pitchFamily="65" charset="-120"/>
                <a:ea typeface="標楷體" pitchFamily="65" charset="-120"/>
              </a:rPr>
              <a:t>表示，用 </a:t>
            </a:r>
            <a:r>
              <a:rPr lang="en-US" altLang="zh-TW" dirty="0" smtClean="0">
                <a:solidFill>
                  <a:schemeClr val="tx1"/>
                </a:solidFill>
                <a:latin typeface="標楷體" pitchFamily="65" charset="-120"/>
                <a:ea typeface="標楷體" pitchFamily="65" charset="-120"/>
              </a:rPr>
              <a:t>Rational Rose </a:t>
            </a:r>
            <a:r>
              <a:rPr lang="zh-TW" altLang="en-US" dirty="0" smtClean="0">
                <a:solidFill>
                  <a:schemeClr val="tx1"/>
                </a:solidFill>
                <a:latin typeface="標楷體" pitchFamily="65" charset="-120"/>
                <a:ea typeface="標楷體" pitchFamily="65" charset="-120"/>
              </a:rPr>
              <a:t>製出文件，局部</a:t>
            </a:r>
            <a:r>
              <a:rPr lang="zh-TW" altLang="en-US" dirty="0" smtClean="0">
                <a:solidFill>
                  <a:schemeClr val="tx1"/>
                </a:solidFill>
                <a:latin typeface="新細明體" pitchFamily="18" charset="-120"/>
              </a:rPr>
              <a:t>組成關係</a:t>
            </a:r>
            <a:r>
              <a:rPr lang="zh-TW" altLang="en-US" dirty="0" smtClean="0">
                <a:solidFill>
                  <a:schemeClr val="tx1"/>
                </a:solidFill>
                <a:latin typeface="標楷體" pitchFamily="65" charset="-120"/>
                <a:ea typeface="標楷體" pitchFamily="65" charset="-120"/>
              </a:rPr>
              <a:t>如下圖</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 </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輪胎是組成車子的一部分</a:t>
            </a:r>
            <a:r>
              <a:rPr lang="en-US" altLang="zh-TW" sz="2400" dirty="0" smtClean="0">
                <a:solidFill>
                  <a:schemeClr val="tx1"/>
                </a:solidFill>
                <a:latin typeface="標楷體" pitchFamily="65" charset="-120"/>
                <a:ea typeface="標楷體" pitchFamily="65" charset="-120"/>
              </a:rPr>
              <a:t>)</a:t>
            </a:r>
          </a:p>
        </p:txBody>
      </p:sp>
      <p:sp>
        <p:nvSpPr>
          <p:cNvPr id="310276" name="Rectangle 10"/>
          <p:cNvSpPr>
            <a:spLocks noChangeArrowheads="1"/>
          </p:cNvSpPr>
          <p:nvPr/>
        </p:nvSpPr>
        <p:spPr bwMode="auto">
          <a:xfrm>
            <a:off x="3695701" y="3627438"/>
            <a:ext cx="3071284" cy="695325"/>
          </a:xfrm>
          <a:prstGeom prst="rect">
            <a:avLst/>
          </a:prstGeom>
          <a:solidFill>
            <a:srgbClr val="FFFFFF"/>
          </a:solidFill>
          <a:ln w="9525">
            <a:solidFill>
              <a:srgbClr val="000000"/>
            </a:solidFill>
            <a:miter lim="800000"/>
            <a:headEnd/>
            <a:tailEnd/>
          </a:ln>
        </p:spPr>
        <p:txBody>
          <a:bodyPr/>
          <a:lstStyle/>
          <a:p>
            <a:pPr algn="ctr"/>
            <a:r>
              <a:rPr lang="zh-TW" altLang="en-US" sz="4000">
                <a:latin typeface="標楷體" pitchFamily="65" charset="-120"/>
                <a:ea typeface="標楷體" pitchFamily="65" charset="-120"/>
              </a:rPr>
              <a:t>車子</a:t>
            </a:r>
            <a:endParaRPr lang="en-US" altLang="zh-TW" sz="4000">
              <a:latin typeface="標楷體" pitchFamily="65" charset="-120"/>
              <a:ea typeface="標楷體" pitchFamily="65" charset="-120"/>
            </a:endParaRPr>
          </a:p>
        </p:txBody>
      </p:sp>
      <p:sp>
        <p:nvSpPr>
          <p:cNvPr id="310277" name="Rectangle 11"/>
          <p:cNvSpPr>
            <a:spLocks noChangeArrowheads="1"/>
          </p:cNvSpPr>
          <p:nvPr/>
        </p:nvSpPr>
        <p:spPr bwMode="auto">
          <a:xfrm>
            <a:off x="3695701" y="5715000"/>
            <a:ext cx="3071284" cy="596900"/>
          </a:xfrm>
          <a:prstGeom prst="rect">
            <a:avLst/>
          </a:prstGeom>
          <a:solidFill>
            <a:srgbClr val="FFFFFF"/>
          </a:solidFill>
          <a:ln w="9525">
            <a:solidFill>
              <a:srgbClr val="000000"/>
            </a:solidFill>
            <a:miter lim="800000"/>
            <a:headEnd/>
            <a:tailEnd/>
          </a:ln>
        </p:spPr>
        <p:txBody>
          <a:bodyPr/>
          <a:lstStyle/>
          <a:p>
            <a:pPr algn="ctr"/>
            <a:r>
              <a:rPr lang="zh-TW" altLang="en-US" sz="4000">
                <a:latin typeface="標楷體" pitchFamily="65" charset="-120"/>
                <a:ea typeface="標楷體" pitchFamily="65" charset="-120"/>
              </a:rPr>
              <a:t>輪胎</a:t>
            </a:r>
            <a:endParaRPr lang="en-US" altLang="zh-TW" sz="4000">
              <a:latin typeface="標楷體" pitchFamily="65" charset="-120"/>
              <a:ea typeface="標楷體" pitchFamily="65" charset="-120"/>
            </a:endParaRPr>
          </a:p>
        </p:txBody>
      </p:sp>
      <p:sp>
        <p:nvSpPr>
          <p:cNvPr id="310278" name="AutoShape 12"/>
          <p:cNvSpPr>
            <a:spLocks noChangeArrowheads="1"/>
          </p:cNvSpPr>
          <p:nvPr/>
        </p:nvSpPr>
        <p:spPr bwMode="auto">
          <a:xfrm>
            <a:off x="4929718" y="4325938"/>
            <a:ext cx="575733" cy="330200"/>
          </a:xfrm>
          <a:prstGeom prst="diamond">
            <a:avLst/>
          </a:prstGeom>
          <a:solidFill>
            <a:schemeClr val="tx1"/>
          </a:solidFill>
          <a:ln w="44450">
            <a:solidFill>
              <a:schemeClr val="tx1"/>
            </a:solidFill>
            <a:miter lim="800000"/>
            <a:headEnd/>
            <a:tailEnd/>
          </a:ln>
        </p:spPr>
        <p:txBody>
          <a:bodyPr/>
          <a:lstStyle/>
          <a:p>
            <a:endParaRPr lang="zh-TW" altLang="en-US"/>
          </a:p>
        </p:txBody>
      </p:sp>
      <p:cxnSp>
        <p:nvCxnSpPr>
          <p:cNvPr id="310279" name="AutoShape 13"/>
          <p:cNvCxnSpPr>
            <a:cxnSpLocks noChangeShapeType="1"/>
          </p:cNvCxnSpPr>
          <p:nvPr/>
        </p:nvCxnSpPr>
        <p:spPr bwMode="auto">
          <a:xfrm flipH="1">
            <a:off x="5209118" y="4668838"/>
            <a:ext cx="6349" cy="1065212"/>
          </a:xfrm>
          <a:prstGeom prst="straightConnector1">
            <a:avLst/>
          </a:prstGeom>
          <a:noFill/>
          <a:ln w="4445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37373090"/>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7E97141-9DE2-485A-A686-ECBF75B776B4}" type="slidenum">
              <a:rPr lang="zh-TW" altLang="en-US" smtClean="0"/>
              <a:pPr>
                <a:defRPr/>
              </a:pPr>
              <a:t>378</a:t>
            </a:fld>
            <a:endParaRPr lang="en-US" altLang="zh-TW" dirty="0"/>
          </a:p>
        </p:txBody>
      </p:sp>
      <p:sp>
        <p:nvSpPr>
          <p:cNvPr id="262146" name="Rectangle 2"/>
          <p:cNvSpPr>
            <a:spLocks noGrp="1" noChangeArrowheads="1"/>
          </p:cNvSpPr>
          <p:nvPr>
            <p:ph type="title"/>
          </p:nvPr>
        </p:nvSpPr>
        <p:spPr/>
        <p:txBody>
          <a:bodyPr/>
          <a:lstStyle/>
          <a:p>
            <a:pPr eaLnBrk="1" hangingPunct="1">
              <a:defRPr/>
            </a:pPr>
            <a:r>
              <a:rPr lang="zh-TW" altLang="en-US" dirty="0" smtClean="0">
                <a:solidFill>
                  <a:schemeClr val="tx1"/>
                </a:solidFill>
                <a:ea typeface="標楷體" pitchFamily="65" charset="-120"/>
              </a:rPr>
              <a:t>傳統軟工設計</a:t>
            </a:r>
            <a:r>
              <a:rPr lang="en-US" altLang="zh-TW" dirty="0" smtClean="0">
                <a:solidFill>
                  <a:schemeClr val="tx1"/>
                </a:solidFill>
                <a:ea typeface="標楷體" pitchFamily="65" charset="-120"/>
              </a:rPr>
              <a:t>(Cont.)</a:t>
            </a:r>
          </a:p>
        </p:txBody>
      </p:sp>
      <p:sp>
        <p:nvSpPr>
          <p:cNvPr id="262147" name="Rectangle 3"/>
          <p:cNvSpPr>
            <a:spLocks noGrp="1" noChangeArrowheads="1"/>
          </p:cNvSpPr>
          <p:nvPr>
            <p:ph sz="quarter" idx="4294967295"/>
          </p:nvPr>
        </p:nvSpPr>
        <p:spPr>
          <a:xfrm>
            <a:off x="1524000" y="1636776"/>
            <a:ext cx="8534400" cy="3685032"/>
          </a:xfrm>
          <a:prstGeom prst="rect">
            <a:avLst/>
          </a:prstGeom>
        </p:spPr>
        <p:txBody>
          <a:bodyPr>
            <a:normAutofit/>
          </a:bodyPr>
          <a:lstStyle/>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如果去檢查程式，理應找到</a:t>
            </a:r>
            <a:r>
              <a:rPr lang="en-US" altLang="zh-TW" dirty="0" smtClean="0">
                <a:solidFill>
                  <a:schemeClr val="tx1"/>
                </a:solidFill>
                <a:latin typeface="標楷體" pitchFamily="65" charset="-120"/>
                <a:ea typeface="標楷體" pitchFamily="65" charset="-120"/>
              </a:rPr>
              <a:t>:</a:t>
            </a:r>
          </a:p>
          <a:p>
            <a:pPr eaLnBrk="1" hangingPunct="1">
              <a:buFont typeface="Wingdings" pitchFamily="2" charset="2"/>
              <a:buNone/>
              <a:defRPr/>
            </a:pPr>
            <a:r>
              <a:rPr lang="en-US" altLang="zh-TW" sz="2400" dirty="0" smtClean="0">
                <a:solidFill>
                  <a:schemeClr val="tx1"/>
                </a:solidFill>
                <a:latin typeface="新細明體" pitchFamily="18" charset="-120"/>
              </a:rPr>
              <a:t>    class </a:t>
            </a:r>
            <a:r>
              <a:rPr lang="zh-TW" altLang="en-US" sz="2400" dirty="0" smtClean="0">
                <a:solidFill>
                  <a:schemeClr val="tx1"/>
                </a:solidFill>
                <a:latin typeface="新細明體" pitchFamily="18" charset="-120"/>
              </a:rPr>
              <a:t>輪胎</a:t>
            </a:r>
            <a:r>
              <a:rPr lang="en-US" altLang="zh-TW" sz="2400" dirty="0" smtClean="0">
                <a:solidFill>
                  <a:schemeClr val="tx1"/>
                </a:solidFill>
                <a:latin typeface="新細明體" pitchFamily="18" charset="-120"/>
              </a:rPr>
              <a:t>{…}</a:t>
            </a:r>
          </a:p>
          <a:p>
            <a:pPr eaLnBrk="1" hangingPunct="1">
              <a:buFont typeface="Wingdings" pitchFamily="2" charset="2"/>
              <a:buNone/>
              <a:defRPr/>
            </a:pPr>
            <a:r>
              <a:rPr lang="en-US" altLang="zh-TW" sz="2400" dirty="0" smtClean="0">
                <a:solidFill>
                  <a:schemeClr val="tx1"/>
                </a:solidFill>
                <a:latin typeface="新細明體" pitchFamily="18" charset="-120"/>
              </a:rPr>
              <a:t>    class</a:t>
            </a:r>
            <a:r>
              <a:rPr lang="zh-TW" altLang="en-US" sz="2400" dirty="0" smtClean="0">
                <a:solidFill>
                  <a:schemeClr val="tx1"/>
                </a:solidFill>
                <a:latin typeface="新細明體" pitchFamily="18" charset="-120"/>
              </a:rPr>
              <a:t> 車子</a:t>
            </a:r>
            <a:r>
              <a:rPr lang="en-US" altLang="zh-TW" sz="2400" dirty="0" smtClean="0">
                <a:solidFill>
                  <a:schemeClr val="tx1"/>
                </a:solidFill>
                <a:latin typeface="新細明體" pitchFamily="18" charset="-120"/>
              </a:rPr>
              <a:t>{</a:t>
            </a:r>
            <a:r>
              <a:rPr lang="zh-TW" altLang="en-US" sz="2400" dirty="0" smtClean="0">
                <a:solidFill>
                  <a:schemeClr val="tx1"/>
                </a:solidFill>
                <a:latin typeface="新細明體" pitchFamily="18" charset="-120"/>
              </a:rPr>
              <a:t>輪胎 右前輪</a:t>
            </a:r>
            <a:r>
              <a:rPr lang="en-US" altLang="zh-TW" sz="2400" dirty="0" smtClean="0">
                <a:solidFill>
                  <a:schemeClr val="tx1"/>
                </a:solidFill>
                <a:latin typeface="新細明體" pitchFamily="18" charset="-120"/>
              </a:rPr>
              <a:t>=new </a:t>
            </a:r>
            <a:r>
              <a:rPr lang="zh-TW" altLang="en-US" sz="2400" dirty="0" smtClean="0">
                <a:solidFill>
                  <a:schemeClr val="tx1"/>
                </a:solidFill>
                <a:latin typeface="新細明體" pitchFamily="18" charset="-120"/>
              </a:rPr>
              <a:t>輪胎</a:t>
            </a:r>
            <a:r>
              <a:rPr lang="en-US" altLang="zh-TW" sz="2400" dirty="0" smtClean="0">
                <a:solidFill>
                  <a:schemeClr val="tx1"/>
                </a:solidFill>
                <a:latin typeface="新細明體" pitchFamily="18" charset="-120"/>
              </a:rPr>
              <a:t>(); </a:t>
            </a:r>
            <a:r>
              <a:rPr lang="en-US" altLang="zh-TW" dirty="0" smtClean="0">
                <a:solidFill>
                  <a:schemeClr val="tx1"/>
                </a:solidFill>
                <a:latin typeface="標楷體" pitchFamily="65" charset="-120"/>
                <a:ea typeface="標楷體" pitchFamily="65" charset="-120"/>
              </a:rPr>
              <a:t>…} </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以對應上面的設計，但 </a:t>
            </a:r>
            <a:r>
              <a:rPr lang="zh-TW" altLang="en-US" b="1" dirty="0" smtClean="0">
                <a:solidFill>
                  <a:srgbClr val="FF0000"/>
                </a:solidFill>
                <a:latin typeface="微軟正黑體" pitchFamily="34" charset="-120"/>
                <a:ea typeface="微軟正黑體" pitchFamily="34" charset="-120"/>
              </a:rPr>
              <a:t>真相是</a:t>
            </a:r>
            <a:r>
              <a:rPr lang="en-US" altLang="zh-TW" b="1" dirty="0" smtClean="0">
                <a:solidFill>
                  <a:schemeClr val="tx1"/>
                </a:solidFill>
                <a:latin typeface="微軟正黑體" pitchFamily="34" charset="-120"/>
                <a:ea typeface="微軟正黑體" pitchFamily="34" charset="-120"/>
              </a:rPr>
              <a:t>:</a:t>
            </a: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那 </a:t>
            </a:r>
            <a:r>
              <a:rPr lang="en-US" altLang="zh-TW" dirty="0" smtClean="0">
                <a:solidFill>
                  <a:schemeClr val="tx1"/>
                </a:solidFill>
                <a:latin typeface="標楷體" pitchFamily="65" charset="-120"/>
                <a:ea typeface="標楷體" pitchFamily="65" charset="-120"/>
              </a:rPr>
              <a:t>class diagram </a:t>
            </a:r>
            <a:r>
              <a:rPr lang="zh-TW" altLang="en-US" dirty="0" smtClean="0">
                <a:solidFill>
                  <a:schemeClr val="tx1"/>
                </a:solidFill>
                <a:latin typeface="標楷體" pitchFamily="65" charset="-120"/>
                <a:ea typeface="標楷體" pitchFamily="65" charset="-120"/>
              </a:rPr>
              <a:t>只是架構師個人構想，與程式師想法不同，</a:t>
            </a:r>
            <a:r>
              <a:rPr lang="zh-TW" altLang="en-US" b="1" dirty="0" smtClean="0">
                <a:solidFill>
                  <a:srgbClr val="FF0000"/>
                </a:solidFill>
                <a:latin typeface="新細明體" pitchFamily="18" charset="-120"/>
              </a:rPr>
              <a:t>文件淪為 乩童道具</a:t>
            </a:r>
            <a:r>
              <a:rPr lang="en-US" altLang="zh-TW" b="1" dirty="0" smtClean="0">
                <a:solidFill>
                  <a:srgbClr val="FF0000"/>
                </a:solidFill>
                <a:latin typeface="標楷體" pitchFamily="65" charset="-120"/>
                <a:ea typeface="標楷體" pitchFamily="65" charset="-120"/>
              </a:rPr>
              <a:t>!</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基本動作已不確實，較複雜的 </a:t>
            </a:r>
            <a:endParaRPr lang="en-US" altLang="zh-TW"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design pattern,  component </a:t>
            </a:r>
            <a:r>
              <a:rPr lang="zh-TW" altLang="en-US" dirty="0" smtClean="0">
                <a:solidFill>
                  <a:schemeClr val="tx1"/>
                </a:solidFill>
                <a:latin typeface="標楷體" pitchFamily="65" charset="-120"/>
                <a:ea typeface="標楷體" pitchFamily="65" charset="-120"/>
              </a:rPr>
              <a:t>如何落實</a:t>
            </a:r>
            <a:r>
              <a:rPr lang="en-US" altLang="zh-TW" dirty="0" smtClean="0">
                <a:solidFill>
                  <a:schemeClr val="tx1"/>
                </a:solidFill>
                <a:latin typeface="標楷體" pitchFamily="65" charset="-120"/>
                <a:ea typeface="標楷體" pitchFamily="65" charset="-120"/>
              </a:rPr>
              <a:t>?</a:t>
            </a:r>
          </a:p>
        </p:txBody>
      </p:sp>
    </p:spTree>
    <p:extLst>
      <p:ext uri="{BB962C8B-B14F-4D97-AF65-F5344CB8AC3E}">
        <p14:creationId xmlns:p14="http://schemas.microsoft.com/office/powerpoint/2010/main" val="455709884"/>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投影片編號版面配置區 22"/>
          <p:cNvSpPr>
            <a:spLocks noGrp="1"/>
          </p:cNvSpPr>
          <p:nvPr>
            <p:ph type="sldNum" sz="quarter" idx="12"/>
          </p:nvPr>
        </p:nvSpPr>
        <p:spPr/>
        <p:txBody>
          <a:bodyPr/>
          <a:lstStyle/>
          <a:p>
            <a:pPr>
              <a:defRPr/>
            </a:pPr>
            <a:fld id="{055121A2-7A8D-4AE0-A1A8-C734B02B5FFB}" type="slidenum">
              <a:rPr lang="zh-TW" altLang="en-US" smtClean="0">
                <a:solidFill>
                  <a:schemeClr val="tx1"/>
                </a:solidFill>
              </a:rPr>
              <a:pPr>
                <a:defRPr/>
              </a:pPr>
              <a:t>379</a:t>
            </a:fld>
            <a:endParaRPr lang="en-US" altLang="zh-TW">
              <a:solidFill>
                <a:schemeClr val="tx1"/>
              </a:solidFill>
            </a:endParaRPr>
          </a:p>
        </p:txBody>
      </p:sp>
      <p:sp>
        <p:nvSpPr>
          <p:cNvPr id="2" name="標題 1"/>
          <p:cNvSpPr>
            <a:spLocks noGrp="1"/>
          </p:cNvSpPr>
          <p:nvPr>
            <p:ph type="title"/>
          </p:nvPr>
        </p:nvSpPr>
        <p:spPr>
          <a:xfrm>
            <a:off x="609600" y="694944"/>
            <a:ext cx="10972800" cy="1842674"/>
          </a:xfrm>
        </p:spPr>
        <p:txBody>
          <a:bodyPr/>
          <a:lstStyle/>
          <a:p>
            <a:pPr>
              <a:defRPr/>
            </a:pPr>
            <a:r>
              <a:rPr lang="zh-TW" altLang="en-US" dirty="0" smtClean="0">
                <a:solidFill>
                  <a:schemeClr val="tx1"/>
                </a:solidFill>
                <a:latin typeface="細明體" pitchFamily="49" charset="-120"/>
                <a:ea typeface="細明體" pitchFamily="49" charset="-120"/>
              </a:rPr>
              <a:t>例子</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架構師畫的class</a:t>
            </a:r>
            <a:r>
              <a:rPr lang="en-US" altLang="zh-TW" dirty="0" smtClean="0">
                <a:solidFill>
                  <a:schemeClr val="tx1"/>
                </a:solidFill>
                <a:latin typeface="標楷體" pitchFamily="65" charset="-120"/>
                <a:ea typeface="標楷體" pitchFamily="65" charset="-120"/>
              </a:rPr>
              <a:t> diagram</a:t>
            </a:r>
            <a:br>
              <a:rPr lang="en-US" altLang="zh-TW" dirty="0" smtClean="0">
                <a:solidFill>
                  <a:schemeClr val="tx1"/>
                </a:solidFill>
                <a:latin typeface="標楷體" pitchFamily="65" charset="-120"/>
                <a:ea typeface="標楷體" pitchFamily="65" charset="-120"/>
              </a:rPr>
            </a:br>
            <a:r>
              <a:rPr lang="zh-TW" altLang="en-US" sz="2400" dirty="0" smtClean="0">
                <a:solidFill>
                  <a:schemeClr val="tx1"/>
                </a:solidFill>
                <a:latin typeface="標楷體" pitchFamily="65" charset="-120"/>
                <a:ea typeface="標楷體" pitchFamily="65" charset="-120"/>
              </a:rPr>
              <a:t>吉普車繼承</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inherite</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車子</a:t>
            </a:r>
            <a:r>
              <a:rPr lang="en-US" altLang="zh-TW" sz="2400" dirty="0" smtClean="0">
                <a:solidFill>
                  <a:schemeClr val="tx1"/>
                </a:solidFill>
                <a:latin typeface="標楷體" pitchFamily="65" charset="-120"/>
                <a:ea typeface="標楷體" pitchFamily="65" charset="-120"/>
              </a:rPr>
              <a:t>;1</a:t>
            </a:r>
            <a:r>
              <a:rPr lang="zh-TW" altLang="en-US" sz="2400" dirty="0" smtClean="0">
                <a:solidFill>
                  <a:schemeClr val="tx1"/>
                </a:solidFill>
                <a:latin typeface="標楷體" pitchFamily="65" charset="-120"/>
                <a:ea typeface="標楷體" pitchFamily="65" charset="-120"/>
              </a:rPr>
              <a:t>人員使用</a:t>
            </a:r>
            <a:r>
              <a:rPr lang="en-US" altLang="zh-TW" sz="2400" dirty="0" smtClean="0">
                <a:solidFill>
                  <a:schemeClr val="tx1"/>
                </a:solidFill>
                <a:latin typeface="標楷體" pitchFamily="65" charset="-120"/>
                <a:ea typeface="標楷體" pitchFamily="65" charset="-120"/>
              </a:rPr>
              <a:t>(use)1</a:t>
            </a:r>
            <a:r>
              <a:rPr lang="zh-TW" altLang="en-US" sz="2400" dirty="0" smtClean="0">
                <a:solidFill>
                  <a:schemeClr val="tx1"/>
                </a:solidFill>
                <a:latin typeface="標楷體" pitchFamily="65" charset="-120"/>
                <a:ea typeface="標楷體" pitchFamily="65" charset="-120"/>
              </a:rPr>
              <a:t>吉普車</a:t>
            </a:r>
            <a:br>
              <a:rPr lang="zh-TW" altLang="en-US" sz="2400" dirty="0" smtClean="0">
                <a:solidFill>
                  <a:schemeClr val="tx1"/>
                </a:solidFill>
                <a:latin typeface="標楷體" pitchFamily="65" charset="-120"/>
                <a:ea typeface="標楷體" pitchFamily="65" charset="-120"/>
              </a:rPr>
            </a:br>
            <a:endParaRPr lang="zh-TW" altLang="en-US" sz="2400"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731520"/>
            <a:ext cx="8534400" cy="3474720"/>
          </a:xfrm>
          <a:prstGeom prst="rect">
            <a:avLst/>
          </a:prstGeom>
          <a:ln w="50800"/>
        </p:spPr>
        <p:txBody>
          <a:bodyPr/>
          <a:lstStyle/>
          <a:p>
            <a:pPr>
              <a:buFont typeface="Wingdings" pitchFamily="2" charset="2"/>
              <a:buNone/>
              <a:defRPr/>
            </a:pPr>
            <a:endParaRPr lang="zh-TW" altLang="en-US" dirty="0">
              <a:solidFill>
                <a:schemeClr val="tx1"/>
              </a:solidFill>
            </a:endParaRPr>
          </a:p>
        </p:txBody>
      </p:sp>
      <p:grpSp>
        <p:nvGrpSpPr>
          <p:cNvPr id="312324" name="群組 6"/>
          <p:cNvGrpSpPr>
            <a:grpSpLocks/>
          </p:cNvGrpSpPr>
          <p:nvPr/>
        </p:nvGrpSpPr>
        <p:grpSpPr bwMode="auto">
          <a:xfrm>
            <a:off x="2381251" y="2357439"/>
            <a:ext cx="2667000" cy="928687"/>
            <a:chOff x="1785918" y="2285992"/>
            <a:chExt cx="2000264" cy="928694"/>
          </a:xfrm>
        </p:grpSpPr>
        <p:sp>
          <p:nvSpPr>
            <p:cNvPr id="4" name="矩形 3"/>
            <p:cNvSpPr/>
            <p:nvPr/>
          </p:nvSpPr>
          <p:spPr>
            <a:xfrm>
              <a:off x="1785918" y="2285992"/>
              <a:ext cx="2000264" cy="928694"/>
            </a:xfrm>
            <a:prstGeom prst="rect">
              <a:avLst/>
            </a:prstGeom>
            <a:noFill/>
            <a:ln w="508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312343" name="文字方塊 5"/>
            <p:cNvSpPr txBox="1">
              <a:spLocks noChangeArrowheads="1"/>
            </p:cNvSpPr>
            <p:nvPr/>
          </p:nvSpPr>
          <p:spPr bwMode="auto">
            <a:xfrm>
              <a:off x="1785918" y="2285992"/>
              <a:ext cx="2000264" cy="928694"/>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r>
                <a:rPr lang="zh-TW" altLang="en-US" sz="5400">
                  <a:latin typeface="標楷體" pitchFamily="65" charset="-120"/>
                  <a:ea typeface="標楷體" pitchFamily="65" charset="-120"/>
                </a:rPr>
                <a:t>人員</a:t>
              </a:r>
            </a:p>
          </p:txBody>
        </p:sp>
      </p:grpSp>
      <p:grpSp>
        <p:nvGrpSpPr>
          <p:cNvPr id="312325" name="群組 13"/>
          <p:cNvGrpSpPr>
            <a:grpSpLocks/>
          </p:cNvGrpSpPr>
          <p:nvPr/>
        </p:nvGrpSpPr>
        <p:grpSpPr bwMode="auto">
          <a:xfrm>
            <a:off x="7810501" y="2357439"/>
            <a:ext cx="3333751" cy="928687"/>
            <a:chOff x="1785918" y="2285992"/>
            <a:chExt cx="2000264" cy="928694"/>
          </a:xfrm>
        </p:grpSpPr>
        <p:sp>
          <p:nvSpPr>
            <p:cNvPr id="15" name="矩形 14"/>
            <p:cNvSpPr/>
            <p:nvPr/>
          </p:nvSpPr>
          <p:spPr>
            <a:xfrm>
              <a:off x="1785918" y="2285992"/>
              <a:ext cx="2000264" cy="928694"/>
            </a:xfrm>
            <a:prstGeom prst="rect">
              <a:avLst/>
            </a:prstGeom>
            <a:noFill/>
            <a:ln w="508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312341" name="文字方塊 15"/>
            <p:cNvSpPr txBox="1">
              <a:spLocks noChangeArrowheads="1"/>
            </p:cNvSpPr>
            <p:nvPr/>
          </p:nvSpPr>
          <p:spPr bwMode="auto">
            <a:xfrm>
              <a:off x="1785918" y="2285992"/>
              <a:ext cx="2000264" cy="923330"/>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r>
                <a:rPr lang="zh-TW" altLang="en-US" sz="5400">
                  <a:latin typeface="標楷體" pitchFamily="65" charset="-120"/>
                  <a:ea typeface="標楷體" pitchFamily="65" charset="-120"/>
                </a:rPr>
                <a:t>吉普車</a:t>
              </a:r>
            </a:p>
          </p:txBody>
        </p:sp>
      </p:grpSp>
      <p:grpSp>
        <p:nvGrpSpPr>
          <p:cNvPr id="312326" name="群組 16"/>
          <p:cNvGrpSpPr>
            <a:grpSpLocks/>
          </p:cNvGrpSpPr>
          <p:nvPr/>
        </p:nvGrpSpPr>
        <p:grpSpPr bwMode="auto">
          <a:xfrm>
            <a:off x="8191500" y="4572000"/>
            <a:ext cx="2667000" cy="928688"/>
            <a:chOff x="1785918" y="2285992"/>
            <a:chExt cx="2000264" cy="928694"/>
          </a:xfrm>
        </p:grpSpPr>
        <p:sp>
          <p:nvSpPr>
            <p:cNvPr id="18" name="矩形 17"/>
            <p:cNvSpPr/>
            <p:nvPr/>
          </p:nvSpPr>
          <p:spPr>
            <a:xfrm>
              <a:off x="1785918" y="2285992"/>
              <a:ext cx="2000264" cy="928694"/>
            </a:xfrm>
            <a:prstGeom prst="rect">
              <a:avLst/>
            </a:prstGeom>
            <a:noFill/>
            <a:ln w="508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312339" name="文字方塊 18"/>
            <p:cNvSpPr txBox="1">
              <a:spLocks noChangeArrowheads="1"/>
            </p:cNvSpPr>
            <p:nvPr/>
          </p:nvSpPr>
          <p:spPr bwMode="auto">
            <a:xfrm>
              <a:off x="1785918" y="2285992"/>
              <a:ext cx="2000264" cy="928694"/>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r>
                <a:rPr lang="zh-TW" altLang="en-US" sz="5400">
                  <a:latin typeface="標楷體" pitchFamily="65" charset="-120"/>
                  <a:ea typeface="標楷體" pitchFamily="65" charset="-120"/>
                </a:rPr>
                <a:t>車子</a:t>
              </a:r>
            </a:p>
          </p:txBody>
        </p:sp>
      </p:grpSp>
      <p:grpSp>
        <p:nvGrpSpPr>
          <p:cNvPr id="312327" name="群組 19"/>
          <p:cNvGrpSpPr>
            <a:grpSpLocks/>
          </p:cNvGrpSpPr>
          <p:nvPr/>
        </p:nvGrpSpPr>
        <p:grpSpPr bwMode="auto">
          <a:xfrm>
            <a:off x="2286000" y="4572000"/>
            <a:ext cx="2667000" cy="928688"/>
            <a:chOff x="1785918" y="2285992"/>
            <a:chExt cx="2000264" cy="928694"/>
          </a:xfrm>
        </p:grpSpPr>
        <p:sp>
          <p:nvSpPr>
            <p:cNvPr id="21" name="矩形 20"/>
            <p:cNvSpPr/>
            <p:nvPr/>
          </p:nvSpPr>
          <p:spPr>
            <a:xfrm>
              <a:off x="1785918" y="2285992"/>
              <a:ext cx="2000264" cy="928694"/>
            </a:xfrm>
            <a:prstGeom prst="rect">
              <a:avLst/>
            </a:prstGeom>
            <a:noFill/>
            <a:ln w="50800">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312337" name="文字方塊 21"/>
            <p:cNvSpPr txBox="1">
              <a:spLocks noChangeArrowheads="1"/>
            </p:cNvSpPr>
            <p:nvPr/>
          </p:nvSpPr>
          <p:spPr bwMode="auto">
            <a:xfrm>
              <a:off x="1785918" y="2285992"/>
              <a:ext cx="2000264" cy="928694"/>
            </a:xfrm>
            <a:prstGeom prst="rect">
              <a:avLst/>
            </a:prstGeom>
            <a:noFill/>
            <a:ln w="508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r>
                <a:rPr lang="zh-TW" altLang="en-US" sz="5400">
                  <a:latin typeface="標楷體" pitchFamily="65" charset="-120"/>
                  <a:ea typeface="標楷體" pitchFamily="65" charset="-120"/>
                </a:rPr>
                <a:t>輪胎</a:t>
              </a:r>
            </a:p>
          </p:txBody>
        </p:sp>
      </p:grpSp>
      <p:cxnSp>
        <p:nvCxnSpPr>
          <p:cNvPr id="24" name="直線接點 23"/>
          <p:cNvCxnSpPr>
            <a:stCxn id="312343" idx="3"/>
            <a:endCxn id="312341" idx="1"/>
          </p:cNvCxnSpPr>
          <p:nvPr/>
        </p:nvCxnSpPr>
        <p:spPr>
          <a:xfrm flipV="1">
            <a:off x="5048251" y="2819400"/>
            <a:ext cx="2762249" cy="1588"/>
          </a:xfrm>
          <a:prstGeom prst="line">
            <a:avLst/>
          </a:prstGeom>
          <a:ln w="50800">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312337" idx="3"/>
          </p:cNvCxnSpPr>
          <p:nvPr/>
        </p:nvCxnSpPr>
        <p:spPr>
          <a:xfrm flipV="1">
            <a:off x="4953000" y="5000626"/>
            <a:ext cx="3048000" cy="36513"/>
          </a:xfrm>
          <a:prstGeom prst="straightConnector1">
            <a:avLst/>
          </a:prstGeom>
          <a:ln w="50800">
            <a:solidFill>
              <a:schemeClr val="tx1">
                <a:lumMod val="95000"/>
              </a:schemeClr>
            </a:solidFill>
            <a:tailEnd type="diamond" w="lg" len="lg"/>
          </a:ln>
        </p:spPr>
        <p:style>
          <a:lnRef idx="1">
            <a:schemeClr val="accent1"/>
          </a:lnRef>
          <a:fillRef idx="0">
            <a:schemeClr val="accent1"/>
          </a:fillRef>
          <a:effectRef idx="0">
            <a:schemeClr val="accent1"/>
          </a:effectRef>
          <a:fontRef idx="minor">
            <a:schemeClr val="tx1"/>
          </a:fontRef>
        </p:style>
      </p:cxnSp>
      <p:sp>
        <p:nvSpPr>
          <p:cNvPr id="312330" name="文字方塊 29"/>
          <p:cNvSpPr txBox="1">
            <a:spLocks noChangeArrowheads="1"/>
          </p:cNvSpPr>
          <p:nvPr/>
        </p:nvSpPr>
        <p:spPr bwMode="auto">
          <a:xfrm>
            <a:off x="5048251" y="2214563"/>
            <a:ext cx="952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r>
              <a:rPr lang="en-US" altLang="zh-TW" sz="3600"/>
              <a:t>2</a:t>
            </a:r>
            <a:endParaRPr lang="zh-TW" altLang="en-US" sz="3600"/>
          </a:p>
        </p:txBody>
      </p:sp>
      <p:sp>
        <p:nvSpPr>
          <p:cNvPr id="312331" name="文字方塊 30"/>
          <p:cNvSpPr txBox="1">
            <a:spLocks noChangeArrowheads="1"/>
          </p:cNvSpPr>
          <p:nvPr/>
        </p:nvSpPr>
        <p:spPr bwMode="auto">
          <a:xfrm>
            <a:off x="6762751" y="2214563"/>
            <a:ext cx="9525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algn="ctr" eaLnBrk="1" hangingPunct="1"/>
            <a:r>
              <a:rPr lang="en-US" altLang="zh-TW" sz="3600"/>
              <a:t>2</a:t>
            </a:r>
            <a:endParaRPr lang="zh-TW" altLang="en-US" sz="3600"/>
          </a:p>
        </p:txBody>
      </p:sp>
      <p:sp>
        <p:nvSpPr>
          <p:cNvPr id="32" name="流程圖: 決策 31"/>
          <p:cNvSpPr/>
          <p:nvPr/>
        </p:nvSpPr>
        <p:spPr>
          <a:xfrm>
            <a:off x="7239001" y="4714875"/>
            <a:ext cx="952500" cy="571500"/>
          </a:xfrm>
          <a:prstGeom prst="flowChartDecision">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sp>
        <p:nvSpPr>
          <p:cNvPr id="33" name="等腰三角形 32"/>
          <p:cNvSpPr/>
          <p:nvPr/>
        </p:nvSpPr>
        <p:spPr>
          <a:xfrm rot="10800000">
            <a:off x="9048751" y="3929063"/>
            <a:ext cx="952500" cy="571500"/>
          </a:xfrm>
          <a:prstGeom prst="triangle">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solidFill>
                <a:schemeClr val="tx1"/>
              </a:solidFill>
            </a:endParaRPr>
          </a:p>
        </p:txBody>
      </p:sp>
      <p:cxnSp>
        <p:nvCxnSpPr>
          <p:cNvPr id="25" name="直線接點 24"/>
          <p:cNvCxnSpPr/>
          <p:nvPr/>
        </p:nvCxnSpPr>
        <p:spPr>
          <a:xfrm rot="5400000">
            <a:off x="9239515" y="3643049"/>
            <a:ext cx="573087" cy="211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3270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0D8C444-F058-464C-BA93-89548BB2F694}" type="slidenum">
              <a:rPr lang="zh-TW" altLang="en-US" smtClean="0"/>
              <a:pPr>
                <a:defRPr/>
              </a:pPr>
              <a:t>38</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溝通目的</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810512"/>
            <a:ext cx="8534400" cy="3264408"/>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依 </a:t>
            </a:r>
            <a:r>
              <a:rPr lang="en-US" altLang="zh-TW" dirty="0" smtClean="0">
                <a:solidFill>
                  <a:schemeClr val="tx1"/>
                </a:solidFill>
                <a:latin typeface="標楷體" pitchFamily="65" charset="-120"/>
                <a:ea typeface="標楷體" pitchFamily="65" charset="-120"/>
              </a:rPr>
              <a:t>A. Cockburn,</a:t>
            </a:r>
            <a:r>
              <a:rPr lang="zh-TW" altLang="en-US" dirty="0" smtClean="0">
                <a:solidFill>
                  <a:schemeClr val="tx1"/>
                </a:solidFill>
                <a:latin typeface="標楷體" pitchFamily="65" charset="-120"/>
                <a:ea typeface="標楷體" pitchFamily="65" charset="-120"/>
              </a:rPr>
              <a:t>溝通具有三個目的</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1) inform (</a:t>
            </a:r>
            <a:r>
              <a:rPr lang="zh-TW" altLang="en-US" dirty="0" smtClean="0">
                <a:solidFill>
                  <a:schemeClr val="tx1"/>
                </a:solidFill>
                <a:latin typeface="標楷體" pitchFamily="65" charset="-120"/>
                <a:ea typeface="標楷體" pitchFamily="65" charset="-120"/>
              </a:rPr>
              <a:t>告知</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告知對方不知想法</a:t>
            </a: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2) remind (</a:t>
            </a:r>
            <a:r>
              <a:rPr lang="zh-TW" altLang="en-US" dirty="0" smtClean="0">
                <a:solidFill>
                  <a:schemeClr val="tx1"/>
                </a:solidFill>
                <a:latin typeface="標楷體" pitchFamily="65" charset="-120"/>
                <a:ea typeface="標楷體" pitchFamily="65" charset="-120"/>
              </a:rPr>
              <a:t>提示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提示對方已知想法</a:t>
            </a:r>
            <a:endParaRPr lang="en-US" altLang="zh-TW" dirty="0" smtClean="0">
              <a:solidFill>
                <a:schemeClr val="tx1"/>
              </a:solidFill>
              <a:latin typeface="標楷體" pitchFamily="65" charset="-120"/>
              <a:ea typeface="標楷體" pitchFamily="65" charset="-120"/>
            </a:endParaRPr>
          </a:p>
          <a:p>
            <a:pPr>
              <a:defRPr/>
            </a:pPr>
            <a:r>
              <a:rPr lang="en-US" altLang="zh-TW" dirty="0" smtClean="0">
                <a:solidFill>
                  <a:schemeClr val="tx1"/>
                </a:solidFill>
                <a:latin typeface="標楷體" pitchFamily="65" charset="-120"/>
                <a:ea typeface="標楷體" pitchFamily="65" charset="-120"/>
              </a:rPr>
              <a:t>3) inspire (</a:t>
            </a:r>
            <a:r>
              <a:rPr lang="zh-TW" altLang="en-US" dirty="0" smtClean="0">
                <a:solidFill>
                  <a:schemeClr val="tx1"/>
                </a:solidFill>
                <a:latin typeface="標楷體" pitchFamily="65" charset="-120"/>
                <a:ea typeface="標楷體" pitchFamily="65" charset="-120"/>
              </a:rPr>
              <a:t>激發</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激發彼此不知想法</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868546606"/>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4F0439F-2F37-4E39-940A-3868963EE144}" type="slidenum">
              <a:rPr lang="zh-TW" altLang="en-US" smtClean="0">
                <a:solidFill>
                  <a:schemeClr val="tx1"/>
                </a:solidFill>
              </a:rPr>
              <a:pPr>
                <a:defRPr/>
              </a:pPr>
              <a:t>380</a:t>
            </a:fld>
            <a:endParaRPr lang="en-US" altLang="zh-TW">
              <a:solidFill>
                <a:schemeClr val="tx1"/>
              </a:solidFill>
            </a:endParaRPr>
          </a:p>
        </p:txBody>
      </p:sp>
      <p:sp>
        <p:nvSpPr>
          <p:cNvPr id="2" name="標題 1"/>
          <p:cNvSpPr>
            <a:spLocks noGrp="1"/>
          </p:cNvSpPr>
          <p:nvPr>
            <p:ph type="title"/>
          </p:nvPr>
        </p:nvSpPr>
        <p:spPr>
          <a:xfrm>
            <a:off x="609600" y="0"/>
            <a:ext cx="10972800" cy="1207008"/>
          </a:xfrm>
        </p:spPr>
        <p:txBody>
          <a:bodyPr/>
          <a:lstStyle/>
          <a:p>
            <a:pPr>
              <a:defRPr/>
            </a:pPr>
            <a:r>
              <a:rPr lang="zh-TW" altLang="en-US" dirty="0" smtClean="0">
                <a:solidFill>
                  <a:schemeClr val="tx1"/>
                </a:solidFill>
                <a:ea typeface="標楷體" pitchFamily="65" charset="-120"/>
              </a:rPr>
              <a:t>傳統軟工設計</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143001"/>
            <a:ext cx="10972800" cy="5286375"/>
          </a:xfrm>
          <a:prstGeom prst="rect">
            <a:avLst/>
          </a:prstGeom>
        </p:spPr>
        <p:txBody>
          <a:bodyPr/>
          <a:lstStyle/>
          <a:p>
            <a:pPr>
              <a:lnSpc>
                <a:spcPct val="90000"/>
              </a:lnSpc>
              <a:buFontTx/>
              <a:buNone/>
              <a:defRPr/>
            </a:pPr>
            <a:r>
              <a:rPr lang="en-US" altLang="zh-TW" sz="2000" dirty="0" smtClean="0">
                <a:solidFill>
                  <a:schemeClr val="tx1"/>
                </a:solidFill>
              </a:rPr>
              <a:t>class </a:t>
            </a:r>
            <a:r>
              <a:rPr lang="zh-TW" altLang="en-US" sz="2000" dirty="0" smtClean="0">
                <a:solidFill>
                  <a:schemeClr val="tx1"/>
                </a:solidFill>
              </a:rPr>
              <a:t>吉普車 </a:t>
            </a:r>
            <a:r>
              <a:rPr lang="en-US" altLang="zh-TW" sz="2000" dirty="0" smtClean="0">
                <a:solidFill>
                  <a:schemeClr val="tx1"/>
                </a:solidFill>
              </a:rPr>
              <a:t>extends </a:t>
            </a:r>
            <a:r>
              <a:rPr lang="zh-TW" altLang="en-US" sz="2000" dirty="0" smtClean="0">
                <a:solidFill>
                  <a:schemeClr val="tx1"/>
                </a:solidFill>
              </a:rPr>
              <a:t>車子 </a:t>
            </a:r>
            <a:r>
              <a:rPr lang="en-US" altLang="zh-TW" sz="2000" dirty="0" smtClean="0">
                <a:solidFill>
                  <a:schemeClr val="tx1"/>
                </a:solidFill>
              </a:rPr>
              <a:t>{ the extended data and methods}</a:t>
            </a:r>
          </a:p>
          <a:p>
            <a:pPr>
              <a:buFontTx/>
              <a:buNone/>
              <a:defRPr/>
            </a:pPr>
            <a:r>
              <a:rPr lang="en-US" altLang="zh-TW" sz="2000" dirty="0" smtClean="0">
                <a:solidFill>
                  <a:schemeClr val="tx1"/>
                </a:solidFill>
              </a:rPr>
              <a:t>class </a:t>
            </a:r>
            <a:r>
              <a:rPr lang="zh-TW" altLang="en-US" sz="2000" dirty="0" smtClean="0">
                <a:solidFill>
                  <a:schemeClr val="tx1"/>
                </a:solidFill>
              </a:rPr>
              <a:t>車子 </a:t>
            </a:r>
            <a:r>
              <a:rPr lang="en-US" altLang="zh-TW" sz="2000" dirty="0" smtClean="0">
                <a:solidFill>
                  <a:schemeClr val="tx1"/>
                </a:solidFill>
              </a:rPr>
              <a:t>{</a:t>
            </a:r>
            <a:r>
              <a:rPr lang="zh-TW" altLang="en-US" sz="2000" dirty="0" smtClean="0">
                <a:solidFill>
                  <a:schemeClr val="tx1"/>
                </a:solidFill>
              </a:rPr>
              <a:t>輪胎  右前輪</a:t>
            </a:r>
            <a:r>
              <a:rPr lang="en-US" altLang="zh-TW" sz="2000" dirty="0" smtClean="0">
                <a:solidFill>
                  <a:schemeClr val="tx1"/>
                </a:solidFill>
              </a:rPr>
              <a:t>=new </a:t>
            </a:r>
            <a:r>
              <a:rPr lang="zh-TW" altLang="en-US" sz="2000" dirty="0" smtClean="0">
                <a:solidFill>
                  <a:schemeClr val="tx1"/>
                </a:solidFill>
              </a:rPr>
              <a:t>輪胎</a:t>
            </a:r>
            <a:r>
              <a:rPr lang="en-US" altLang="zh-TW" sz="2000" dirty="0" smtClean="0">
                <a:solidFill>
                  <a:schemeClr val="tx1"/>
                </a:solidFill>
              </a:rPr>
              <a:t>() …; </a:t>
            </a:r>
            <a:r>
              <a:rPr lang="en-US" altLang="zh-TW" sz="2000" dirty="0" err="1" smtClean="0">
                <a:solidFill>
                  <a:schemeClr val="tx1"/>
                </a:solidFill>
              </a:rPr>
              <a:t>int</a:t>
            </a:r>
            <a:r>
              <a:rPr lang="en-US" altLang="zh-TW" sz="2000" dirty="0" smtClean="0">
                <a:solidFill>
                  <a:schemeClr val="tx1"/>
                </a:solidFill>
              </a:rPr>
              <a:t> </a:t>
            </a:r>
            <a:r>
              <a:rPr lang="zh-TW" altLang="en-US" sz="2000" dirty="0" smtClean="0">
                <a:solidFill>
                  <a:schemeClr val="tx1"/>
                </a:solidFill>
              </a:rPr>
              <a:t>哩程</a:t>
            </a:r>
            <a:r>
              <a:rPr lang="en-US" altLang="zh-TW" sz="2000" dirty="0" smtClean="0">
                <a:solidFill>
                  <a:schemeClr val="tx1"/>
                </a:solidFill>
              </a:rPr>
              <a:t>; </a:t>
            </a:r>
          </a:p>
          <a:p>
            <a:pPr>
              <a:buFontTx/>
              <a:buNone/>
              <a:defRPr/>
            </a:pPr>
            <a:r>
              <a:rPr lang="en-US" altLang="zh-TW" sz="2000" dirty="0" smtClean="0">
                <a:solidFill>
                  <a:schemeClr val="tx1"/>
                </a:solidFill>
              </a:rPr>
              <a:t>                public   </a:t>
            </a:r>
            <a:r>
              <a:rPr lang="en-US" altLang="zh-TW" sz="2000" dirty="0" err="1" smtClean="0">
                <a:solidFill>
                  <a:schemeClr val="tx1"/>
                </a:solidFill>
              </a:rPr>
              <a:t>boolean</a:t>
            </a:r>
            <a:r>
              <a:rPr lang="zh-TW" altLang="en-US" sz="2000" dirty="0" smtClean="0">
                <a:solidFill>
                  <a:schemeClr val="tx1"/>
                </a:solidFill>
              </a:rPr>
              <a:t> 駕車 </a:t>
            </a:r>
            <a:r>
              <a:rPr lang="en-US" altLang="zh-TW" sz="2000" dirty="0" smtClean="0">
                <a:solidFill>
                  <a:schemeClr val="tx1"/>
                </a:solidFill>
              </a:rPr>
              <a:t>(</a:t>
            </a:r>
            <a:r>
              <a:rPr lang="zh-TW" altLang="en-US" sz="2000" dirty="0" smtClean="0">
                <a:solidFill>
                  <a:schemeClr val="tx1"/>
                </a:solidFill>
              </a:rPr>
              <a:t> </a:t>
            </a:r>
            <a:r>
              <a:rPr lang="en-US" altLang="zh-TW" sz="2000" dirty="0" smtClean="0">
                <a:solidFill>
                  <a:schemeClr val="tx1"/>
                </a:solidFill>
              </a:rPr>
              <a:t>) {…}     }</a:t>
            </a:r>
          </a:p>
          <a:p>
            <a:pPr>
              <a:buFontTx/>
              <a:buNone/>
              <a:defRPr/>
            </a:pPr>
            <a:r>
              <a:rPr lang="en-US" altLang="zh-TW" sz="2000" dirty="0" smtClean="0">
                <a:solidFill>
                  <a:schemeClr val="tx1"/>
                </a:solidFill>
              </a:rPr>
              <a:t>class </a:t>
            </a:r>
            <a:r>
              <a:rPr lang="zh-TW" altLang="en-US" sz="2000" dirty="0" smtClean="0">
                <a:solidFill>
                  <a:schemeClr val="tx1"/>
                </a:solidFill>
              </a:rPr>
              <a:t>輪胎 </a:t>
            </a:r>
            <a:r>
              <a:rPr lang="en-US" altLang="zh-TW" sz="2000" dirty="0" smtClean="0">
                <a:solidFill>
                  <a:schemeClr val="tx1"/>
                </a:solidFill>
              </a:rPr>
              <a:t>{…}</a:t>
            </a:r>
          </a:p>
          <a:p>
            <a:pPr>
              <a:lnSpc>
                <a:spcPct val="90000"/>
              </a:lnSpc>
              <a:buFontTx/>
              <a:buNone/>
              <a:defRPr/>
            </a:pPr>
            <a:r>
              <a:rPr lang="en-US" altLang="zh-TW" sz="2000" dirty="0" smtClean="0">
                <a:solidFill>
                  <a:schemeClr val="tx1"/>
                </a:solidFill>
              </a:rPr>
              <a:t>class </a:t>
            </a:r>
            <a:r>
              <a:rPr lang="zh-TW" altLang="en-US" sz="2000" dirty="0" smtClean="0">
                <a:solidFill>
                  <a:schemeClr val="tx1"/>
                </a:solidFill>
              </a:rPr>
              <a:t>人員 </a:t>
            </a:r>
            <a:r>
              <a:rPr lang="en-US" altLang="zh-TW" sz="2000" dirty="0" smtClean="0">
                <a:solidFill>
                  <a:schemeClr val="tx1"/>
                </a:solidFill>
              </a:rPr>
              <a:t>{… }</a:t>
            </a:r>
          </a:p>
          <a:p>
            <a:pPr>
              <a:lnSpc>
                <a:spcPct val="90000"/>
              </a:lnSpc>
              <a:buFontTx/>
              <a:buNone/>
              <a:defRPr/>
            </a:pPr>
            <a:r>
              <a:rPr lang="zh-TW" altLang="en-US" sz="2000" dirty="0" smtClean="0">
                <a:solidFill>
                  <a:schemeClr val="tx1"/>
                </a:solidFill>
              </a:rPr>
              <a:t>小</a:t>
            </a:r>
            <a:r>
              <a:rPr lang="en-US" altLang="zh-TW" sz="2000" dirty="0" smtClean="0">
                <a:solidFill>
                  <a:schemeClr val="tx1"/>
                </a:solidFill>
              </a:rPr>
              <a:t>張=new </a:t>
            </a:r>
            <a:r>
              <a:rPr lang="en-US" altLang="zh-TW" sz="2000" dirty="0" err="1" smtClean="0">
                <a:solidFill>
                  <a:schemeClr val="tx1"/>
                </a:solidFill>
              </a:rPr>
              <a:t>人員</a:t>
            </a:r>
            <a:r>
              <a:rPr lang="en-US" altLang="zh-TW" sz="2000" dirty="0" smtClean="0">
                <a:solidFill>
                  <a:schemeClr val="tx1"/>
                </a:solidFill>
              </a:rPr>
              <a:t>();</a:t>
            </a:r>
            <a:r>
              <a:rPr lang="zh-TW" altLang="en-US" sz="2000" dirty="0" smtClean="0">
                <a:solidFill>
                  <a:schemeClr val="tx1"/>
                </a:solidFill>
              </a:rPr>
              <a:t>老</a:t>
            </a:r>
            <a:r>
              <a:rPr lang="en-US" altLang="zh-TW" sz="2000" dirty="0" smtClean="0">
                <a:solidFill>
                  <a:schemeClr val="tx1"/>
                </a:solidFill>
              </a:rPr>
              <a:t>李=new </a:t>
            </a:r>
            <a:r>
              <a:rPr lang="en-US" altLang="zh-TW" sz="2000" dirty="0" err="1" smtClean="0">
                <a:solidFill>
                  <a:schemeClr val="tx1"/>
                </a:solidFill>
              </a:rPr>
              <a:t>人員</a:t>
            </a:r>
            <a:r>
              <a:rPr lang="en-US" altLang="zh-TW" sz="2000" dirty="0" smtClean="0">
                <a:solidFill>
                  <a:schemeClr val="tx1"/>
                </a:solidFill>
              </a:rPr>
              <a:t>(); </a:t>
            </a:r>
          </a:p>
          <a:p>
            <a:pPr>
              <a:lnSpc>
                <a:spcPct val="90000"/>
              </a:lnSpc>
              <a:buFontTx/>
              <a:buNone/>
              <a:defRPr/>
            </a:pPr>
            <a:r>
              <a:rPr lang="zh-TW" altLang="en-US" sz="2000" dirty="0" smtClean="0">
                <a:solidFill>
                  <a:schemeClr val="tx1"/>
                </a:solidFill>
              </a:rPr>
              <a:t>吉普車 車</a:t>
            </a:r>
            <a:r>
              <a:rPr lang="en-US" altLang="zh-TW" sz="2000" dirty="0" smtClean="0">
                <a:solidFill>
                  <a:schemeClr val="tx1"/>
                </a:solidFill>
              </a:rPr>
              <a:t>1 = new </a:t>
            </a:r>
            <a:r>
              <a:rPr lang="zh-TW" altLang="en-US" sz="2000" dirty="0" smtClean="0">
                <a:solidFill>
                  <a:schemeClr val="tx1"/>
                </a:solidFill>
              </a:rPr>
              <a:t>吉普車</a:t>
            </a:r>
            <a:r>
              <a:rPr lang="en-US" altLang="zh-TW" sz="2000" dirty="0" smtClean="0">
                <a:solidFill>
                  <a:schemeClr val="tx1"/>
                </a:solidFill>
              </a:rPr>
              <a:t>(  );</a:t>
            </a:r>
            <a:r>
              <a:rPr lang="zh-TW" altLang="en-US" sz="2000" dirty="0" smtClean="0">
                <a:solidFill>
                  <a:schemeClr val="tx1"/>
                </a:solidFill>
              </a:rPr>
              <a:t>吉普車 車</a:t>
            </a:r>
            <a:r>
              <a:rPr lang="en-US" altLang="zh-TW" sz="2000" dirty="0" smtClean="0">
                <a:solidFill>
                  <a:schemeClr val="tx1"/>
                </a:solidFill>
              </a:rPr>
              <a:t>2 = new </a:t>
            </a:r>
            <a:r>
              <a:rPr lang="zh-TW" altLang="en-US" sz="2000" dirty="0" smtClean="0">
                <a:solidFill>
                  <a:schemeClr val="tx1"/>
                </a:solidFill>
              </a:rPr>
              <a:t>吉普車</a:t>
            </a:r>
            <a:r>
              <a:rPr lang="en-US" altLang="zh-TW" sz="2000" dirty="0" smtClean="0">
                <a:solidFill>
                  <a:schemeClr val="tx1"/>
                </a:solidFill>
              </a:rPr>
              <a:t>(  );</a:t>
            </a:r>
          </a:p>
          <a:p>
            <a:pPr>
              <a:lnSpc>
                <a:spcPct val="90000"/>
              </a:lnSpc>
              <a:buFontTx/>
              <a:buNone/>
              <a:defRPr/>
            </a:pPr>
            <a:r>
              <a:rPr lang="en-US" altLang="zh-TW" sz="2000" dirty="0" smtClean="0">
                <a:solidFill>
                  <a:schemeClr val="tx1"/>
                </a:solidFill>
              </a:rPr>
              <a:t>/*</a:t>
            </a:r>
            <a:r>
              <a:rPr lang="zh-TW" altLang="en-US" sz="2000" dirty="0" smtClean="0">
                <a:solidFill>
                  <a:schemeClr val="tx1"/>
                </a:solidFill>
              </a:rPr>
              <a:t>小</a:t>
            </a:r>
            <a:r>
              <a:rPr lang="en-US" altLang="zh-TW" sz="2000" dirty="0" smtClean="0">
                <a:solidFill>
                  <a:schemeClr val="tx1"/>
                </a:solidFill>
              </a:rPr>
              <a:t>張</a:t>
            </a:r>
            <a:r>
              <a:rPr lang="zh-TW" altLang="en-US" sz="2000" dirty="0" smtClean="0">
                <a:solidFill>
                  <a:schemeClr val="tx1"/>
                </a:solidFill>
              </a:rPr>
              <a:t>執行某</a:t>
            </a:r>
            <a:r>
              <a:rPr lang="en-US" altLang="zh-TW" sz="2000" dirty="0" smtClean="0">
                <a:solidFill>
                  <a:schemeClr val="tx1"/>
                </a:solidFill>
              </a:rPr>
              <a:t>method*/ </a:t>
            </a:r>
            <a:r>
              <a:rPr lang="zh-TW" altLang="en-US" sz="2000" dirty="0" smtClean="0">
                <a:solidFill>
                  <a:schemeClr val="tx1"/>
                </a:solidFill>
              </a:rPr>
              <a:t> </a:t>
            </a:r>
            <a:r>
              <a:rPr lang="en-US" altLang="zh-TW" sz="2000" dirty="0" smtClean="0">
                <a:solidFill>
                  <a:schemeClr val="tx1"/>
                </a:solidFill>
              </a:rPr>
              <a:t>….. 車</a:t>
            </a:r>
            <a:r>
              <a:rPr lang="en-US" altLang="zh-TW" sz="2000" dirty="0">
                <a:solidFill>
                  <a:schemeClr val="tx1"/>
                </a:solidFill>
              </a:rPr>
              <a:t>1</a:t>
            </a:r>
            <a:r>
              <a:rPr lang="en-US" altLang="zh-TW" sz="2000" dirty="0" smtClean="0">
                <a:solidFill>
                  <a:schemeClr val="tx1"/>
                </a:solidFill>
              </a:rPr>
              <a:t>.</a:t>
            </a:r>
            <a:r>
              <a:rPr lang="zh-TW" altLang="en-US" sz="2000" dirty="0" smtClean="0">
                <a:solidFill>
                  <a:schemeClr val="tx1"/>
                </a:solidFill>
              </a:rPr>
              <a:t>駕車 </a:t>
            </a:r>
            <a:r>
              <a:rPr lang="en-US" altLang="zh-TW" sz="2000" dirty="0" smtClean="0">
                <a:solidFill>
                  <a:schemeClr val="tx1"/>
                </a:solidFill>
              </a:rPr>
              <a:t>() ;</a:t>
            </a:r>
          </a:p>
          <a:p>
            <a:pPr>
              <a:lnSpc>
                <a:spcPct val="90000"/>
              </a:lnSpc>
              <a:buFontTx/>
              <a:buNone/>
              <a:defRPr/>
            </a:pPr>
            <a:r>
              <a:rPr lang="en-US" altLang="zh-TW" sz="2000" dirty="0" smtClean="0">
                <a:solidFill>
                  <a:schemeClr val="tx1"/>
                </a:solidFill>
              </a:rPr>
              <a:t>/*</a:t>
            </a:r>
            <a:r>
              <a:rPr lang="zh-TW" altLang="en-US" sz="2000" dirty="0">
                <a:solidFill>
                  <a:schemeClr val="tx1"/>
                </a:solidFill>
              </a:rPr>
              <a:t>老</a:t>
            </a:r>
            <a:r>
              <a:rPr lang="en-US" altLang="zh-TW" sz="2000" dirty="0">
                <a:solidFill>
                  <a:schemeClr val="tx1"/>
                </a:solidFill>
              </a:rPr>
              <a:t>李</a:t>
            </a:r>
            <a:r>
              <a:rPr lang="zh-TW" altLang="en-US" sz="2000" dirty="0" smtClean="0">
                <a:solidFill>
                  <a:schemeClr val="tx1"/>
                </a:solidFill>
              </a:rPr>
              <a:t>執行某</a:t>
            </a:r>
            <a:r>
              <a:rPr lang="en-US" altLang="zh-TW" sz="2000" dirty="0" smtClean="0">
                <a:solidFill>
                  <a:schemeClr val="tx1"/>
                </a:solidFill>
              </a:rPr>
              <a:t>method*/  ….. </a:t>
            </a:r>
            <a:r>
              <a:rPr lang="zh-TW" altLang="en-US" sz="2000" dirty="0" smtClean="0">
                <a:solidFill>
                  <a:schemeClr val="tx1"/>
                </a:solidFill>
              </a:rPr>
              <a:t>車</a:t>
            </a:r>
            <a:r>
              <a:rPr lang="en-US" altLang="zh-TW" sz="2000" dirty="0">
                <a:solidFill>
                  <a:schemeClr val="tx1"/>
                </a:solidFill>
              </a:rPr>
              <a:t>2</a:t>
            </a:r>
            <a:r>
              <a:rPr lang="en-US" altLang="zh-TW" sz="2000" dirty="0" smtClean="0">
                <a:solidFill>
                  <a:schemeClr val="tx1"/>
                </a:solidFill>
              </a:rPr>
              <a:t>.</a:t>
            </a:r>
            <a:r>
              <a:rPr lang="zh-TW" altLang="en-US" sz="2000" dirty="0" smtClean="0">
                <a:solidFill>
                  <a:schemeClr val="tx1"/>
                </a:solidFill>
              </a:rPr>
              <a:t>駕車 </a:t>
            </a:r>
            <a:r>
              <a:rPr lang="en-US" altLang="zh-TW" sz="2000" dirty="0" smtClean="0">
                <a:solidFill>
                  <a:schemeClr val="tx1"/>
                </a:solidFill>
              </a:rPr>
              <a:t>() ;</a:t>
            </a:r>
          </a:p>
          <a:p>
            <a:pPr>
              <a:lnSpc>
                <a:spcPct val="90000"/>
              </a:lnSpc>
              <a:buFontTx/>
              <a:buNone/>
              <a:defRPr/>
            </a:pPr>
            <a:r>
              <a:rPr lang="zh-TW" altLang="en-US" sz="2000" dirty="0" smtClean="0">
                <a:solidFill>
                  <a:schemeClr val="tx1"/>
                </a:solidFill>
              </a:rPr>
              <a:t>    </a:t>
            </a:r>
            <a:endParaRPr lang="en-US" altLang="zh-TW" sz="2000" dirty="0" smtClean="0">
              <a:solidFill>
                <a:schemeClr val="tx1"/>
              </a:solidFill>
            </a:endParaRPr>
          </a:p>
          <a:p>
            <a:pPr>
              <a:lnSpc>
                <a:spcPct val="90000"/>
              </a:lnSpc>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依 </a:t>
            </a:r>
            <a:r>
              <a:rPr lang="en-US" altLang="zh-TW" sz="2000" dirty="0" smtClean="0">
                <a:solidFill>
                  <a:schemeClr val="tx1"/>
                </a:solidFill>
                <a:latin typeface="標楷體" pitchFamily="65" charset="-120"/>
                <a:ea typeface="標楷體" pitchFamily="65" charset="-120"/>
              </a:rPr>
              <a:t>CRC </a:t>
            </a:r>
            <a:r>
              <a:rPr lang="zh-TW" altLang="en-US" sz="2000" dirty="0" smtClean="0">
                <a:solidFill>
                  <a:schemeClr val="tx1"/>
                </a:solidFill>
                <a:latin typeface="標楷體" pitchFamily="65" charset="-120"/>
                <a:ea typeface="標楷體" pitchFamily="65" charset="-120"/>
              </a:rPr>
              <a:t>物件互動顯示 </a:t>
            </a:r>
            <a:r>
              <a:rPr lang="zh-TW" altLang="en-US" sz="2000" dirty="0" smtClean="0">
                <a:solidFill>
                  <a:schemeClr val="tx1"/>
                </a:solidFill>
              </a:rPr>
              <a:t>小</a:t>
            </a:r>
            <a:r>
              <a:rPr lang="en-US" altLang="zh-TW" sz="2000" dirty="0" smtClean="0">
                <a:solidFill>
                  <a:schemeClr val="tx1"/>
                </a:solidFill>
              </a:rPr>
              <a:t>張</a:t>
            </a:r>
            <a:r>
              <a:rPr lang="zh-TW" altLang="en-US" sz="2000" dirty="0" smtClean="0">
                <a:solidFill>
                  <a:schemeClr val="tx1"/>
                </a:solidFill>
              </a:rPr>
              <a:t>駕</a:t>
            </a:r>
            <a:r>
              <a:rPr lang="en-US" altLang="zh-TW" sz="2000" dirty="0" smtClean="0">
                <a:solidFill>
                  <a:schemeClr val="tx1"/>
                </a:solidFill>
              </a:rPr>
              <a:t>車1  </a:t>
            </a:r>
            <a:r>
              <a:rPr lang="zh-TW" altLang="en-US" sz="2000" dirty="0" smtClean="0">
                <a:solidFill>
                  <a:schemeClr val="tx1"/>
                </a:solidFill>
              </a:rPr>
              <a:t>老</a:t>
            </a:r>
            <a:r>
              <a:rPr lang="en-US" altLang="zh-TW" sz="2000" dirty="0" smtClean="0">
                <a:solidFill>
                  <a:schemeClr val="tx1"/>
                </a:solidFill>
              </a:rPr>
              <a:t>李</a:t>
            </a:r>
            <a:r>
              <a:rPr lang="zh-TW" altLang="en-US" sz="2000" dirty="0" smtClean="0">
                <a:solidFill>
                  <a:schemeClr val="tx1"/>
                </a:solidFill>
              </a:rPr>
              <a:t>駕</a:t>
            </a:r>
            <a:r>
              <a:rPr lang="en-US" altLang="zh-TW" sz="2000" dirty="0" smtClean="0">
                <a:solidFill>
                  <a:schemeClr val="tx1"/>
                </a:solidFill>
              </a:rPr>
              <a:t>車2</a:t>
            </a:r>
          </a:p>
          <a:p>
            <a:pPr>
              <a:lnSpc>
                <a:spcPct val="90000"/>
              </a:lnSpc>
              <a:buFontTx/>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所以 </a:t>
            </a:r>
            <a:r>
              <a:rPr lang="en-US" altLang="zh-TW" sz="2000" dirty="0" smtClean="0">
                <a:solidFill>
                  <a:schemeClr val="tx1"/>
                </a:solidFill>
                <a:latin typeface="標楷體" pitchFamily="65" charset="-120"/>
                <a:ea typeface="標楷體" pitchFamily="65" charset="-120"/>
              </a:rPr>
              <a:t>class diagram </a:t>
            </a:r>
            <a:r>
              <a:rPr lang="zh-TW" altLang="en-US" sz="2000" dirty="0" smtClean="0">
                <a:solidFill>
                  <a:schemeClr val="tx1"/>
                </a:solidFill>
                <a:latin typeface="微軟正黑體" pitchFamily="34" charset="-120"/>
                <a:ea typeface="微軟正黑體" pitchFamily="34" charset="-120"/>
              </a:rPr>
              <a:t>應該</a:t>
            </a:r>
            <a:r>
              <a:rPr lang="en-US" altLang="zh-TW" sz="2000" dirty="0" err="1" smtClean="0">
                <a:solidFill>
                  <a:schemeClr val="tx1"/>
                </a:solidFill>
                <a:latin typeface="微軟正黑體" pitchFamily="34" charset="-120"/>
                <a:ea typeface="微軟正黑體" pitchFamily="34" charset="-120"/>
              </a:rPr>
              <a:t>只看到</a:t>
            </a:r>
            <a:r>
              <a:rPr lang="zh-TW" altLang="en-US" sz="2000" b="1" dirty="0" smtClean="0">
                <a:solidFill>
                  <a:schemeClr val="tx1"/>
                </a:solidFill>
                <a:latin typeface="微軟正黑體" pitchFamily="34" charset="-120"/>
                <a:ea typeface="微軟正黑體" pitchFamily="34" charset="-120"/>
              </a:rPr>
              <a:t>人員、吉普車</a:t>
            </a:r>
            <a:r>
              <a:rPr lang="zh-TW" altLang="en-US" sz="2000" dirty="0" smtClean="0">
                <a:solidFill>
                  <a:schemeClr val="tx1"/>
                </a:solidFill>
                <a:latin typeface="微軟正黑體" pitchFamily="34" charset="-120"/>
                <a:ea typeface="微軟正黑體" pitchFamily="34" charset="-120"/>
              </a:rPr>
              <a:t>兩個 </a:t>
            </a:r>
            <a:r>
              <a:rPr lang="en-US" altLang="zh-TW" sz="2000" dirty="0" smtClean="0">
                <a:solidFill>
                  <a:schemeClr val="tx1"/>
                </a:solidFill>
                <a:latin typeface="微軟正黑體" pitchFamily="34" charset="-120"/>
                <a:ea typeface="微軟正黑體" pitchFamily="34" charset="-120"/>
              </a:rPr>
              <a:t>classes</a:t>
            </a:r>
          </a:p>
          <a:p>
            <a:pPr>
              <a:lnSpc>
                <a:spcPct val="90000"/>
              </a:lnSpc>
              <a:buFontTx/>
              <a:buNone/>
              <a:defRPr/>
            </a:pPr>
            <a:r>
              <a:rPr lang="zh-TW" altLang="en-US" sz="2000" dirty="0" smtClean="0">
                <a:solidFill>
                  <a:schemeClr val="tx1"/>
                </a:solidFill>
                <a:latin typeface="標楷體" pitchFamily="65" charset="-120"/>
                <a:ea typeface="標楷體" pitchFamily="65" charset="-120"/>
              </a:rPr>
              <a:t>   並非架構師畫的四個 </a:t>
            </a:r>
            <a:r>
              <a:rPr lang="en-US" altLang="zh-TW" sz="2000" dirty="0" smtClean="0">
                <a:solidFill>
                  <a:schemeClr val="tx1"/>
                </a:solidFill>
                <a:latin typeface="標楷體" pitchFamily="65" charset="-120"/>
                <a:ea typeface="標楷體" pitchFamily="65" charset="-120"/>
              </a:rPr>
              <a:t>classes:</a:t>
            </a:r>
            <a:r>
              <a:rPr lang="zh-TW" altLang="en-US" sz="2000" dirty="0" smtClean="0">
                <a:solidFill>
                  <a:schemeClr val="tx1"/>
                </a:solidFill>
                <a:latin typeface="標楷體" pitchFamily="65" charset="-120"/>
                <a:ea typeface="標楷體" pitchFamily="65" charset="-120"/>
              </a:rPr>
              <a:t>人員、吉普車 </a:t>
            </a:r>
            <a:r>
              <a:rPr lang="zh-TW" altLang="en-US" sz="2000" b="1"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車子、輪胎</a:t>
            </a:r>
            <a:endParaRPr lang="en-US" altLang="zh-TW" sz="2000" dirty="0" smtClean="0">
              <a:solidFill>
                <a:schemeClr val="tx1"/>
              </a:solidFill>
              <a:latin typeface="標楷體" pitchFamily="65" charset="-120"/>
              <a:ea typeface="標楷體" pitchFamily="65" charset="-120"/>
            </a:endParaRPr>
          </a:p>
          <a:p>
            <a:pPr>
              <a:lnSpc>
                <a:spcPct val="90000"/>
              </a:lnSpc>
              <a:buFontTx/>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敏捷</a:t>
            </a:r>
            <a:r>
              <a:rPr lang="zh-TW" altLang="en-US" sz="2000" dirty="0" smtClean="0">
                <a:solidFill>
                  <a:schemeClr val="tx1"/>
                </a:solidFill>
                <a:ea typeface="標楷體" pitchFamily="65" charset="-120"/>
              </a:rPr>
              <a:t>軟工在此糾正傳統軟工的失誤</a:t>
            </a:r>
            <a:r>
              <a:rPr lang="en-US" altLang="zh-TW" sz="2000" dirty="0" smtClean="0">
                <a:solidFill>
                  <a:schemeClr val="tx1"/>
                </a:solidFill>
                <a:ea typeface="標楷體" pitchFamily="65" charset="-120"/>
              </a:rPr>
              <a:t>!</a:t>
            </a:r>
            <a:endParaRPr lang="en-US" altLang="zh-TW" sz="2000" dirty="0" smtClean="0">
              <a:solidFill>
                <a:schemeClr val="tx1"/>
              </a:solidFill>
              <a:latin typeface="標楷體" pitchFamily="65" charset="-120"/>
              <a:ea typeface="標楷體" pitchFamily="65" charset="-120"/>
            </a:endParaRPr>
          </a:p>
          <a:p>
            <a:pPr>
              <a:lnSpc>
                <a:spcPct val="90000"/>
              </a:lnSpc>
              <a:buFontTx/>
              <a:buNone/>
              <a:defRPr/>
            </a:pPr>
            <a:r>
              <a:rPr lang="en-US" altLang="zh-TW" sz="2000" dirty="0" smtClean="0">
                <a:solidFill>
                  <a:schemeClr val="tx1"/>
                </a:solidFill>
                <a:latin typeface="標楷體" pitchFamily="65" charset="-120"/>
                <a:ea typeface="標楷體" pitchFamily="65" charset="-120"/>
              </a:rPr>
              <a:t>   </a:t>
            </a:r>
          </a:p>
          <a:p>
            <a:pPr>
              <a:buFontTx/>
              <a:buNone/>
              <a:defRPr/>
            </a:pPr>
            <a:endParaRPr lang="en-US" altLang="zh-TW" dirty="0" smtClean="0">
              <a:solidFill>
                <a:schemeClr val="tx1"/>
              </a:solidFill>
            </a:endParaRPr>
          </a:p>
          <a:p>
            <a:pPr>
              <a:buFont typeface="Wingdings" pitchFamily="2" charset="2"/>
              <a:buNone/>
              <a:defRPr/>
            </a:pPr>
            <a:endParaRPr lang="zh-TW" altLang="en-US" dirty="0" smtClean="0">
              <a:solidFill>
                <a:schemeClr val="tx1"/>
              </a:solidFill>
            </a:endParaRPr>
          </a:p>
        </p:txBody>
      </p:sp>
    </p:spTree>
    <p:extLst>
      <p:ext uri="{BB962C8B-B14F-4D97-AF65-F5344CB8AC3E}">
        <p14:creationId xmlns:p14="http://schemas.microsoft.com/office/powerpoint/2010/main" val="2750868326"/>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1A112CB-0D8D-4DAB-9D6D-8E4B2B6E9079}" type="slidenum">
              <a:rPr lang="zh-TW" altLang="en-US" smtClean="0"/>
              <a:pPr>
                <a:defRPr/>
              </a:pPr>
              <a:t>381</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傳統軟工設計</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00784"/>
            <a:ext cx="8534400" cy="3465576"/>
          </a:xfrm>
          <a:prstGeom prst="rect">
            <a:avLst/>
          </a:prstGeom>
        </p:spPr>
        <p:txBody>
          <a:bodyPr>
            <a:normAutofit fontScale="77500" lnSpcReduction="20000"/>
          </a:bodyPr>
          <a:lstStyle/>
          <a:p>
            <a:pPr>
              <a:lnSpc>
                <a:spcPct val="90000"/>
              </a:lnSpc>
              <a:buNone/>
              <a:defRPr/>
            </a:pPr>
            <a:r>
              <a:rPr lang="zh-TW" altLang="en-US" b="1" dirty="0" smtClean="0">
                <a:solidFill>
                  <a:srgbClr val="FF0000"/>
                </a:solidFill>
                <a:latin typeface="微軟正黑體" pitchFamily="34" charset="-120"/>
                <a:ea typeface="微軟正黑體" pitchFamily="34" charset="-120"/>
              </a:rPr>
              <a:t>真相是</a:t>
            </a:r>
            <a:r>
              <a:rPr lang="en-US" altLang="zh-TW" dirty="0" smtClean="0">
                <a:solidFill>
                  <a:schemeClr val="tx1"/>
                </a:solidFill>
                <a:latin typeface="微軟正黑體" pitchFamily="34" charset="-120"/>
                <a:ea typeface="微軟正黑體" pitchFamily="34" charset="-120"/>
              </a:rPr>
              <a:t>:</a:t>
            </a:r>
            <a:r>
              <a:rPr lang="en-US" altLang="zh-TW" dirty="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lnSpc>
                <a:spcPct val="90000"/>
              </a:lnSpc>
              <a:buNone/>
              <a:defRPr/>
            </a:pPr>
            <a:r>
              <a:rPr lang="en-US" altLang="zh-TW" dirty="0" smtClean="0">
                <a:solidFill>
                  <a:schemeClr val="tx1"/>
                </a:solidFill>
                <a:latin typeface="標楷體" pitchFamily="65" charset="-120"/>
                <a:ea typeface="標楷體" pitchFamily="65" charset="-120"/>
              </a:rPr>
              <a:t>CRC </a:t>
            </a:r>
            <a:r>
              <a:rPr lang="zh-TW" altLang="en-US" dirty="0">
                <a:solidFill>
                  <a:schemeClr val="tx1"/>
                </a:solidFill>
                <a:latin typeface="標楷體" pitchFamily="65" charset="-120"/>
                <a:ea typeface="標楷體" pitchFamily="65" charset="-120"/>
              </a:rPr>
              <a:t>設計時</a:t>
            </a: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一開始</a:t>
            </a:r>
            <a:r>
              <a:rPr lang="zh-TW" altLang="en-US" dirty="0" smtClean="0">
                <a:solidFill>
                  <a:schemeClr val="tx1"/>
                </a:solidFill>
                <a:latin typeface="標楷體" pitchFamily="65" charset="-120"/>
                <a:ea typeface="標楷體" pitchFamily="65" charset="-120"/>
              </a:rPr>
              <a:t>只看到</a:t>
            </a:r>
            <a:r>
              <a:rPr lang="zh-TW" altLang="en-US" dirty="0" smtClean="0">
                <a:solidFill>
                  <a:schemeClr val="tx1"/>
                </a:solidFill>
                <a:latin typeface="微軟正黑體" pitchFamily="34" charset="-120"/>
                <a:ea typeface="微軟正黑體" pitchFamily="34" charset="-120"/>
              </a:rPr>
              <a:t>兩個 </a:t>
            </a:r>
            <a:r>
              <a:rPr lang="en-US" altLang="zh-TW" dirty="0">
                <a:solidFill>
                  <a:schemeClr val="tx1"/>
                </a:solidFill>
                <a:latin typeface="微軟正黑體" pitchFamily="34" charset="-120"/>
                <a:ea typeface="微軟正黑體" pitchFamily="34" charset="-120"/>
              </a:rPr>
              <a:t>classes</a:t>
            </a:r>
            <a:r>
              <a:rPr lang="zh-TW" altLang="en-US" dirty="0" smtClean="0">
                <a:solidFill>
                  <a:schemeClr val="tx1"/>
                </a:solidFill>
                <a:latin typeface="標楷體" pitchFamily="65" charset="-120"/>
                <a:ea typeface="標楷體" pitchFamily="65" charset="-120"/>
              </a:rPr>
              <a:t> 的 </a:t>
            </a:r>
            <a:r>
              <a:rPr lang="en-US" altLang="zh-TW" dirty="0" smtClean="0">
                <a:solidFill>
                  <a:schemeClr val="tx1"/>
                </a:solidFill>
                <a:latin typeface="標楷體" pitchFamily="65" charset="-120"/>
                <a:ea typeface="標楷體" pitchFamily="65" charset="-120"/>
              </a:rPr>
              <a:t>use </a:t>
            </a:r>
            <a:r>
              <a:rPr lang="en-US" altLang="zh-TW" dirty="0">
                <a:solidFill>
                  <a:schemeClr val="tx1"/>
                </a:solidFill>
                <a:latin typeface="標楷體" pitchFamily="65" charset="-120"/>
                <a:ea typeface="標楷體" pitchFamily="65" charset="-120"/>
              </a:rPr>
              <a:t>(association)</a:t>
            </a:r>
            <a:r>
              <a:rPr lang="zh-TW" altLang="en-US" dirty="0">
                <a:solidFill>
                  <a:schemeClr val="tx1"/>
                </a:solidFill>
                <a:latin typeface="標楷體" pitchFamily="65" charset="-120"/>
                <a:ea typeface="標楷體" pitchFamily="65" charset="-120"/>
              </a:rPr>
              <a:t>關係 </a:t>
            </a:r>
            <a:r>
              <a:rPr lang="zh-TW" altLang="en-US" dirty="0" smtClean="0">
                <a:solidFill>
                  <a:schemeClr val="tx1"/>
                </a:solidFill>
                <a:latin typeface="標楷體" pitchFamily="65" charset="-120"/>
                <a:ea typeface="標楷體" pitchFamily="65" charset="-120"/>
              </a:rPr>
              <a:t>即</a:t>
            </a:r>
            <a:r>
              <a:rPr lang="en-US" altLang="zh-TW" dirty="0" smtClean="0">
                <a:solidFill>
                  <a:schemeClr val="tx1"/>
                </a:solidFill>
                <a:latin typeface="標楷體" pitchFamily="65" charset="-120"/>
                <a:ea typeface="標楷體" pitchFamily="65" charset="-120"/>
              </a:rPr>
              <a:t>:</a:t>
            </a:r>
          </a:p>
          <a:p>
            <a:pPr>
              <a:lnSpc>
                <a:spcPct val="90000"/>
              </a:lnSpc>
              <a:buNone/>
              <a:defRPr/>
            </a:pPr>
            <a:r>
              <a:rPr lang="en-US" altLang="zh-TW" b="1" dirty="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人員 使用 吉普車</a:t>
            </a:r>
            <a:endParaRPr lang="en-US" altLang="zh-TW" b="1" dirty="0" smtClean="0">
              <a:solidFill>
                <a:schemeClr val="tx1"/>
              </a:solidFill>
              <a:latin typeface="標楷體" pitchFamily="65" charset="-120"/>
              <a:ea typeface="標楷體" pitchFamily="65" charset="-120"/>
            </a:endParaRPr>
          </a:p>
          <a:p>
            <a:pPr>
              <a:lnSpc>
                <a:spcPct val="90000"/>
              </a:lnSpc>
              <a:buNone/>
              <a:defRPr/>
            </a:pPr>
            <a:endParaRPr lang="en-US" altLang="zh-TW" b="1" dirty="0">
              <a:solidFill>
                <a:schemeClr val="tx1"/>
              </a:solidFill>
              <a:latin typeface="標楷體" pitchFamily="65" charset="-120"/>
              <a:ea typeface="標楷體" pitchFamily="65" charset="-120"/>
            </a:endParaRPr>
          </a:p>
          <a:p>
            <a:pPr>
              <a:lnSpc>
                <a:spcPct val="90000"/>
              </a:lnSpc>
              <a:buNone/>
              <a:defRPr/>
            </a:pPr>
            <a:r>
              <a:rPr lang="en-US" altLang="zh-TW" dirty="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接著</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在開發</a:t>
            </a:r>
            <a:r>
              <a:rPr lang="zh-TW" altLang="en-US" dirty="0" smtClean="0">
                <a:solidFill>
                  <a:schemeClr val="tx1"/>
                </a:solidFill>
                <a:latin typeface="標楷體" pitchFamily="65" charset="-120"/>
                <a:ea typeface="標楷體" pitchFamily="65" charset="-120"/>
              </a:rPr>
              <a:t>吉普車時，搜尋標頭才發現可</a:t>
            </a:r>
            <a:r>
              <a:rPr lang="zh-TW" altLang="en-US" b="1" dirty="0" smtClean="0">
                <a:solidFill>
                  <a:schemeClr val="tx1"/>
                </a:solidFill>
                <a:latin typeface="標楷體" pitchFamily="65" charset="-120"/>
                <a:ea typeface="標楷體" pitchFamily="65" charset="-120"/>
              </a:rPr>
              <a:t>繼承</a:t>
            </a:r>
            <a:r>
              <a:rPr lang="zh-TW" altLang="en-US" dirty="0" smtClean="0">
                <a:solidFill>
                  <a:schemeClr val="tx1"/>
                </a:solidFill>
                <a:latin typeface="標楷體" pitchFamily="65" charset="-120"/>
                <a:ea typeface="標楷體" pitchFamily="65" charset="-120"/>
              </a:rPr>
              <a:t>之前的車子</a:t>
            </a:r>
            <a:r>
              <a:rPr lang="en-US" altLang="zh-TW" dirty="0" smtClean="0">
                <a:solidFill>
                  <a:schemeClr val="tx1"/>
                </a:solidFill>
                <a:latin typeface="標楷體" pitchFamily="65" charset="-120"/>
                <a:ea typeface="標楷體" pitchFamily="65" charset="-120"/>
              </a:rPr>
              <a:t>(inheritance);</a:t>
            </a:r>
          </a:p>
          <a:p>
            <a:pPr>
              <a:lnSpc>
                <a:spcPct val="90000"/>
              </a:lnSpc>
              <a:buNone/>
              <a:defRPr/>
            </a:pPr>
            <a:r>
              <a:rPr lang="zh-TW" altLang="en-US" dirty="0" smtClean="0">
                <a:solidFill>
                  <a:schemeClr val="tx1"/>
                </a:solidFill>
                <a:latin typeface="標楷體" pitchFamily="65" charset="-120"/>
                <a:ea typeface="標楷體" pitchFamily="65" charset="-120"/>
              </a:rPr>
              <a:t>而之前開發車子時，利用</a:t>
            </a:r>
            <a:r>
              <a:rPr lang="zh-TW" altLang="en-US" b="1" dirty="0" smtClean="0">
                <a:solidFill>
                  <a:schemeClr val="tx1"/>
                </a:solidFill>
                <a:latin typeface="標楷體" pitchFamily="65" charset="-120"/>
                <a:ea typeface="標楷體" pitchFamily="65" charset="-120"/>
              </a:rPr>
              <a:t>組成</a:t>
            </a:r>
            <a:r>
              <a:rPr lang="zh-TW" altLang="en-US" dirty="0" smtClean="0">
                <a:solidFill>
                  <a:schemeClr val="tx1"/>
                </a:solidFill>
                <a:latin typeface="標楷體" pitchFamily="65" charset="-120"/>
                <a:ea typeface="標楷體" pitchFamily="65" charset="-120"/>
              </a:rPr>
              <a:t>關係</a:t>
            </a:r>
            <a:r>
              <a:rPr lang="en-US" altLang="zh-TW" dirty="0" smtClean="0">
                <a:solidFill>
                  <a:schemeClr val="tx1"/>
                </a:solidFill>
                <a:latin typeface="標楷體" pitchFamily="65" charset="-120"/>
                <a:ea typeface="標楷體" pitchFamily="65" charset="-120"/>
              </a:rPr>
              <a:t>(aggregation)</a:t>
            </a:r>
            <a:r>
              <a:rPr lang="zh-TW" altLang="en-US" dirty="0" smtClean="0">
                <a:solidFill>
                  <a:schemeClr val="tx1"/>
                </a:solidFill>
                <a:latin typeface="標楷體" pitchFamily="65" charset="-120"/>
                <a:ea typeface="標楷體" pitchFamily="65" charset="-120"/>
              </a:rPr>
              <a:t>，重用更早之前開發的輪胎</a:t>
            </a:r>
            <a:r>
              <a:rPr lang="en-US" altLang="zh-TW" dirty="0" smtClean="0">
                <a:solidFill>
                  <a:schemeClr val="tx1"/>
                </a:solidFill>
                <a:latin typeface="標楷體" pitchFamily="65" charset="-120"/>
                <a:ea typeface="標楷體" pitchFamily="65" charset="-120"/>
              </a:rPr>
              <a:t>;</a:t>
            </a:r>
          </a:p>
          <a:p>
            <a:pPr>
              <a:lnSpc>
                <a:spcPct val="90000"/>
              </a:lnSpc>
              <a:buNone/>
              <a:defRPr/>
            </a:pPr>
            <a:endParaRPr lang="en-US" altLang="zh-TW" dirty="0">
              <a:solidFill>
                <a:schemeClr val="tx1"/>
              </a:solidFill>
              <a:latin typeface="標楷體" pitchFamily="65" charset="-120"/>
              <a:ea typeface="標楷體" pitchFamily="65" charset="-120"/>
            </a:endParaRPr>
          </a:p>
          <a:p>
            <a:pPr>
              <a:lnSpc>
                <a:spcPct val="90000"/>
              </a:lnSpc>
              <a:buNone/>
              <a:defRPr/>
            </a:pPr>
            <a:r>
              <a:rPr lang="zh-TW" altLang="en-US" dirty="0">
                <a:solidFill>
                  <a:schemeClr val="tx1"/>
                </a:solidFill>
                <a:latin typeface="標楷體" pitchFamily="65" charset="-120"/>
                <a:ea typeface="標楷體" pitchFamily="65" charset="-120"/>
              </a:rPr>
              <a:t>此時</a:t>
            </a:r>
            <a:r>
              <a:rPr lang="zh-TW" altLang="en-US" dirty="0" smtClean="0">
                <a:solidFill>
                  <a:schemeClr val="tx1"/>
                </a:solidFill>
                <a:latin typeface="標楷體" pitchFamily="65" charset="-120"/>
                <a:ea typeface="標楷體" pitchFamily="65" charset="-120"/>
              </a:rPr>
              <a:t> </a:t>
            </a:r>
            <a:r>
              <a:rPr lang="en-US" altLang="zh-TW" dirty="0" err="1" smtClean="0">
                <a:solidFill>
                  <a:schemeClr val="tx1"/>
                </a:solidFill>
                <a:latin typeface="微軟正黑體" pitchFamily="34" charset="-120"/>
                <a:ea typeface="微軟正黑體" pitchFamily="34" charset="-120"/>
              </a:rPr>
              <a:t>用逆向工程工具則會看到</a:t>
            </a:r>
            <a:r>
              <a:rPr lang="zh-TW" altLang="en-US" dirty="0" smtClean="0">
                <a:solidFill>
                  <a:schemeClr val="tx1"/>
                </a:solidFill>
                <a:latin typeface="微軟正黑體" pitchFamily="34" charset="-120"/>
                <a:ea typeface="微軟正黑體" pitchFamily="34" charset="-120"/>
              </a:rPr>
              <a:t>四個 </a:t>
            </a:r>
            <a:r>
              <a:rPr lang="en-US" altLang="zh-TW" dirty="0" smtClean="0">
                <a:solidFill>
                  <a:schemeClr val="tx1"/>
                </a:solidFill>
                <a:latin typeface="微軟正黑體" pitchFamily="34" charset="-120"/>
                <a:ea typeface="微軟正黑體" pitchFamily="34" charset="-120"/>
              </a:rPr>
              <a:t>classes</a:t>
            </a:r>
          </a:p>
          <a:p>
            <a:pPr>
              <a:lnSpc>
                <a:spcPct val="90000"/>
              </a:lnSpc>
              <a:buFontTx/>
              <a:buNone/>
              <a:defRPr/>
            </a:pPr>
            <a:r>
              <a:rPr lang="zh-TW" altLang="en-US" dirty="0" smtClean="0">
                <a:solidFill>
                  <a:schemeClr val="tx1"/>
                </a:solidFill>
                <a:latin typeface="微軟正黑體" pitchFamily="34" charset="-120"/>
                <a:ea typeface="微軟正黑體" pitchFamily="34" charset="-120"/>
              </a:rPr>
              <a:t> </a:t>
            </a:r>
            <a:endParaRPr lang="en-US" altLang="zh-TW" dirty="0" smtClean="0">
              <a:solidFill>
                <a:schemeClr val="tx1"/>
              </a:solidFill>
              <a:latin typeface="微軟正黑體" pitchFamily="34" charset="-120"/>
              <a:ea typeface="微軟正黑體" pitchFamily="34" charset="-120"/>
            </a:endParaRPr>
          </a:p>
          <a:p>
            <a:pPr>
              <a:lnSpc>
                <a:spcPct val="90000"/>
              </a:lnSpc>
              <a:buFontTx/>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lnSpc>
                <a:spcPct val="90000"/>
              </a:lnSpc>
              <a:buFontTx/>
              <a:buNone/>
              <a:defRPr/>
            </a:pPr>
            <a:r>
              <a:rPr lang="zh-TW" altLang="en-US" dirty="0" smtClean="0">
                <a:solidFill>
                  <a:schemeClr val="tx1"/>
                </a:solidFill>
                <a:latin typeface="標楷體" pitchFamily="65" charset="-120"/>
                <a:ea typeface="標楷體" pitchFamily="65" charset="-120"/>
              </a:rPr>
              <a:t>進一步</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一些常常一齊使用的 </a:t>
            </a:r>
            <a:r>
              <a:rPr lang="en-US" altLang="zh-TW" dirty="0" smtClean="0">
                <a:solidFill>
                  <a:schemeClr val="tx1"/>
                </a:solidFill>
                <a:latin typeface="標楷體" pitchFamily="65" charset="-120"/>
                <a:ea typeface="標楷體" pitchFamily="65" charset="-120"/>
              </a:rPr>
              <a:t>classes </a:t>
            </a:r>
            <a:r>
              <a:rPr lang="zh-TW" altLang="en-US" dirty="0" smtClean="0">
                <a:solidFill>
                  <a:schemeClr val="tx1"/>
                </a:solidFill>
                <a:latin typeface="標楷體" pitchFamily="65" charset="-120"/>
                <a:ea typeface="標楷體" pitchFamily="65" charset="-120"/>
              </a:rPr>
              <a:t>可套用 </a:t>
            </a:r>
            <a:r>
              <a:rPr lang="en-US" altLang="zh-TW" dirty="0" smtClean="0">
                <a:solidFill>
                  <a:schemeClr val="tx1"/>
                </a:solidFill>
                <a:latin typeface="標楷體" pitchFamily="65" charset="-120"/>
                <a:ea typeface="標楷體" pitchFamily="65" charset="-120"/>
              </a:rPr>
              <a:t>design pattern</a:t>
            </a:r>
          </a:p>
          <a:p>
            <a:pPr>
              <a:lnSpc>
                <a:spcPct val="90000"/>
              </a:lnSpc>
              <a:buFontTx/>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dirty="0"/>
          </a:p>
        </p:txBody>
      </p:sp>
    </p:spTree>
    <p:extLst>
      <p:ext uri="{BB962C8B-B14F-4D97-AF65-F5344CB8AC3E}">
        <p14:creationId xmlns:p14="http://schemas.microsoft.com/office/powerpoint/2010/main" val="993291909"/>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ECB4D26-C49F-4FC2-B7B7-BA91AE0F68DC}" type="slidenum">
              <a:rPr lang="zh-TW" altLang="en-US" smtClean="0"/>
              <a:pPr>
                <a:defRPr/>
              </a:pPr>
              <a:t>382</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傳統軟工設計</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09928"/>
            <a:ext cx="8534400" cy="3090672"/>
          </a:xfrm>
          <a:prstGeom prst="rect">
            <a:avLst/>
          </a:prstGeom>
        </p:spPr>
        <p:txBody>
          <a:bodyPr>
            <a:normAutofit/>
          </a:bodyPr>
          <a:lstStyle/>
          <a:p>
            <a:pPr>
              <a:defRPr/>
            </a:pPr>
            <a:r>
              <a:rPr lang="zh-TW" altLang="en-US" dirty="0" smtClean="0">
                <a:solidFill>
                  <a:schemeClr val="tx1"/>
                </a:solidFill>
                <a:latin typeface="+mj-ea"/>
                <a:ea typeface="+mj-ea"/>
              </a:rPr>
              <a:t>例子</a:t>
            </a:r>
            <a:r>
              <a:rPr lang="en-US" altLang="zh-TW" dirty="0" smtClean="0">
                <a:solidFill>
                  <a:schemeClr val="tx1"/>
                </a:solidFill>
                <a:latin typeface="+mj-ea"/>
                <a:ea typeface="+mj-ea"/>
              </a:rPr>
              <a:t>:</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兩個軟體工程師互誇</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小王</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我的O</a:t>
            </a:r>
            <a:r>
              <a:rPr lang="en-US" altLang="zh-TW" dirty="0" smtClean="0">
                <a:solidFill>
                  <a:schemeClr val="tx1"/>
                </a:solidFill>
                <a:latin typeface="標楷體" pitchFamily="65" charset="-120"/>
                <a:ea typeface="標楷體" pitchFamily="65" charset="-120"/>
              </a:rPr>
              <a:t>-O </a:t>
            </a:r>
            <a:r>
              <a:rPr lang="en-US" altLang="zh-TW" dirty="0" err="1" smtClean="0">
                <a:solidFill>
                  <a:schemeClr val="tx1"/>
                </a:solidFill>
                <a:latin typeface="標楷體" pitchFamily="65" charset="-120"/>
                <a:ea typeface="標楷體" pitchFamily="65" charset="-120"/>
              </a:rPr>
              <a:t>程式有三層繼</a:t>
            </a:r>
            <a:r>
              <a:rPr lang="zh-TW" altLang="en-US" dirty="0" smtClean="0">
                <a:solidFill>
                  <a:schemeClr val="tx1"/>
                </a:solidFill>
                <a:latin typeface="標楷體" pitchFamily="65" charset="-120"/>
                <a:ea typeface="標楷體" pitchFamily="65" charset="-120"/>
              </a:rPr>
              <a:t>承</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小林</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我的有四層</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誰應加薪</a:t>
            </a:r>
            <a:r>
              <a:rPr lang="en-US" altLang="zh-TW" dirty="0" smtClean="0">
                <a:solidFill>
                  <a:schemeClr val="tx1"/>
                </a:solidFill>
                <a:latin typeface="標楷體" pitchFamily="65" charset="-120"/>
                <a:ea typeface="標楷體" pitchFamily="65" charset="-120"/>
              </a:rPr>
              <a:t>?</a:t>
            </a:r>
          </a:p>
          <a:p>
            <a:pPr>
              <a:defRPr/>
            </a:pPr>
            <a:r>
              <a:rPr lang="zh-TW" altLang="en-US" b="1" dirty="0" smtClean="0">
                <a:solidFill>
                  <a:srgbClr val="FF0000"/>
                </a:solidFill>
                <a:latin typeface="微軟正黑體" pitchFamily="34" charset="-120"/>
                <a:ea typeface="微軟正黑體" pitchFamily="34" charset="-120"/>
              </a:rPr>
              <a:t>真相</a:t>
            </a:r>
            <a:r>
              <a:rPr lang="en-US" altLang="zh-TW" b="1" dirty="0" smtClean="0">
                <a:solidFill>
                  <a:schemeClr val="tx1"/>
                </a:solidFill>
                <a:latin typeface="微軟正黑體" pitchFamily="34" charset="-120"/>
                <a:ea typeface="微軟正黑體" pitchFamily="34" charset="-120"/>
              </a:rPr>
              <a:t>: </a:t>
            </a:r>
            <a:r>
              <a:rPr lang="en-US" altLang="zh-TW" dirty="0" err="1" smtClean="0">
                <a:solidFill>
                  <a:schemeClr val="tx1"/>
                </a:solidFill>
                <a:latin typeface="標楷體" pitchFamily="65" charset="-120"/>
                <a:ea typeface="標楷體" pitchFamily="65" charset="-120"/>
              </a:rPr>
              <a:t>通常軟體使用一段時間</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如半年</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後，客户才會要求延伸原軟體</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即繼</a:t>
            </a:r>
            <a:r>
              <a:rPr lang="zh-TW" altLang="en-US" dirty="0" smtClean="0">
                <a:solidFill>
                  <a:schemeClr val="tx1"/>
                </a:solidFill>
                <a:latin typeface="標楷體" pitchFamily="65" charset="-120"/>
                <a:ea typeface="標楷體" pitchFamily="65" charset="-120"/>
              </a:rPr>
              <a:t>承</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當然，重用</a:t>
            </a:r>
            <a:r>
              <a:rPr lang="zh-TW" altLang="en-US" dirty="0" smtClean="0">
                <a:solidFill>
                  <a:schemeClr val="tx1"/>
                </a:solidFill>
                <a:latin typeface="標楷體" pitchFamily="65" charset="-120"/>
                <a:ea typeface="標楷體" pitchFamily="65" charset="-120"/>
              </a:rPr>
              <a:t>時</a:t>
            </a:r>
            <a:r>
              <a:rPr lang="en-US" altLang="zh-TW" dirty="0" err="1" smtClean="0">
                <a:solidFill>
                  <a:schemeClr val="tx1"/>
                </a:solidFill>
                <a:latin typeface="標楷體" pitchFamily="65" charset="-120"/>
                <a:ea typeface="標楷體" pitchFamily="65" charset="-120"/>
              </a:rPr>
              <a:t>修改旣有軟體，會有繼</a:t>
            </a:r>
            <a:r>
              <a:rPr lang="zh-TW" altLang="en-US" dirty="0" smtClean="0">
                <a:solidFill>
                  <a:schemeClr val="tx1"/>
                </a:solidFill>
                <a:latin typeface="標楷體" pitchFamily="65" charset="-120"/>
                <a:ea typeface="標楷體" pitchFamily="65" charset="-120"/>
              </a:rPr>
              <a:t>承，但不至於三、四層</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176820912"/>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125A9C6-05C8-4050-B240-9388730E8121}" type="slidenum">
              <a:rPr lang="zh-TW" altLang="en-US" smtClean="0"/>
              <a:pPr>
                <a:defRPr/>
              </a:pPr>
              <a:t>383</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傳統軟工設計</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856232"/>
            <a:ext cx="8534400" cy="3255264"/>
          </a:xfrm>
          <a:prstGeom prst="rect">
            <a:avLst/>
          </a:prstGeom>
        </p:spPr>
        <p:txBody>
          <a:bodyPr>
            <a:normAutofit/>
          </a:bodyPr>
          <a:lstStyle/>
          <a:p>
            <a:pPr marL="0" indent="0">
              <a:buFont typeface="Wingdings" pitchFamily="2" charset="2"/>
              <a:buNone/>
              <a:defRPr/>
            </a:pPr>
            <a:r>
              <a:rPr lang="zh-TW" altLang="en-US" dirty="0">
                <a:solidFill>
                  <a:schemeClr val="tx1"/>
                </a:solidFill>
                <a:latin typeface="+mj-ea"/>
              </a:rPr>
              <a:t>例子</a:t>
            </a:r>
            <a:r>
              <a:rPr lang="en-US" altLang="zh-TW" dirty="0">
                <a:solidFill>
                  <a:schemeClr val="tx1"/>
                </a:solidFill>
                <a:latin typeface="+mj-ea"/>
              </a:rPr>
              <a:t>:</a:t>
            </a:r>
            <a:r>
              <a:rPr lang="en-US" altLang="zh-TW" dirty="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兩個軟體工程師</a:t>
            </a:r>
            <a:r>
              <a:rPr lang="zh-TW" altLang="en-US" dirty="0" smtClean="0">
                <a:solidFill>
                  <a:schemeClr val="tx1"/>
                </a:solidFill>
                <a:latin typeface="標楷體" pitchFamily="65" charset="-120"/>
                <a:ea typeface="標楷體" pitchFamily="65" charset="-120"/>
              </a:rPr>
              <a:t>風格迥異</a:t>
            </a:r>
            <a:r>
              <a:rPr lang="en-US" altLang="zh-TW" dirty="0" smtClean="0">
                <a:solidFill>
                  <a:schemeClr val="tx1"/>
                </a:solidFill>
                <a:latin typeface="標楷體" pitchFamily="65" charset="-120"/>
                <a:ea typeface="標楷體" pitchFamily="65" charset="-120"/>
              </a:rPr>
              <a:t>:</a:t>
            </a: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小王</a:t>
            </a:r>
            <a:r>
              <a:rPr lang="en-US" altLang="zh-TW"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某程式寫二百行很快寫完</a:t>
            </a: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小</a:t>
            </a:r>
            <a:r>
              <a:rPr lang="zh-TW" altLang="en-US" dirty="0">
                <a:solidFill>
                  <a:schemeClr val="tx1"/>
                </a:solidFill>
                <a:latin typeface="標楷體" pitchFamily="65" charset="-120"/>
                <a:ea typeface="標楷體" pitchFamily="65" charset="-120"/>
              </a:rPr>
              <a:t>林</a:t>
            </a:r>
            <a:r>
              <a:rPr lang="en-US" altLang="zh-TW"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上網查</a:t>
            </a:r>
            <a:r>
              <a:rPr lang="en-US" altLang="zh-TW" dirty="0" smtClean="0">
                <a:solidFill>
                  <a:schemeClr val="tx1"/>
                </a:solidFill>
                <a:latin typeface="標楷體" pitchFamily="65" charset="-120"/>
                <a:ea typeface="標楷體" pitchFamily="65" charset="-120"/>
              </a:rPr>
              <a:t>API</a:t>
            </a:r>
            <a:r>
              <a:rPr lang="zh-TW" altLang="en-US" dirty="0" smtClean="0">
                <a:solidFill>
                  <a:schemeClr val="tx1"/>
                </a:solidFill>
                <a:latin typeface="標楷體" pitchFamily="65" charset="-120"/>
                <a:ea typeface="標楷體" pitchFamily="65" charset="-120"/>
              </a:rPr>
              <a:t>直接</a:t>
            </a:r>
            <a:r>
              <a:rPr lang="en-US" altLang="zh-TW" dirty="0" smtClean="0">
                <a:solidFill>
                  <a:schemeClr val="tx1"/>
                </a:solidFill>
                <a:latin typeface="標楷體" pitchFamily="65" charset="-120"/>
                <a:ea typeface="標楷體" pitchFamily="65" charset="-120"/>
              </a:rPr>
              <a:t>reuse </a:t>
            </a:r>
            <a:r>
              <a:rPr lang="zh-TW" altLang="en-US" dirty="0" smtClean="0">
                <a:solidFill>
                  <a:schemeClr val="tx1"/>
                </a:solidFill>
                <a:latin typeface="標楷體" pitchFamily="65" charset="-120"/>
                <a:ea typeface="標楷體" pitchFamily="65" charset="-120"/>
              </a:rPr>
              <a:t>一行也沒</a:t>
            </a:r>
            <a:r>
              <a:rPr lang="zh-TW" altLang="en-US" dirty="0">
                <a:solidFill>
                  <a:schemeClr val="tx1"/>
                </a:solidFill>
                <a:latin typeface="標楷體" pitchFamily="65" charset="-120"/>
                <a:ea typeface="標楷體" pitchFamily="65" charset="-120"/>
              </a:rPr>
              <a:t>寫</a:t>
            </a: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誰</a:t>
            </a:r>
            <a:r>
              <a:rPr lang="zh-TW" altLang="en-US" dirty="0">
                <a:solidFill>
                  <a:schemeClr val="tx1"/>
                </a:solidFill>
                <a:latin typeface="標楷體" pitchFamily="65" charset="-120"/>
                <a:ea typeface="標楷體" pitchFamily="65" charset="-120"/>
              </a:rPr>
              <a:t>應加薪</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latin typeface="標楷體" pitchFamily="65" charset="-120"/>
              <a:ea typeface="標楷體" pitchFamily="65" charset="-120"/>
            </a:endParaRPr>
          </a:p>
          <a:p>
            <a:pPr>
              <a:buFont typeface="Wingdings" pitchFamily="2" charset="2"/>
              <a:buNone/>
              <a:defRPr/>
            </a:pPr>
            <a:r>
              <a:rPr lang="zh-TW" altLang="en-US" b="1" dirty="0">
                <a:solidFill>
                  <a:srgbClr val="FF0000"/>
                </a:solidFill>
                <a:latin typeface="微軟正黑體" pitchFamily="34" charset="-120"/>
                <a:ea typeface="微軟正黑體" pitchFamily="34" charset="-120"/>
              </a:rPr>
              <a:t>真相</a:t>
            </a:r>
            <a:r>
              <a:rPr lang="en-US" altLang="zh-TW" b="1" dirty="0" smtClean="0">
                <a:solidFill>
                  <a:schemeClr val="tx1"/>
                </a:solidFill>
                <a:latin typeface="微軟正黑體" pitchFamily="34" charset="-120"/>
                <a:ea typeface="微軟正黑體" pitchFamily="34" charset="-120"/>
              </a:rPr>
              <a:t>:</a:t>
            </a:r>
            <a:r>
              <a:rPr lang="zh-TW" altLang="en-US" b="1"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小林應加薪</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因</a:t>
            </a:r>
            <a:r>
              <a:rPr lang="en-US" altLang="zh-TW" dirty="0" smtClean="0">
                <a:solidFill>
                  <a:schemeClr val="tx1"/>
                </a:solidFill>
                <a:latin typeface="標楷體" pitchFamily="65" charset="-120"/>
                <a:ea typeface="標楷體" pitchFamily="65" charset="-120"/>
              </a:rPr>
              <a:t>reused code</a:t>
            </a:r>
            <a:r>
              <a:rPr lang="zh-TW" altLang="en-US" dirty="0" smtClean="0">
                <a:solidFill>
                  <a:schemeClr val="tx1"/>
                </a:solidFill>
                <a:latin typeface="標楷體" pitchFamily="65" charset="-120"/>
                <a:ea typeface="標楷體" pitchFamily="65" charset="-120"/>
              </a:rPr>
              <a:t>不需測試 且日後永不需維修</a:t>
            </a:r>
            <a:endParaRPr lang="en-US" altLang="zh-TW" dirty="0">
              <a:solidFill>
                <a:schemeClr val="tx1"/>
              </a:solidFill>
              <a:latin typeface="標楷體" pitchFamily="65" charset="-120"/>
              <a:ea typeface="標楷體" pitchFamily="65" charset="-120"/>
            </a:endParaRPr>
          </a:p>
          <a:p>
            <a:pPr marL="0" indent="0">
              <a:buFont typeface="Wingdings" pitchFamily="2" charset="2"/>
              <a:buNone/>
              <a:defRPr/>
            </a:pPr>
            <a:endParaRPr lang="zh-TW" altLang="en-US" dirty="0"/>
          </a:p>
        </p:txBody>
      </p:sp>
    </p:spTree>
    <p:extLst>
      <p:ext uri="{BB962C8B-B14F-4D97-AF65-F5344CB8AC3E}">
        <p14:creationId xmlns:p14="http://schemas.microsoft.com/office/powerpoint/2010/main" val="2033141353"/>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572AF84-078C-4097-B99C-2917EA4E7A1E}" type="slidenum">
              <a:rPr lang="zh-TW" altLang="en-US" smtClean="0"/>
              <a:pPr>
                <a:defRPr/>
              </a:pPr>
              <a:t>384</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傳統軟工設計</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883664"/>
            <a:ext cx="8534400" cy="3502152"/>
          </a:xfrm>
          <a:prstGeom prst="rect">
            <a:avLst/>
          </a:prstGeom>
        </p:spPr>
        <p:txBody>
          <a:bodyPr>
            <a:normAutofit/>
          </a:bodyPr>
          <a:lstStyle/>
          <a:p>
            <a:pPr>
              <a:buFont typeface="Wingdings" pitchFamily="2" charset="2"/>
              <a:buNone/>
              <a:defRPr/>
            </a:pPr>
            <a:r>
              <a:rPr lang="zh-TW" altLang="en-US" dirty="0" smtClean="0">
                <a:solidFill>
                  <a:schemeClr val="tx1"/>
                </a:solidFill>
                <a:latin typeface="+mj-ea"/>
              </a:rPr>
              <a:t>例子</a:t>
            </a:r>
            <a:r>
              <a:rPr lang="en-US" altLang="zh-TW" dirty="0" smtClean="0">
                <a:solidFill>
                  <a:schemeClr val="tx1"/>
                </a:solidFill>
                <a:latin typeface="+mj-ea"/>
              </a:rPr>
              <a:t>: </a:t>
            </a:r>
            <a:r>
              <a:rPr lang="en-US" altLang="zh-TW" dirty="0" err="1" smtClean="0">
                <a:solidFill>
                  <a:schemeClr val="tx1"/>
                </a:solidFill>
                <a:latin typeface="標楷體" pitchFamily="65" charset="-120"/>
                <a:ea typeface="標楷體" pitchFamily="65" charset="-120"/>
              </a:rPr>
              <a:t>兩個軟體工程師</a:t>
            </a:r>
            <a:r>
              <a:rPr lang="zh-TW" altLang="en-US" dirty="0" smtClean="0">
                <a:solidFill>
                  <a:schemeClr val="tx1"/>
                </a:solidFill>
                <a:latin typeface="標楷體" pitchFamily="65" charset="-120"/>
                <a:ea typeface="標楷體" pitchFamily="65" charset="-120"/>
              </a:rPr>
              <a:t>風格迥異</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小王</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很快開發完</a:t>
            </a:r>
            <a:r>
              <a:rPr lang="en-US" altLang="zh-TW" dirty="0" smtClean="0">
                <a:solidFill>
                  <a:schemeClr val="tx1"/>
                </a:solidFill>
                <a:latin typeface="標楷體" pitchFamily="65" charset="-120"/>
                <a:ea typeface="標楷體" pitchFamily="65" charset="-120"/>
              </a:rPr>
              <a:t>20K</a:t>
            </a:r>
            <a:r>
              <a:rPr lang="zh-TW" altLang="en-US" dirty="0" smtClean="0">
                <a:solidFill>
                  <a:schemeClr val="tx1"/>
                </a:solidFill>
                <a:latin typeface="標楷體" pitchFamily="65" charset="-120"/>
                <a:ea typeface="標楷體" pitchFamily="65" charset="-120"/>
              </a:rPr>
              <a:t>的</a:t>
            </a:r>
            <a:r>
              <a:rPr lang="en-US" altLang="zh-TW" dirty="0" smtClean="0">
                <a:solidFill>
                  <a:schemeClr val="tx1"/>
                </a:solidFill>
                <a:latin typeface="標楷體" pitchFamily="65" charset="-120"/>
                <a:ea typeface="標楷體" pitchFamily="65" charset="-120"/>
              </a:rPr>
              <a:t>class </a:t>
            </a:r>
          </a:p>
          <a:p>
            <a:pPr>
              <a:buFont typeface="Wingdings" pitchFamily="2" charset="2"/>
              <a:buNone/>
              <a:defRPr/>
            </a:pPr>
            <a:r>
              <a:rPr lang="zh-TW" altLang="en-US" dirty="0" smtClean="0">
                <a:solidFill>
                  <a:schemeClr val="tx1"/>
                </a:solidFill>
                <a:latin typeface="標楷體" pitchFamily="65" charset="-120"/>
                <a:ea typeface="標楷體" pitchFamily="65" charset="-120"/>
              </a:rPr>
              <a:t>  小林</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仔細推敲不同切割方式 最後完成 多個 </a:t>
            </a:r>
            <a:r>
              <a:rPr lang="en-US" altLang="zh-TW" dirty="0" smtClean="0">
                <a:solidFill>
                  <a:schemeClr val="tx1"/>
                </a:solidFill>
                <a:latin typeface="標楷體" pitchFamily="65" charset="-120"/>
                <a:ea typeface="標楷體" pitchFamily="65" charset="-120"/>
              </a:rPr>
              <a:t>2K </a:t>
            </a:r>
            <a:r>
              <a:rPr lang="zh-TW" altLang="en-US" dirty="0" smtClean="0">
                <a:solidFill>
                  <a:schemeClr val="tx1"/>
                </a:solidFill>
                <a:latin typeface="標楷體" pitchFamily="65" charset="-120"/>
                <a:ea typeface="標楷體" pitchFamily="65" charset="-120"/>
              </a:rPr>
              <a:t>的小</a:t>
            </a:r>
            <a:r>
              <a:rPr lang="en-US" altLang="zh-TW" dirty="0" smtClean="0">
                <a:solidFill>
                  <a:schemeClr val="tx1"/>
                </a:solidFill>
                <a:latin typeface="標楷體" pitchFamily="65" charset="-120"/>
                <a:ea typeface="標楷體" pitchFamily="65" charset="-120"/>
              </a:rPr>
              <a:t>classes</a:t>
            </a:r>
          </a:p>
          <a:p>
            <a:pPr>
              <a:buFont typeface="Wingdings" pitchFamily="2" charset="2"/>
              <a:buNone/>
              <a:defRPr/>
            </a:pPr>
            <a:r>
              <a:rPr lang="zh-TW" altLang="en-US" dirty="0" smtClean="0">
                <a:solidFill>
                  <a:schemeClr val="tx1"/>
                </a:solidFill>
                <a:latin typeface="標楷體" pitchFamily="65" charset="-120"/>
                <a:ea typeface="標楷體" pitchFamily="65" charset="-120"/>
              </a:rPr>
              <a:t> 誰應加薪</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latin typeface="標楷體" pitchFamily="65" charset="-120"/>
              <a:ea typeface="標楷體" pitchFamily="65" charset="-120"/>
            </a:endParaRPr>
          </a:p>
          <a:p>
            <a:pPr>
              <a:buFont typeface="Wingdings" pitchFamily="2" charset="2"/>
              <a:buNone/>
              <a:defRPr/>
            </a:pPr>
            <a:r>
              <a:rPr lang="zh-TW" altLang="en-US" b="1" dirty="0" smtClean="0">
                <a:solidFill>
                  <a:srgbClr val="FF0000"/>
                </a:solidFill>
                <a:latin typeface="微軟正黑體" pitchFamily="34" charset="-120"/>
                <a:ea typeface="微軟正黑體" pitchFamily="34" charset="-120"/>
              </a:rPr>
              <a:t> 真相</a:t>
            </a:r>
            <a:r>
              <a:rPr lang="en-US" altLang="zh-TW" b="1" dirty="0" smtClean="0">
                <a:solidFill>
                  <a:schemeClr val="tx1"/>
                </a:solidFill>
                <a:latin typeface="微軟正黑體" pitchFamily="34" charset="-120"/>
                <a:ea typeface="微軟正黑體" pitchFamily="34" charset="-120"/>
              </a:rPr>
              <a:t>:</a:t>
            </a:r>
            <a:r>
              <a:rPr lang="zh-TW" altLang="en-US" b="1"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小林應加薪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因為他完成 </a:t>
            </a:r>
            <a:r>
              <a:rPr lang="en-US" altLang="zh-TW" dirty="0" smtClean="0">
                <a:solidFill>
                  <a:schemeClr val="tx1"/>
                </a:solidFill>
                <a:latin typeface="標楷體" pitchFamily="65" charset="-120"/>
                <a:ea typeface="標楷體" pitchFamily="65" charset="-120"/>
              </a:rPr>
              <a:t>well-crafted software,</a:t>
            </a: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而</a:t>
            </a:r>
            <a:r>
              <a:rPr lang="en-US" altLang="zh-TW" dirty="0" err="1" smtClean="0">
                <a:solidFill>
                  <a:schemeClr val="tx1"/>
                </a:solidFill>
                <a:latin typeface="標楷體" pitchFamily="65" charset="-120"/>
                <a:ea typeface="標楷體" pitchFamily="65" charset="-120"/>
              </a:rPr>
              <a:t>小王</a:t>
            </a:r>
            <a:r>
              <a:rPr lang="zh-TW" altLang="en-US" dirty="0" smtClean="0">
                <a:solidFill>
                  <a:schemeClr val="tx1"/>
                </a:solidFill>
                <a:latin typeface="標楷體" pitchFamily="65" charset="-120"/>
                <a:ea typeface="標楷體" pitchFamily="65" charset="-120"/>
              </a:rPr>
              <a:t>只完成 </a:t>
            </a:r>
            <a:r>
              <a:rPr lang="en-US" altLang="zh-TW" dirty="0" smtClean="0">
                <a:solidFill>
                  <a:schemeClr val="tx1"/>
                </a:solidFill>
                <a:latin typeface="標楷體" pitchFamily="65" charset="-120"/>
                <a:ea typeface="標楷體" pitchFamily="65" charset="-120"/>
              </a:rPr>
              <a:t>working software</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latin typeface="標楷體" pitchFamily="65" charset="-120"/>
              <a:ea typeface="標楷體" pitchFamily="65" charset="-120"/>
            </a:endParaRPr>
          </a:p>
          <a:p>
            <a:pPr>
              <a:buFont typeface="Wingdings" pitchFamily="2" charset="2"/>
              <a:buNone/>
              <a:defRPr/>
            </a:pPr>
            <a:endParaRPr lang="zh-TW" altLang="en-US" dirty="0"/>
          </a:p>
        </p:txBody>
      </p:sp>
    </p:spTree>
    <p:extLst>
      <p:ext uri="{BB962C8B-B14F-4D97-AF65-F5344CB8AC3E}">
        <p14:creationId xmlns:p14="http://schemas.microsoft.com/office/powerpoint/2010/main" val="547468327"/>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071938"/>
          </a:xfrm>
        </p:spPr>
        <p:txBody>
          <a:bodyPr/>
          <a:lstStyle/>
          <a:p>
            <a:pPr marL="0" indent="0" algn="just">
              <a:buNone/>
            </a:pPr>
            <a:r>
              <a:rPr lang="en-US" altLang="zh-TW" b="1" dirty="0" smtClean="0">
                <a:latin typeface="標楷體" pitchFamily="65" charset="-120"/>
                <a:ea typeface="標楷體" pitchFamily="65" charset="-120"/>
              </a:rPr>
              <a:t>Java </a:t>
            </a:r>
            <a:r>
              <a:rPr lang="zh-TW" altLang="en-US" b="1" dirty="0" smtClean="0">
                <a:latin typeface="標楷體" pitchFamily="65" charset="-120"/>
                <a:ea typeface="標楷體" pitchFamily="65" charset="-120"/>
              </a:rPr>
              <a:t>可謂將 </a:t>
            </a:r>
            <a:r>
              <a:rPr lang="en-US" altLang="zh-TW" b="1" dirty="0" smtClean="0">
                <a:latin typeface="標楷體" pitchFamily="65" charset="-120"/>
                <a:ea typeface="標楷體" pitchFamily="65" charset="-120"/>
              </a:rPr>
              <a:t>object-oriented programming (OOP) </a:t>
            </a:r>
            <a:r>
              <a:rPr lang="zh-TW" altLang="en-US" b="1" dirty="0" smtClean="0">
                <a:latin typeface="標楷體" pitchFamily="65" charset="-120"/>
                <a:ea typeface="標楷體" pitchFamily="65" charset="-120"/>
              </a:rPr>
              <a:t>總其成 </a:t>
            </a:r>
            <a:endParaRPr lang="en-US" altLang="zh-TW" b="1" dirty="0" smtClean="0">
              <a:latin typeface="標楷體" pitchFamily="65" charset="-120"/>
              <a:ea typeface="標楷體" pitchFamily="65" charset="-120"/>
            </a:endParaRPr>
          </a:p>
          <a:p>
            <a:pPr marL="0" indent="0" algn="just">
              <a:buNone/>
            </a:pPr>
            <a:r>
              <a:rPr lang="en-US" altLang="zh-TW" b="1" dirty="0" smtClean="0">
                <a:latin typeface="標楷體" pitchFamily="65" charset="-120"/>
                <a:ea typeface="標楷體" pitchFamily="65" charset="-120"/>
              </a:rPr>
              <a:t>Java virtual machine (JVM) </a:t>
            </a:r>
            <a:r>
              <a:rPr lang="zh-TW" altLang="en-US" b="1" dirty="0" smtClean="0">
                <a:latin typeface="標楷體" pitchFamily="65" charset="-120"/>
                <a:ea typeface="標楷體" pitchFamily="65" charset="-120"/>
              </a:rPr>
              <a:t>也是很棒的平台 但是 科技不斷進步</a:t>
            </a:r>
            <a:endParaRPr lang="en-US" altLang="zh-TW" b="1" dirty="0" smtClean="0">
              <a:latin typeface="標楷體" pitchFamily="65" charset="-120"/>
              <a:ea typeface="標楷體" pitchFamily="65" charset="-120"/>
            </a:endParaRPr>
          </a:p>
          <a:p>
            <a:pPr marL="0" indent="0" algn="just">
              <a:buNone/>
            </a:pPr>
            <a:r>
              <a:rPr lang="en-US" altLang="zh-TW" b="1" dirty="0" smtClean="0">
                <a:latin typeface="標楷體" pitchFamily="65" charset="-120"/>
                <a:ea typeface="標楷體" pitchFamily="65" charset="-120"/>
              </a:rPr>
              <a:t>Python</a:t>
            </a:r>
            <a:r>
              <a:rPr lang="zh-TW" altLang="en-US" b="1" dirty="0" smtClean="0">
                <a:latin typeface="標楷體" pitchFamily="65" charset="-120"/>
                <a:ea typeface="標楷體" pitchFamily="65" charset="-120"/>
              </a:rPr>
              <a:t>帶來</a:t>
            </a:r>
            <a:r>
              <a:rPr lang="en-US" altLang="zh-TW" b="1" dirty="0" smtClean="0">
                <a:latin typeface="標楷體" pitchFamily="65" charset="-120"/>
                <a:ea typeface="標楷體" pitchFamily="65" charset="-120"/>
              </a:rPr>
              <a:t>functional programming (FP)</a:t>
            </a:r>
            <a:r>
              <a:rPr lang="zh-TW" altLang="en-US" b="1" dirty="0" smtClean="0">
                <a:latin typeface="標楷體" pitchFamily="65" charset="-120"/>
                <a:ea typeface="標楷體" pitchFamily="65" charset="-120"/>
              </a:rPr>
              <a:t>潮流</a:t>
            </a:r>
            <a:r>
              <a:rPr lang="en-US" altLang="zh-TW" b="1" dirty="0" smtClean="0">
                <a:latin typeface="標楷體" pitchFamily="65" charset="-120"/>
                <a:ea typeface="標楷體" pitchFamily="65" charset="-120"/>
              </a:rPr>
              <a:t>:</a:t>
            </a:r>
            <a:r>
              <a:rPr lang="zh-TW" altLang="en-US" b="1" dirty="0" smtClean="0">
                <a:latin typeface="微軟正黑體" pitchFamily="34" charset="-120"/>
                <a:ea typeface="微軟正黑體" pitchFamily="34" charset="-120"/>
              </a:rPr>
              <a:t>不用</a:t>
            </a:r>
            <a:r>
              <a:rPr lang="en-US" altLang="zh-TW" b="1" dirty="0" smtClean="0">
                <a:latin typeface="微軟正黑體" pitchFamily="34" charset="-120"/>
                <a:ea typeface="微軟正黑體" pitchFamily="34" charset="-120"/>
              </a:rPr>
              <a:t>variable </a:t>
            </a:r>
            <a:r>
              <a:rPr lang="zh-TW" altLang="en-US" b="1" dirty="0" smtClean="0">
                <a:latin typeface="微軟正黑體" pitchFamily="34" charset="-120"/>
                <a:ea typeface="微軟正黑體" pitchFamily="34" charset="-120"/>
              </a:rPr>
              <a:t>使程式清晰 </a:t>
            </a:r>
            <a:r>
              <a:rPr lang="zh-TW" altLang="en-US" b="1" dirty="0" smtClean="0">
                <a:latin typeface="標楷體" pitchFamily="65" charset="-120"/>
                <a:ea typeface="標楷體" pitchFamily="65" charset="-120"/>
              </a:rPr>
              <a:t>下例</a:t>
            </a:r>
            <a:r>
              <a:rPr lang="en-US" altLang="zh-TW" b="1" dirty="0" smtClean="0">
                <a:latin typeface="標楷體" pitchFamily="65" charset="-120"/>
                <a:ea typeface="標楷體" pitchFamily="65" charset="-120"/>
              </a:rPr>
              <a:t>:</a:t>
            </a:r>
          </a:p>
          <a:p>
            <a:pPr marL="0" indent="0" algn="just">
              <a:buNone/>
            </a:pPr>
            <a:r>
              <a:rPr lang="en-US" altLang="zh-TW" b="1" dirty="0">
                <a:latin typeface="標楷體" pitchFamily="65" charset="-120"/>
                <a:ea typeface="標楷體" pitchFamily="65" charset="-120"/>
              </a:rPr>
              <a:t> </a:t>
            </a:r>
            <a:r>
              <a:rPr lang="en-US" altLang="zh-TW" b="1" dirty="0" smtClean="0">
                <a:latin typeface="標楷體" pitchFamily="65" charset="-120"/>
                <a:ea typeface="標楷體" pitchFamily="65" charset="-120"/>
              </a:rPr>
              <a:t> </a:t>
            </a:r>
            <a:r>
              <a:rPr lang="en-US" altLang="zh-TW" sz="1800" b="1" dirty="0" smtClean="0">
                <a:latin typeface="標楷體" pitchFamily="65" charset="-120"/>
                <a:ea typeface="標楷體" pitchFamily="65" charset="-120"/>
              </a:rPr>
              <a:t>for element in </a:t>
            </a:r>
            <a:r>
              <a:rPr lang="en-US" altLang="zh-TW" sz="1800" b="1" dirty="0" err="1" smtClean="0">
                <a:latin typeface="標楷體" pitchFamily="65" charset="-120"/>
                <a:ea typeface="標楷體" pitchFamily="65" charset="-120"/>
              </a:rPr>
              <a:t>aCollection</a:t>
            </a:r>
            <a:r>
              <a:rPr lang="en-US" altLang="zh-TW" sz="1800" b="1" dirty="0" smtClean="0">
                <a:latin typeface="標楷體" pitchFamily="65" charset="-120"/>
                <a:ea typeface="標楷體" pitchFamily="65" charset="-120"/>
              </a:rPr>
              <a:t>:</a:t>
            </a:r>
          </a:p>
          <a:p>
            <a:pPr marL="0" indent="0" algn="just">
              <a:buNone/>
            </a:pPr>
            <a:r>
              <a:rPr lang="en-US" altLang="zh-TW" sz="1800" b="1" dirty="0">
                <a:latin typeface="標楷體" pitchFamily="65" charset="-120"/>
                <a:ea typeface="標楷體" pitchFamily="65" charset="-120"/>
              </a:rPr>
              <a:t> </a:t>
            </a:r>
            <a:r>
              <a:rPr lang="en-US" altLang="zh-TW" sz="1800" b="1" dirty="0" smtClean="0">
                <a:latin typeface="標楷體" pitchFamily="65" charset="-120"/>
                <a:ea typeface="標楷體" pitchFamily="65" charset="-120"/>
              </a:rPr>
              <a:t>   function1(element)        // using variable “element”</a:t>
            </a:r>
          </a:p>
          <a:p>
            <a:pPr marL="0" indent="0" algn="just">
              <a:buNone/>
            </a:pPr>
            <a:endParaRPr lang="en-US" altLang="zh-TW" sz="1800" b="1" dirty="0">
              <a:latin typeface="標楷體" pitchFamily="65" charset="-120"/>
              <a:ea typeface="標楷體" pitchFamily="65" charset="-120"/>
            </a:endParaRPr>
          </a:p>
          <a:p>
            <a:pPr marL="0" indent="0" algn="just">
              <a:buNone/>
            </a:pPr>
            <a:r>
              <a:rPr lang="en-US" altLang="zh-TW" sz="1800" b="1" dirty="0" smtClean="0">
                <a:latin typeface="標楷體" pitchFamily="65" charset="-120"/>
                <a:ea typeface="標楷體" pitchFamily="65" charset="-120"/>
              </a:rPr>
              <a:t>   map (function1, </a:t>
            </a:r>
            <a:r>
              <a:rPr lang="en-US" altLang="zh-TW" sz="1800" b="1" dirty="0" err="1" smtClean="0">
                <a:latin typeface="標楷體" pitchFamily="65" charset="-120"/>
                <a:ea typeface="標楷體" pitchFamily="65" charset="-120"/>
              </a:rPr>
              <a:t>aCollection</a:t>
            </a:r>
            <a:r>
              <a:rPr lang="en-US" altLang="zh-TW" sz="1800" b="1" dirty="0" smtClean="0">
                <a:latin typeface="標楷體" pitchFamily="65" charset="-120"/>
                <a:ea typeface="標楷體" pitchFamily="65" charset="-120"/>
              </a:rPr>
              <a:t>)  // no using variable; eliminating loop</a:t>
            </a:r>
          </a:p>
          <a:p>
            <a:pPr marL="0" indent="0" algn="just">
              <a:buNone/>
            </a:pPr>
            <a:endParaRPr lang="en-US" altLang="zh-TW" sz="1800" b="1" dirty="0" smtClean="0">
              <a:latin typeface="標楷體" pitchFamily="65" charset="-120"/>
              <a:ea typeface="標楷體" pitchFamily="65" charset="-120"/>
            </a:endParaRPr>
          </a:p>
          <a:p>
            <a:pPr marL="0" indent="0" algn="just">
              <a:buNone/>
            </a:pPr>
            <a:r>
              <a:rPr lang="en-US" altLang="zh-TW" b="1" dirty="0" smtClean="0">
                <a:latin typeface="標楷體" pitchFamily="65" charset="-120"/>
                <a:ea typeface="標楷體" pitchFamily="65" charset="-120"/>
              </a:rPr>
              <a:t>David Mertz* </a:t>
            </a:r>
            <a:r>
              <a:rPr lang="zh-TW" altLang="en-US" b="1" dirty="0" smtClean="0">
                <a:latin typeface="標楷體" pitchFamily="65" charset="-120"/>
                <a:ea typeface="標楷體" pitchFamily="65" charset="-120"/>
              </a:rPr>
              <a:t>認為 </a:t>
            </a:r>
            <a:r>
              <a:rPr lang="en-US" altLang="zh-TW" b="1" dirty="0" smtClean="0">
                <a:latin typeface="微軟正黑體" pitchFamily="34" charset="-120"/>
                <a:ea typeface="微軟正黑體" pitchFamily="34" charset="-120"/>
              </a:rPr>
              <a:t>Python </a:t>
            </a:r>
            <a:r>
              <a:rPr lang="zh-TW" altLang="en-US" b="1" dirty="0" smtClean="0">
                <a:latin typeface="微軟正黑體" pitchFamily="34" charset="-120"/>
                <a:ea typeface="微軟正黑體" pitchFamily="34" charset="-120"/>
              </a:rPr>
              <a:t>仍以 </a:t>
            </a:r>
            <a:r>
              <a:rPr lang="en-US" altLang="zh-TW" b="1" dirty="0" smtClean="0">
                <a:latin typeface="微軟正黑體" pitchFamily="34" charset="-120"/>
                <a:ea typeface="微軟正黑體" pitchFamily="34" charset="-120"/>
              </a:rPr>
              <a:t>OOP </a:t>
            </a:r>
            <a:r>
              <a:rPr lang="zh-TW" altLang="en-US" b="1" dirty="0" smtClean="0">
                <a:latin typeface="微軟正黑體" pitchFamily="34" charset="-120"/>
                <a:ea typeface="微軟正黑體" pitchFamily="34" charset="-120"/>
              </a:rPr>
              <a:t>為主 但其 </a:t>
            </a:r>
            <a:r>
              <a:rPr lang="en-US" altLang="zh-TW" b="1" dirty="0" smtClean="0">
                <a:latin typeface="微軟正黑體" pitchFamily="34" charset="-120"/>
                <a:ea typeface="微軟正黑體" pitchFamily="34" charset="-120"/>
              </a:rPr>
              <a:t>method </a:t>
            </a:r>
            <a:r>
              <a:rPr lang="zh-TW" altLang="en-US" b="1" dirty="0" smtClean="0">
                <a:latin typeface="微軟正黑體" pitchFamily="34" charset="-120"/>
                <a:ea typeface="微軟正黑體" pitchFamily="34" charset="-120"/>
              </a:rPr>
              <a:t>儘量寫成</a:t>
            </a:r>
            <a:r>
              <a:rPr lang="en-US" altLang="zh-TW" b="1" dirty="0" smtClean="0">
                <a:latin typeface="微軟正黑體" pitchFamily="34" charset="-120"/>
                <a:ea typeface="微軟正黑體" pitchFamily="34" charset="-120"/>
              </a:rPr>
              <a:t>FP</a:t>
            </a:r>
          </a:p>
          <a:p>
            <a:pPr marL="0" indent="0" algn="just">
              <a:buNone/>
            </a:pPr>
            <a:r>
              <a:rPr lang="en-US" altLang="zh-TW" sz="1800" b="1" dirty="0" smtClean="0">
                <a:latin typeface="標楷體" pitchFamily="65" charset="-120"/>
                <a:ea typeface="標楷體" pitchFamily="65" charset="-120"/>
              </a:rPr>
              <a:t>* David Mertz, Functional Programming in Python, O’Reilly, 2017.</a:t>
            </a:r>
            <a:endParaRPr lang="zh-TW" altLang="en-US" sz="1800" b="1" dirty="0">
              <a:latin typeface="微軟正黑體" pitchFamily="34" charset="-120"/>
              <a:ea typeface="微軟正黑體" pitchFamily="34" charset="-120"/>
            </a:endParaRPr>
          </a:p>
        </p:txBody>
      </p:sp>
      <p:sp>
        <p:nvSpPr>
          <p:cNvPr id="3" name="標題 2"/>
          <p:cNvSpPr>
            <a:spLocks noGrp="1"/>
          </p:cNvSpPr>
          <p:nvPr>
            <p:ph type="title"/>
          </p:nvPr>
        </p:nvSpPr>
        <p:spPr/>
        <p:txBody>
          <a:bodyPr/>
          <a:lstStyle/>
          <a:p>
            <a:r>
              <a:rPr lang="en-US" altLang="zh-TW" dirty="0" smtClean="0">
                <a:solidFill>
                  <a:schemeClr val="tx1"/>
                </a:solidFill>
                <a:latin typeface="Times New Roman" pitchFamily="18" charset="0"/>
                <a:cs typeface="Times New Roman" pitchFamily="18" charset="0"/>
              </a:rPr>
              <a:t>Functional Programming (FP) Comes</a:t>
            </a:r>
            <a:endParaRPr lang="zh-TW" alt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146587511"/>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3877205"/>
          </a:xfrm>
        </p:spPr>
        <p:txBody>
          <a:bodyPr>
            <a:normAutofit/>
          </a:bodyPr>
          <a:lstStyle/>
          <a:p>
            <a:r>
              <a:rPr lang="en-US" altLang="zh-TW" sz="1800" dirty="0"/>
              <a:t>C</a:t>
            </a:r>
            <a:r>
              <a:rPr lang="zh-TW" altLang="en-US" sz="1800" dirty="0"/>
              <a:t>  </a:t>
            </a:r>
            <a:r>
              <a:rPr lang="zh-TW" altLang="en-US" sz="1800" dirty="0" smtClean="0"/>
              <a:t>      </a:t>
            </a:r>
            <a:r>
              <a:rPr lang="en-US" altLang="zh-TW" sz="1800" dirty="0" smtClean="0"/>
              <a:t>#</a:t>
            </a:r>
            <a:r>
              <a:rPr lang="en-US" altLang="zh-TW" sz="1800" dirty="0"/>
              <a:t>include &lt;</a:t>
            </a:r>
            <a:r>
              <a:rPr lang="en-US" altLang="zh-TW" sz="1800" dirty="0" err="1"/>
              <a:t>stdio.h</a:t>
            </a:r>
            <a:r>
              <a:rPr lang="en-US" altLang="zh-TW" sz="1800" dirty="0"/>
              <a:t>&gt;</a:t>
            </a:r>
          </a:p>
          <a:p>
            <a:r>
              <a:rPr lang="en-US" altLang="zh-TW" sz="1800" dirty="0"/>
              <a:t>           </a:t>
            </a:r>
            <a:r>
              <a:rPr lang="en-US" altLang="zh-TW" sz="1800" dirty="0" err="1"/>
              <a:t>int</a:t>
            </a:r>
            <a:r>
              <a:rPr lang="en-US" altLang="zh-TW" sz="1800" dirty="0"/>
              <a:t> main()</a:t>
            </a:r>
          </a:p>
          <a:p>
            <a:r>
              <a:rPr lang="en-US" altLang="zh-TW" sz="1800" dirty="0"/>
              <a:t>              </a:t>
            </a:r>
            <a:r>
              <a:rPr lang="en-US" altLang="zh-TW" sz="1800" dirty="0" smtClean="0"/>
              <a:t>{</a:t>
            </a:r>
            <a:r>
              <a:rPr lang="zh-TW" altLang="en-US" sz="1800" dirty="0" smtClean="0"/>
              <a:t> </a:t>
            </a:r>
            <a:r>
              <a:rPr lang="en-US" altLang="zh-TW" sz="1800" dirty="0" err="1" smtClean="0"/>
              <a:t>printf</a:t>
            </a:r>
            <a:r>
              <a:rPr lang="en-US" altLang="zh-TW" sz="1800" dirty="0" smtClean="0"/>
              <a:t> </a:t>
            </a:r>
            <a:r>
              <a:rPr lang="en-US" altLang="zh-TW" sz="1800" dirty="0"/>
              <a:t>(“Hello World!\n”); </a:t>
            </a:r>
            <a:r>
              <a:rPr lang="en-US" altLang="zh-TW" sz="1800" dirty="0" smtClean="0"/>
              <a:t>}</a:t>
            </a:r>
            <a:endParaRPr lang="en-US" altLang="zh-TW" sz="1800" dirty="0"/>
          </a:p>
          <a:p>
            <a:r>
              <a:rPr lang="en-US" altLang="zh-TW" sz="1800" dirty="0"/>
              <a:t>JAVA</a:t>
            </a:r>
          </a:p>
          <a:p>
            <a:r>
              <a:rPr lang="en-US" altLang="zh-TW" sz="1800" dirty="0"/>
              <a:t>          public class </a:t>
            </a:r>
            <a:r>
              <a:rPr lang="en-US" altLang="zh-TW" sz="1800" dirty="0" err="1"/>
              <a:t>HelloWorld</a:t>
            </a:r>
            <a:r>
              <a:rPr lang="en-US" altLang="zh-TW" sz="1800" dirty="0"/>
              <a:t> {</a:t>
            </a:r>
          </a:p>
          <a:p>
            <a:r>
              <a:rPr lang="en-US" altLang="zh-TW" sz="1800" dirty="0"/>
              <a:t>             public static void main</a:t>
            </a:r>
            <a:r>
              <a:rPr lang="zh-TW" altLang="en-US" sz="1800" dirty="0"/>
              <a:t> </a:t>
            </a:r>
            <a:r>
              <a:rPr lang="en-US" altLang="zh-TW" sz="1800" dirty="0"/>
              <a:t>(String[] </a:t>
            </a:r>
            <a:r>
              <a:rPr lang="en-US" altLang="zh-TW" sz="1800" dirty="0" err="1"/>
              <a:t>args</a:t>
            </a:r>
            <a:r>
              <a:rPr lang="en-US" altLang="zh-TW" sz="1800" dirty="0"/>
              <a:t>)</a:t>
            </a:r>
          </a:p>
          <a:p>
            <a:r>
              <a:rPr lang="en-US" altLang="zh-TW" sz="1800" dirty="0"/>
              <a:t>                {</a:t>
            </a:r>
            <a:r>
              <a:rPr lang="en-US" altLang="zh-TW" sz="1800" dirty="0" err="1"/>
              <a:t>System.out.println</a:t>
            </a:r>
            <a:r>
              <a:rPr lang="en-US" altLang="zh-TW" sz="1800" dirty="0"/>
              <a:t> (“Hello World!”); </a:t>
            </a:r>
            <a:r>
              <a:rPr lang="en-US" altLang="zh-TW" sz="1800" dirty="0" smtClean="0"/>
              <a:t>}</a:t>
            </a:r>
            <a:endParaRPr lang="en-US" altLang="zh-TW" sz="1800" dirty="0"/>
          </a:p>
          <a:p>
            <a:r>
              <a:rPr lang="en-US" altLang="zh-TW" sz="1800" dirty="0"/>
              <a:t>Python</a:t>
            </a:r>
          </a:p>
          <a:p>
            <a:r>
              <a:rPr lang="en-US" altLang="zh-TW" sz="1800" dirty="0"/>
              <a:t>          print (“Hello World</a:t>
            </a:r>
            <a:r>
              <a:rPr lang="en-US" altLang="zh-TW" sz="1800" dirty="0" smtClean="0"/>
              <a:t>!”)</a:t>
            </a:r>
          </a:p>
          <a:p>
            <a:r>
              <a:rPr lang="en-US" altLang="zh-TW" sz="1800" dirty="0" smtClean="0"/>
              <a:t>Julia</a:t>
            </a:r>
          </a:p>
          <a:p>
            <a:r>
              <a:rPr lang="en-US" altLang="zh-TW" sz="1800" dirty="0" smtClean="0"/>
              <a:t>          </a:t>
            </a:r>
            <a:r>
              <a:rPr lang="en-US" altLang="zh-TW" sz="1800" dirty="0" err="1" smtClean="0"/>
              <a:t>println</a:t>
            </a:r>
            <a:r>
              <a:rPr lang="en-US" altLang="zh-TW" sz="1800" dirty="0" smtClean="0"/>
              <a:t> (“Hello World!”) </a:t>
            </a:r>
            <a:endParaRPr lang="en-US" altLang="zh-TW" sz="1800" dirty="0"/>
          </a:p>
          <a:p>
            <a:pPr marL="0" indent="0">
              <a:buNone/>
            </a:pPr>
            <a:endParaRPr lang="zh-TW" altLang="en-US" sz="1400" dirty="0"/>
          </a:p>
          <a:p>
            <a:pPr marL="0" indent="0">
              <a:buNone/>
            </a:pPr>
            <a:endParaRPr lang="zh-TW" altLang="en-US" dirty="0"/>
          </a:p>
        </p:txBody>
      </p:sp>
      <p:sp>
        <p:nvSpPr>
          <p:cNvPr id="3" name="標題 2"/>
          <p:cNvSpPr>
            <a:spLocks noGrp="1"/>
          </p:cNvSpPr>
          <p:nvPr>
            <p:ph type="title"/>
          </p:nvPr>
        </p:nvSpPr>
        <p:spPr/>
        <p:txBody>
          <a:bodyPr/>
          <a:lstStyle/>
          <a:p>
            <a:pPr algn="l"/>
            <a:r>
              <a:rPr lang="zh-TW" altLang="en-US" dirty="0" smtClean="0">
                <a:solidFill>
                  <a:schemeClr val="tx1"/>
                </a:solidFill>
                <a:latin typeface="標楷體" pitchFamily="65" charset="-120"/>
                <a:ea typeface="標楷體" pitchFamily="65" charset="-120"/>
              </a:rPr>
              <a:t> </a:t>
            </a:r>
            <a:r>
              <a:rPr lang="zh-TW" altLang="en-US" sz="4000" dirty="0" smtClean="0">
                <a:solidFill>
                  <a:schemeClr val="tx1"/>
                </a:solidFill>
                <a:latin typeface="標楷體" pitchFamily="65" charset="-120"/>
                <a:ea typeface="標楷體" pitchFamily="65" charset="-120"/>
              </a:rPr>
              <a:t>程式語言的進步 </a:t>
            </a:r>
            <a:r>
              <a:rPr lang="en-US" altLang="zh-TW" sz="4000" dirty="0" err="1" smtClean="0">
                <a:solidFill>
                  <a:schemeClr val="tx1"/>
                </a:solidFill>
                <a:latin typeface="標楷體" pitchFamily="65" charset="-120"/>
                <a:ea typeface="標楷體" pitchFamily="65" charset="-120"/>
              </a:rPr>
              <a:t>C,Java,Python,Julia</a:t>
            </a:r>
            <a:endParaRPr lang="zh-TW" altLang="en-US" sz="4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574583130"/>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270000"/>
            <a:ext cx="10972800" cy="3995738"/>
          </a:xfrm>
        </p:spPr>
        <p:txBody>
          <a:bodyPr/>
          <a:lstStyle/>
          <a:p>
            <a:pPr marL="0" indent="0">
              <a:buNone/>
            </a:pPr>
            <a:r>
              <a:rPr lang="en-US" altLang="zh-TW" dirty="0" smtClean="0">
                <a:latin typeface="標楷體" pitchFamily="65" charset="-120"/>
                <a:ea typeface="標楷體" pitchFamily="65" charset="-120"/>
              </a:rPr>
              <a:t>Julia </a:t>
            </a:r>
            <a:r>
              <a:rPr lang="zh-TW" altLang="en-US" dirty="0" smtClean="0">
                <a:latin typeface="標楷體" pitchFamily="65" charset="-120"/>
                <a:ea typeface="標楷體" pitchFamily="65" charset="-120"/>
              </a:rPr>
              <a:t>是 </a:t>
            </a:r>
            <a:r>
              <a:rPr lang="en-US" altLang="zh-TW" dirty="0" smtClean="0">
                <a:latin typeface="標楷體" pitchFamily="65" charset="-120"/>
                <a:ea typeface="標楷體" pitchFamily="65" charset="-120"/>
              </a:rPr>
              <a:t>MIT </a:t>
            </a:r>
            <a:r>
              <a:rPr lang="zh-TW" altLang="en-US" dirty="0" smtClean="0">
                <a:latin typeface="標楷體" pitchFamily="65" charset="-120"/>
                <a:ea typeface="標楷體" pitchFamily="65" charset="-120"/>
              </a:rPr>
              <a:t>近年推出 新的科學運算用的程式語言</a:t>
            </a:r>
            <a:endParaRPr lang="en-US" altLang="zh-TW" dirty="0" smtClean="0">
              <a:latin typeface="標楷體" pitchFamily="65" charset="-120"/>
              <a:ea typeface="標楷體" pitchFamily="65" charset="-120"/>
            </a:endParaRPr>
          </a:p>
          <a:p>
            <a:pPr marL="0" indent="0">
              <a:buNone/>
            </a:pPr>
            <a:endParaRPr lang="en-US" altLang="zh-TW" dirty="0" smtClean="0">
              <a:latin typeface="標楷體" pitchFamily="65" charset="-120"/>
              <a:ea typeface="標楷體" pitchFamily="65" charset="-120"/>
            </a:endParaRPr>
          </a:p>
          <a:p>
            <a:pPr marL="0" indent="0">
              <a:buNone/>
            </a:pPr>
            <a:r>
              <a:rPr lang="zh-TW" altLang="en-US" dirty="0">
                <a:latin typeface="標楷體" pitchFamily="65" charset="-120"/>
                <a:ea typeface="標楷體" pitchFamily="65" charset="-120"/>
              </a:rPr>
              <a:t>它</a:t>
            </a:r>
            <a:r>
              <a:rPr lang="zh-TW" altLang="en-US" dirty="0" smtClean="0">
                <a:latin typeface="標楷體" pitchFamily="65" charset="-120"/>
                <a:ea typeface="標楷體" pitchFamily="65" charset="-120"/>
              </a:rPr>
              <a:t>兼具 </a:t>
            </a:r>
            <a:r>
              <a:rPr lang="en-US" altLang="zh-TW" b="1" dirty="0" smtClean="0">
                <a:latin typeface="標楷體" pitchFamily="65" charset="-120"/>
                <a:ea typeface="標楷體" pitchFamily="65" charset="-120"/>
              </a:rPr>
              <a:t>C </a:t>
            </a:r>
            <a:r>
              <a:rPr lang="zh-TW" altLang="en-US" b="1" dirty="0" smtClean="0">
                <a:latin typeface="標楷體" pitchFamily="65" charset="-120"/>
                <a:ea typeface="標楷體" pitchFamily="65" charset="-120"/>
              </a:rPr>
              <a:t>執行快速 以及 </a:t>
            </a:r>
            <a:r>
              <a:rPr lang="en-US" altLang="zh-TW" b="1" dirty="0" smtClean="0">
                <a:latin typeface="標楷體" pitchFamily="65" charset="-120"/>
                <a:ea typeface="標楷體" pitchFamily="65" charset="-120"/>
              </a:rPr>
              <a:t>Python </a:t>
            </a:r>
            <a:r>
              <a:rPr lang="zh-TW" altLang="en-US" b="1" dirty="0" smtClean="0">
                <a:latin typeface="標楷體" pitchFamily="65" charset="-120"/>
                <a:ea typeface="標楷體" pitchFamily="65" charset="-120"/>
              </a:rPr>
              <a:t>快速開發</a:t>
            </a:r>
            <a:r>
              <a:rPr lang="zh-TW" altLang="en-US" dirty="0" smtClean="0">
                <a:latin typeface="標楷體" pitchFamily="65" charset="-120"/>
                <a:ea typeface="標楷體" pitchFamily="65" charset="-120"/>
              </a:rPr>
              <a:t>的雙重優點</a:t>
            </a:r>
            <a:endParaRPr lang="en-US" altLang="zh-TW" dirty="0" smtClean="0">
              <a:latin typeface="標楷體" pitchFamily="65" charset="-120"/>
              <a:ea typeface="標楷體" pitchFamily="65" charset="-120"/>
            </a:endParaRPr>
          </a:p>
          <a:p>
            <a:pPr marL="0" indent="0">
              <a:buNone/>
            </a:pPr>
            <a:endParaRPr lang="en-US" altLang="zh-TW" dirty="0" smtClean="0">
              <a:latin typeface="標楷體" pitchFamily="65" charset="-120"/>
              <a:ea typeface="標楷體" pitchFamily="65" charset="-120"/>
            </a:endParaRPr>
          </a:p>
          <a:p>
            <a:pPr marL="0" indent="0">
              <a:buNone/>
            </a:pPr>
            <a:r>
              <a:rPr lang="zh-TW" altLang="en-US" dirty="0">
                <a:latin typeface="標楷體" pitchFamily="65" charset="-120"/>
                <a:ea typeface="標楷體" pitchFamily="65" charset="-120"/>
              </a:rPr>
              <a:t>很</a:t>
            </a:r>
            <a:r>
              <a:rPr lang="zh-TW" altLang="en-US" dirty="0" smtClean="0">
                <a:latin typeface="標楷體" pitchFamily="65" charset="-120"/>
                <a:ea typeface="標楷體" pitchFamily="65" charset="-120"/>
              </a:rPr>
              <a:t>適合</a:t>
            </a:r>
            <a:r>
              <a:rPr lang="zh-TW" altLang="en-US" b="1" dirty="0" smtClean="0">
                <a:latin typeface="標楷體" pitchFamily="65" charset="-120"/>
                <a:ea typeface="標楷體" pitchFamily="65" charset="-120"/>
              </a:rPr>
              <a:t>資料科學 </a:t>
            </a:r>
            <a:r>
              <a:rPr lang="en-US" altLang="zh-TW" b="1" dirty="0" smtClean="0">
                <a:latin typeface="標楷體" pitchFamily="65" charset="-120"/>
                <a:ea typeface="標楷體" pitchFamily="65" charset="-120"/>
              </a:rPr>
              <a:t>(Data Science) </a:t>
            </a:r>
            <a:r>
              <a:rPr lang="zh-TW" altLang="en-US" dirty="0" smtClean="0">
                <a:latin typeface="標楷體" pitchFamily="65" charset="-120"/>
                <a:ea typeface="標楷體" pitchFamily="65" charset="-120"/>
              </a:rPr>
              <a:t>人工智慧 </a:t>
            </a:r>
            <a:r>
              <a:rPr lang="en-US" altLang="zh-TW" dirty="0" smtClean="0">
                <a:latin typeface="標楷體" pitchFamily="65" charset="-120"/>
                <a:ea typeface="標楷體" pitchFamily="65" charset="-120"/>
              </a:rPr>
              <a:t>(AI) </a:t>
            </a:r>
            <a:r>
              <a:rPr lang="zh-TW" altLang="en-US" dirty="0" smtClean="0">
                <a:latin typeface="標楷體" pitchFamily="65" charset="-120"/>
                <a:ea typeface="標楷體" pitchFamily="65" charset="-120"/>
              </a:rPr>
              <a:t>之使用</a:t>
            </a:r>
            <a:endParaRPr lang="en-US" altLang="zh-TW" dirty="0" smtClean="0">
              <a:latin typeface="標楷體" pitchFamily="65" charset="-120"/>
              <a:ea typeface="標楷體" pitchFamily="65" charset="-120"/>
            </a:endParaRPr>
          </a:p>
          <a:p>
            <a:pPr marL="0" indent="0">
              <a:buNone/>
            </a:pPr>
            <a:endParaRPr lang="en-US" altLang="zh-TW" dirty="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Julia </a:t>
            </a:r>
            <a:r>
              <a:rPr lang="zh-TW" altLang="en-US" dirty="0" smtClean="0">
                <a:latin typeface="標楷體" pitchFamily="65" charset="-120"/>
                <a:ea typeface="標楷體" pitchFamily="65" charset="-120"/>
              </a:rPr>
              <a:t>可取代 </a:t>
            </a:r>
            <a:r>
              <a:rPr lang="en-US" altLang="zh-TW" dirty="0" smtClean="0">
                <a:latin typeface="標楷體" pitchFamily="65" charset="-120"/>
                <a:ea typeface="標楷體" pitchFamily="65" charset="-120"/>
              </a:rPr>
              <a:t>C, C++, </a:t>
            </a:r>
            <a:r>
              <a:rPr lang="en-US" altLang="zh-TW" dirty="0" err="1" smtClean="0">
                <a:latin typeface="標楷體" pitchFamily="65" charset="-120"/>
                <a:ea typeface="標楷體" pitchFamily="65" charset="-120"/>
              </a:rPr>
              <a:t>Matlab</a:t>
            </a:r>
            <a:r>
              <a:rPr lang="en-US" altLang="zh-TW" smtClean="0">
                <a:latin typeface="標楷體" pitchFamily="65" charset="-120"/>
                <a:ea typeface="標楷體" pitchFamily="65" charset="-120"/>
              </a:rPr>
              <a:t>, R </a:t>
            </a:r>
            <a:r>
              <a:rPr lang="zh-TW" altLang="en-US" dirty="0">
                <a:latin typeface="標楷體" pitchFamily="65" charset="-120"/>
                <a:ea typeface="標楷體" pitchFamily="65" charset="-120"/>
              </a:rPr>
              <a:t>等科學</a:t>
            </a:r>
            <a:r>
              <a:rPr lang="zh-TW" altLang="en-US" dirty="0" smtClean="0">
                <a:latin typeface="標楷體" pitchFamily="65" charset="-120"/>
                <a:ea typeface="標楷體" pitchFamily="65" charset="-120"/>
              </a:rPr>
              <a:t>運算的開發</a:t>
            </a:r>
            <a:endParaRPr lang="zh-TW" altLang="en-US" dirty="0">
              <a:latin typeface="標楷體" pitchFamily="65" charset="-120"/>
              <a:ea typeface="標楷體" pitchFamily="65" charset="-120"/>
            </a:endParaRPr>
          </a:p>
        </p:txBody>
      </p:sp>
      <p:sp>
        <p:nvSpPr>
          <p:cNvPr id="3" name="標題 2"/>
          <p:cNvSpPr>
            <a:spLocks noGrp="1"/>
          </p:cNvSpPr>
          <p:nvPr>
            <p:ph type="title"/>
          </p:nvPr>
        </p:nvSpPr>
        <p:spPr>
          <a:xfrm>
            <a:off x="609600" y="0"/>
            <a:ext cx="10972800" cy="1193800"/>
          </a:xfrm>
        </p:spPr>
        <p:txBody>
          <a:bodyPr/>
          <a:lstStyle/>
          <a:p>
            <a:r>
              <a:rPr lang="en-US" altLang="zh-TW" dirty="0" smtClean="0">
                <a:solidFill>
                  <a:schemeClr val="tx1"/>
                </a:solidFill>
              </a:rPr>
              <a:t>Julia language</a:t>
            </a:r>
            <a:endParaRPr lang="zh-TW" altLang="en-US" dirty="0">
              <a:solidFill>
                <a:schemeClr val="tx1"/>
              </a:solidFill>
            </a:endParaRPr>
          </a:p>
        </p:txBody>
      </p:sp>
    </p:spTree>
    <p:extLst>
      <p:ext uri="{BB962C8B-B14F-4D97-AF65-F5344CB8AC3E}">
        <p14:creationId xmlns:p14="http://schemas.microsoft.com/office/powerpoint/2010/main" val="4169260475"/>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599" y="1846262"/>
            <a:ext cx="11015133" cy="4148138"/>
          </a:xfrm>
        </p:spPr>
        <p:txBody>
          <a:bodyPr>
            <a:normAutofit fontScale="92500"/>
          </a:bodyPr>
          <a:lstStyle/>
          <a:p>
            <a:pPr marL="0" indent="0">
              <a:buNone/>
            </a:pPr>
            <a:r>
              <a:rPr lang="en-US" altLang="zh-TW" dirty="0"/>
              <a:t>The main innovation of </a:t>
            </a:r>
            <a:r>
              <a:rPr lang="en-US" altLang="zh-TW" b="1" dirty="0"/>
              <a:t>Julia</a:t>
            </a:r>
            <a:r>
              <a:rPr lang="en-US" altLang="zh-TW" dirty="0"/>
              <a:t> is combining </a:t>
            </a:r>
            <a:r>
              <a:rPr lang="en-US" altLang="zh-TW" b="1" dirty="0"/>
              <a:t>speed</a:t>
            </a:r>
            <a:r>
              <a:rPr lang="en-US" altLang="zh-TW" dirty="0"/>
              <a:t> and </a:t>
            </a:r>
            <a:r>
              <a:rPr lang="en-US" altLang="zh-TW" b="1" dirty="0"/>
              <a:t>convenience</a:t>
            </a:r>
            <a:r>
              <a:rPr lang="en-US" altLang="zh-TW" dirty="0"/>
              <a:t>. Will it eat Python?</a:t>
            </a:r>
          </a:p>
          <a:p>
            <a:pPr marL="0" indent="0">
              <a:buNone/>
            </a:pPr>
            <a:r>
              <a:rPr lang="en-US" altLang="zh-TW" dirty="0" smtClean="0"/>
              <a:t>The answer is whether the Julia or Python’s </a:t>
            </a:r>
            <a:r>
              <a:rPr lang="en-US" altLang="zh-TW" b="1" dirty="0" smtClean="0"/>
              <a:t>ecosystem</a:t>
            </a:r>
            <a:r>
              <a:rPr lang="en-US" altLang="zh-TW" dirty="0" smtClean="0"/>
              <a:t> will remain active and thrive into the future.</a:t>
            </a:r>
          </a:p>
          <a:p>
            <a:pPr marL="0" indent="0">
              <a:buNone/>
            </a:pPr>
            <a:endParaRPr lang="en-US" altLang="zh-TW" dirty="0" smtClean="0"/>
          </a:p>
          <a:p>
            <a:pPr marL="0" indent="0">
              <a:buNone/>
            </a:pPr>
            <a:r>
              <a:rPr lang="en-US" altLang="zh-TW" b="1" dirty="0" smtClean="0"/>
              <a:t>Python</a:t>
            </a:r>
            <a:r>
              <a:rPr lang="en-US" altLang="zh-TW" dirty="0" smtClean="0"/>
              <a:t>’s momentum is enormous. Many systems work just fine in Python.</a:t>
            </a:r>
          </a:p>
          <a:p>
            <a:pPr marL="0" indent="0">
              <a:buNone/>
            </a:pPr>
            <a:r>
              <a:rPr lang="en-US" altLang="zh-TW" dirty="0" smtClean="0"/>
              <a:t>And, Python’s relationship to Julia or R is not entirely competitive. For example, many packages like “</a:t>
            </a:r>
            <a:r>
              <a:rPr lang="en-US" altLang="zh-TW" dirty="0" err="1" smtClean="0"/>
              <a:t>SymPy</a:t>
            </a:r>
            <a:r>
              <a:rPr lang="en-US" altLang="zh-TW" dirty="0" smtClean="0"/>
              <a:t>” are much easier to use through “</a:t>
            </a:r>
            <a:r>
              <a:rPr lang="en-US" altLang="zh-TW" dirty="0" err="1" smtClean="0"/>
              <a:t>PyCall</a:t>
            </a:r>
            <a:r>
              <a:rPr lang="en-US" altLang="zh-TW" dirty="0" smtClean="0"/>
              <a:t>” than to rewrite in Julia.</a:t>
            </a:r>
          </a:p>
          <a:p>
            <a:pPr marL="0" indent="0">
              <a:buNone/>
            </a:pPr>
            <a:endParaRPr lang="en-US" altLang="zh-TW" dirty="0"/>
          </a:p>
          <a:p>
            <a:pPr marL="0" indent="0">
              <a:buNone/>
            </a:pPr>
            <a:r>
              <a:rPr lang="en-US" altLang="zh-TW" dirty="0" smtClean="0"/>
              <a:t>Further, none of the prominent voices in the Julia community are against Python. </a:t>
            </a:r>
          </a:p>
          <a:p>
            <a:pPr marL="0" indent="0">
              <a:buNone/>
            </a:pPr>
            <a:endParaRPr lang="en-US" altLang="zh-TW" sz="1800" dirty="0" smtClean="0"/>
          </a:p>
          <a:p>
            <a:pPr marL="0" indent="0">
              <a:buNone/>
            </a:pPr>
            <a:r>
              <a:rPr lang="en-US" altLang="zh-TW" sz="1800" dirty="0" smtClean="0"/>
              <a:t>[S. S. Watson, Data Science Director at Brown Univ. </a:t>
            </a:r>
            <a:r>
              <a:rPr lang="en-US" altLang="zh-TW" sz="1800" dirty="0" err="1" smtClean="0"/>
              <a:t>Quora</a:t>
            </a:r>
            <a:r>
              <a:rPr lang="en-US" altLang="zh-TW" sz="1800" dirty="0" smtClean="0"/>
              <a:t>, Apr. 15, 2019] </a:t>
            </a:r>
            <a:endParaRPr lang="zh-TW" altLang="en-US" sz="1800" dirty="0"/>
          </a:p>
        </p:txBody>
      </p:sp>
      <p:sp>
        <p:nvSpPr>
          <p:cNvPr id="4" name="標題 2"/>
          <p:cNvSpPr>
            <a:spLocks noGrp="1"/>
          </p:cNvSpPr>
          <p:nvPr>
            <p:ph type="title"/>
          </p:nvPr>
        </p:nvSpPr>
        <p:spPr/>
        <p:txBody>
          <a:bodyPr/>
          <a:lstStyle/>
          <a:p>
            <a:r>
              <a:rPr lang="en-US" altLang="zh-TW" sz="4000" dirty="0" smtClean="0">
                <a:solidFill>
                  <a:schemeClr val="tx1"/>
                </a:solidFill>
              </a:rPr>
              <a:t>Will Julia eat Python or Python eat Julia?</a:t>
            </a:r>
            <a:endParaRPr lang="zh-TW" altLang="en-US" sz="4000" dirty="0">
              <a:solidFill>
                <a:schemeClr val="tx1"/>
              </a:solidFill>
            </a:endParaRPr>
          </a:p>
        </p:txBody>
      </p:sp>
    </p:spTree>
    <p:extLst>
      <p:ext uri="{BB962C8B-B14F-4D97-AF65-F5344CB8AC3E}">
        <p14:creationId xmlns:p14="http://schemas.microsoft.com/office/powerpoint/2010/main" val="684253348"/>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481667"/>
            <a:ext cx="10972800" cy="4826000"/>
          </a:xfrm>
        </p:spPr>
        <p:txBody>
          <a:bodyPr>
            <a:normAutofit lnSpcReduction="10000"/>
          </a:bodyPr>
          <a:lstStyle/>
          <a:p>
            <a:pPr marL="0" indent="0">
              <a:buNone/>
            </a:pPr>
            <a:r>
              <a:rPr lang="en-US" altLang="zh-TW" dirty="0" smtClean="0"/>
              <a:t>Many Java users worldwide.</a:t>
            </a:r>
            <a:r>
              <a:rPr lang="zh-TW" altLang="en-US" dirty="0" smtClean="0"/>
              <a:t> </a:t>
            </a:r>
            <a:r>
              <a:rPr lang="en-US" altLang="zh-TW" dirty="0" smtClean="0"/>
              <a:t>Java has over 74,000 job openings now.</a:t>
            </a:r>
          </a:p>
          <a:p>
            <a:pPr marL="0" indent="0">
              <a:buNone/>
            </a:pPr>
            <a:endParaRPr lang="en-US" altLang="zh-TW" dirty="0" smtClean="0"/>
          </a:p>
          <a:p>
            <a:pPr marL="0" indent="0">
              <a:buNone/>
            </a:pPr>
            <a:r>
              <a:rPr lang="en-US" altLang="zh-TW" dirty="0" smtClean="0"/>
              <a:t>Java is the enterprise standard programming language the way COBOL was 30 years ago.</a:t>
            </a:r>
          </a:p>
          <a:p>
            <a:pPr marL="0" indent="0">
              <a:buNone/>
            </a:pPr>
            <a:endParaRPr lang="en-US" altLang="zh-TW" dirty="0"/>
          </a:p>
          <a:p>
            <a:pPr marL="0" indent="0">
              <a:buNone/>
            </a:pPr>
            <a:r>
              <a:rPr lang="en-US" altLang="zh-TW" dirty="0" smtClean="0"/>
              <a:t>Java remains the chief Android programming language. </a:t>
            </a:r>
            <a:r>
              <a:rPr lang="en-US" altLang="zh-TW" dirty="0" err="1" smtClean="0"/>
              <a:t>Kotlin</a:t>
            </a:r>
            <a:r>
              <a:rPr lang="en-US" altLang="zh-TW" smtClean="0"/>
              <a:t> developed by </a:t>
            </a:r>
            <a:r>
              <a:rPr lang="en-US" altLang="zh-TW" dirty="0" smtClean="0"/>
              <a:t>Russia lags far, far behind.</a:t>
            </a:r>
          </a:p>
          <a:p>
            <a:pPr marL="0" indent="0">
              <a:buNone/>
            </a:pPr>
            <a:endParaRPr lang="en-US" altLang="zh-TW" dirty="0"/>
          </a:p>
          <a:p>
            <a:pPr marL="0" indent="0">
              <a:buNone/>
            </a:pPr>
            <a:r>
              <a:rPr lang="en-US" altLang="zh-TW" dirty="0" smtClean="0"/>
              <a:t>Billions of devices worldwide run on Java.</a:t>
            </a:r>
          </a:p>
          <a:p>
            <a:pPr marL="0" indent="0">
              <a:buNone/>
            </a:pPr>
            <a:endParaRPr lang="en-US" altLang="zh-TW" dirty="0"/>
          </a:p>
          <a:p>
            <a:pPr marL="0" indent="0">
              <a:buNone/>
            </a:pPr>
            <a:r>
              <a:rPr lang="en-US" altLang="zh-TW" dirty="0" err="1" smtClean="0"/>
              <a:t>OpenJDK</a:t>
            </a:r>
            <a:r>
              <a:rPr lang="en-US" altLang="zh-TW" dirty="0" smtClean="0"/>
              <a:t> is available.</a:t>
            </a:r>
          </a:p>
          <a:p>
            <a:pPr marL="0" indent="0">
              <a:buNone/>
            </a:pPr>
            <a:r>
              <a:rPr lang="en-US" altLang="zh-TW" dirty="0" smtClean="0"/>
              <a:t>[Richard Kenneth, </a:t>
            </a:r>
            <a:r>
              <a:rPr lang="en-US" altLang="zh-TW" dirty="0" err="1" smtClean="0"/>
              <a:t>Quora</a:t>
            </a:r>
            <a:r>
              <a:rPr lang="en-US" altLang="zh-TW" dirty="0" smtClean="0"/>
              <a:t> Digest on the web, Oct.30, 2019]</a:t>
            </a:r>
            <a:endParaRPr lang="en-US" altLang="zh-TW" dirty="0"/>
          </a:p>
          <a:p>
            <a:pPr marL="0" indent="0">
              <a:buNone/>
            </a:pPr>
            <a:endParaRPr lang="en-US" altLang="zh-TW" dirty="0" smtClean="0"/>
          </a:p>
          <a:p>
            <a:pPr marL="0" indent="0">
              <a:buNone/>
            </a:pPr>
            <a:endParaRPr lang="en-US" altLang="zh-TW" dirty="0" smtClean="0"/>
          </a:p>
        </p:txBody>
      </p:sp>
      <p:sp>
        <p:nvSpPr>
          <p:cNvPr id="3" name="標題 2"/>
          <p:cNvSpPr>
            <a:spLocks noGrp="1"/>
          </p:cNvSpPr>
          <p:nvPr>
            <p:ph type="title"/>
          </p:nvPr>
        </p:nvSpPr>
        <p:spPr/>
        <p:txBody>
          <a:bodyPr/>
          <a:lstStyle/>
          <a:p>
            <a:r>
              <a:rPr lang="en-US" altLang="zh-TW" dirty="0" smtClean="0">
                <a:solidFill>
                  <a:schemeClr val="tx1"/>
                </a:solidFill>
              </a:rPr>
              <a:t>Is Java Dead?   NO!</a:t>
            </a:r>
            <a:endParaRPr lang="zh-TW" altLang="en-US" dirty="0">
              <a:solidFill>
                <a:schemeClr val="tx1"/>
              </a:solidFill>
            </a:endParaRPr>
          </a:p>
        </p:txBody>
      </p:sp>
    </p:spTree>
    <p:extLst>
      <p:ext uri="{BB962C8B-B14F-4D97-AF65-F5344CB8AC3E}">
        <p14:creationId xmlns:p14="http://schemas.microsoft.com/office/powerpoint/2010/main" val="19290647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18E911D-26CF-4CE8-B9D9-1F6ED2F35522}" type="slidenum">
              <a:rPr lang="zh-TW" altLang="en-US" smtClean="0"/>
              <a:pPr>
                <a:defRPr/>
              </a:pPr>
              <a:t>39</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溝通的三個例子</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801368"/>
            <a:ext cx="8534400" cy="3767328"/>
          </a:xfrm>
          <a:prstGeom prst="rect">
            <a:avLst/>
          </a:prstGeom>
        </p:spPr>
        <p:txBody>
          <a:bodyPr>
            <a:normAutofit/>
          </a:bodyPr>
          <a:lstStyle/>
          <a:p>
            <a:pPr>
              <a:defRPr/>
            </a:pP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寫小說</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作家常年得各方 </a:t>
            </a:r>
            <a:r>
              <a:rPr lang="en-US" altLang="zh-TW" dirty="0" smtClean="0">
                <a:solidFill>
                  <a:schemeClr val="tx1"/>
                </a:solidFill>
                <a:latin typeface="標楷體" pitchFamily="65" charset="-120"/>
                <a:ea typeface="標楷體" pitchFamily="65" charset="-120"/>
              </a:rPr>
              <a:t>inspire </a:t>
            </a:r>
            <a:r>
              <a:rPr lang="zh-TW" altLang="en-US" dirty="0" smtClean="0">
                <a:solidFill>
                  <a:schemeClr val="tx1"/>
                </a:solidFill>
                <a:latin typeface="標楷體" pitchFamily="65" charset="-120"/>
                <a:ea typeface="標楷體" pitchFamily="65" charset="-120"/>
              </a:rPr>
              <a:t>溝通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累積想法</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作家會記下小扎或拍照</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聽說九把刀隨身帶相機</a:t>
            </a:r>
            <a:r>
              <a:rPr lang="en-US" altLang="zh-TW" dirty="0" smtClean="0">
                <a:solidFill>
                  <a:schemeClr val="tx1"/>
                </a:solidFill>
                <a:latin typeface="標楷體" pitchFamily="65" charset="-120"/>
                <a:ea typeface="標楷體" pitchFamily="65" charset="-120"/>
              </a:rPr>
              <a:t>) remind </a:t>
            </a:r>
            <a:r>
              <a:rPr lang="zh-TW" altLang="en-US" dirty="0" smtClean="0">
                <a:solidFill>
                  <a:schemeClr val="tx1"/>
                </a:solidFill>
                <a:latin typeface="標楷體" pitchFamily="65" charset="-120"/>
                <a:ea typeface="標楷體" pitchFamily="65" charset="-120"/>
              </a:rPr>
              <a:t>自己想法</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某夜作家文思泉湧振筆疾書</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軟體創作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書成</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小說送出版商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inform </a:t>
            </a:r>
            <a:r>
              <a:rPr lang="zh-TW" altLang="en-US" dirty="0" smtClean="0">
                <a:solidFill>
                  <a:schemeClr val="tx1"/>
                </a:solidFill>
                <a:latin typeface="標楷體" pitchFamily="65" charset="-120"/>
                <a:ea typeface="標楷體" pitchFamily="65" charset="-120"/>
              </a:rPr>
              <a:t>出版商小說內容</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出版商校稿</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inform </a:t>
            </a:r>
            <a:r>
              <a:rPr lang="zh-TW" altLang="en-US" dirty="0" smtClean="0">
                <a:solidFill>
                  <a:schemeClr val="tx1"/>
                </a:solidFill>
                <a:latin typeface="標楷體" pitchFamily="65" charset="-120"/>
                <a:ea typeface="標楷體" pitchFamily="65" charset="-120"/>
              </a:rPr>
              <a:t>作家錯字筆誤 </a:t>
            </a:r>
            <a:endParaRPr lang="en-US" altLang="zh-TW" dirty="0" smtClean="0">
              <a:solidFill>
                <a:schemeClr val="tx1"/>
              </a:solidFill>
              <a:latin typeface="標楷體" pitchFamily="65" charset="-120"/>
              <a:ea typeface="標楷體" pitchFamily="65" charset="-120"/>
            </a:endParaRPr>
          </a:p>
          <a:p>
            <a:pPr>
              <a:defRPr/>
            </a:pPr>
            <a:endParaRPr lang="en-US" altLang="zh-TW" dirty="0" smtClean="0">
              <a:solidFill>
                <a:schemeClr val="tx1"/>
              </a:solidFill>
            </a:endParaRPr>
          </a:p>
          <a:p>
            <a:pPr>
              <a:defRPr/>
            </a:pPr>
            <a:endParaRPr lang="zh-TW" altLang="en-US" dirty="0">
              <a:solidFill>
                <a:schemeClr val="tx1"/>
              </a:solidFill>
            </a:endParaRPr>
          </a:p>
        </p:txBody>
      </p:sp>
    </p:spTree>
    <p:extLst>
      <p:ext uri="{BB962C8B-B14F-4D97-AF65-F5344CB8AC3E}">
        <p14:creationId xmlns:p14="http://schemas.microsoft.com/office/powerpoint/2010/main" val="2484694800"/>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2DC86B1-C4D1-4286-8EA4-7B18241F3BA4}" type="slidenum">
              <a:rPr lang="zh-TW" altLang="en-US" smtClean="0"/>
              <a:pPr>
                <a:defRPr/>
              </a:pPr>
              <a:t>390</a:t>
            </a:fld>
            <a:endParaRPr lang="en-US" altLang="zh-TW"/>
          </a:p>
        </p:txBody>
      </p:sp>
      <p:sp>
        <p:nvSpPr>
          <p:cNvPr id="184322" name="Rectangle 2"/>
          <p:cNvSpPr>
            <a:spLocks noGrp="1" noChangeArrowheads="1"/>
          </p:cNvSpPr>
          <p:nvPr>
            <p:ph type="title"/>
          </p:nvPr>
        </p:nvSpPr>
        <p:spPr/>
        <p:txBody>
          <a:bodyPr/>
          <a:lstStyle/>
          <a:p>
            <a:pPr>
              <a:defRPr/>
            </a:pPr>
            <a:r>
              <a:rPr lang="en-US" altLang="zh-TW" dirty="0" smtClean="0">
                <a:solidFill>
                  <a:schemeClr val="tx1"/>
                </a:solidFill>
                <a:ea typeface="標楷體" pitchFamily="65" charset="-120"/>
              </a:rPr>
              <a:t>5.</a:t>
            </a:r>
            <a:r>
              <a:rPr lang="zh-TW" altLang="en-US" dirty="0" smtClean="0">
                <a:solidFill>
                  <a:schemeClr val="tx1"/>
                </a:solidFill>
                <a:ea typeface="標楷體" pitchFamily="65" charset="-120"/>
              </a:rPr>
              <a:t>派工及時程 </a:t>
            </a:r>
            <a:r>
              <a:rPr lang="en-US" altLang="zh-TW" dirty="0" smtClean="0">
                <a:solidFill>
                  <a:schemeClr val="tx1"/>
                </a:solidFill>
                <a:ea typeface="標楷體" pitchFamily="65" charset="-120"/>
              </a:rPr>
              <a:t>(</a:t>
            </a:r>
            <a:r>
              <a:rPr lang="zh-TW" altLang="en-US" dirty="0" smtClean="0">
                <a:solidFill>
                  <a:schemeClr val="tx1"/>
                </a:solidFill>
                <a:latin typeface="標楷體" pitchFamily="65" charset="-120"/>
                <a:ea typeface="標楷體" pitchFamily="65" charset="-120"/>
              </a:rPr>
              <a:t>專案管理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zh-TW" altLang="en-US" dirty="0" smtClean="0">
              <a:solidFill>
                <a:schemeClr val="tx1"/>
              </a:solidFill>
              <a:ea typeface="標楷體" pitchFamily="65" charset="-120"/>
            </a:endParaRPr>
          </a:p>
        </p:txBody>
      </p:sp>
      <p:sp>
        <p:nvSpPr>
          <p:cNvPr id="184323" name="Rectangle 3"/>
          <p:cNvSpPr>
            <a:spLocks noGrp="1" noChangeArrowheads="1"/>
          </p:cNvSpPr>
          <p:nvPr>
            <p:ph sz="quarter" idx="4294967295"/>
          </p:nvPr>
        </p:nvSpPr>
        <p:spPr>
          <a:xfrm>
            <a:off x="609600" y="1856232"/>
            <a:ext cx="10972800" cy="4274694"/>
          </a:xfrm>
          <a:prstGeom prst="rect">
            <a:avLst/>
          </a:prstGeom>
        </p:spPr>
        <p:txBody>
          <a:bodyPr/>
          <a:lstStyle/>
          <a:p>
            <a:pPr eaLnBrk="1" hangingPunct="1">
              <a:defRPr/>
            </a:pPr>
            <a:r>
              <a:rPr lang="zh-TW" altLang="en-US" dirty="0" smtClean="0">
                <a:solidFill>
                  <a:schemeClr val="tx1"/>
                </a:solidFill>
                <a:latin typeface="標楷體" pitchFamily="65" charset="-120"/>
                <a:ea typeface="標楷體" pitchFamily="65" charset="-120"/>
              </a:rPr>
              <a:t>依上述軟體架構 </a:t>
            </a:r>
            <a:r>
              <a:rPr lang="en-US" altLang="zh-TW" dirty="0" smtClean="0">
                <a:solidFill>
                  <a:schemeClr val="tx1"/>
                </a:solidFill>
                <a:latin typeface="標楷體" pitchFamily="65" charset="-120"/>
                <a:ea typeface="標楷體" pitchFamily="65" charset="-120"/>
              </a:rPr>
              <a:t>(class interfaces)</a:t>
            </a:r>
            <a:r>
              <a:rPr lang="zh-TW" altLang="en-US" dirty="0" smtClean="0">
                <a:solidFill>
                  <a:schemeClr val="tx1"/>
                </a:solidFill>
                <a:latin typeface="標楷體" pitchFamily="65" charset="-120"/>
                <a:ea typeface="標楷體" pitchFamily="65" charset="-120"/>
              </a:rPr>
              <a:t>，</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各個 </a:t>
            </a:r>
            <a:r>
              <a:rPr lang="en-US" altLang="zh-TW" dirty="0" smtClean="0">
                <a:solidFill>
                  <a:schemeClr val="tx1"/>
                </a:solidFill>
                <a:latin typeface="標楷體" pitchFamily="65" charset="-120"/>
                <a:ea typeface="標楷體" pitchFamily="65" charset="-120"/>
              </a:rPr>
              <a:t>user story </a:t>
            </a:r>
            <a:r>
              <a:rPr lang="zh-TW" altLang="en-US" dirty="0" smtClean="0">
                <a:solidFill>
                  <a:schemeClr val="tx1"/>
                </a:solidFill>
                <a:latin typeface="標楷體" pitchFamily="65" charset="-120"/>
                <a:ea typeface="標楷體" pitchFamily="65" charset="-120"/>
              </a:rPr>
              <a:t>由團隊成員</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認領</a:t>
            </a:r>
            <a:r>
              <a:rPr lang="en-US" altLang="zh-TW" dirty="0" smtClean="0">
                <a:solidFill>
                  <a:schemeClr val="tx1"/>
                </a:solidFill>
                <a:latin typeface="標楷體" pitchFamily="65" charset="-120"/>
                <a:ea typeface="標楷體" pitchFamily="65" charset="-120"/>
              </a:rPr>
              <a:t>”</a:t>
            </a: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即為</a:t>
            </a:r>
            <a:r>
              <a:rPr lang="zh-TW" altLang="en-US" b="1" dirty="0" smtClean="0">
                <a:solidFill>
                  <a:srgbClr val="FF0000"/>
                </a:solidFill>
                <a:latin typeface="標楷體" pitchFamily="65" charset="-120"/>
                <a:ea typeface="標楷體" pitchFamily="65" charset="-120"/>
              </a:rPr>
              <a:t>派工 </a:t>
            </a:r>
            <a:r>
              <a:rPr lang="en-US" altLang="zh-TW" b="1"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真義是</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領工</a:t>
            </a:r>
            <a:r>
              <a:rPr lang="en-US" altLang="zh-TW" b="1" dirty="0" smtClean="0">
                <a:solidFill>
                  <a:schemeClr val="tx1"/>
                </a:solidFill>
                <a:latin typeface="標楷體" pitchFamily="65" charset="-120"/>
                <a:ea typeface="標楷體" pitchFamily="65" charset="-120"/>
              </a:rPr>
              <a:t>)</a:t>
            </a:r>
            <a:endParaRPr lang="zh-TW" altLang="en-US" dirty="0" smtClean="0">
              <a:solidFill>
                <a:schemeClr val="tx1"/>
              </a:solidFill>
              <a:latin typeface="標楷體" pitchFamily="65" charset="-120"/>
              <a:ea typeface="標楷體" pitchFamily="65" charset="-120"/>
            </a:endParaRPr>
          </a:p>
          <a:p>
            <a:pPr eaLnBrk="1" hangingPunct="1">
              <a:defRPr/>
            </a:pPr>
            <a:r>
              <a:rPr lang="zh-TW" altLang="en-US" dirty="0" smtClean="0">
                <a:solidFill>
                  <a:schemeClr val="tx1"/>
                </a:solidFill>
                <a:latin typeface="標楷體" pitchFamily="65" charset="-120"/>
                <a:ea typeface="標楷體" pitchFamily="65" charset="-120"/>
              </a:rPr>
              <a:t>由</a:t>
            </a:r>
            <a:r>
              <a:rPr lang="zh-TW" altLang="en-US" b="1" dirty="0" smtClean="0">
                <a:solidFill>
                  <a:schemeClr val="tx1"/>
                </a:solidFill>
                <a:latin typeface="新細明體" pitchFamily="18" charset="-120"/>
              </a:rPr>
              <a:t>認領本人依本身狀況</a:t>
            </a:r>
            <a:r>
              <a:rPr lang="zh-TW" altLang="en-US" dirty="0" smtClean="0">
                <a:solidFill>
                  <a:schemeClr val="tx1"/>
                </a:solidFill>
                <a:latin typeface="標楷體" pitchFamily="65" charset="-120"/>
                <a:ea typeface="標楷體" pitchFamily="65" charset="-120"/>
              </a:rPr>
              <a:t>，</a:t>
            </a:r>
            <a:r>
              <a:rPr lang="zh-TW" altLang="en-US" b="1" dirty="0" smtClean="0">
                <a:solidFill>
                  <a:schemeClr val="tx1"/>
                </a:solidFill>
                <a:latin typeface="新細明體" pitchFamily="18" charset="-120"/>
              </a:rPr>
              <a:t>估計工作天數</a:t>
            </a:r>
            <a:r>
              <a:rPr lang="zh-TW" altLang="en-US" dirty="0" smtClean="0">
                <a:solidFill>
                  <a:schemeClr val="tx1"/>
                </a:solidFill>
                <a:latin typeface="標楷體" pitchFamily="65" charset="-120"/>
                <a:ea typeface="標楷體" pitchFamily="65" charset="-120"/>
              </a:rPr>
              <a:t>，乘公司經驗值寬放係數後，即為</a:t>
            </a:r>
            <a:r>
              <a:rPr lang="zh-TW" altLang="en-US" b="1" dirty="0" smtClean="0">
                <a:solidFill>
                  <a:srgbClr val="FF0000"/>
                </a:solidFill>
                <a:latin typeface="標楷體" pitchFamily="65" charset="-120"/>
                <a:ea typeface="標楷體" pitchFamily="65" charset="-120"/>
              </a:rPr>
              <a:t>時程</a:t>
            </a:r>
            <a:r>
              <a:rPr lang="zh-TW" altLang="en-US" b="1" dirty="0" smtClean="0">
                <a:solidFill>
                  <a:schemeClr val="tx1"/>
                </a:solidFill>
                <a:latin typeface="標楷體" pitchFamily="65" charset="-120"/>
                <a:ea typeface="標楷體" pitchFamily="65" charset="-120"/>
              </a:rPr>
              <a:t> </a:t>
            </a:r>
            <a:endParaRPr lang="zh-TW" altLang="en-US"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寫在白板 本回合內每天監看 嚴守時程，即可精準</a:t>
            </a:r>
            <a:r>
              <a:rPr lang="zh-TW" altLang="en-US" b="1" dirty="0" smtClean="0">
                <a:solidFill>
                  <a:schemeClr val="tx1"/>
                </a:solidFill>
                <a:latin typeface="新細明體" pitchFamily="18" charset="-120"/>
              </a:rPr>
              <a:t>交貨，以執行力達成承</a:t>
            </a:r>
            <a:r>
              <a:rPr lang="en-US" altLang="zh-TW" b="1" dirty="0" smtClean="0">
                <a:solidFill>
                  <a:schemeClr val="tx1"/>
                </a:solidFill>
                <a:latin typeface="新細明體" pitchFamily="18" charset="-120"/>
              </a:rPr>
              <a:t>諾 </a:t>
            </a:r>
            <a:r>
              <a:rPr lang="zh-TW" altLang="en-US" dirty="0" smtClean="0">
                <a:solidFill>
                  <a:schemeClr val="tx1"/>
                </a:solidFill>
                <a:latin typeface="標楷體" pitchFamily="65" charset="-120"/>
                <a:ea typeface="標楷體" pitchFamily="65" charset="-120"/>
              </a:rPr>
              <a:t>才能</a:t>
            </a:r>
            <a:r>
              <a:rPr lang="zh-TW" altLang="en-US" dirty="0" smtClean="0">
                <a:solidFill>
                  <a:schemeClr val="tx1"/>
                </a:solidFill>
                <a:latin typeface="微軟正黑體" pitchFamily="34" charset="-120"/>
                <a:ea typeface="微軟正黑體" pitchFamily="34" charset="-120"/>
              </a:rPr>
              <a:t>取信、感動客戶</a:t>
            </a:r>
            <a:r>
              <a:rPr lang="en-US" altLang="zh-TW" dirty="0" smtClean="0">
                <a:solidFill>
                  <a:schemeClr val="tx1"/>
                </a:solidFill>
                <a:latin typeface="標楷體" pitchFamily="65" charset="-120"/>
                <a:ea typeface="標楷體" pitchFamily="65" charset="-120"/>
              </a:rPr>
              <a:t>*</a:t>
            </a:r>
          </a:p>
          <a:p>
            <a:pPr eaLnBrk="1" hangingPunct="1">
              <a:buFont typeface="Wingdings" pitchFamily="2" charset="2"/>
              <a:buNone/>
              <a:defRPr/>
            </a:pPr>
            <a:r>
              <a:rPr lang="en-US" altLang="zh-TW"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此工序即是敏捷方法的 專案管理 多簡潔</a:t>
            </a:r>
            <a:r>
              <a:rPr lang="zh-TW" altLang="en-US" dirty="0">
                <a:solidFill>
                  <a:schemeClr val="tx1"/>
                </a:solidFill>
                <a:latin typeface="標楷體" pitchFamily="65" charset="-120"/>
                <a:ea typeface="標楷體" pitchFamily="65" charset="-120"/>
              </a:rPr>
              <a:t>啊</a:t>
            </a:r>
            <a:endParaRPr lang="zh-TW" altLang="en-US" dirty="0" smtClean="0">
              <a:solidFill>
                <a:schemeClr val="tx1"/>
              </a:solidFill>
              <a:latin typeface="標楷體" pitchFamily="65" charset="-120"/>
              <a:ea typeface="標楷體" pitchFamily="65" charset="-120"/>
            </a:endParaRPr>
          </a:p>
          <a:p>
            <a:pPr>
              <a:buNone/>
              <a:defRPr/>
            </a:pPr>
            <a:r>
              <a:rPr lang="zh-TW" altLang="en-US" sz="2400" dirty="0" smtClean="0">
                <a:solidFill>
                  <a:schemeClr val="tx1"/>
                </a:solidFill>
                <a:latin typeface="標楷體" pitchFamily="65" charset="-120"/>
                <a:ea typeface="標楷體" pitchFamily="65" charset="-120"/>
              </a:rPr>
              <a:t> </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國興電視”全</a:t>
            </a:r>
            <a:r>
              <a:rPr lang="zh-TW" altLang="en-US" sz="2400" dirty="0" smtClean="0">
                <a:solidFill>
                  <a:schemeClr val="tx1"/>
                </a:solidFill>
                <a:latin typeface="標楷體" pitchFamily="65" charset="-120"/>
                <a:ea typeface="標楷體" pitchFamily="65" charset="-120"/>
              </a:rPr>
              <a:t>能住宅改造王</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注重生態文化，</a:t>
            </a:r>
            <a:r>
              <a:rPr lang="zh-TW" altLang="en-US" dirty="0">
                <a:solidFill>
                  <a:schemeClr val="tx1"/>
                </a:solidFill>
                <a:latin typeface="標楷體" pitchFamily="65" charset="-120"/>
                <a:ea typeface="標楷體" pitchFamily="65" charset="-120"/>
              </a:rPr>
              <a:t>感動</a:t>
            </a:r>
            <a:r>
              <a:rPr lang="zh-TW" altLang="en-US" dirty="0" smtClean="0">
                <a:solidFill>
                  <a:schemeClr val="tx1"/>
                </a:solidFill>
                <a:latin typeface="標楷體" pitchFamily="65" charset="-120"/>
                <a:ea typeface="標楷體" pitchFamily="65" charset="-120"/>
              </a:rPr>
              <a:t>客戶</a:t>
            </a:r>
            <a:r>
              <a:rPr lang="zh-TW" altLang="en-US" dirty="0">
                <a:solidFill>
                  <a:schemeClr val="tx1"/>
                </a:solidFill>
                <a:latin typeface="標楷體" pitchFamily="65" charset="-120"/>
                <a:ea typeface="標楷體" pitchFamily="65" charset="-120"/>
              </a:rPr>
              <a:t>，工匠</a:t>
            </a:r>
            <a:r>
              <a:rPr lang="zh-TW" altLang="en-US" sz="2400" dirty="0" smtClean="0">
                <a:solidFill>
                  <a:schemeClr val="tx1"/>
                </a:solidFill>
                <a:latin typeface="標楷體" pitchFamily="65" charset="-120"/>
                <a:ea typeface="標楷體" pitchFamily="65" charset="-120"/>
              </a:rPr>
              <a:t>極致矣 </a:t>
            </a:r>
            <a:endParaRPr lang="en-US" altLang="zh-TW" sz="2400"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en-US" altLang="zh-TW" sz="2400" dirty="0" smtClean="0">
                <a:solidFill>
                  <a:schemeClr val="tx1"/>
                </a:solidFill>
                <a:latin typeface="微軟正黑體" pitchFamily="34" charset="-120"/>
                <a:ea typeface="微軟正黑體" pitchFamily="34" charset="-120"/>
              </a:rPr>
              <a:t> </a:t>
            </a:r>
            <a:r>
              <a:rPr lang="zh-TW" altLang="en-US" sz="2400" dirty="0" smtClean="0">
                <a:solidFill>
                  <a:schemeClr val="tx1"/>
                </a:solidFill>
                <a:latin typeface="微軟正黑體" pitchFamily="34" charset="-120"/>
                <a:ea typeface="微軟正黑體" pitchFamily="34" charset="-120"/>
              </a:rPr>
              <a:t>下圖白板上顯示   </a:t>
            </a:r>
            <a:r>
              <a:rPr lang="en-US" altLang="zh-TW" sz="2400" dirty="0" smtClean="0">
                <a:solidFill>
                  <a:schemeClr val="tx1"/>
                </a:solidFill>
                <a:latin typeface="微軟正黑體" pitchFamily="34" charset="-120"/>
                <a:ea typeface="微軟正黑體" pitchFamily="34" charset="-120"/>
              </a:rPr>
              <a:t>Mary Ann </a:t>
            </a:r>
            <a:r>
              <a:rPr lang="zh-TW" altLang="en-US" sz="2400" dirty="0" smtClean="0">
                <a:solidFill>
                  <a:schemeClr val="tx1"/>
                </a:solidFill>
                <a:latin typeface="微軟正黑體" pitchFamily="34" charset="-120"/>
                <a:ea typeface="微軟正黑體" pitchFamily="34" charset="-120"/>
              </a:rPr>
              <a:t>回合  的派工資訊</a:t>
            </a:r>
          </a:p>
        </p:txBody>
      </p:sp>
    </p:spTree>
    <p:extLst>
      <p:ext uri="{BB962C8B-B14F-4D97-AF65-F5344CB8AC3E}">
        <p14:creationId xmlns:p14="http://schemas.microsoft.com/office/powerpoint/2010/main" val="1874514029"/>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767E4C2-26F0-41A3-8250-72AA0B794CAA}" type="slidenum">
              <a:rPr lang="zh-TW" altLang="en-US" smtClean="0">
                <a:solidFill>
                  <a:schemeClr val="tx1"/>
                </a:solidFill>
              </a:rPr>
              <a:pPr>
                <a:defRPr/>
              </a:pPr>
              <a:t>391</a:t>
            </a:fld>
            <a:endParaRPr lang="en-US" altLang="zh-TW">
              <a:solidFill>
                <a:schemeClr val="tx1"/>
              </a:solidFill>
            </a:endParaRPr>
          </a:p>
        </p:txBody>
      </p:sp>
      <p:sp>
        <p:nvSpPr>
          <p:cNvPr id="334850" name="Rectangle 2"/>
          <p:cNvSpPr>
            <a:spLocks noGrp="1" noChangeArrowheads="1"/>
          </p:cNvSpPr>
          <p:nvPr>
            <p:ph type="title"/>
          </p:nvPr>
        </p:nvSpPr>
        <p:spPr/>
        <p:txBody>
          <a:bodyPr/>
          <a:lstStyle/>
          <a:p>
            <a:pPr marL="838200" indent="-838200" eaLnBrk="1" hangingPunct="1">
              <a:defRPr/>
            </a:pPr>
            <a:r>
              <a:rPr lang="en-US" altLang="zh-TW" sz="2400" smtClean="0">
                <a:solidFill>
                  <a:schemeClr val="tx1"/>
                </a:solidFill>
                <a:ea typeface="標楷體" pitchFamily="65" charset="-120"/>
              </a:rPr>
              <a:t>Cockburn, </a:t>
            </a:r>
            <a:r>
              <a:rPr lang="en-US" altLang="zh-TW" sz="2400" i="1" smtClean="0">
                <a:solidFill>
                  <a:schemeClr val="tx1"/>
                </a:solidFill>
                <a:ea typeface="標楷體" pitchFamily="65" charset="-120"/>
              </a:rPr>
              <a:t>Agile Software Development, </a:t>
            </a:r>
            <a:r>
              <a:rPr lang="en-US" altLang="zh-TW" sz="2400" smtClean="0">
                <a:solidFill>
                  <a:schemeClr val="tx1"/>
                </a:solidFill>
                <a:ea typeface="標楷體" pitchFamily="65" charset="-120"/>
              </a:rPr>
              <a:t>p.86</a:t>
            </a:r>
            <a:r>
              <a:rPr lang="en-US" altLang="zh-TW" sz="2400" i="1" smtClean="0">
                <a:solidFill>
                  <a:schemeClr val="tx1"/>
                </a:solidFill>
                <a:ea typeface="標楷體" pitchFamily="65" charset="-120"/>
              </a:rPr>
              <a:t>,</a:t>
            </a:r>
            <a:br>
              <a:rPr lang="en-US" altLang="zh-TW" sz="2400" i="1" smtClean="0">
                <a:solidFill>
                  <a:schemeClr val="tx1"/>
                </a:solidFill>
                <a:ea typeface="標楷體" pitchFamily="65" charset="-120"/>
              </a:rPr>
            </a:br>
            <a:r>
              <a:rPr lang="en-US" altLang="zh-TW" sz="2400" smtClean="0">
                <a:solidFill>
                  <a:schemeClr val="tx1"/>
                </a:solidFill>
                <a:ea typeface="標楷體" pitchFamily="65" charset="-120"/>
              </a:rPr>
              <a:t>Addison-Wesley, 2002.</a:t>
            </a:r>
            <a:endParaRPr lang="zh-TW" altLang="en-US" sz="2400" smtClean="0">
              <a:solidFill>
                <a:schemeClr val="tx1"/>
              </a:solidFill>
              <a:ea typeface="標楷體" pitchFamily="65" charset="-120"/>
            </a:endParaRPr>
          </a:p>
        </p:txBody>
      </p:sp>
      <p:pic>
        <p:nvPicPr>
          <p:cNvPr id="319491" name="Picture 4" descr="docu0095"/>
          <p:cNvPicPr>
            <a:picLocks noGrp="1" noChangeAspect="1" noChangeArrowheads="1"/>
          </p:cNvPicPr>
          <p:nvPr>
            <p:ph sz="quarter" idx="4294967295"/>
          </p:nvPr>
        </p:nvPicPr>
        <p:blipFill>
          <a:blip r:embed="rId3" cstate="print">
            <a:extLst>
              <a:ext uri="{28A0092B-C50C-407E-A947-70E740481C1C}">
                <a14:useLocalDpi xmlns:a14="http://schemas.microsoft.com/office/drawing/2010/main" val="0"/>
              </a:ext>
            </a:extLst>
          </a:blip>
          <a:stretch>
            <a:fillRect/>
          </a:stretch>
        </p:blipFill>
        <p:spPr>
          <a:xfrm>
            <a:off x="1097281" y="923544"/>
            <a:ext cx="10488168" cy="5577750"/>
          </a:xfrm>
          <a:prstGeom prst="rect">
            <a:avLst/>
          </a:prstGeom>
        </p:spPr>
      </p:pic>
    </p:spTree>
    <p:extLst>
      <p:ext uri="{BB962C8B-B14F-4D97-AF65-F5344CB8AC3E}">
        <p14:creationId xmlns:p14="http://schemas.microsoft.com/office/powerpoint/2010/main" val="430273496"/>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7FE02D4-FC6A-47BF-B929-D4343BFE6562}" type="slidenum">
              <a:rPr lang="zh-TW" altLang="en-US" smtClean="0">
                <a:solidFill>
                  <a:schemeClr val="tx1"/>
                </a:solidFill>
              </a:rPr>
              <a:pPr>
                <a:defRPr/>
              </a:pPr>
              <a:t>392</a:t>
            </a:fld>
            <a:endParaRPr lang="en-US" altLang="zh-TW">
              <a:solidFill>
                <a:schemeClr val="tx1"/>
              </a:solidFill>
            </a:endParaRPr>
          </a:p>
        </p:txBody>
      </p:sp>
      <p:sp>
        <p:nvSpPr>
          <p:cNvPr id="206850" name="Rectangle 2"/>
          <p:cNvSpPr>
            <a:spLocks noGrp="1" noChangeArrowheads="1"/>
          </p:cNvSpPr>
          <p:nvPr>
            <p:ph type="title"/>
          </p:nvPr>
        </p:nvSpPr>
        <p:spPr/>
        <p:txBody>
          <a:bodyPr/>
          <a:lstStyle/>
          <a:p>
            <a:pPr eaLnBrk="1" hangingPunct="1">
              <a:defRPr/>
            </a:pPr>
            <a:r>
              <a:rPr lang="en-US" altLang="zh-TW" dirty="0" smtClean="0">
                <a:solidFill>
                  <a:schemeClr val="tx1"/>
                </a:solidFill>
                <a:ea typeface="標楷體" pitchFamily="65" charset="-120"/>
              </a:rPr>
              <a:t>5.</a:t>
            </a:r>
            <a:r>
              <a:rPr lang="zh-TW" altLang="en-US" dirty="0" smtClean="0">
                <a:solidFill>
                  <a:schemeClr val="tx1"/>
                </a:solidFill>
                <a:ea typeface="標楷體" pitchFamily="65" charset="-120"/>
              </a:rPr>
              <a:t>派工及時程 </a:t>
            </a:r>
            <a:r>
              <a:rPr lang="en-US" altLang="zh-TW" dirty="0" smtClean="0">
                <a:solidFill>
                  <a:schemeClr val="tx1"/>
                </a:solidFill>
                <a:ea typeface="標楷體" pitchFamily="65" charset="-120"/>
              </a:rPr>
              <a:t>(Cont.)</a:t>
            </a:r>
          </a:p>
        </p:txBody>
      </p:sp>
      <p:sp>
        <p:nvSpPr>
          <p:cNvPr id="206851" name="Rectangle 3"/>
          <p:cNvSpPr>
            <a:spLocks noGrp="1" noChangeArrowheads="1"/>
          </p:cNvSpPr>
          <p:nvPr>
            <p:ph sz="quarter" idx="4294967295"/>
          </p:nvPr>
        </p:nvSpPr>
        <p:spPr>
          <a:xfrm>
            <a:off x="1524000" y="1737360"/>
            <a:ext cx="8534400" cy="3749040"/>
          </a:xfrm>
          <a:prstGeom prst="rect">
            <a:avLst/>
          </a:prstGeom>
        </p:spPr>
        <p:txBody>
          <a:bodyPr>
            <a:normAutofit lnSpcReduction="10000"/>
          </a:bodyPr>
          <a:lstStyle/>
          <a:p>
            <a:pPr eaLnBrk="1" hangingPunct="1">
              <a:lnSpc>
                <a:spcPct val="90000"/>
              </a:lnSpc>
              <a:buFont typeface="Wingdings" pitchFamily="2" charset="2"/>
              <a:buNone/>
              <a:defRPr/>
            </a:pPr>
            <a:r>
              <a:rPr lang="en-US" altLang="zh-TW" dirty="0" smtClean="0">
                <a:solidFill>
                  <a:schemeClr val="tx1"/>
                </a:solidFill>
                <a:latin typeface="標楷體" pitchFamily="65" charset="-120"/>
                <a:ea typeface="標楷體" pitchFamily="65" charset="-120"/>
              </a:rPr>
              <a:t>Release </a:t>
            </a:r>
            <a:r>
              <a:rPr lang="zh-TW" altLang="en-US" dirty="0" smtClean="0">
                <a:solidFill>
                  <a:schemeClr val="tx1"/>
                </a:solidFill>
                <a:latin typeface="標楷體" pitchFamily="65" charset="-120"/>
                <a:ea typeface="標楷體" pitchFamily="65" charset="-120"/>
              </a:rPr>
              <a:t>交貨 </a:t>
            </a:r>
            <a:r>
              <a:rPr lang="en-US" altLang="zh-TW" dirty="0" err="1" smtClean="0">
                <a:solidFill>
                  <a:schemeClr val="tx1"/>
                </a:solidFill>
                <a:latin typeface="標楷體" pitchFamily="65" charset="-120"/>
                <a:ea typeface="標楷體" pitchFamily="65" charset="-120"/>
              </a:rPr>
              <a:t>vs.Iteration</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回合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有人叫疊代</a:t>
            </a:r>
            <a:r>
              <a:rPr lang="en-US" altLang="zh-TW" dirty="0" smtClean="0">
                <a:solidFill>
                  <a:schemeClr val="tx1"/>
                </a:solidFill>
                <a:latin typeface="標楷體" pitchFamily="65" charset="-120"/>
                <a:ea typeface="標楷體" pitchFamily="65" charset="-120"/>
              </a:rPr>
              <a:t>)</a:t>
            </a:r>
            <a:endParaRPr lang="zh-TW" altLang="en-US"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只對</a:t>
            </a:r>
            <a:r>
              <a:rPr lang="zh-TW" altLang="en-US" b="1" dirty="0" smtClean="0">
                <a:solidFill>
                  <a:schemeClr val="tx1"/>
                </a:solidFill>
                <a:latin typeface="微軟正黑體" pitchFamily="34" charset="-120"/>
                <a:ea typeface="微軟正黑體" pitchFamily="34" charset="-120"/>
              </a:rPr>
              <a:t>目前回合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二至四週，</a:t>
            </a:r>
            <a:r>
              <a:rPr lang="zh-TW" altLang="en-US" b="1" dirty="0" smtClean="0">
                <a:solidFill>
                  <a:schemeClr val="tx1"/>
                </a:solidFill>
                <a:latin typeface="微軟正黑體" pitchFamily="34" charset="-120"/>
                <a:ea typeface="微軟正黑體" pitchFamily="34" charset="-120"/>
              </a:rPr>
              <a:t>平均約三週</a:t>
            </a:r>
            <a:r>
              <a:rPr lang="en-US" altLang="zh-TW" dirty="0" smtClean="0">
                <a:solidFill>
                  <a:schemeClr val="tx1"/>
                </a:solidFill>
                <a:latin typeface="新細明體" pitchFamily="18" charset="-120"/>
              </a:rPr>
              <a:t>*</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做派工及時程規劃，回合可打出進攻節奏</a:t>
            </a:r>
            <a:r>
              <a:rPr lang="en-US" altLang="zh-TW" dirty="0" smtClean="0">
                <a:solidFill>
                  <a:schemeClr val="tx1"/>
                </a:solidFill>
                <a:latin typeface="標楷體" pitchFamily="65" charset="-120"/>
                <a:ea typeface="標楷體" pitchFamily="65" charset="-120"/>
              </a:rPr>
              <a:t>(pace)</a:t>
            </a:r>
            <a:r>
              <a:rPr lang="en-US" altLang="zh-TW" dirty="0" err="1" smtClean="0">
                <a:solidFill>
                  <a:schemeClr val="tx1"/>
                </a:solidFill>
                <a:latin typeface="標楷體" pitchFamily="65" charset="-120"/>
                <a:ea typeface="標楷體" pitchFamily="65" charset="-120"/>
              </a:rPr>
              <a:t>使團隊威猛快速</a:t>
            </a:r>
            <a:r>
              <a:rPr lang="en-US" altLang="zh-TW" dirty="0" smtClean="0">
                <a:solidFill>
                  <a:schemeClr val="tx1"/>
                </a:solidFill>
                <a:latin typeface="標楷體" pitchFamily="65" charset="-120"/>
                <a:ea typeface="標楷體" pitchFamily="65" charset="-120"/>
              </a:rPr>
              <a:t> (strong heart-beat)</a:t>
            </a:r>
          </a:p>
          <a:p>
            <a:pPr eaLnBrk="1" hangingPunct="1">
              <a:lnSpc>
                <a:spcPct val="90000"/>
              </a:lnSpc>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每回合後微調方法</a:t>
            </a:r>
            <a:r>
              <a:rPr lang="en-US" altLang="zh-TW" dirty="0" smtClean="0">
                <a:solidFill>
                  <a:schemeClr val="tx1"/>
                </a:solidFill>
                <a:latin typeface="標楷體" pitchFamily="65" charset="-120"/>
                <a:ea typeface="標楷體" pitchFamily="65" charset="-120"/>
              </a:rPr>
              <a:t>(methodology tune-up)</a:t>
            </a:r>
            <a:endParaRPr lang="zh-TW" altLang="en-US" dirty="0" smtClean="0">
              <a:solidFill>
                <a:schemeClr val="tx1"/>
              </a:solidFill>
              <a:latin typeface="標楷體" pitchFamily="65" charset="-120"/>
              <a:ea typeface="標楷體" pitchFamily="65" charset="-120"/>
            </a:endParaRPr>
          </a:p>
          <a:p>
            <a:pPr>
              <a:lnSpc>
                <a:spcPct val="90000"/>
              </a:lnSpc>
              <a:buNone/>
              <a:defRPr/>
            </a:pPr>
            <a:r>
              <a:rPr lang="zh-TW" altLang="en-US" dirty="0" smtClean="0">
                <a:solidFill>
                  <a:schemeClr val="tx1"/>
                </a:solidFill>
                <a:latin typeface="標楷體" pitchFamily="65" charset="-120"/>
                <a:ea typeface="標楷體" pitchFamily="65" charset="-120"/>
              </a:rPr>
              <a:t>每一至四個月</a:t>
            </a:r>
            <a:r>
              <a:rPr lang="en-US" altLang="zh-TW" dirty="0" smtClean="0">
                <a:solidFill>
                  <a:schemeClr val="tx1"/>
                </a:solidFill>
                <a:latin typeface="標楷體" pitchFamily="65" charset="-120"/>
                <a:ea typeface="標楷體" pitchFamily="65" charset="-120"/>
              </a:rPr>
              <a:t>(</a:t>
            </a:r>
            <a:r>
              <a:rPr lang="zh-TW" altLang="en-US" b="1" dirty="0">
                <a:solidFill>
                  <a:schemeClr val="tx1"/>
                </a:solidFill>
                <a:latin typeface="微軟正黑體" pitchFamily="34" charset="-120"/>
                <a:ea typeface="微軟正黑體" pitchFamily="34" charset="-120"/>
              </a:rPr>
              <a:t>平均約二</a:t>
            </a:r>
            <a:r>
              <a:rPr lang="zh-TW" altLang="en-US" b="1" dirty="0" smtClean="0">
                <a:solidFill>
                  <a:schemeClr val="tx1"/>
                </a:solidFill>
                <a:latin typeface="微軟正黑體" pitchFamily="34" charset="-120"/>
                <a:ea typeface="微軟正黑體" pitchFamily="34" charset="-120"/>
              </a:rPr>
              <a:t>個月</a:t>
            </a:r>
            <a:r>
              <a:rPr lang="en-US" altLang="zh-TW" b="1" dirty="0" smtClean="0">
                <a:solidFill>
                  <a:schemeClr val="tx1"/>
                </a:solidFill>
                <a:latin typeface="+mj-ea"/>
                <a:ea typeface="+mj-ea"/>
              </a:rPr>
              <a:t>)</a:t>
            </a:r>
            <a:r>
              <a:rPr lang="zh-TW" altLang="en-US" b="1" dirty="0" smtClean="0">
                <a:solidFill>
                  <a:schemeClr val="tx1"/>
                </a:solidFill>
                <a:latin typeface="+mj-ea"/>
                <a:ea typeface="+mj-ea"/>
              </a:rPr>
              <a:t>交貨</a:t>
            </a:r>
            <a:r>
              <a:rPr lang="zh-TW" altLang="en-US" dirty="0" smtClean="0">
                <a:solidFill>
                  <a:schemeClr val="tx1"/>
                </a:solidFill>
                <a:latin typeface="+mj-ea"/>
                <a:ea typeface="+mj-ea"/>
              </a:rPr>
              <a:t>給客戶</a:t>
            </a:r>
            <a:r>
              <a:rPr lang="en-US" altLang="zh-TW"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所以 約三個工作回合 完成一次交貨</a:t>
            </a:r>
            <a:endParaRPr lang="en-US" altLang="zh-TW"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用</a:t>
            </a:r>
            <a:r>
              <a:rPr lang="en-US" altLang="zh-TW" sz="2400" dirty="0" smtClean="0">
                <a:solidFill>
                  <a:schemeClr val="tx1"/>
                </a:solidFill>
                <a:latin typeface="標楷體" pitchFamily="65" charset="-120"/>
                <a:ea typeface="標楷體" pitchFamily="65" charset="-120"/>
              </a:rPr>
              <a:t>Ruby/PHP(</a:t>
            </a:r>
            <a:r>
              <a:rPr lang="en-US" altLang="zh-TW" sz="2400" dirty="0" err="1" smtClean="0">
                <a:solidFill>
                  <a:schemeClr val="tx1"/>
                </a:solidFill>
                <a:latin typeface="標楷體" pitchFamily="65" charset="-120"/>
                <a:ea typeface="標楷體" pitchFamily="65" charset="-120"/>
              </a:rPr>
              <a:t>而非Java</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可縮短時間</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用組合語言，則增長</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不斷交貨</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即演化</a:t>
            </a:r>
            <a:r>
              <a:rPr lang="en-US" altLang="zh-TW" sz="2400" dirty="0" smtClean="0">
                <a:solidFill>
                  <a:schemeClr val="tx1"/>
                </a:solidFill>
                <a:latin typeface="標楷體" pitchFamily="65" charset="-120"/>
                <a:ea typeface="標楷體" pitchFamily="65" charset="-120"/>
              </a:rPr>
              <a:t> evolve)，</a:t>
            </a:r>
            <a:r>
              <a:rPr lang="en-US" altLang="zh-TW" sz="2400" dirty="0" err="1" smtClean="0">
                <a:solidFill>
                  <a:schemeClr val="tx1"/>
                </a:solidFill>
                <a:latin typeface="標楷體" pitchFamily="65" charset="-120"/>
                <a:ea typeface="標楷體" pitchFamily="65" charset="-120"/>
              </a:rPr>
              <a:t>已無開發、維修之分</a:t>
            </a:r>
            <a:endParaRPr lang="zh-TW" altLang="en-US" sz="24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371608740"/>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投影片編號版面配置區 14"/>
          <p:cNvSpPr>
            <a:spLocks noGrp="1"/>
          </p:cNvSpPr>
          <p:nvPr>
            <p:ph type="sldNum" sz="quarter" idx="12"/>
          </p:nvPr>
        </p:nvSpPr>
        <p:spPr/>
        <p:txBody>
          <a:bodyPr/>
          <a:lstStyle/>
          <a:p>
            <a:pPr>
              <a:defRPr/>
            </a:pPr>
            <a:fld id="{5848EB40-C93F-4B63-9CF0-CA84B392DFF0}" type="slidenum">
              <a:rPr lang="zh-TW" altLang="en-US" smtClean="0"/>
              <a:pPr>
                <a:defRPr/>
              </a:pPr>
              <a:t>393</a:t>
            </a:fld>
            <a:endParaRPr lang="en-US" altLang="zh-TW"/>
          </a:p>
        </p:txBody>
      </p:sp>
      <p:sp>
        <p:nvSpPr>
          <p:cNvPr id="247810" name="Rectangle 2"/>
          <p:cNvSpPr>
            <a:spLocks noGrp="1" noChangeArrowheads="1"/>
          </p:cNvSpPr>
          <p:nvPr>
            <p:ph type="title"/>
          </p:nvPr>
        </p:nvSpPr>
        <p:spPr>
          <a:xfrm>
            <a:off x="527051" y="868681"/>
            <a:ext cx="11055349" cy="1353311"/>
          </a:xfrm>
        </p:spPr>
        <p:txBody>
          <a:bodyPr/>
          <a:lstStyle/>
          <a:p>
            <a:pPr algn="l">
              <a:defRPr/>
            </a:pPr>
            <a:r>
              <a:rPr lang="en-US" altLang="zh-TW" sz="4000" dirty="0" smtClean="0">
                <a:latin typeface="標楷體" pitchFamily="65" charset="-120"/>
                <a:ea typeface="標楷體" pitchFamily="65" charset="-120"/>
              </a:rPr>
              <a:t/>
            </a:r>
            <a:br>
              <a:rPr lang="en-US" altLang="zh-TW" sz="4000" dirty="0" smtClean="0">
                <a:latin typeface="標楷體" pitchFamily="65" charset="-120"/>
                <a:ea typeface="標楷體" pitchFamily="65" charset="-120"/>
              </a:rPr>
            </a:br>
            <a:r>
              <a:rPr lang="en-US" altLang="zh-TW" sz="4000" dirty="0" smtClean="0">
                <a:latin typeface="標楷體" pitchFamily="65" charset="-120"/>
                <a:ea typeface="標楷體" pitchFamily="65" charset="-120"/>
              </a:rPr>
              <a:t/>
            </a:r>
            <a:br>
              <a:rPr lang="en-US" altLang="zh-TW" sz="4000" dirty="0" smtClean="0">
                <a:latin typeface="標楷體" pitchFamily="65" charset="-120"/>
                <a:ea typeface="標楷體" pitchFamily="65" charset="-120"/>
              </a:rPr>
            </a:br>
            <a:r>
              <a:rPr lang="en-US" altLang="zh-TW" sz="4000" dirty="0">
                <a:latin typeface="標楷體" pitchFamily="65" charset="-120"/>
                <a:ea typeface="標楷體" pitchFamily="65" charset="-120"/>
              </a:rPr>
              <a:t/>
            </a:r>
            <a:br>
              <a:rPr lang="en-US" altLang="zh-TW" sz="4000" dirty="0">
                <a:latin typeface="標楷體" pitchFamily="65" charset="-120"/>
                <a:ea typeface="標楷體" pitchFamily="65" charset="-120"/>
              </a:rPr>
            </a:br>
            <a:r>
              <a:rPr lang="en-US" altLang="zh-TW" sz="4000" dirty="0" smtClean="0">
                <a:latin typeface="標楷體" pitchFamily="65" charset="-120"/>
                <a:ea typeface="標楷體" pitchFamily="65" charset="-120"/>
              </a:rPr>
              <a:t/>
            </a:r>
            <a:br>
              <a:rPr lang="en-US" altLang="zh-TW" sz="4000" dirty="0" smtClean="0">
                <a:latin typeface="標楷體" pitchFamily="65" charset="-120"/>
                <a:ea typeface="標楷體" pitchFamily="65" charset="-120"/>
              </a:rPr>
            </a:br>
            <a:r>
              <a:rPr lang="en-US" altLang="zh-TW" sz="4000" dirty="0" smtClean="0">
                <a:latin typeface="標楷體" pitchFamily="65" charset="-120"/>
                <a:ea typeface="標楷體" pitchFamily="65" charset="-120"/>
              </a:rPr>
              <a:t/>
            </a:r>
            <a:br>
              <a:rPr lang="en-US" altLang="zh-TW" sz="4000" dirty="0" smtClean="0">
                <a:latin typeface="標楷體" pitchFamily="65" charset="-120"/>
                <a:ea typeface="標楷體" pitchFamily="65" charset="-120"/>
              </a:rPr>
            </a:br>
            <a:r>
              <a:rPr lang="zh-TW" altLang="en-US" sz="4000" dirty="0" smtClean="0">
                <a:latin typeface="標楷體" pitchFamily="65" charset="-120"/>
                <a:ea typeface="標楷體" pitchFamily="65" charset="-120"/>
              </a:rPr>
              <a:t/>
            </a:r>
            <a:br>
              <a:rPr lang="zh-TW" altLang="en-US" sz="4000" dirty="0" smtClean="0">
                <a:latin typeface="標楷體" pitchFamily="65" charset="-120"/>
                <a:ea typeface="標楷體" pitchFamily="65" charset="-120"/>
              </a:rPr>
            </a:br>
            <a:endParaRPr lang="zh-TW" altLang="en-US" sz="4000" dirty="0" smtClean="0">
              <a:latin typeface="標楷體" pitchFamily="65" charset="-120"/>
              <a:ea typeface="標楷體" pitchFamily="65" charset="-120"/>
            </a:endParaRPr>
          </a:p>
        </p:txBody>
      </p:sp>
      <p:sp>
        <p:nvSpPr>
          <p:cNvPr id="247811" name="Rectangle 3"/>
          <p:cNvSpPr>
            <a:spLocks noGrp="1" noChangeArrowheads="1"/>
          </p:cNvSpPr>
          <p:nvPr>
            <p:ph sz="quarter" idx="4294967295"/>
          </p:nvPr>
        </p:nvSpPr>
        <p:spPr>
          <a:xfrm>
            <a:off x="609600" y="1600200"/>
            <a:ext cx="10972800" cy="5257800"/>
          </a:xfrm>
          <a:prstGeom prst="rect">
            <a:avLst/>
          </a:prstGeom>
        </p:spPr>
        <p:txBody>
          <a:bodyPr/>
          <a:lstStyle/>
          <a:p>
            <a:pPr eaLnBrk="1" hangingPunct="1">
              <a:buFont typeface="Wingdings" pitchFamily="2" charset="2"/>
              <a:buNone/>
              <a:defRPr/>
            </a:pPr>
            <a:endParaRPr lang="zh-TW" altLang="en-US" dirty="0" smtClean="0">
              <a:latin typeface="標楷體" pitchFamily="65" charset="-120"/>
              <a:ea typeface="標楷體" pitchFamily="65" charset="-120"/>
            </a:endParaRPr>
          </a:p>
          <a:p>
            <a:pPr>
              <a:buNone/>
              <a:defRPr/>
            </a:pPr>
            <a:r>
              <a:rPr lang="en-US" altLang="zh-TW" sz="3600" dirty="0">
                <a:solidFill>
                  <a:schemeClr val="accent2"/>
                </a:solidFill>
                <a:latin typeface="標楷體" pitchFamily="65" charset="-120"/>
                <a:ea typeface="標楷體" pitchFamily="65" charset="-120"/>
              </a:rPr>
              <a:t>Release</a:t>
            </a:r>
            <a:r>
              <a:rPr lang="zh-TW" altLang="en-US" sz="3600" dirty="0">
                <a:solidFill>
                  <a:schemeClr val="accent2"/>
                </a:solidFill>
                <a:latin typeface="標楷體" pitchFamily="65" charset="-120"/>
                <a:ea typeface="標楷體" pitchFamily="65" charset="-120"/>
              </a:rPr>
              <a:t>交貨</a:t>
            </a:r>
            <a:r>
              <a:rPr lang="en-US" altLang="zh-TW" sz="3600" dirty="0">
                <a:solidFill>
                  <a:schemeClr val="accent2"/>
                </a:solidFill>
                <a:latin typeface="標楷體" pitchFamily="65" charset="-120"/>
                <a:ea typeface="標楷體" pitchFamily="65" charset="-120"/>
              </a:rPr>
              <a:t>  Increment</a:t>
            </a:r>
            <a:r>
              <a:rPr lang="zh-TW" altLang="en-US" sz="3600" dirty="0">
                <a:solidFill>
                  <a:schemeClr val="accent2"/>
                </a:solidFill>
                <a:latin typeface="標楷體" pitchFamily="65" charset="-120"/>
                <a:ea typeface="標楷體" pitchFamily="65" charset="-120"/>
              </a:rPr>
              <a:t>增量 </a:t>
            </a:r>
            <a:r>
              <a:rPr lang="en-US" altLang="zh-TW" sz="3600" dirty="0">
                <a:solidFill>
                  <a:schemeClr val="accent2"/>
                </a:solidFill>
                <a:latin typeface="標楷體" pitchFamily="65" charset="-120"/>
                <a:ea typeface="標楷體" pitchFamily="65" charset="-120"/>
              </a:rPr>
              <a:t>Iteration </a:t>
            </a:r>
            <a:r>
              <a:rPr lang="zh-TW" altLang="en-US" sz="3600" dirty="0" smtClean="0">
                <a:solidFill>
                  <a:schemeClr val="accent2"/>
                </a:solidFill>
                <a:latin typeface="標楷體" pitchFamily="65" charset="-120"/>
                <a:ea typeface="標楷體" pitchFamily="65" charset="-120"/>
              </a:rPr>
              <a:t>回合</a:t>
            </a:r>
            <a:endParaRPr lang="en-US" altLang="zh-TW" sz="3600" dirty="0" smtClean="0">
              <a:solidFill>
                <a:schemeClr val="accent2"/>
              </a:solidFill>
              <a:latin typeface="標楷體" pitchFamily="65" charset="-120"/>
              <a:ea typeface="標楷體" pitchFamily="65" charset="-120"/>
            </a:endParaRPr>
          </a:p>
          <a:p>
            <a:pPr>
              <a:buNone/>
              <a:defRPr/>
            </a:pPr>
            <a:endParaRPr lang="zh-TW" altLang="en-US" sz="3600" dirty="0" smtClean="0">
              <a:solidFill>
                <a:schemeClr val="accent2"/>
              </a:solidFill>
              <a:latin typeface="標楷體" pitchFamily="65" charset="-120"/>
              <a:ea typeface="標楷體" pitchFamily="65" charset="-120"/>
            </a:endParaRPr>
          </a:p>
          <a:p>
            <a:pPr eaLnBrk="1" hangingPunct="1">
              <a:defRPr/>
            </a:pPr>
            <a:endParaRPr lang="zh-TW" altLang="en-US" sz="3600" dirty="0" smtClean="0">
              <a:solidFill>
                <a:schemeClr val="accent2"/>
              </a:solidFill>
            </a:endParaRPr>
          </a:p>
        </p:txBody>
      </p:sp>
      <p:sp>
        <p:nvSpPr>
          <p:cNvPr id="321540" name="Line 4"/>
          <p:cNvSpPr>
            <a:spLocks noChangeShapeType="1"/>
          </p:cNvSpPr>
          <p:nvPr/>
        </p:nvSpPr>
        <p:spPr bwMode="auto">
          <a:xfrm>
            <a:off x="1102785" y="3213100"/>
            <a:ext cx="4320116" cy="0"/>
          </a:xfrm>
          <a:prstGeom prst="line">
            <a:avLst/>
          </a:prstGeom>
          <a:noFill/>
          <a:ln w="889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21541" name="Line 5"/>
          <p:cNvSpPr>
            <a:spLocks noChangeShapeType="1"/>
          </p:cNvSpPr>
          <p:nvPr/>
        </p:nvSpPr>
        <p:spPr bwMode="auto">
          <a:xfrm>
            <a:off x="5935134" y="3213100"/>
            <a:ext cx="4703233" cy="0"/>
          </a:xfrm>
          <a:prstGeom prst="line">
            <a:avLst/>
          </a:prstGeom>
          <a:noFill/>
          <a:ln w="889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21542" name="Line 6"/>
          <p:cNvSpPr>
            <a:spLocks noChangeShapeType="1"/>
          </p:cNvSpPr>
          <p:nvPr/>
        </p:nvSpPr>
        <p:spPr bwMode="auto">
          <a:xfrm>
            <a:off x="1102785" y="4941888"/>
            <a:ext cx="1112095"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21543" name="Text Box 7"/>
          <p:cNvSpPr txBox="1">
            <a:spLocks noChangeArrowheads="1"/>
          </p:cNvSpPr>
          <p:nvPr/>
        </p:nvSpPr>
        <p:spPr bwMode="auto">
          <a:xfrm>
            <a:off x="5048251" y="3643314"/>
            <a:ext cx="188806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1800"/>
              <a:t>交貨</a:t>
            </a:r>
            <a:r>
              <a:rPr lang="en-US" altLang="zh-TW" sz="1800"/>
              <a:t> 1</a:t>
            </a:r>
          </a:p>
        </p:txBody>
      </p:sp>
      <p:sp>
        <p:nvSpPr>
          <p:cNvPr id="321544" name="Text Box 8"/>
          <p:cNvSpPr txBox="1">
            <a:spLocks noChangeArrowheads="1"/>
          </p:cNvSpPr>
          <p:nvPr/>
        </p:nvSpPr>
        <p:spPr bwMode="auto">
          <a:xfrm>
            <a:off x="8286751" y="3660775"/>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1800"/>
              <a:t>交貨</a:t>
            </a:r>
            <a:r>
              <a:rPr lang="en-US" altLang="zh-TW" sz="1800"/>
              <a:t>1 +增量2 =</a:t>
            </a:r>
            <a:r>
              <a:rPr lang="zh-TW" altLang="en-US" sz="1800"/>
              <a:t>交貨</a:t>
            </a:r>
            <a:r>
              <a:rPr lang="en-US" altLang="zh-TW" sz="1800"/>
              <a:t>2</a:t>
            </a:r>
          </a:p>
        </p:txBody>
      </p:sp>
      <p:sp>
        <p:nvSpPr>
          <p:cNvPr id="321545" name="Text Box 9"/>
          <p:cNvSpPr txBox="1">
            <a:spLocks noChangeArrowheads="1"/>
          </p:cNvSpPr>
          <p:nvPr/>
        </p:nvSpPr>
        <p:spPr bwMode="auto">
          <a:xfrm>
            <a:off x="980018" y="5387975"/>
            <a:ext cx="20906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1800"/>
              <a:t>回合 (</a:t>
            </a:r>
            <a:r>
              <a:rPr lang="zh-TW" altLang="en-US" sz="1800"/>
              <a:t>派工及時程</a:t>
            </a:r>
            <a:r>
              <a:rPr lang="en-US" altLang="zh-TW" sz="1800"/>
              <a:t>)</a:t>
            </a:r>
            <a:endParaRPr lang="zh-TW" altLang="en-US" sz="1800"/>
          </a:p>
        </p:txBody>
      </p:sp>
      <p:sp>
        <p:nvSpPr>
          <p:cNvPr id="321546" name="Text Box 10"/>
          <p:cNvSpPr txBox="1">
            <a:spLocks noChangeArrowheads="1"/>
          </p:cNvSpPr>
          <p:nvPr/>
        </p:nvSpPr>
        <p:spPr bwMode="auto">
          <a:xfrm>
            <a:off x="1007534" y="4243388"/>
            <a:ext cx="17250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2400"/>
              <a:t>約三週</a:t>
            </a:r>
          </a:p>
        </p:txBody>
      </p:sp>
      <p:sp>
        <p:nvSpPr>
          <p:cNvPr id="321547" name="Text Box 11"/>
          <p:cNvSpPr txBox="1">
            <a:spLocks noChangeArrowheads="1"/>
          </p:cNvSpPr>
          <p:nvPr/>
        </p:nvSpPr>
        <p:spPr bwMode="auto">
          <a:xfrm>
            <a:off x="2324100" y="258603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2400" dirty="0"/>
              <a:t>約二個月</a:t>
            </a:r>
          </a:p>
        </p:txBody>
      </p:sp>
      <p:sp>
        <p:nvSpPr>
          <p:cNvPr id="321548" name="Text Box 12"/>
          <p:cNvSpPr txBox="1">
            <a:spLocks noChangeArrowheads="1"/>
          </p:cNvSpPr>
          <p:nvPr/>
        </p:nvSpPr>
        <p:spPr bwMode="auto">
          <a:xfrm>
            <a:off x="6068484" y="2659063"/>
            <a:ext cx="2954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1800"/>
              <a:t>虛線表示：不確定、可變動</a:t>
            </a:r>
          </a:p>
        </p:txBody>
      </p:sp>
      <p:sp>
        <p:nvSpPr>
          <p:cNvPr id="321549" name="Text Box 13"/>
          <p:cNvSpPr txBox="1">
            <a:spLocks noChangeArrowheads="1"/>
          </p:cNvSpPr>
          <p:nvPr/>
        </p:nvSpPr>
        <p:spPr bwMode="auto">
          <a:xfrm>
            <a:off x="2286000" y="3357564"/>
            <a:ext cx="12382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1800"/>
              <a:t>增量 1</a:t>
            </a:r>
          </a:p>
        </p:txBody>
      </p:sp>
      <p:sp>
        <p:nvSpPr>
          <p:cNvPr id="321550" name="Text Box 14"/>
          <p:cNvSpPr txBox="1">
            <a:spLocks noChangeArrowheads="1"/>
          </p:cNvSpPr>
          <p:nvPr/>
        </p:nvSpPr>
        <p:spPr bwMode="auto">
          <a:xfrm>
            <a:off x="7334251" y="3357564"/>
            <a:ext cx="1333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1800"/>
              <a:t>增量 2</a:t>
            </a:r>
          </a:p>
        </p:txBody>
      </p:sp>
      <p:sp>
        <p:nvSpPr>
          <p:cNvPr id="16" name="Line 5"/>
          <p:cNvSpPr>
            <a:spLocks noChangeShapeType="1"/>
          </p:cNvSpPr>
          <p:nvPr/>
        </p:nvSpPr>
        <p:spPr bwMode="auto">
          <a:xfrm>
            <a:off x="2554395" y="4928236"/>
            <a:ext cx="1194645" cy="0"/>
          </a:xfrm>
          <a:prstGeom prst="line">
            <a:avLst/>
          </a:prstGeom>
          <a:noFill/>
          <a:ln w="889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17" name="Line 5"/>
          <p:cNvSpPr>
            <a:spLocks noChangeShapeType="1"/>
          </p:cNvSpPr>
          <p:nvPr/>
        </p:nvSpPr>
        <p:spPr bwMode="auto">
          <a:xfrm>
            <a:off x="4136816" y="4928236"/>
            <a:ext cx="1286085" cy="0"/>
          </a:xfrm>
          <a:prstGeom prst="line">
            <a:avLst/>
          </a:prstGeom>
          <a:noFill/>
          <a:ln w="889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Tree>
    <p:extLst>
      <p:ext uri="{BB962C8B-B14F-4D97-AF65-F5344CB8AC3E}">
        <p14:creationId xmlns:p14="http://schemas.microsoft.com/office/powerpoint/2010/main" val="295278720"/>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31800" y="1846261"/>
            <a:ext cx="11150600" cy="4283605"/>
          </a:xfrm>
        </p:spPr>
        <p:txBody>
          <a:bodyPr>
            <a:normAutofit/>
          </a:bodyPr>
          <a:lstStyle/>
          <a:p>
            <a:pPr marL="0" indent="0">
              <a:buNone/>
            </a:pPr>
            <a:r>
              <a:rPr lang="en-US" altLang="zh-TW" dirty="0" err="1" smtClean="0">
                <a:solidFill>
                  <a:schemeClr val="tx1"/>
                </a:solidFill>
                <a:latin typeface="標楷體" pitchFamily="65" charset="-120"/>
                <a:ea typeface="標楷體" pitchFamily="65" charset="-120"/>
              </a:rPr>
              <a:t>Goodhart</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法則</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只要為控制而施加壓力 則觀測值就亂掉了 不準了 無意義了 </a:t>
            </a:r>
            <a:endParaRPr lang="en-US" altLang="zh-TW" dirty="0" smtClean="0">
              <a:solidFill>
                <a:schemeClr val="tx1"/>
              </a:solidFill>
              <a:latin typeface="標楷體" pitchFamily="65" charset="-120"/>
              <a:ea typeface="標楷體" pitchFamily="65" charset="-120"/>
            </a:endParaRPr>
          </a:p>
          <a:p>
            <a:pPr marL="0" indent="0">
              <a:buNone/>
            </a:pPr>
            <a:r>
              <a:rPr lang="en-US" altLang="zh-TW" dirty="0" err="1" smtClean="0">
                <a:solidFill>
                  <a:schemeClr val="tx1"/>
                </a:solidFill>
                <a:latin typeface="標楷體" pitchFamily="65" charset="-120"/>
                <a:ea typeface="標楷體" pitchFamily="65" charset="-120"/>
              </a:rPr>
              <a:t>Goodhart’s</a:t>
            </a:r>
            <a:r>
              <a:rPr lang="en-US" altLang="zh-TW" dirty="0" smtClean="0">
                <a:solidFill>
                  <a:schemeClr val="tx1"/>
                </a:solidFill>
                <a:latin typeface="標楷體" pitchFamily="65" charset="-120"/>
                <a:ea typeface="標楷體" pitchFamily="65" charset="-120"/>
              </a:rPr>
              <a:t> Law “Any observed statistical regularity will tend to collapse once pressure is placed upon it for control purposes.”</a:t>
            </a:r>
          </a:p>
          <a:p>
            <a:pPr marL="0" indent="0">
              <a:buNone/>
            </a:pPr>
            <a:endParaRPr lang="en-US" altLang="zh-TW" dirty="0" smtClean="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所以 </a:t>
            </a:r>
            <a:r>
              <a:rPr lang="en-US" altLang="zh-TW" dirty="0" smtClean="0">
                <a:solidFill>
                  <a:schemeClr val="tx1"/>
                </a:solidFill>
                <a:latin typeface="標楷體" pitchFamily="65" charset="-120"/>
                <a:ea typeface="標楷體" pitchFamily="65" charset="-120"/>
              </a:rPr>
              <a:t>Software </a:t>
            </a:r>
            <a:r>
              <a:rPr lang="en-US" altLang="zh-TW" dirty="0">
                <a:solidFill>
                  <a:schemeClr val="tx1"/>
                </a:solidFill>
                <a:latin typeface="標楷體" pitchFamily="65" charset="-120"/>
                <a:ea typeface="標楷體" pitchFamily="65" charset="-120"/>
              </a:rPr>
              <a:t>M</a:t>
            </a:r>
            <a:r>
              <a:rPr lang="en-US" altLang="zh-TW" dirty="0" smtClean="0">
                <a:solidFill>
                  <a:schemeClr val="tx1"/>
                </a:solidFill>
                <a:latin typeface="標楷體" pitchFamily="65" charset="-120"/>
                <a:ea typeface="標楷體" pitchFamily="65" charset="-120"/>
              </a:rPr>
              <a:t>etrics (</a:t>
            </a:r>
            <a:r>
              <a:rPr lang="zh-TW" altLang="en-US" dirty="0" smtClean="0">
                <a:solidFill>
                  <a:schemeClr val="tx1"/>
                </a:solidFill>
                <a:latin typeface="標楷體" pitchFamily="65" charset="-120"/>
                <a:ea typeface="標楷體" pitchFamily="65" charset="-120"/>
              </a:rPr>
              <a:t>如早年的 </a:t>
            </a:r>
            <a:r>
              <a:rPr lang="en-US" altLang="zh-TW" dirty="0" smtClean="0">
                <a:solidFill>
                  <a:schemeClr val="tx1"/>
                </a:solidFill>
                <a:latin typeface="標楷體" pitchFamily="65" charset="-120"/>
                <a:ea typeface="標楷體" pitchFamily="65" charset="-120"/>
              </a:rPr>
              <a:t>line of code, LOC </a:t>
            </a:r>
            <a:r>
              <a:rPr lang="zh-TW" altLang="en-US" dirty="0" smtClean="0">
                <a:solidFill>
                  <a:schemeClr val="tx1"/>
                </a:solidFill>
                <a:latin typeface="標楷體" pitchFamily="65" charset="-120"/>
                <a:ea typeface="標楷體" pitchFamily="65" charset="-120"/>
              </a:rPr>
              <a:t>或 今天的 </a:t>
            </a:r>
            <a:r>
              <a:rPr lang="en-US" altLang="zh-TW" b="1" dirty="0" smtClean="0">
                <a:solidFill>
                  <a:schemeClr val="tx1"/>
                </a:solidFill>
                <a:latin typeface="微軟正黑體" pitchFamily="34" charset="-120"/>
                <a:ea typeface="微軟正黑體" pitchFamily="34" charset="-120"/>
              </a:rPr>
              <a:t>velocity</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即 </a:t>
            </a:r>
            <a:r>
              <a:rPr lang="en-US" altLang="zh-TW" dirty="0" smtClean="0">
                <a:solidFill>
                  <a:schemeClr val="tx1"/>
                </a:solidFill>
                <a:latin typeface="標楷體" pitchFamily="65" charset="-120"/>
                <a:ea typeface="標楷體" pitchFamily="65" charset="-120"/>
              </a:rPr>
              <a:t>iteration </a:t>
            </a:r>
            <a:r>
              <a:rPr lang="zh-TW" altLang="en-US" dirty="0" smtClean="0">
                <a:solidFill>
                  <a:schemeClr val="tx1"/>
                </a:solidFill>
                <a:latin typeface="標楷體" pitchFamily="65" charset="-120"/>
                <a:ea typeface="標楷體" pitchFamily="65" charset="-120"/>
              </a:rPr>
              <a:t>完成的 </a:t>
            </a:r>
            <a:r>
              <a:rPr lang="en-US" altLang="zh-TW" dirty="0" smtClean="0">
                <a:solidFill>
                  <a:schemeClr val="tx1"/>
                </a:solidFill>
                <a:latin typeface="標楷體" pitchFamily="65" charset="-120"/>
                <a:ea typeface="標楷體" pitchFamily="65" charset="-120"/>
              </a:rPr>
              <a:t>user story</a:t>
            </a:r>
            <a:r>
              <a:rPr lang="zh-TW" altLang="en-US" dirty="0" smtClean="0">
                <a:solidFill>
                  <a:schemeClr val="tx1"/>
                </a:solidFill>
                <a:latin typeface="標楷體" pitchFamily="65" charset="-120"/>
                <a:ea typeface="標楷體" pitchFamily="65" charset="-120"/>
              </a:rPr>
              <a:t>數量</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若變成</a:t>
            </a:r>
            <a:r>
              <a:rPr lang="zh-TW" altLang="en-US" b="1" dirty="0" smtClean="0">
                <a:solidFill>
                  <a:schemeClr val="tx1"/>
                </a:solidFill>
                <a:latin typeface="微軟正黑體" pitchFamily="34" charset="-120"/>
                <a:ea typeface="微軟正黑體" pitchFamily="34" charset="-120"/>
              </a:rPr>
              <a:t>專案管理控管的目標 </a:t>
            </a:r>
            <a:r>
              <a:rPr lang="en-US" altLang="zh-TW" dirty="0" smtClean="0">
                <a:solidFill>
                  <a:schemeClr val="tx1"/>
                </a:solidFill>
                <a:latin typeface="標楷體" pitchFamily="65" charset="-120"/>
                <a:ea typeface="標楷體" pitchFamily="65" charset="-120"/>
              </a:rPr>
              <a:t>(target) </a:t>
            </a:r>
            <a:r>
              <a:rPr lang="zh-TW" altLang="en-US" dirty="0" smtClean="0">
                <a:solidFill>
                  <a:schemeClr val="tx1"/>
                </a:solidFill>
                <a:latin typeface="標楷體" pitchFamily="65" charset="-120"/>
                <a:ea typeface="標楷體" pitchFamily="65" charset="-120"/>
              </a:rPr>
              <a:t>甚至與獎懲薪資相掛勾 則形成壓力 </a:t>
            </a:r>
            <a:r>
              <a:rPr lang="zh-TW" altLang="en-US" dirty="0">
                <a:solidFill>
                  <a:schemeClr val="tx1"/>
                </a:solidFill>
                <a:latin typeface="微軟正黑體" pitchFamily="34" charset="-120"/>
                <a:ea typeface="微軟正黑體" pitchFamily="34" charset="-120"/>
              </a:rPr>
              <a:t>員工</a:t>
            </a:r>
            <a:r>
              <a:rPr lang="zh-TW" altLang="en-US" dirty="0" smtClean="0">
                <a:solidFill>
                  <a:schemeClr val="tx1"/>
                </a:solidFill>
                <a:latin typeface="微軟正黑體" pitchFamily="34" charset="-120"/>
                <a:ea typeface="微軟正黑體" pitchFamily="34" charset="-120"/>
              </a:rPr>
              <a:t>會做假 結果此衡量制度就會垮掉了</a:t>
            </a:r>
            <a:endParaRPr lang="en-US" altLang="zh-TW" dirty="0" smtClean="0">
              <a:solidFill>
                <a:schemeClr val="tx1"/>
              </a:solidFill>
              <a:latin typeface="微軟正黑體" pitchFamily="34" charset="-120"/>
              <a:ea typeface="微軟正黑體" pitchFamily="34"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endParaRPr lang="en-US" altLang="zh-TW" dirty="0" smtClean="0">
              <a:solidFill>
                <a:schemeClr val="tx1"/>
              </a:solidFill>
            </a:endParaRPr>
          </a:p>
          <a:p>
            <a:pPr marL="0" indent="0">
              <a:buNone/>
            </a:pPr>
            <a:r>
              <a:rPr lang="en-US" altLang="zh-TW" sz="1600" dirty="0" smtClean="0"/>
              <a:t>L. Copeland, “The Problem with Software Measurement and Metrics,” </a:t>
            </a:r>
            <a:r>
              <a:rPr lang="en-US" altLang="zh-TW" sz="1600" dirty="0" err="1" smtClean="0"/>
              <a:t>TechWell</a:t>
            </a:r>
            <a:r>
              <a:rPr lang="en-US" altLang="zh-TW" sz="1600" dirty="0" smtClean="0"/>
              <a:t> Insights Newsletter, Feb. 9, 2017.</a:t>
            </a:r>
            <a:endParaRPr lang="zh-TW" altLang="en-US" sz="1600" dirty="0"/>
          </a:p>
        </p:txBody>
      </p:sp>
      <p:sp>
        <p:nvSpPr>
          <p:cNvPr id="3" name="標題 2"/>
          <p:cNvSpPr>
            <a:spLocks noGrp="1"/>
          </p:cNvSpPr>
          <p:nvPr>
            <p:ph type="title"/>
          </p:nvPr>
        </p:nvSpPr>
        <p:spPr/>
        <p:txBody>
          <a:bodyPr/>
          <a:lstStyle/>
          <a:p>
            <a:r>
              <a:rPr lang="en-US" altLang="zh-TW" dirty="0">
                <a:solidFill>
                  <a:schemeClr val="tx1"/>
                </a:solidFill>
                <a:ea typeface="標楷體" pitchFamily="65" charset="-120"/>
              </a:rPr>
              <a:t>5.</a:t>
            </a:r>
            <a:r>
              <a:rPr lang="zh-TW" altLang="en-US" dirty="0">
                <a:solidFill>
                  <a:schemeClr val="tx1"/>
                </a:solidFill>
                <a:ea typeface="標楷體" pitchFamily="65" charset="-120"/>
              </a:rPr>
              <a:t>派工及時程 </a:t>
            </a:r>
            <a:r>
              <a:rPr lang="en-US" altLang="zh-TW" dirty="0">
                <a:solidFill>
                  <a:schemeClr val="tx1"/>
                </a:solidFill>
                <a:ea typeface="標楷體" pitchFamily="65" charset="-120"/>
              </a:rPr>
              <a:t>(Cont.)</a:t>
            </a:r>
            <a:endParaRPr lang="zh-TW" altLang="en-US" dirty="0"/>
          </a:p>
        </p:txBody>
      </p:sp>
    </p:spTree>
    <p:extLst>
      <p:ext uri="{BB962C8B-B14F-4D97-AF65-F5344CB8AC3E}">
        <p14:creationId xmlns:p14="http://schemas.microsoft.com/office/powerpoint/2010/main" val="1636749520"/>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5F5D650-E8AF-4AA7-BDFB-DE49E50FDF46}" type="slidenum">
              <a:rPr lang="zh-TW" altLang="en-US" smtClean="0"/>
              <a:pPr>
                <a:defRPr/>
              </a:pPr>
              <a:t>395</a:t>
            </a:fld>
            <a:endParaRPr lang="en-US" altLang="zh-TW"/>
          </a:p>
        </p:txBody>
      </p:sp>
      <p:sp>
        <p:nvSpPr>
          <p:cNvPr id="190466"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ea typeface="標楷體" pitchFamily="65" charset="-120"/>
              </a:rPr>
              <a:t>6.</a:t>
            </a:r>
            <a:r>
              <a:rPr lang="zh-TW" altLang="en-US" dirty="0" smtClean="0">
                <a:solidFill>
                  <a:schemeClr val="tx1"/>
                </a:solidFill>
                <a:latin typeface="Times New Roman" pitchFamily="18" charset="0"/>
                <a:ea typeface="標楷體" pitchFamily="65" charset="-120"/>
              </a:rPr>
              <a:t>單元測試碼 </a:t>
            </a:r>
            <a:r>
              <a:rPr lang="en-US" altLang="zh-TW" dirty="0" smtClean="0">
                <a:solidFill>
                  <a:schemeClr val="tx1"/>
                </a:solidFill>
                <a:latin typeface="Times New Roman" pitchFamily="18" charset="0"/>
                <a:ea typeface="標楷體" pitchFamily="65" charset="-120"/>
              </a:rPr>
              <a:t>(Unit test code)</a:t>
            </a:r>
            <a:endParaRPr lang="zh-TW" altLang="en-US" dirty="0" smtClean="0">
              <a:solidFill>
                <a:schemeClr val="tx1"/>
              </a:solidFill>
              <a:latin typeface="Times New Roman" pitchFamily="18" charset="0"/>
              <a:ea typeface="標楷體" pitchFamily="65" charset="-120"/>
            </a:endParaRPr>
          </a:p>
        </p:txBody>
      </p:sp>
      <p:sp>
        <p:nvSpPr>
          <p:cNvPr id="190467" name="Rectangle 3"/>
          <p:cNvSpPr>
            <a:spLocks noGrp="1" noChangeArrowheads="1"/>
          </p:cNvSpPr>
          <p:nvPr>
            <p:ph sz="quarter" idx="4294967295"/>
          </p:nvPr>
        </p:nvSpPr>
        <p:spPr>
          <a:xfrm>
            <a:off x="1524000" y="1536192"/>
            <a:ext cx="8534400" cy="3785616"/>
          </a:xfrm>
          <a:prstGeom prst="rect">
            <a:avLst/>
          </a:prstGeom>
        </p:spPr>
        <p:txBody>
          <a:bodyPr>
            <a:normAutofit fontScale="92500" lnSpcReduction="10000"/>
          </a:bodyPr>
          <a:lstStyle/>
          <a:p>
            <a:pPr eaLnBrk="1" hangingPunct="1">
              <a:lnSpc>
                <a:spcPct val="80000"/>
              </a:lnSpc>
              <a:buFont typeface="Wingdings" pitchFamily="2" charset="2"/>
              <a:buNone/>
              <a:defRPr/>
            </a:pPr>
            <a:r>
              <a:rPr lang="zh-TW" altLang="en-US" sz="2800" dirty="0" smtClean="0">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對某 </a:t>
            </a:r>
            <a:r>
              <a:rPr lang="en-US" altLang="zh-TW" sz="2800" dirty="0" smtClean="0">
                <a:solidFill>
                  <a:schemeClr val="tx1"/>
                </a:solidFill>
                <a:latin typeface="標楷體" pitchFamily="65" charset="-120"/>
                <a:ea typeface="標楷體" pitchFamily="65" charset="-120"/>
              </a:rPr>
              <a:t>class </a:t>
            </a:r>
            <a:r>
              <a:rPr lang="zh-TW" altLang="en-US" sz="2800" dirty="0" smtClean="0">
                <a:solidFill>
                  <a:schemeClr val="tx1"/>
                </a:solidFill>
                <a:latin typeface="標楷體" pitchFamily="65" charset="-120"/>
                <a:ea typeface="標楷體" pitchFamily="65" charset="-120"/>
              </a:rPr>
              <a:t>的每個 </a:t>
            </a:r>
            <a:r>
              <a:rPr lang="en-US" altLang="zh-TW" sz="2800" dirty="0" smtClean="0">
                <a:solidFill>
                  <a:schemeClr val="tx1"/>
                </a:solidFill>
                <a:latin typeface="標楷體" pitchFamily="65" charset="-120"/>
                <a:ea typeface="標楷體" pitchFamily="65" charset="-120"/>
              </a:rPr>
              <a:t>public method (</a:t>
            </a:r>
            <a:r>
              <a:rPr lang="zh-TW" altLang="en-US" sz="2800" dirty="0" smtClean="0">
                <a:solidFill>
                  <a:schemeClr val="tx1"/>
                </a:solidFill>
                <a:latin typeface="標楷體" pitchFamily="65" charset="-120"/>
                <a:ea typeface="標楷體" pitchFamily="65" charset="-120"/>
              </a:rPr>
              <a:t>叫單元 </a:t>
            </a:r>
            <a:r>
              <a:rPr lang="en-US" altLang="zh-TW" sz="2800" dirty="0" smtClean="0">
                <a:solidFill>
                  <a:schemeClr val="tx1"/>
                </a:solidFill>
                <a:latin typeface="標楷體" pitchFamily="65" charset="-120"/>
                <a:ea typeface="標楷體" pitchFamily="65" charset="-120"/>
              </a:rPr>
              <a:t>unit)</a:t>
            </a:r>
            <a:r>
              <a:rPr lang="zh-TW" altLang="en-US" sz="2800" dirty="0" smtClean="0">
                <a:solidFill>
                  <a:schemeClr val="tx1"/>
                </a:solidFill>
                <a:latin typeface="標楷體" pitchFamily="65" charset="-120"/>
                <a:ea typeface="標楷體" pitchFamily="65" charset="-120"/>
              </a:rPr>
              <a:t>先想出多種測試狀況 </a:t>
            </a:r>
            <a:r>
              <a:rPr lang="en-US" altLang="zh-TW" sz="2800" dirty="0" smtClean="0">
                <a:solidFill>
                  <a:schemeClr val="tx1"/>
                </a:solidFill>
                <a:latin typeface="標楷體" pitchFamily="65" charset="-120"/>
                <a:ea typeface="標楷體" pitchFamily="65" charset="-120"/>
              </a:rPr>
              <a:t>(test cases)</a:t>
            </a:r>
            <a:r>
              <a:rPr lang="en-US" altLang="zh-TW" sz="2800" dirty="0" err="1" smtClean="0">
                <a:solidFill>
                  <a:schemeClr val="tx1"/>
                </a:solidFill>
                <a:latin typeface="標楷體" pitchFamily="65" charset="-120"/>
                <a:ea typeface="標楷體" pitchFamily="65" charset="-120"/>
              </a:rPr>
              <a:t>由簡而繁</a:t>
            </a:r>
            <a:r>
              <a:rPr lang="en-US" altLang="zh-TW" sz="2800" dirty="0" smtClean="0">
                <a:solidFill>
                  <a:schemeClr val="tx1"/>
                </a:solidFill>
                <a:latin typeface="標楷體" pitchFamily="65" charset="-120"/>
                <a:ea typeface="標楷體" pitchFamily="65" charset="-120"/>
              </a:rPr>
              <a:t>(</a:t>
            </a:r>
            <a:r>
              <a:rPr lang="en-US" altLang="zh-TW" sz="2800" dirty="0" err="1" smtClean="0">
                <a:solidFill>
                  <a:schemeClr val="tx1"/>
                </a:solidFill>
                <a:latin typeface="標楷體" pitchFamily="65" charset="-120"/>
                <a:ea typeface="標楷體" pitchFamily="65" charset="-120"/>
              </a:rPr>
              <a:t>最簡如</a:t>
            </a:r>
            <a:r>
              <a:rPr lang="en-US" altLang="zh-TW" sz="2800" dirty="0" smtClean="0">
                <a:solidFill>
                  <a:schemeClr val="tx1"/>
                </a:solidFill>
                <a:latin typeface="標楷體" pitchFamily="65" charset="-120"/>
                <a:ea typeface="標楷體" pitchFamily="65" charset="-120"/>
              </a:rPr>
              <a:t> null input)</a:t>
            </a:r>
            <a:r>
              <a:rPr lang="en-US" altLang="zh-TW" sz="2800" dirty="0" err="1" smtClean="0">
                <a:solidFill>
                  <a:schemeClr val="tx1"/>
                </a:solidFill>
                <a:latin typeface="標楷體" pitchFamily="65" charset="-120"/>
                <a:ea typeface="標楷體" pitchFamily="65" charset="-120"/>
              </a:rPr>
              <a:t>由正常而異常</a:t>
            </a:r>
            <a:r>
              <a:rPr lang="en-US" altLang="zh-TW" sz="2800" dirty="0" smtClean="0">
                <a:solidFill>
                  <a:schemeClr val="tx1"/>
                </a:solidFill>
                <a:latin typeface="標楷體" pitchFamily="65" charset="-120"/>
                <a:ea typeface="標楷體" pitchFamily="65" charset="-120"/>
              </a:rPr>
              <a:t> (</a:t>
            </a:r>
            <a:r>
              <a:rPr lang="en-US" altLang="zh-TW" sz="2800" dirty="0" err="1" smtClean="0">
                <a:solidFill>
                  <a:schemeClr val="tx1"/>
                </a:solidFill>
                <a:latin typeface="標楷體" pitchFamily="65" charset="-120"/>
                <a:ea typeface="標楷體" pitchFamily="65" charset="-120"/>
              </a:rPr>
              <a:t>異常exceptions</a:t>
            </a:r>
            <a:r>
              <a:rPr lang="en-US" altLang="zh-TW" sz="2800" dirty="0" smtClean="0">
                <a:solidFill>
                  <a:schemeClr val="tx1"/>
                </a:solidFill>
                <a:latin typeface="標楷體" pitchFamily="65" charset="-120"/>
                <a:ea typeface="標楷體" pitchFamily="65" charset="-120"/>
              </a:rPr>
              <a:t> 若 handle </a:t>
            </a:r>
            <a:r>
              <a:rPr lang="en-US" altLang="zh-TW" sz="2800" dirty="0" err="1" smtClean="0">
                <a:solidFill>
                  <a:schemeClr val="tx1"/>
                </a:solidFill>
                <a:latin typeface="標楷體" pitchFamily="65" charset="-120"/>
                <a:ea typeface="標楷體" pitchFamily="65" charset="-120"/>
              </a:rPr>
              <a:t>不好，軟體將不好用</a:t>
            </a:r>
            <a:r>
              <a:rPr lang="en-US" altLang="zh-TW" sz="2800" dirty="0" smtClean="0">
                <a:solidFill>
                  <a:schemeClr val="tx1"/>
                </a:solidFill>
                <a:latin typeface="標楷體" pitchFamily="65" charset="-120"/>
                <a:ea typeface="標楷體" pitchFamily="65" charset="-120"/>
              </a:rPr>
              <a:t>)</a:t>
            </a:r>
            <a:endParaRPr lang="zh-TW" altLang="en-US"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  每一狀況寫出輸入 </a:t>
            </a:r>
            <a:r>
              <a:rPr lang="en-US" altLang="zh-TW" sz="2800" dirty="0" smtClean="0">
                <a:solidFill>
                  <a:schemeClr val="tx1"/>
                </a:solidFill>
                <a:latin typeface="標楷體" pitchFamily="65" charset="-120"/>
                <a:ea typeface="標楷體" pitchFamily="65" charset="-120"/>
              </a:rPr>
              <a:t>(input) </a:t>
            </a:r>
            <a:r>
              <a:rPr lang="zh-TW" altLang="en-US" sz="2800" dirty="0" smtClean="0">
                <a:solidFill>
                  <a:schemeClr val="tx1"/>
                </a:solidFill>
                <a:latin typeface="標楷體" pitchFamily="65" charset="-120"/>
                <a:ea typeface="標楷體" pitchFamily="65" charset="-120"/>
              </a:rPr>
              <a:t>及預期</a:t>
            </a:r>
            <a:r>
              <a:rPr lang="zh-TW" altLang="en-US" sz="2800" dirty="0">
                <a:solidFill>
                  <a:schemeClr val="tx1"/>
                </a:solidFill>
                <a:latin typeface="標楷體" pitchFamily="65" charset="-120"/>
                <a:ea typeface="標楷體" pitchFamily="65" charset="-120"/>
              </a:rPr>
              <a:t>結果</a:t>
            </a: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(expected result) </a:t>
            </a:r>
            <a:r>
              <a:rPr lang="zh-TW" altLang="en-US" sz="2800" dirty="0" smtClean="0">
                <a:solidFill>
                  <a:schemeClr val="tx1"/>
                </a:solidFill>
                <a:latin typeface="標楷體" pitchFamily="65" charset="-120"/>
                <a:ea typeface="標楷體" pitchFamily="65" charset="-120"/>
              </a:rPr>
              <a:t>叫一個單元測試 </a:t>
            </a:r>
            <a:r>
              <a:rPr lang="en-US" altLang="zh-TW" sz="2800" dirty="0" smtClean="0">
                <a:solidFill>
                  <a:schemeClr val="tx1"/>
                </a:solidFill>
                <a:latin typeface="標楷體" pitchFamily="65" charset="-120"/>
                <a:ea typeface="標楷體" pitchFamily="65" charset="-120"/>
              </a:rPr>
              <a:t>(unit test case)</a:t>
            </a:r>
            <a:r>
              <a:rPr lang="zh-TW" altLang="en-US" sz="2800" dirty="0" smtClean="0">
                <a:solidFill>
                  <a:schemeClr val="tx1"/>
                </a:solidFill>
                <a:latin typeface="標楷體" pitchFamily="65" charset="-120"/>
                <a:ea typeface="標楷體" pitchFamily="65" charset="-120"/>
              </a:rPr>
              <a:t>；再改寫成測試碼 </a:t>
            </a:r>
            <a:r>
              <a:rPr lang="en-US" altLang="zh-TW" sz="2800" dirty="0" smtClean="0">
                <a:solidFill>
                  <a:schemeClr val="tx1"/>
                </a:solidFill>
                <a:latin typeface="標楷體" pitchFamily="65" charset="-120"/>
                <a:ea typeface="標楷體" pitchFamily="65" charset="-120"/>
              </a:rPr>
              <a:t>(test code) </a:t>
            </a:r>
          </a:p>
          <a:p>
            <a:pPr eaLnBrk="1" hangingPunct="1">
              <a:lnSpc>
                <a:spcPct val="80000"/>
              </a:lnSpc>
              <a:buFont typeface="Wingdings" pitchFamily="2" charset="2"/>
              <a:buNone/>
              <a:defRPr/>
            </a:pPr>
            <a:endParaRPr lang="zh-TW" altLang="en-US"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ea typeface="標楷體" pitchFamily="65" charset="-120"/>
              </a:rPr>
              <a:t>   相對於他國，國人工作文化較急燥，所以更需要做好</a:t>
            </a:r>
            <a:r>
              <a:rPr lang="zh-TW" altLang="en-US" sz="2800" b="1" i="1" dirty="0" smtClean="0">
                <a:solidFill>
                  <a:srgbClr val="FF0000"/>
                </a:solidFill>
                <a:latin typeface="Times New Roman" pitchFamily="18" charset="0"/>
                <a:ea typeface="標楷體" pitchFamily="65" charset="-120"/>
              </a:rPr>
              <a:t>單元測試碼 做為程式護身符</a:t>
            </a:r>
            <a:r>
              <a:rPr lang="en-US" altLang="zh-TW" sz="2800" b="1" i="1" dirty="0" smtClean="0">
                <a:solidFill>
                  <a:srgbClr val="FF0000"/>
                </a:solidFill>
                <a:latin typeface="Times New Roman" pitchFamily="18" charset="0"/>
                <a:ea typeface="標楷體" pitchFamily="65" charset="-120"/>
              </a:rPr>
              <a:t>  </a:t>
            </a:r>
            <a:r>
              <a:rPr lang="zh-TW" altLang="en-US" sz="2800" dirty="0" smtClean="0">
                <a:solidFill>
                  <a:schemeClr val="tx1"/>
                </a:solidFill>
                <a:ea typeface="標楷體" pitchFamily="65" charset="-120"/>
              </a:rPr>
              <a:t>程式一有維修，即全面重跑測試碼，可確保品質</a:t>
            </a:r>
            <a:endParaRPr lang="zh-TW" altLang="en-US" sz="28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147846773"/>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E906800-D771-40AC-BED0-C559F683DD06}" type="slidenum">
              <a:rPr lang="zh-TW" altLang="en-US" smtClean="0">
                <a:solidFill>
                  <a:schemeClr val="tx1"/>
                </a:solidFill>
              </a:rPr>
              <a:pPr>
                <a:defRPr/>
              </a:pPr>
              <a:t>396</a:t>
            </a:fld>
            <a:endParaRPr lang="en-US" altLang="zh-TW">
              <a:solidFill>
                <a:schemeClr val="tx1"/>
              </a:solidFill>
            </a:endParaRPr>
          </a:p>
        </p:txBody>
      </p:sp>
      <p:sp>
        <p:nvSpPr>
          <p:cNvPr id="39938"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Test Code  Example</a:t>
            </a:r>
            <a:endParaRPr lang="zh-TW" altLang="en-US" dirty="0" smtClean="0">
              <a:solidFill>
                <a:schemeClr val="tx1"/>
              </a:solidFill>
              <a:latin typeface="Times New Roman" pitchFamily="18" charset="0"/>
            </a:endParaRPr>
          </a:p>
        </p:txBody>
      </p:sp>
      <p:sp>
        <p:nvSpPr>
          <p:cNvPr id="39939" name="Rectangle 3"/>
          <p:cNvSpPr>
            <a:spLocks noGrp="1" noChangeArrowheads="1"/>
          </p:cNvSpPr>
          <p:nvPr>
            <p:ph sz="quarter" idx="4294967295"/>
          </p:nvPr>
        </p:nvSpPr>
        <p:spPr>
          <a:xfrm>
            <a:off x="609600" y="1600201"/>
            <a:ext cx="10957984" cy="4924425"/>
          </a:xfrm>
          <a:prstGeom prst="rect">
            <a:avLst/>
          </a:prstGeom>
        </p:spPr>
        <p:txBody>
          <a:bodyPr/>
          <a:lstStyle/>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//Test Case 1</a:t>
            </a:r>
            <a:r>
              <a:rPr lang="zh-TW" altLang="en-US" sz="2000" dirty="0" smtClean="0">
                <a:solidFill>
                  <a:schemeClr val="tx1"/>
                </a:solidFill>
                <a:latin typeface="Times New Roman" pitchFamily="18" charset="0"/>
                <a:ea typeface="標楷體" pitchFamily="65" charset="-120"/>
              </a:rPr>
              <a:t>：</a:t>
            </a:r>
            <a:r>
              <a:rPr lang="en-US" altLang="zh-TW" sz="2000" dirty="0" smtClean="0">
                <a:solidFill>
                  <a:schemeClr val="tx1"/>
                </a:solidFill>
                <a:latin typeface="Times New Roman" pitchFamily="18" charset="0"/>
                <a:ea typeface="標楷體" pitchFamily="65" charset="-120"/>
              </a:rPr>
              <a:t>input {3,1,4,2} expected result</a:t>
            </a:r>
            <a:r>
              <a:rPr lang="zh-TW" altLang="en-US" sz="2000" dirty="0" smtClean="0">
                <a:solidFill>
                  <a:schemeClr val="tx1"/>
                </a:solidFill>
                <a:latin typeface="Times New Roman" pitchFamily="18" charset="0"/>
                <a:ea typeface="標楷體" pitchFamily="65" charset="-120"/>
              </a:rPr>
              <a:t>：</a:t>
            </a:r>
            <a:r>
              <a:rPr lang="en-US" altLang="zh-TW" sz="2000" dirty="0" smtClean="0">
                <a:solidFill>
                  <a:schemeClr val="tx1"/>
                </a:solidFill>
                <a:latin typeface="Times New Roman" pitchFamily="18" charset="0"/>
                <a:ea typeface="標楷體" pitchFamily="65" charset="-120"/>
              </a:rPr>
              <a:t>{1,2,3,4}</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public void testSort1() {</a:t>
            </a:r>
          </a:p>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a:lnSpc>
                <a:spcPct val="80000"/>
              </a:lnSpc>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input</a:t>
            </a:r>
            <a:r>
              <a:rPr lang="zh-TW" altLang="en-US" sz="2000" dirty="0" smtClean="0">
                <a:solidFill>
                  <a:schemeClr val="tx1"/>
                </a:solidFill>
                <a:latin typeface="Times New Roman" pitchFamily="18" charset="0"/>
                <a:ea typeface="標楷體" pitchFamily="65" charset="-120"/>
              </a:rPr>
              <a:t>為待排序數列，</a:t>
            </a:r>
            <a:r>
              <a:rPr lang="en-US" altLang="zh-TW" sz="2000" dirty="0" smtClean="0">
                <a:solidFill>
                  <a:schemeClr val="tx1"/>
                </a:solidFill>
                <a:latin typeface="Times New Roman" pitchFamily="18" charset="0"/>
                <a:ea typeface="標楷體" pitchFamily="65" charset="-120"/>
              </a:rPr>
              <a:t>expected</a:t>
            </a:r>
            <a:r>
              <a:rPr lang="zh-TW" altLang="en-US" sz="2000" dirty="0" smtClean="0">
                <a:solidFill>
                  <a:schemeClr val="tx1"/>
                </a:solidFill>
                <a:latin typeface="Times New Roman" pitchFamily="18" charset="0"/>
                <a:ea typeface="標楷體" pitchFamily="65" charset="-120"/>
              </a:rPr>
              <a:t>為預期</a:t>
            </a:r>
            <a:r>
              <a:rPr lang="zh-TW" altLang="en-US" sz="2000" dirty="0">
                <a:solidFill>
                  <a:schemeClr val="tx1"/>
                </a:solidFill>
                <a:latin typeface="Times New Roman" pitchFamily="18" charset="0"/>
                <a:ea typeface="標楷體" pitchFamily="65" charset="-120"/>
              </a:rPr>
              <a:t>結果</a:t>
            </a:r>
            <a:r>
              <a:rPr lang="en-US" altLang="zh-TW" sz="2000" dirty="0" smtClean="0">
                <a:solidFill>
                  <a:schemeClr val="tx1"/>
                </a:solidFill>
                <a:latin typeface="Times New Roman" pitchFamily="18" charset="0"/>
                <a:ea typeface="標楷體" pitchFamily="65" charset="-120"/>
              </a:rPr>
              <a:t>, result</a:t>
            </a:r>
            <a:r>
              <a:rPr lang="zh-TW" altLang="en-US" sz="2000" dirty="0" smtClean="0">
                <a:solidFill>
                  <a:schemeClr val="tx1"/>
                </a:solidFill>
                <a:latin typeface="Times New Roman" pitchFamily="18" charset="0"/>
                <a:ea typeface="標楷體" pitchFamily="65" charset="-120"/>
              </a:rPr>
              <a:t>為</a:t>
            </a:r>
            <a:r>
              <a:rPr lang="zh-TW" altLang="en-US" sz="2000" dirty="0">
                <a:solidFill>
                  <a:schemeClr val="tx1"/>
                </a:solidFill>
                <a:latin typeface="Times New Roman" pitchFamily="18" charset="0"/>
                <a:ea typeface="標楷體" pitchFamily="65" charset="-120"/>
              </a:rPr>
              <a:t>實際</a:t>
            </a:r>
            <a:r>
              <a:rPr lang="zh-TW" altLang="en-US" sz="2000" dirty="0" smtClean="0">
                <a:solidFill>
                  <a:schemeClr val="tx1"/>
                </a:solidFill>
                <a:latin typeface="Times New Roman" pitchFamily="18" charset="0"/>
                <a:ea typeface="標楷體" pitchFamily="65" charset="-120"/>
              </a:rPr>
              <a:t>結果*</a:t>
            </a:r>
            <a:r>
              <a:rPr lang="en-US" altLang="zh-TW" sz="2000" dirty="0" smtClean="0">
                <a:solidFill>
                  <a:schemeClr val="tx1"/>
                </a:solidFill>
                <a:latin typeface="Times New Roman" pitchFamily="18" charset="0"/>
                <a:ea typeface="標楷體" pitchFamily="65" charset="-120"/>
              </a:rPr>
              <a:t>/</a:t>
            </a:r>
            <a:r>
              <a:rPr lang="zh-TW" altLang="en-US"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input[] = {3,1,4,2}, </a:t>
            </a:r>
            <a:r>
              <a:rPr lang="en-US" altLang="zh-TW" sz="2000" dirty="0" err="1" smtClean="0">
                <a:solidFill>
                  <a:schemeClr val="tx1"/>
                </a:solidFill>
                <a:latin typeface="Times New Roman" pitchFamily="18" charset="0"/>
                <a:ea typeface="標楷體" pitchFamily="65" charset="-120"/>
              </a:rPr>
              <a:t>expectedResult</a:t>
            </a:r>
            <a:r>
              <a:rPr lang="en-US" altLang="zh-TW" sz="2000" dirty="0" smtClean="0">
                <a:solidFill>
                  <a:schemeClr val="tx1"/>
                </a:solidFill>
                <a:latin typeface="Times New Roman" pitchFamily="18" charset="0"/>
                <a:ea typeface="標楷體" pitchFamily="65" charset="-120"/>
              </a:rPr>
              <a:t>[] = {1,2,3,4};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actualResult</a:t>
            </a:r>
            <a:r>
              <a:rPr lang="en-US" altLang="zh-TW" sz="20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r>
              <a:rPr lang="zh-TW" altLang="en-US"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new </a:t>
            </a:r>
            <a:r>
              <a:rPr lang="zh-TW" altLang="en-US" sz="2000" dirty="0" smtClean="0">
                <a:solidFill>
                  <a:schemeClr val="tx1"/>
                </a:solidFill>
                <a:latin typeface="Times New Roman" pitchFamily="18" charset="0"/>
                <a:ea typeface="標楷體" pitchFamily="65" charset="-120"/>
              </a:rPr>
              <a:t>一個 </a:t>
            </a:r>
            <a:r>
              <a:rPr lang="en-US" altLang="zh-TW" sz="2000" dirty="0" err="1" smtClean="0">
                <a:solidFill>
                  <a:schemeClr val="tx1"/>
                </a:solidFill>
                <a:latin typeface="Times New Roman" pitchFamily="18" charset="0"/>
                <a:ea typeface="標楷體" pitchFamily="65" charset="-120"/>
              </a:rPr>
              <a:t>mySort</a:t>
            </a:r>
            <a:r>
              <a:rPr lang="zh-TW" altLang="en-US" sz="2000" dirty="0" smtClean="0">
                <a:solidFill>
                  <a:schemeClr val="tx1"/>
                </a:solidFill>
                <a:latin typeface="Times New Roman" pitchFamily="18" charset="0"/>
                <a:ea typeface="標楷體" pitchFamily="65" charset="-120"/>
              </a:rPr>
              <a:t>的物件 叫</a:t>
            </a:r>
            <a:r>
              <a:rPr lang="en-US" altLang="zh-TW" sz="2000" dirty="0" err="1" smtClean="0">
                <a:solidFill>
                  <a:schemeClr val="tx1"/>
                </a:solidFill>
                <a:latin typeface="Times New Roman" pitchFamily="18" charset="0"/>
                <a:ea typeface="標楷體" pitchFamily="65" charset="-120"/>
              </a:rPr>
              <a:t>obj</a:t>
            </a:r>
            <a:r>
              <a:rPr lang="zh-TW" altLang="en-US" sz="2000" dirty="0" smtClean="0">
                <a:solidFill>
                  <a:schemeClr val="tx1"/>
                </a:solidFill>
                <a:latin typeface="Times New Roman" pitchFamily="18" charset="0"/>
                <a:ea typeface="標楷體" pitchFamily="65" charset="-120"/>
              </a:rPr>
              <a:t>，傳入參數</a:t>
            </a:r>
            <a:r>
              <a:rPr lang="en-US" altLang="zh-TW" sz="2000" dirty="0" smtClean="0">
                <a:solidFill>
                  <a:schemeClr val="tx1"/>
                </a:solidFill>
                <a:latin typeface="Times New Roman" pitchFamily="18" charset="0"/>
                <a:ea typeface="標楷體" pitchFamily="65" charset="-120"/>
              </a:rPr>
              <a:t>input */</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mySort</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obj</a:t>
            </a:r>
            <a:r>
              <a:rPr lang="en-US" altLang="zh-TW" sz="2000" dirty="0" smtClean="0">
                <a:solidFill>
                  <a:schemeClr val="tx1"/>
                </a:solidFill>
                <a:latin typeface="Times New Roman" pitchFamily="18" charset="0"/>
                <a:ea typeface="標楷體" pitchFamily="65" charset="-120"/>
              </a:rPr>
              <a:t> = new </a:t>
            </a:r>
            <a:r>
              <a:rPr lang="en-US" altLang="zh-TW" sz="2000" dirty="0" err="1" smtClean="0">
                <a:solidFill>
                  <a:schemeClr val="tx1"/>
                </a:solidFill>
                <a:latin typeface="Times New Roman" pitchFamily="18" charset="0"/>
                <a:ea typeface="標楷體" pitchFamily="65" charset="-120"/>
              </a:rPr>
              <a:t>mySort</a:t>
            </a:r>
            <a:r>
              <a:rPr lang="en-US" altLang="zh-TW" sz="2000" dirty="0" smtClean="0">
                <a:solidFill>
                  <a:schemeClr val="tx1"/>
                </a:solidFill>
                <a:latin typeface="Times New Roman" pitchFamily="18" charset="0"/>
                <a:ea typeface="標楷體" pitchFamily="65" charset="-120"/>
              </a:rPr>
              <a:t>(input);</a:t>
            </a:r>
          </a:p>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obj</a:t>
            </a:r>
            <a:r>
              <a:rPr lang="en-US" altLang="zh-TW" sz="2000" dirty="0" smtClean="0">
                <a:solidFill>
                  <a:schemeClr val="tx1"/>
                </a:solidFill>
                <a:latin typeface="Times New Roman" pitchFamily="18" charset="0"/>
                <a:ea typeface="標楷體" pitchFamily="65" charset="-120"/>
              </a:rPr>
              <a:t> </a:t>
            </a:r>
            <a:r>
              <a:rPr lang="zh-TW" altLang="en-US" sz="2000" dirty="0" smtClean="0">
                <a:solidFill>
                  <a:schemeClr val="tx1"/>
                </a:solidFill>
                <a:latin typeface="Times New Roman" pitchFamily="18" charset="0"/>
                <a:ea typeface="標楷體" pitchFamily="65" charset="-120"/>
              </a:rPr>
              <a:t>呼叫</a:t>
            </a:r>
            <a:r>
              <a:rPr lang="en-US" altLang="zh-TW" sz="2000" dirty="0" smtClean="0">
                <a:solidFill>
                  <a:schemeClr val="tx1"/>
                </a:solidFill>
                <a:latin typeface="Times New Roman" pitchFamily="18" charset="0"/>
                <a:ea typeface="標楷體" pitchFamily="65" charset="-120"/>
              </a:rPr>
              <a:t>sort</a:t>
            </a:r>
            <a:r>
              <a:rPr lang="zh-TW" altLang="en-US" sz="2000" dirty="0" smtClean="0">
                <a:solidFill>
                  <a:schemeClr val="tx1"/>
                </a:solidFill>
                <a:latin typeface="Times New Roman" pitchFamily="18" charset="0"/>
                <a:ea typeface="標楷體" pitchFamily="65" charset="-120"/>
              </a:rPr>
              <a:t>來排序*</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actualResult</a:t>
            </a:r>
            <a:r>
              <a:rPr lang="en-US" altLang="zh-TW" sz="2000" dirty="0" smtClean="0">
                <a:solidFill>
                  <a:schemeClr val="tx1"/>
                </a:solidFill>
                <a:latin typeface="Times New Roman" pitchFamily="18" charset="0"/>
                <a:ea typeface="標楷體" pitchFamily="65" charset="-120"/>
              </a:rPr>
              <a:t> = </a:t>
            </a:r>
            <a:r>
              <a:rPr lang="en-US" altLang="zh-TW" sz="2000" dirty="0" err="1" smtClean="0">
                <a:solidFill>
                  <a:schemeClr val="tx1"/>
                </a:solidFill>
                <a:latin typeface="Times New Roman" pitchFamily="18" charset="0"/>
                <a:ea typeface="標楷體" pitchFamily="65" charset="-120"/>
              </a:rPr>
              <a:t>obj.sort</a:t>
            </a:r>
            <a:r>
              <a:rPr lang="en-US" altLang="zh-TW" sz="20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a:lnSpc>
                <a:spcPct val="80000"/>
              </a:lnSpc>
              <a:buNone/>
              <a:defRPr/>
            </a:pPr>
            <a:r>
              <a:rPr lang="en-US" altLang="zh-TW" sz="2000" dirty="0" smtClean="0">
                <a:solidFill>
                  <a:schemeClr val="tx1"/>
                </a:solidFill>
                <a:latin typeface="Times New Roman" pitchFamily="18" charset="0"/>
                <a:ea typeface="標楷體" pitchFamily="65" charset="-120"/>
              </a:rPr>
              <a:t>    /* assert</a:t>
            </a:r>
            <a:r>
              <a:rPr lang="zh-TW" altLang="en-US" sz="2000" dirty="0">
                <a:solidFill>
                  <a:schemeClr val="tx1"/>
                </a:solidFill>
                <a:latin typeface="Times New Roman" pitchFamily="18" charset="0"/>
                <a:ea typeface="標楷體" pitchFamily="65" charset="-120"/>
              </a:rPr>
              <a:t>實際</a:t>
            </a:r>
            <a:r>
              <a:rPr lang="zh-TW" altLang="en-US" sz="2000" dirty="0" smtClean="0">
                <a:solidFill>
                  <a:schemeClr val="tx1"/>
                </a:solidFill>
                <a:latin typeface="Times New Roman" pitchFamily="18" charset="0"/>
                <a:ea typeface="標楷體" pitchFamily="65" charset="-120"/>
              </a:rPr>
              <a:t>結果與</a:t>
            </a:r>
            <a:r>
              <a:rPr lang="zh-TW" altLang="en-US" sz="2000" dirty="0">
                <a:solidFill>
                  <a:schemeClr val="tx1"/>
                </a:solidFill>
                <a:latin typeface="Times New Roman" pitchFamily="18" charset="0"/>
                <a:ea typeface="標楷體" pitchFamily="65" charset="-120"/>
              </a:rPr>
              <a:t>預期</a:t>
            </a:r>
            <a:r>
              <a:rPr lang="zh-TW" altLang="en-US" sz="2000" dirty="0" smtClean="0">
                <a:solidFill>
                  <a:schemeClr val="tx1"/>
                </a:solidFill>
                <a:latin typeface="Times New Roman" pitchFamily="18" charset="0"/>
                <a:ea typeface="標楷體" pitchFamily="65" charset="-120"/>
              </a:rPr>
              <a:t>結果是否 </a:t>
            </a:r>
            <a:r>
              <a:rPr lang="en-US" altLang="zh-TW" sz="2000" dirty="0" smtClean="0">
                <a:solidFill>
                  <a:schemeClr val="tx1"/>
                </a:solidFill>
                <a:latin typeface="Times New Roman" pitchFamily="18" charset="0"/>
                <a:ea typeface="標楷體" pitchFamily="65" charset="-120"/>
              </a:rPr>
              <a:t>equal */</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en-US" altLang="zh-TW" sz="2000" b="1" dirty="0" smtClean="0">
                <a:solidFill>
                  <a:schemeClr val="tx1"/>
                </a:solidFill>
                <a:latin typeface="Times New Roman" pitchFamily="18" charset="0"/>
                <a:ea typeface="標楷體" pitchFamily="65" charset="-120"/>
              </a:rPr>
              <a:t> </a:t>
            </a:r>
            <a:r>
              <a:rPr lang="en-US" altLang="zh-TW" sz="2000" b="1" dirty="0" err="1" smtClean="0">
                <a:solidFill>
                  <a:schemeClr val="tx1"/>
                </a:solidFill>
                <a:latin typeface="Times New Roman" pitchFamily="18" charset="0"/>
                <a:ea typeface="標楷體" pitchFamily="65" charset="-120"/>
              </a:rPr>
              <a:t>assertEquals</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toString</a:t>
            </a:r>
            <a:r>
              <a:rPr lang="en-US" altLang="zh-TW" sz="2000" dirty="0" smtClean="0">
                <a:solidFill>
                  <a:schemeClr val="tx1"/>
                </a:solidFill>
                <a:latin typeface="Times New Roman" pitchFamily="18" charset="0"/>
                <a:ea typeface="標楷體" pitchFamily="65" charset="-120"/>
              </a:rPr>
              <a:t>(</a:t>
            </a:r>
            <a:r>
              <a:rPr lang="en-US" altLang="zh-TW" sz="2000" dirty="0" err="1" smtClean="0">
                <a:solidFill>
                  <a:schemeClr val="tx1"/>
                </a:solidFill>
                <a:latin typeface="Times New Roman" pitchFamily="18" charset="0"/>
                <a:ea typeface="標楷體" pitchFamily="65" charset="-120"/>
              </a:rPr>
              <a:t>actualResult</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toString</a:t>
            </a:r>
            <a:r>
              <a:rPr lang="en-US" altLang="zh-TW" sz="2000" dirty="0" smtClean="0">
                <a:solidFill>
                  <a:schemeClr val="tx1"/>
                </a:solidFill>
                <a:latin typeface="Times New Roman" pitchFamily="18" charset="0"/>
                <a:ea typeface="標楷體" pitchFamily="65" charset="-120"/>
              </a:rPr>
              <a:t>(</a:t>
            </a:r>
            <a:r>
              <a:rPr lang="en-US" altLang="zh-TW" sz="2000" dirty="0" err="1" smtClean="0">
                <a:solidFill>
                  <a:schemeClr val="tx1"/>
                </a:solidFill>
                <a:latin typeface="Times New Roman" pitchFamily="18" charset="0"/>
                <a:ea typeface="標楷體" pitchFamily="65" charset="-120"/>
              </a:rPr>
              <a:t>expectedResult</a:t>
            </a:r>
            <a:r>
              <a:rPr lang="en-US" altLang="zh-TW" sz="20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end of testSort1()</a:t>
            </a:r>
          </a:p>
          <a:p>
            <a:pPr eaLnBrk="1" hangingPunct="1">
              <a:lnSpc>
                <a:spcPct val="80000"/>
              </a:lnSpc>
              <a:defRPr/>
            </a:pPr>
            <a:endParaRPr lang="zh-TW" altLang="en-US" sz="20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047934705"/>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580E932-081F-495F-B5A2-D7928A286B26}" type="slidenum">
              <a:rPr lang="zh-TW" altLang="en-US" smtClean="0"/>
              <a:pPr>
                <a:defRPr/>
              </a:pPr>
              <a:t>397</a:t>
            </a:fld>
            <a:endParaRPr lang="en-US" altLang="zh-TW"/>
          </a:p>
        </p:txBody>
      </p:sp>
      <p:sp>
        <p:nvSpPr>
          <p:cNvPr id="2" name="標題 1"/>
          <p:cNvSpPr>
            <a:spLocks noGrp="1"/>
          </p:cNvSpPr>
          <p:nvPr>
            <p:ph type="title"/>
          </p:nvPr>
        </p:nvSpPr>
        <p:spPr/>
        <p:txBody>
          <a:bodyPr/>
          <a:lstStyle/>
          <a:p>
            <a:pPr>
              <a:defRPr/>
            </a:pPr>
            <a:r>
              <a:rPr lang="en-US" altLang="zh-TW" dirty="0" smtClean="0">
                <a:solidFill>
                  <a:schemeClr val="tx1"/>
                </a:solidFill>
              </a:rPr>
              <a:t>Test Cases As </a:t>
            </a:r>
            <a:br>
              <a:rPr lang="en-US" altLang="zh-TW" dirty="0" smtClean="0">
                <a:solidFill>
                  <a:schemeClr val="tx1"/>
                </a:solidFill>
              </a:rPr>
            </a:br>
            <a:r>
              <a:rPr lang="en-US" altLang="zh-TW" dirty="0" smtClean="0">
                <a:solidFill>
                  <a:schemeClr val="tx1"/>
                </a:solidFill>
              </a:rPr>
              <a:t>Test Code Header</a:t>
            </a:r>
            <a:endParaRPr lang="zh-TW" altLang="en-US" dirty="0">
              <a:solidFill>
                <a:schemeClr val="tx1"/>
              </a:solidFill>
            </a:endParaRPr>
          </a:p>
        </p:txBody>
      </p:sp>
      <p:sp>
        <p:nvSpPr>
          <p:cNvPr id="3" name="內容版面配置區 2"/>
          <p:cNvSpPr>
            <a:spLocks noGrp="1"/>
          </p:cNvSpPr>
          <p:nvPr>
            <p:ph sz="quarter" idx="4294967295"/>
          </p:nvPr>
        </p:nvSpPr>
        <p:spPr>
          <a:xfrm>
            <a:off x="1524000" y="1700784"/>
            <a:ext cx="8534400" cy="3730752"/>
          </a:xfrm>
          <a:prstGeom prst="rect">
            <a:avLst/>
          </a:prstGeom>
        </p:spPr>
        <p:txBody>
          <a:bodyPr>
            <a:normAutofit fontScale="77500" lnSpcReduction="20000"/>
          </a:bodyPr>
          <a:lstStyle/>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en-US" altLang="zh-TW" sz="2000" b="1" dirty="0" smtClean="0">
                <a:solidFill>
                  <a:schemeClr val="tx1"/>
                </a:solidFill>
                <a:latin typeface="Times New Roman" pitchFamily="18" charset="0"/>
                <a:ea typeface="標楷體" pitchFamily="65" charset="-120"/>
              </a:rPr>
              <a:t>//Test Case 1: input {3,1,4,2} expected result</a:t>
            </a:r>
            <a:r>
              <a:rPr lang="zh-TW" altLang="en-US" sz="2000" b="1" dirty="0" smtClean="0">
                <a:solidFill>
                  <a:schemeClr val="tx1"/>
                </a:solidFill>
                <a:latin typeface="Times New Roman" pitchFamily="18" charset="0"/>
                <a:ea typeface="標楷體" pitchFamily="65" charset="-120"/>
              </a:rPr>
              <a:t>：</a:t>
            </a:r>
            <a:r>
              <a:rPr lang="en-US" altLang="zh-TW" sz="2000" b="1" dirty="0" smtClean="0">
                <a:solidFill>
                  <a:schemeClr val="tx1"/>
                </a:solidFill>
                <a:latin typeface="Times New Roman" pitchFamily="18" charset="0"/>
                <a:ea typeface="標楷體" pitchFamily="65" charset="-120"/>
              </a:rPr>
              <a:t>{1,2,3,4}</a:t>
            </a:r>
          </a:p>
          <a:p>
            <a:pPr eaLnBrk="1" hangingPunct="1">
              <a:lnSpc>
                <a:spcPct val="80000"/>
              </a:lnSpc>
              <a:buFont typeface="Wingdings" pitchFamily="2" charset="2"/>
              <a:buNone/>
              <a:defRPr/>
            </a:pPr>
            <a:r>
              <a:rPr lang="en-US" altLang="zh-TW" sz="2000" b="1" dirty="0" smtClean="0">
                <a:solidFill>
                  <a:schemeClr val="tx1"/>
                </a:solidFill>
                <a:latin typeface="Times New Roman" pitchFamily="18" charset="0"/>
                <a:ea typeface="標楷體" pitchFamily="65" charset="-120"/>
              </a:rPr>
              <a:t>//Test Case 2: input {1,1,1,1} expected result</a:t>
            </a:r>
            <a:r>
              <a:rPr lang="zh-TW" altLang="en-US" sz="2000" b="1" dirty="0" smtClean="0">
                <a:solidFill>
                  <a:schemeClr val="tx1"/>
                </a:solidFill>
                <a:latin typeface="Times New Roman" pitchFamily="18" charset="0"/>
                <a:ea typeface="標楷體" pitchFamily="65" charset="-120"/>
              </a:rPr>
              <a:t>：</a:t>
            </a:r>
            <a:r>
              <a:rPr lang="en-US" altLang="zh-TW" sz="2000" b="1" dirty="0" smtClean="0">
                <a:solidFill>
                  <a:schemeClr val="tx1"/>
                </a:solidFill>
                <a:latin typeface="Times New Roman" pitchFamily="18" charset="0"/>
                <a:ea typeface="標楷體" pitchFamily="65" charset="-120"/>
              </a:rPr>
              <a:t>{1,1,1,1}</a:t>
            </a:r>
          </a:p>
          <a:p>
            <a:pPr eaLnBrk="1" hangingPunct="1">
              <a:lnSpc>
                <a:spcPct val="80000"/>
              </a:lnSpc>
              <a:buFont typeface="Wingdings" pitchFamily="2" charset="2"/>
              <a:buNone/>
              <a:defRPr/>
            </a:pPr>
            <a:r>
              <a:rPr lang="en-US" altLang="zh-TW" sz="2000" b="1" dirty="0" smtClean="0">
                <a:solidFill>
                  <a:schemeClr val="tx1"/>
                </a:solidFill>
                <a:latin typeface="Times New Roman" pitchFamily="18" charset="0"/>
                <a:ea typeface="標楷體" pitchFamily="65" charset="-120"/>
              </a:rPr>
              <a:t>//Test Case 3: input {3,2,4,2} expected result</a:t>
            </a:r>
            <a:r>
              <a:rPr lang="zh-TW" altLang="en-US" sz="2000" b="1" dirty="0" smtClean="0">
                <a:solidFill>
                  <a:schemeClr val="tx1"/>
                </a:solidFill>
                <a:latin typeface="Times New Roman" pitchFamily="18" charset="0"/>
                <a:ea typeface="標楷體" pitchFamily="65" charset="-120"/>
              </a:rPr>
              <a:t>：</a:t>
            </a:r>
            <a:r>
              <a:rPr lang="en-US" altLang="zh-TW" sz="2000" b="1" dirty="0" smtClean="0">
                <a:solidFill>
                  <a:schemeClr val="tx1"/>
                </a:solidFill>
                <a:latin typeface="Times New Roman" pitchFamily="18" charset="0"/>
                <a:ea typeface="標楷體" pitchFamily="65" charset="-120"/>
              </a:rPr>
              <a:t>{2,2,3,4}</a:t>
            </a:r>
          </a:p>
          <a:p>
            <a:pPr eaLnBrk="1" hangingPunct="1">
              <a:lnSpc>
                <a:spcPct val="80000"/>
              </a:lnSpc>
              <a:buFont typeface="Wingdings" pitchFamily="2" charset="2"/>
              <a:buNone/>
              <a:defRPr/>
            </a:pPr>
            <a:r>
              <a:rPr lang="en-US" altLang="zh-TW" sz="2000" dirty="0" smtClean="0">
                <a:latin typeface="Times New Roman" pitchFamily="18" charset="0"/>
                <a:ea typeface="標楷體" pitchFamily="65" charset="-120"/>
              </a:rPr>
              <a:t> </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public void testSort1() {</a:t>
            </a:r>
          </a:p>
          <a:p>
            <a:pPr>
              <a:lnSpc>
                <a:spcPct val="80000"/>
              </a:lnSpc>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input</a:t>
            </a:r>
            <a:r>
              <a:rPr lang="zh-TW" altLang="en-US" sz="2000" dirty="0" smtClean="0">
                <a:solidFill>
                  <a:schemeClr val="tx1"/>
                </a:solidFill>
                <a:latin typeface="Times New Roman" pitchFamily="18" charset="0"/>
                <a:ea typeface="標楷體" pitchFamily="65" charset="-120"/>
              </a:rPr>
              <a:t>為待排序數列，</a:t>
            </a:r>
            <a:r>
              <a:rPr lang="en-US" altLang="zh-TW" sz="2000" dirty="0" err="1" smtClean="0">
                <a:solidFill>
                  <a:schemeClr val="tx1"/>
                </a:solidFill>
                <a:latin typeface="Times New Roman" pitchFamily="18" charset="0"/>
                <a:ea typeface="標楷體" pitchFamily="65" charset="-120"/>
              </a:rPr>
              <a:t>expectedResult</a:t>
            </a:r>
            <a:r>
              <a:rPr lang="zh-TW" altLang="en-US" sz="2000" dirty="0" smtClean="0">
                <a:solidFill>
                  <a:schemeClr val="tx1"/>
                </a:solidFill>
                <a:latin typeface="Times New Roman" pitchFamily="18" charset="0"/>
                <a:ea typeface="標楷體" pitchFamily="65" charset="-120"/>
              </a:rPr>
              <a:t>為預期</a:t>
            </a:r>
            <a:r>
              <a:rPr lang="zh-TW" altLang="en-US" sz="2000" dirty="0">
                <a:solidFill>
                  <a:schemeClr val="tx1"/>
                </a:solidFill>
                <a:latin typeface="Times New Roman" pitchFamily="18" charset="0"/>
                <a:ea typeface="標楷體" pitchFamily="65" charset="-120"/>
              </a:rPr>
              <a:t>結果</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actualResult</a:t>
            </a:r>
            <a:r>
              <a:rPr lang="zh-TW" altLang="en-US" sz="2000" dirty="0">
                <a:solidFill>
                  <a:schemeClr val="tx1"/>
                </a:solidFill>
                <a:latin typeface="Times New Roman" pitchFamily="18" charset="0"/>
                <a:ea typeface="標楷體" pitchFamily="65" charset="-120"/>
              </a:rPr>
              <a:t>為實際</a:t>
            </a:r>
            <a:r>
              <a:rPr lang="zh-TW" altLang="en-US" sz="2000" dirty="0" smtClean="0">
                <a:solidFill>
                  <a:schemeClr val="tx1"/>
                </a:solidFill>
                <a:latin typeface="Times New Roman" pitchFamily="18" charset="0"/>
                <a:ea typeface="標楷體" pitchFamily="65" charset="-120"/>
              </a:rPr>
              <a:t>結果*</a:t>
            </a:r>
            <a:r>
              <a:rPr lang="en-US" altLang="zh-TW" sz="2000" dirty="0" smtClean="0">
                <a:solidFill>
                  <a:schemeClr val="tx1"/>
                </a:solidFill>
                <a:latin typeface="Times New Roman" pitchFamily="18" charset="0"/>
                <a:ea typeface="標楷體" pitchFamily="65" charset="-120"/>
              </a:rPr>
              <a:t>/</a:t>
            </a:r>
            <a:r>
              <a:rPr lang="zh-TW" altLang="en-US"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input[] = {3,1,4,2},</a:t>
            </a:r>
            <a:r>
              <a:rPr lang="en-US" altLang="zh-TW" sz="2000" dirty="0" err="1" smtClean="0">
                <a:solidFill>
                  <a:schemeClr val="tx1"/>
                </a:solidFill>
                <a:latin typeface="Times New Roman" pitchFamily="18" charset="0"/>
                <a:ea typeface="標楷體" pitchFamily="65" charset="-120"/>
              </a:rPr>
              <a:t>expectedResult</a:t>
            </a:r>
            <a:r>
              <a:rPr lang="en-US" altLang="zh-TW" sz="2000" dirty="0" smtClean="0">
                <a:solidFill>
                  <a:schemeClr val="tx1"/>
                </a:solidFill>
                <a:latin typeface="Times New Roman" pitchFamily="18" charset="0"/>
                <a:ea typeface="標楷體" pitchFamily="65" charset="-120"/>
              </a:rPr>
              <a:t>[] = {1,2,3,4};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expectedResult</a:t>
            </a:r>
            <a:r>
              <a:rPr lang="en-US" altLang="zh-TW" sz="20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public void testSort2() {</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public void testSort3() {</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endParaRPr lang="en-US" altLang="zh-TW" sz="2000" dirty="0" smtClean="0">
              <a:solidFill>
                <a:srgbClr val="99FF99"/>
              </a:solidFill>
              <a:latin typeface="Times New Roman" pitchFamily="18" charset="0"/>
              <a:ea typeface="標楷體" pitchFamily="65" charset="-120"/>
            </a:endParaRPr>
          </a:p>
          <a:p>
            <a:pPr eaLnBrk="1" hangingPunct="1">
              <a:lnSpc>
                <a:spcPct val="80000"/>
              </a:lnSpc>
              <a:buFont typeface="Wingdings" pitchFamily="2" charset="2"/>
              <a:buNone/>
              <a:defRPr/>
            </a:pPr>
            <a:endParaRPr lang="en-US" altLang="zh-TW" sz="2000" dirty="0" smtClean="0">
              <a:solidFill>
                <a:srgbClr val="99FF99"/>
              </a:solidFill>
              <a:latin typeface="Times New Roman" pitchFamily="18" charset="0"/>
              <a:ea typeface="標楷體" pitchFamily="65" charset="-120"/>
            </a:endParaRPr>
          </a:p>
          <a:p>
            <a:pPr eaLnBrk="1" hangingPunct="1">
              <a:lnSpc>
                <a:spcPct val="80000"/>
              </a:lnSpc>
              <a:buFont typeface="Wingdings" pitchFamily="2" charset="2"/>
              <a:buNone/>
              <a:defRPr/>
            </a:pPr>
            <a:r>
              <a:rPr lang="zh-TW" altLang="en-US" dirty="0" smtClean="0">
                <a:latin typeface="Times New Roman" pitchFamily="18" charset="0"/>
                <a:ea typeface="標楷體" pitchFamily="65" charset="-120"/>
              </a:rPr>
              <a:t>　</a:t>
            </a:r>
          </a:p>
          <a:p>
            <a:pPr>
              <a:buFont typeface="Wingdings" pitchFamily="2" charset="2"/>
              <a:buNone/>
              <a:defRPr/>
            </a:pPr>
            <a:endParaRPr lang="zh-TW" altLang="en-US" dirty="0"/>
          </a:p>
        </p:txBody>
      </p:sp>
    </p:spTree>
    <p:extLst>
      <p:ext uri="{BB962C8B-B14F-4D97-AF65-F5344CB8AC3E}">
        <p14:creationId xmlns:p14="http://schemas.microsoft.com/office/powerpoint/2010/main" val="556969919"/>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0A37AF9-8D33-40B5-BB3D-2A3DE77EAE3F}" type="slidenum">
              <a:rPr lang="zh-TW" altLang="en-US" smtClean="0">
                <a:solidFill>
                  <a:schemeClr val="tx1"/>
                </a:solidFill>
              </a:rPr>
              <a:pPr>
                <a:defRPr/>
              </a:pPr>
              <a:t>398</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More on Test Cases</a:t>
            </a:r>
            <a:endParaRPr lang="zh-TW" altLang="en-US" dirty="0">
              <a:solidFill>
                <a:schemeClr val="tx1"/>
              </a:solidFill>
            </a:endParaRPr>
          </a:p>
        </p:txBody>
      </p:sp>
      <p:sp>
        <p:nvSpPr>
          <p:cNvPr id="3" name="內容版面配置區 2"/>
          <p:cNvSpPr>
            <a:spLocks noGrp="1"/>
          </p:cNvSpPr>
          <p:nvPr>
            <p:ph sz="quarter" idx="4294967295"/>
          </p:nvPr>
        </p:nvSpPr>
        <p:spPr>
          <a:xfrm>
            <a:off x="1523999" y="1965959"/>
            <a:ext cx="9431867" cy="3816773"/>
          </a:xfrm>
          <a:prstGeom prst="rect">
            <a:avLst/>
          </a:prstGeom>
        </p:spPr>
        <p:txBody>
          <a:bodyPr>
            <a:normAutofit/>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O-O </a:t>
            </a:r>
            <a:r>
              <a:rPr lang="zh-TW" altLang="en-US" dirty="0" smtClean="0">
                <a:solidFill>
                  <a:schemeClr val="tx1"/>
                </a:solidFill>
                <a:latin typeface="標楷體" pitchFamily="65" charset="-120"/>
                <a:ea typeface="標楷體" pitchFamily="65" charset="-120"/>
              </a:rPr>
              <a:t>程式呼叫為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o2 = o1.m1(p1,p2) *</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本法找出不同 </a:t>
            </a:r>
            <a:r>
              <a:rPr lang="en-US" altLang="zh-TW" dirty="0" smtClean="0">
                <a:solidFill>
                  <a:schemeClr val="tx1"/>
                </a:solidFill>
                <a:latin typeface="標楷體" pitchFamily="65" charset="-120"/>
                <a:ea typeface="標楷體" pitchFamily="65" charset="-120"/>
              </a:rPr>
              <a:t>input parameters (p1,p2), output object (o2)</a:t>
            </a:r>
            <a:r>
              <a:rPr lang="zh-TW" altLang="en-US" dirty="0" smtClean="0">
                <a:solidFill>
                  <a:schemeClr val="tx1"/>
                </a:solidFill>
                <a:latin typeface="標楷體" pitchFamily="65" charset="-120"/>
                <a:ea typeface="標楷體" pitchFamily="65" charset="-120"/>
              </a:rPr>
              <a:t>的組合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每一組合為一待測試的狀況</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即 </a:t>
            </a:r>
            <a:r>
              <a:rPr lang="en-US" altLang="zh-TW" dirty="0" smtClean="0">
                <a:solidFill>
                  <a:schemeClr val="tx1"/>
                </a:solidFill>
                <a:latin typeface="標楷體" pitchFamily="65" charset="-120"/>
                <a:ea typeface="標楷體" pitchFamily="65" charset="-120"/>
              </a:rPr>
              <a:t>test case  **</a:t>
            </a:r>
          </a:p>
          <a:p>
            <a:pPr>
              <a:buFont typeface="Wingdings" pitchFamily="2" charset="2"/>
              <a:buNone/>
              <a:defRPr/>
            </a:pPr>
            <a:r>
              <a:rPr lang="zh-TW" altLang="en-US" dirty="0" smtClean="0">
                <a:solidFill>
                  <a:schemeClr val="tx1"/>
                </a:solidFill>
                <a:latin typeface="標楷體" pitchFamily="65" charset="-120"/>
                <a:ea typeface="標楷體" pitchFamily="65" charset="-120"/>
              </a:rPr>
              <a:t>但</a:t>
            </a:r>
            <a:r>
              <a:rPr lang="en-US" altLang="zh-TW" dirty="0" smtClean="0">
                <a:solidFill>
                  <a:schemeClr val="tx1"/>
                </a:solidFill>
                <a:latin typeface="標楷體" pitchFamily="65" charset="-120"/>
                <a:ea typeface="標楷體" pitchFamily="65" charset="-120"/>
              </a:rPr>
              <a:t> o1 (object 1) </a:t>
            </a:r>
            <a:r>
              <a:rPr lang="zh-TW" altLang="en-US" dirty="0" smtClean="0">
                <a:solidFill>
                  <a:schemeClr val="tx1"/>
                </a:solidFill>
                <a:latin typeface="標楷體" pitchFamily="65" charset="-120"/>
                <a:ea typeface="標楷體" pitchFamily="65" charset="-120"/>
              </a:rPr>
              <a:t>內也有多種組合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這需</a:t>
            </a:r>
            <a:r>
              <a:rPr lang="en-US" altLang="zh-TW" dirty="0" smtClean="0">
                <a:solidFill>
                  <a:schemeClr val="tx1"/>
                </a:solidFill>
                <a:latin typeface="標楷體" pitchFamily="65" charset="-120"/>
                <a:ea typeface="標楷體" pitchFamily="65" charset="-120"/>
              </a:rPr>
              <a:t>setter </a:t>
            </a:r>
            <a:r>
              <a:rPr lang="zh-TW" altLang="en-US" dirty="0" smtClean="0">
                <a:solidFill>
                  <a:schemeClr val="tx1"/>
                </a:solidFill>
                <a:latin typeface="標楷體" pitchFamily="65" charset="-120"/>
                <a:ea typeface="標楷體" pitchFamily="65" charset="-120"/>
              </a:rPr>
              <a:t>設定 </a:t>
            </a:r>
            <a:r>
              <a:rPr lang="en-US" altLang="zh-TW" dirty="0" smtClean="0">
                <a:solidFill>
                  <a:schemeClr val="tx1"/>
                </a:solidFill>
                <a:latin typeface="標楷體" pitchFamily="65" charset="-120"/>
                <a:ea typeface="標楷體" pitchFamily="65" charset="-120"/>
              </a:rPr>
              <a:t>object </a:t>
            </a:r>
            <a:r>
              <a:rPr lang="zh-TW" altLang="en-US" dirty="0" smtClean="0">
                <a:solidFill>
                  <a:schemeClr val="tx1"/>
                </a:solidFill>
                <a:latin typeface="標楷體" pitchFamily="65" charset="-120"/>
                <a:ea typeface="標楷體" pitchFamily="65" charset="-120"/>
              </a:rPr>
              <a:t>內 </a:t>
            </a:r>
            <a:r>
              <a:rPr lang="en-US" altLang="zh-TW" dirty="0" smtClean="0">
                <a:solidFill>
                  <a:schemeClr val="tx1"/>
                </a:solidFill>
                <a:latin typeface="標楷體" pitchFamily="65" charset="-120"/>
                <a:ea typeface="標楷體" pitchFamily="65" charset="-120"/>
              </a:rPr>
              <a:t>data value</a:t>
            </a:r>
          </a:p>
          <a:p>
            <a:pPr>
              <a:buFont typeface="Wingdings" pitchFamily="2" charset="2"/>
              <a:buNone/>
              <a:defRPr/>
            </a:pPr>
            <a:r>
              <a:rPr lang="en-US" altLang="zh-TW"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嚴格講</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呼叫時傳入 </a:t>
            </a:r>
            <a:r>
              <a:rPr lang="en-US" altLang="zh-TW" sz="2000" dirty="0" smtClean="0">
                <a:solidFill>
                  <a:schemeClr val="tx1"/>
                </a:solidFill>
                <a:latin typeface="標楷體" pitchFamily="65" charset="-120"/>
                <a:ea typeface="標楷體" pitchFamily="65" charset="-120"/>
              </a:rPr>
              <a:t>arguments, method </a:t>
            </a:r>
            <a:r>
              <a:rPr lang="zh-TW" altLang="en-US" sz="2000" dirty="0" smtClean="0">
                <a:solidFill>
                  <a:schemeClr val="tx1"/>
                </a:solidFill>
                <a:latin typeface="標楷體" pitchFamily="65" charset="-120"/>
                <a:ea typeface="標楷體" pitchFamily="65" charset="-120"/>
              </a:rPr>
              <a:t>本身則寫 </a:t>
            </a:r>
            <a:r>
              <a:rPr lang="en-US" altLang="zh-TW" sz="2000" dirty="0" smtClean="0">
                <a:solidFill>
                  <a:schemeClr val="tx1"/>
                </a:solidFill>
                <a:latin typeface="標楷體" pitchFamily="65" charset="-120"/>
                <a:ea typeface="標楷體" pitchFamily="65" charset="-120"/>
              </a:rPr>
              <a:t>parameters</a:t>
            </a:r>
          </a:p>
          <a:p>
            <a:pPr>
              <a:buFont typeface="Wingdings" pitchFamily="2" charset="2"/>
              <a:buNone/>
              <a:defRPr/>
            </a:pPr>
            <a:r>
              <a:rPr lang="zh-TW" altLang="en-US" dirty="0" smtClean="0">
                <a:solidFill>
                  <a:schemeClr val="tx1"/>
                </a:solidFill>
                <a:latin typeface="標楷體" pitchFamily="65" charset="-120"/>
                <a:ea typeface="標楷體" pitchFamily="65" charset="-120"/>
              </a:rPr>
              <a:t>*</a:t>
            </a:r>
            <a:r>
              <a:rPr lang="en-US" altLang="zh-TW"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若無參數 </a:t>
            </a:r>
            <a:r>
              <a:rPr lang="en-US" altLang="zh-TW" sz="2000" dirty="0" smtClean="0">
                <a:solidFill>
                  <a:schemeClr val="tx1"/>
                </a:solidFill>
                <a:latin typeface="標楷體" pitchFamily="65" charset="-120"/>
                <a:ea typeface="標楷體" pitchFamily="65" charset="-120"/>
              </a:rPr>
              <a:t>m1() </a:t>
            </a:r>
            <a:r>
              <a:rPr lang="zh-TW" altLang="en-US" sz="2000" dirty="0" smtClean="0">
                <a:solidFill>
                  <a:schemeClr val="tx1"/>
                </a:solidFill>
                <a:latin typeface="標楷體" pitchFamily="65" charset="-120"/>
                <a:ea typeface="標楷體" pitchFamily="65" charset="-120"/>
              </a:rPr>
              <a:t>則只有一個 </a:t>
            </a:r>
            <a:r>
              <a:rPr lang="en-US" altLang="zh-TW" sz="2000" dirty="0" smtClean="0">
                <a:solidFill>
                  <a:schemeClr val="tx1"/>
                </a:solidFill>
                <a:latin typeface="標楷體" pitchFamily="65" charset="-120"/>
                <a:ea typeface="標楷體" pitchFamily="65" charset="-120"/>
              </a:rPr>
              <a:t>test case</a:t>
            </a:r>
            <a:r>
              <a:rPr lang="zh-TW" altLang="en-US" sz="2000" dirty="0" smtClean="0">
                <a:solidFill>
                  <a:schemeClr val="tx1"/>
                </a:solidFill>
                <a:latin typeface="標楷體" pitchFamily="65" charset="-120"/>
                <a:ea typeface="標楷體" pitchFamily="65" charset="-120"/>
              </a:rPr>
              <a:t> 就是 </a:t>
            </a:r>
            <a:r>
              <a:rPr lang="en-US" altLang="zh-TW" sz="2000" dirty="0" smtClean="0">
                <a:solidFill>
                  <a:schemeClr val="tx1"/>
                </a:solidFill>
                <a:latin typeface="標楷體" pitchFamily="65" charset="-120"/>
                <a:ea typeface="標楷體" pitchFamily="65" charset="-120"/>
              </a:rPr>
              <a:t>calling object o1 </a:t>
            </a:r>
            <a:r>
              <a:rPr lang="zh-TW" altLang="en-US" sz="2000" dirty="0" smtClean="0">
                <a:solidFill>
                  <a:schemeClr val="tx1"/>
                </a:solidFill>
                <a:latin typeface="標楷體" pitchFamily="65" charset="-120"/>
                <a:ea typeface="標楷體" pitchFamily="65" charset="-120"/>
              </a:rPr>
              <a:t>的 </a:t>
            </a:r>
            <a:r>
              <a:rPr lang="en-US" altLang="zh-TW" sz="2000" dirty="0" smtClean="0">
                <a:solidFill>
                  <a:schemeClr val="tx1"/>
                </a:solidFill>
                <a:latin typeface="標楷體" pitchFamily="65" charset="-120"/>
                <a:ea typeface="標楷體" pitchFamily="65" charset="-120"/>
              </a:rPr>
              <a:t>value</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424176441"/>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CFAE9EC-D17C-4893-AE69-11DE3A9AA7C8}" type="slidenum">
              <a:rPr lang="zh-TW" altLang="en-US" smtClean="0">
                <a:solidFill>
                  <a:schemeClr val="tx1"/>
                </a:solidFill>
              </a:rPr>
              <a:pPr>
                <a:defRPr/>
              </a:pPr>
              <a:t>399</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More on Test Cases (Cont.)</a:t>
            </a:r>
            <a:endParaRPr lang="zh-TW" altLang="en-US" dirty="0">
              <a:solidFill>
                <a:schemeClr val="tx1"/>
              </a:solidFill>
            </a:endParaRPr>
          </a:p>
        </p:txBody>
      </p:sp>
      <p:sp>
        <p:nvSpPr>
          <p:cNvPr id="3" name="內容版面配置區 2"/>
          <p:cNvSpPr>
            <a:spLocks noGrp="1"/>
          </p:cNvSpPr>
          <p:nvPr>
            <p:ph sz="quarter" idx="4294967295"/>
          </p:nvPr>
        </p:nvSpPr>
        <p:spPr>
          <a:xfrm>
            <a:off x="609600" y="1728215"/>
            <a:ext cx="10972800" cy="4402709"/>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舉極簡例</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先開發 </a:t>
            </a:r>
            <a:r>
              <a:rPr lang="en-US" altLang="zh-TW" dirty="0" smtClean="0">
                <a:solidFill>
                  <a:schemeClr val="tx1"/>
                </a:solidFill>
                <a:latin typeface="標楷體" pitchFamily="65" charset="-120"/>
                <a:ea typeface="標楷體" pitchFamily="65" charset="-120"/>
              </a:rPr>
              <a:t>method interface:</a:t>
            </a: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加 </a:t>
            </a:r>
            <a:r>
              <a:rPr lang="en-US" altLang="zh-TW" sz="2400" dirty="0" err="1" smtClean="0">
                <a:solidFill>
                  <a:schemeClr val="tx1"/>
                </a:solidFill>
                <a:latin typeface="標楷體" pitchFamily="65" charset="-120"/>
                <a:ea typeface="標楷體" pitchFamily="65" charset="-120"/>
              </a:rPr>
              <a:t>a,b</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回傳其和</a:t>
            </a:r>
            <a:r>
              <a:rPr lang="en-US" altLang="zh-TW" sz="2400" dirty="0" smtClean="0">
                <a:solidFill>
                  <a:schemeClr val="tx1"/>
                </a:solidFill>
                <a:latin typeface="標楷體" pitchFamily="65" charset="-120"/>
                <a:ea typeface="標楷體" pitchFamily="65" charset="-120"/>
              </a:rPr>
              <a:t>*/public </a:t>
            </a:r>
            <a:r>
              <a:rPr lang="en-US" altLang="zh-TW" sz="2400" dirty="0" err="1" smtClean="0">
                <a:solidFill>
                  <a:schemeClr val="tx1"/>
                </a:solidFill>
                <a:latin typeface="標楷體" pitchFamily="65" charset="-120"/>
                <a:ea typeface="標楷體" pitchFamily="65" charset="-120"/>
              </a:rPr>
              <a:t>int</a:t>
            </a:r>
            <a:r>
              <a:rPr lang="en-US" altLang="zh-TW" sz="2400" dirty="0" smtClean="0">
                <a:solidFill>
                  <a:schemeClr val="tx1"/>
                </a:solidFill>
                <a:latin typeface="標楷體" pitchFamily="65" charset="-120"/>
                <a:ea typeface="標楷體" pitchFamily="65" charset="-120"/>
              </a:rPr>
              <a:t> add (</a:t>
            </a:r>
            <a:r>
              <a:rPr lang="en-US" altLang="zh-TW" sz="2400" dirty="0" err="1" smtClean="0">
                <a:solidFill>
                  <a:schemeClr val="tx1"/>
                </a:solidFill>
                <a:latin typeface="標楷體" pitchFamily="65" charset="-120"/>
                <a:ea typeface="標楷體" pitchFamily="65" charset="-120"/>
              </a:rPr>
              <a:t>int</a:t>
            </a: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a,b</a:t>
            </a:r>
            <a:r>
              <a:rPr lang="en-US" altLang="zh-TW" sz="2400" dirty="0" smtClean="0">
                <a:solidFill>
                  <a:schemeClr val="tx1"/>
                </a:solidFill>
                <a:latin typeface="標楷體" pitchFamily="65" charset="-120"/>
                <a:ea typeface="標楷體" pitchFamily="65" charset="-120"/>
              </a:rPr>
              <a:t>) {}</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1.a,b </a:t>
            </a:r>
            <a:r>
              <a:rPr lang="zh-TW" altLang="en-US" dirty="0" smtClean="0">
                <a:solidFill>
                  <a:schemeClr val="tx1"/>
                </a:solidFill>
                <a:latin typeface="標楷體" pitchFamily="65" charset="-120"/>
                <a:ea typeface="標楷體" pitchFamily="65" charset="-120"/>
              </a:rPr>
              <a:t>各有正</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負三狀況</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共有九狀況</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Case 1: a is 1, b is 2 (</a:t>
            </a:r>
            <a:r>
              <a:rPr lang="zh-TW" altLang="en-US" sz="2400" dirty="0" smtClean="0">
                <a:solidFill>
                  <a:schemeClr val="tx1"/>
                </a:solidFill>
                <a:latin typeface="標楷體" pitchFamily="65" charset="-120"/>
                <a:ea typeface="標楷體" pitchFamily="65" charset="-120"/>
              </a:rPr>
              <a:t>正</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正</a:t>
            </a:r>
            <a:r>
              <a:rPr lang="en-US" altLang="zh-TW" sz="24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Case 2: a is 1, b is 0 (</a:t>
            </a:r>
            <a:r>
              <a:rPr lang="zh-TW" altLang="en-US" sz="2400" dirty="0" smtClean="0">
                <a:solidFill>
                  <a:schemeClr val="tx1"/>
                </a:solidFill>
                <a:latin typeface="標楷體" pitchFamily="65" charset="-120"/>
                <a:ea typeface="標楷體" pitchFamily="65" charset="-120"/>
              </a:rPr>
              <a:t>正</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零</a:t>
            </a:r>
            <a:r>
              <a:rPr lang="en-US" altLang="zh-TW" sz="2400"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將 </a:t>
            </a:r>
            <a:r>
              <a:rPr lang="en-US" altLang="zh-TW" dirty="0" smtClean="0">
                <a:solidFill>
                  <a:schemeClr val="tx1"/>
                </a:solidFill>
                <a:latin typeface="標楷體" pitchFamily="65" charset="-120"/>
                <a:ea typeface="標楷體" pitchFamily="65" charset="-120"/>
              </a:rPr>
              <a:t>9 test cases </a:t>
            </a:r>
            <a:r>
              <a:rPr lang="zh-TW" altLang="en-US" dirty="0" smtClean="0">
                <a:solidFill>
                  <a:schemeClr val="tx1"/>
                </a:solidFill>
                <a:latin typeface="標楷體" pitchFamily="65" charset="-120"/>
                <a:ea typeface="標楷體" pitchFamily="65" charset="-120"/>
              </a:rPr>
              <a:t>寫成 </a:t>
            </a:r>
            <a:r>
              <a:rPr lang="en-US" altLang="zh-TW" dirty="0" smtClean="0">
                <a:solidFill>
                  <a:schemeClr val="tx1"/>
                </a:solidFill>
                <a:latin typeface="標楷體" pitchFamily="65" charset="-120"/>
                <a:ea typeface="標楷體" pitchFamily="65" charset="-120"/>
              </a:rPr>
              <a:t>test code       </a:t>
            </a:r>
            <a:r>
              <a:rPr lang="en-US" altLang="zh-TW" dirty="0" smtClean="0">
                <a:solidFill>
                  <a:srgbClr val="FF0000"/>
                </a:solidFill>
                <a:latin typeface="標楷體" pitchFamily="65" charset="-120"/>
                <a:ea typeface="標楷體" pitchFamily="65" charset="-120"/>
              </a:rPr>
              <a:t>(test code </a:t>
            </a:r>
            <a:r>
              <a:rPr lang="zh-TW" altLang="en-US" dirty="0" smtClean="0">
                <a:solidFill>
                  <a:srgbClr val="FF0000"/>
                </a:solidFill>
                <a:latin typeface="標楷體" pitchFamily="65" charset="-120"/>
                <a:ea typeface="標楷體" pitchFamily="65" charset="-120"/>
              </a:rPr>
              <a:t>可能數十行</a:t>
            </a:r>
            <a:r>
              <a:rPr lang="en-US" altLang="zh-TW" dirty="0" smtClean="0">
                <a:solidFill>
                  <a:srgbClr val="FF0000"/>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再開發 </a:t>
            </a:r>
            <a:r>
              <a:rPr lang="en-US" altLang="zh-TW" dirty="0" smtClean="0">
                <a:solidFill>
                  <a:schemeClr val="tx1"/>
                </a:solidFill>
                <a:latin typeface="標楷體" pitchFamily="65" charset="-120"/>
                <a:ea typeface="標楷體" pitchFamily="65" charset="-120"/>
              </a:rPr>
              <a:t>source code </a:t>
            </a:r>
            <a:r>
              <a:rPr lang="zh-TW" altLang="en-US" dirty="0" smtClean="0">
                <a:solidFill>
                  <a:schemeClr val="tx1"/>
                </a:solidFill>
                <a:latin typeface="標楷體" pitchFamily="65" charset="-120"/>
                <a:ea typeface="標楷體" pitchFamily="65" charset="-120"/>
              </a:rPr>
              <a:t>即</a:t>
            </a:r>
            <a:r>
              <a:rPr lang="en-US" altLang="zh-TW" dirty="0" smtClean="0">
                <a:solidFill>
                  <a:schemeClr val="tx1"/>
                </a:solidFill>
                <a:latin typeface="標楷體" pitchFamily="65" charset="-120"/>
                <a:ea typeface="標楷體" pitchFamily="65" charset="-120"/>
              </a:rPr>
              <a:t> { return </a:t>
            </a:r>
            <a:r>
              <a:rPr lang="en-US" altLang="zh-TW" dirty="0" err="1" smtClean="0">
                <a:solidFill>
                  <a:schemeClr val="tx1"/>
                </a:solidFill>
                <a:latin typeface="標楷體" pitchFamily="65" charset="-120"/>
                <a:ea typeface="標楷體" pitchFamily="65" charset="-120"/>
              </a:rPr>
              <a:t>a+b</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rgbClr val="FF0000"/>
                </a:solidFill>
                <a:latin typeface="標楷體" pitchFamily="65" charset="-120"/>
                <a:ea typeface="標楷體" pitchFamily="65" charset="-120"/>
              </a:rPr>
              <a:t>(source code</a:t>
            </a:r>
            <a:r>
              <a:rPr lang="zh-TW" altLang="en-US" dirty="0" smtClean="0">
                <a:solidFill>
                  <a:srgbClr val="FF0000"/>
                </a:solidFill>
                <a:latin typeface="標楷體" pitchFamily="65" charset="-120"/>
                <a:ea typeface="標楷體" pitchFamily="65" charset="-120"/>
              </a:rPr>
              <a:t>只有一行</a:t>
            </a:r>
            <a:r>
              <a:rPr lang="en-US" altLang="zh-TW" dirty="0" smtClean="0">
                <a:solidFill>
                  <a:srgbClr val="FF0000"/>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4.</a:t>
            </a:r>
            <a:r>
              <a:rPr lang="zh-TW" altLang="en-US" dirty="0" smtClean="0">
                <a:solidFill>
                  <a:schemeClr val="tx1"/>
                </a:solidFill>
                <a:latin typeface="標楷體" pitchFamily="65" charset="-120"/>
                <a:ea typeface="標楷體" pitchFamily="65" charset="-120"/>
              </a:rPr>
              <a:t>最後用</a:t>
            </a:r>
            <a:r>
              <a:rPr lang="en-US" altLang="zh-TW" dirty="0" err="1" smtClean="0">
                <a:solidFill>
                  <a:schemeClr val="tx1"/>
                </a:solidFill>
                <a:latin typeface="標楷體" pitchFamily="65" charset="-120"/>
                <a:ea typeface="標楷體" pitchFamily="65" charset="-120"/>
              </a:rPr>
              <a:t>Junit</a:t>
            </a:r>
            <a:r>
              <a:rPr lang="zh-TW" altLang="en-US" dirty="0" smtClean="0">
                <a:solidFill>
                  <a:schemeClr val="tx1"/>
                </a:solidFill>
                <a:latin typeface="標楷體" pitchFamily="65" charset="-120"/>
                <a:ea typeface="標楷體" pitchFamily="65" charset="-120"/>
              </a:rPr>
              <a:t>跑</a:t>
            </a:r>
            <a:r>
              <a:rPr lang="en-US" altLang="zh-TW" dirty="0" smtClean="0">
                <a:solidFill>
                  <a:schemeClr val="tx1"/>
                </a:solidFill>
                <a:latin typeface="標楷體" pitchFamily="65" charset="-120"/>
                <a:ea typeface="標楷體" pitchFamily="65" charset="-120"/>
              </a:rPr>
              <a:t>test code</a:t>
            </a:r>
            <a:r>
              <a:rPr lang="zh-TW" altLang="en-US" dirty="0" smtClean="0">
                <a:solidFill>
                  <a:schemeClr val="tx1"/>
                </a:solidFill>
                <a:latin typeface="標楷體" pitchFamily="65" charset="-120"/>
                <a:ea typeface="標楷體" pitchFamily="65" charset="-120"/>
              </a:rPr>
              <a:t>測</a:t>
            </a:r>
            <a:r>
              <a:rPr lang="en-US" altLang="zh-TW" dirty="0" smtClean="0">
                <a:solidFill>
                  <a:schemeClr val="tx1"/>
                </a:solidFill>
                <a:latin typeface="標楷體" pitchFamily="65" charset="-120"/>
                <a:ea typeface="標楷體" pitchFamily="65" charset="-120"/>
              </a:rPr>
              <a:t>source code</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798645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DFB4628-86AC-4554-8F6D-16A898642A33}" type="slidenum">
              <a:rPr lang="zh-TW" altLang="en-US" smtClean="0"/>
              <a:pPr>
                <a:defRPr/>
              </a:pPr>
              <a:t>4</a:t>
            </a:fld>
            <a:endParaRPr lang="en-US" altLang="zh-TW" dirty="0"/>
          </a:p>
        </p:txBody>
      </p:sp>
      <p:sp>
        <p:nvSpPr>
          <p:cNvPr id="272387" name="Rectangle 3"/>
          <p:cNvSpPr>
            <a:spLocks noGrp="1" noChangeArrowheads="1"/>
          </p:cNvSpPr>
          <p:nvPr>
            <p:ph sz="quarter" idx="4294967295"/>
          </p:nvPr>
        </p:nvSpPr>
        <p:spPr>
          <a:xfrm>
            <a:off x="0" y="0"/>
            <a:ext cx="12192000" cy="6858000"/>
          </a:xfrm>
          <a:prstGeom prst="rect">
            <a:avLst/>
          </a:prstGeom>
        </p:spPr>
        <p:txBody>
          <a:bodyPr/>
          <a:lstStyle/>
          <a:p>
            <a:pPr eaLnBrk="1" hangingPunct="1">
              <a:buFont typeface="Wingdings" pitchFamily="2" charset="2"/>
              <a:buNone/>
              <a:defRPr/>
            </a:pPr>
            <a:endParaRPr lang="zh-TW" altLang="en-US" smtClean="0"/>
          </a:p>
        </p:txBody>
      </p:sp>
      <p:pic>
        <p:nvPicPr>
          <p:cNvPr id="6147" name="Picture 4" descr="disas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97109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AECC84A-F1A2-47A1-B5CD-7682B82FA385}" type="slidenum">
              <a:rPr lang="zh-TW" altLang="en-US" smtClean="0"/>
              <a:pPr>
                <a:defRPr/>
              </a:pPr>
              <a:t>40</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溝通的三個例子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737360"/>
            <a:ext cx="8534400" cy="3730752"/>
          </a:xfrm>
          <a:prstGeom prst="rect">
            <a:avLst/>
          </a:prstGeom>
        </p:spPr>
        <p:txBody>
          <a:bodyPr>
            <a:normAutofit/>
          </a:bodyPr>
          <a:lstStyle/>
          <a:p>
            <a:pPr>
              <a:defRPr/>
            </a:pPr>
            <a:r>
              <a:rPr lang="en-US" altLang="zh-TW" dirty="0" smtClean="0">
                <a:solidFill>
                  <a:schemeClr val="tx1"/>
                </a:solidFill>
              </a:rPr>
              <a:t>2) </a:t>
            </a:r>
            <a:r>
              <a:rPr lang="zh-TW" altLang="en-US" dirty="0" smtClean="0">
                <a:solidFill>
                  <a:schemeClr val="tx1"/>
                </a:solidFill>
                <a:latin typeface="標楷體" pitchFamily="65" charset="-120"/>
                <a:ea typeface="標楷體" pitchFamily="65" charset="-120"/>
              </a:rPr>
              <a:t>攀岩</a:t>
            </a: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這是</a:t>
            </a:r>
            <a:r>
              <a:rPr lang="en-US" altLang="zh-TW" dirty="0" smtClean="0">
                <a:solidFill>
                  <a:schemeClr val="tx1"/>
                </a:solidFill>
                <a:latin typeface="標楷體" pitchFamily="65" charset="-120"/>
                <a:ea typeface="標楷體" pitchFamily="65" charset="-120"/>
              </a:rPr>
              <a:t>Cockburn</a:t>
            </a:r>
            <a:r>
              <a:rPr lang="zh-TW" altLang="en-US" dirty="0" smtClean="0">
                <a:solidFill>
                  <a:schemeClr val="tx1"/>
                </a:solidFill>
                <a:latin typeface="標楷體" pitchFamily="65" charset="-120"/>
                <a:ea typeface="標楷體" pitchFamily="65" charset="-120"/>
              </a:rPr>
              <a:t>喜歡舉的例子</a:t>
            </a:r>
            <a:endParaRPr lang="en-US" altLang="zh-TW" dirty="0" smtClean="0">
              <a:solidFill>
                <a:schemeClr val="tx1"/>
              </a:solidFill>
              <a:latin typeface="標楷體" pitchFamily="65" charset="-120"/>
              <a:ea typeface="標楷體" pitchFamily="65" charset="-120"/>
            </a:endParaRPr>
          </a:p>
          <a:p>
            <a:pPr marL="0" indent="0">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攀岩要有體能條件</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技術訓練</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各式裝備等不是每個人皆可勝</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任 同理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不是每個人皆可勝任軟體工程師</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攀岩時不可單飛</a:t>
            </a: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要等同伴的安全信號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才可向上攀</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否則粉</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身碎骨</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這需生死與共高度信任感及精準溝通</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類似的是 </a:t>
            </a:r>
            <a:r>
              <a:rPr lang="en-US" altLang="zh-TW" dirty="0" smtClean="0">
                <a:solidFill>
                  <a:schemeClr val="tx1"/>
                </a:solidFill>
                <a:latin typeface="標楷體" pitchFamily="65" charset="-120"/>
                <a:ea typeface="標楷體" pitchFamily="65" charset="-120"/>
              </a:rPr>
              <a:t>pair programming</a:t>
            </a:r>
            <a:r>
              <a:rPr lang="zh-TW" altLang="en-US" dirty="0" smtClean="0">
                <a:solidFill>
                  <a:schemeClr val="tx1"/>
                </a:solidFill>
                <a:latin typeface="標楷體" pitchFamily="65" charset="-120"/>
                <a:ea typeface="標楷體" pitchFamily="65" charset="-120"/>
              </a:rPr>
              <a:t> 一人寫程式時 同伴緊盯著 一</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發現不對 馬上發聲示警 共同解決</a:t>
            </a:r>
            <a:endParaRPr lang="zh-TW" altLang="en-US" dirty="0">
              <a:solidFill>
                <a:schemeClr val="tx1"/>
              </a:solidFill>
            </a:endParaRPr>
          </a:p>
        </p:txBody>
      </p:sp>
    </p:spTree>
    <p:extLst>
      <p:ext uri="{BB962C8B-B14F-4D97-AF65-F5344CB8AC3E}">
        <p14:creationId xmlns:p14="http://schemas.microsoft.com/office/powerpoint/2010/main" val="144945048"/>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3BE3434-BBAD-4E52-9B0B-2C796C5A92CC}" type="slidenum">
              <a:rPr lang="zh-TW" altLang="en-US" smtClean="0">
                <a:solidFill>
                  <a:schemeClr val="tx1"/>
                </a:solidFill>
              </a:rPr>
              <a:pPr>
                <a:defRPr/>
              </a:pPr>
              <a:t>400</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Test-First Development (TFD)</a:t>
            </a:r>
            <a:endParaRPr lang="zh-TW" altLang="en-US" dirty="0">
              <a:solidFill>
                <a:schemeClr val="tx1"/>
              </a:solidFill>
            </a:endParaRPr>
          </a:p>
        </p:txBody>
      </p:sp>
      <p:sp>
        <p:nvSpPr>
          <p:cNvPr id="3" name="內容版面配置區 2"/>
          <p:cNvSpPr>
            <a:spLocks noGrp="1"/>
          </p:cNvSpPr>
          <p:nvPr>
            <p:ph sz="quarter" idx="4294967295"/>
          </p:nvPr>
        </p:nvSpPr>
        <p:spPr>
          <a:xfrm>
            <a:off x="1524000" y="1536192"/>
            <a:ext cx="8534400" cy="4082288"/>
          </a:xfrm>
          <a:prstGeom prst="rect">
            <a:avLst/>
          </a:prstGeom>
        </p:spPr>
        <p:txBody>
          <a:bodyPr>
            <a:normAutofit lnSpcReduction="1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Agile </a:t>
            </a:r>
            <a:r>
              <a:rPr lang="zh-TW" altLang="en-US" dirty="0" smtClean="0">
                <a:solidFill>
                  <a:schemeClr val="tx1"/>
                </a:solidFill>
                <a:latin typeface="標楷體" pitchFamily="65" charset="-120"/>
                <a:ea typeface="標楷體" pitchFamily="65" charset="-120"/>
              </a:rPr>
              <a:t>先開發 </a:t>
            </a:r>
            <a:r>
              <a:rPr lang="en-US" altLang="zh-TW" dirty="0" smtClean="0">
                <a:solidFill>
                  <a:schemeClr val="tx1"/>
                </a:solidFill>
                <a:latin typeface="標楷體" pitchFamily="65" charset="-120"/>
                <a:ea typeface="標楷體" pitchFamily="65" charset="-120"/>
              </a:rPr>
              <a:t>test code </a:t>
            </a:r>
            <a:r>
              <a:rPr lang="zh-TW" altLang="en-US" dirty="0" smtClean="0">
                <a:solidFill>
                  <a:schemeClr val="tx1"/>
                </a:solidFill>
                <a:latin typeface="標楷體" pitchFamily="65" charset="-120"/>
                <a:ea typeface="標楷體" pitchFamily="65" charset="-120"/>
              </a:rPr>
              <a:t>再開發 </a:t>
            </a:r>
            <a:r>
              <a:rPr lang="en-US" altLang="zh-TW" dirty="0" smtClean="0">
                <a:solidFill>
                  <a:schemeClr val="tx1"/>
                </a:solidFill>
                <a:latin typeface="標楷體" pitchFamily="65" charset="-120"/>
                <a:ea typeface="標楷體" pitchFamily="65" charset="-120"/>
              </a:rPr>
              <a:t>source code </a:t>
            </a: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故又叫 </a:t>
            </a:r>
            <a:r>
              <a:rPr lang="en-US" altLang="zh-TW" dirty="0" smtClean="0">
                <a:solidFill>
                  <a:schemeClr val="tx1"/>
                </a:solidFill>
                <a:latin typeface="標楷體" pitchFamily="65" charset="-120"/>
                <a:ea typeface="標楷體" pitchFamily="65" charset="-120"/>
              </a:rPr>
              <a:t>test-first development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維修時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先依需求開發 </a:t>
            </a:r>
            <a:r>
              <a:rPr lang="en-US" altLang="zh-TW" dirty="0" smtClean="0">
                <a:solidFill>
                  <a:schemeClr val="tx1"/>
                </a:solidFill>
                <a:latin typeface="標楷體" pitchFamily="65" charset="-120"/>
                <a:ea typeface="標楷體" pitchFamily="65" charset="-120"/>
              </a:rPr>
              <a:t>test code</a:t>
            </a:r>
            <a:r>
              <a:rPr lang="zh-TW" altLang="en-US" dirty="0" smtClean="0">
                <a:solidFill>
                  <a:schemeClr val="tx1"/>
                </a:solidFill>
                <a:latin typeface="標楷體" pitchFamily="65" charset="-120"/>
                <a:ea typeface="標楷體" pitchFamily="65" charset="-120"/>
              </a:rPr>
              <a:t> 一開始它必須 </a:t>
            </a:r>
            <a:r>
              <a:rPr lang="en-US" altLang="zh-TW" b="1" dirty="0" smtClean="0">
                <a:solidFill>
                  <a:schemeClr val="tx1"/>
                </a:solidFill>
                <a:latin typeface="標楷體" pitchFamily="65" charset="-120"/>
                <a:ea typeface="標楷體" pitchFamily="65" charset="-120"/>
              </a:rPr>
              <a:t>FAIL</a:t>
            </a:r>
            <a:r>
              <a:rPr lang="zh-TW" altLang="en-US" b="1" dirty="0" smtClean="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因尚未維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修 </a:t>
            </a:r>
            <a:r>
              <a:rPr lang="en-US" altLang="zh-TW" dirty="0" smtClean="0">
                <a:solidFill>
                  <a:schemeClr val="tx1"/>
                </a:solidFill>
                <a:latin typeface="標楷體" pitchFamily="65" charset="-120"/>
                <a:ea typeface="標楷體" pitchFamily="65" charset="-120"/>
              </a:rPr>
              <a:t>source code)</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再修改 </a:t>
            </a:r>
            <a:r>
              <a:rPr lang="en-US" altLang="zh-TW" dirty="0" smtClean="0">
                <a:solidFill>
                  <a:schemeClr val="tx1"/>
                </a:solidFill>
                <a:latin typeface="標楷體" pitchFamily="65" charset="-120"/>
                <a:ea typeface="標楷體" pitchFamily="65" charset="-120"/>
              </a:rPr>
              <a:t>source code</a:t>
            </a:r>
            <a:r>
              <a:rPr lang="zh-TW" altLang="en-US" dirty="0" smtClean="0">
                <a:solidFill>
                  <a:schemeClr val="tx1"/>
                </a:solidFill>
                <a:latin typeface="標楷體" pitchFamily="65" charset="-120"/>
                <a:ea typeface="標楷體" pitchFamily="65" charset="-120"/>
              </a:rPr>
              <a:t> 使 </a:t>
            </a:r>
            <a:r>
              <a:rPr lang="en-US" altLang="zh-TW" dirty="0" smtClean="0">
                <a:solidFill>
                  <a:schemeClr val="tx1"/>
                </a:solidFill>
                <a:latin typeface="標楷體" pitchFamily="65" charset="-120"/>
                <a:ea typeface="標楷體" pitchFamily="65" charset="-120"/>
              </a:rPr>
              <a:t>test code</a:t>
            </a:r>
            <a:r>
              <a:rPr lang="zh-TW" altLang="en-US" dirty="0" smtClean="0">
                <a:solidFill>
                  <a:schemeClr val="tx1"/>
                </a:solidFill>
                <a:latin typeface="標楷體" pitchFamily="65" charset="-120"/>
                <a:ea typeface="標楷體" pitchFamily="65" charset="-120"/>
              </a:rPr>
              <a:t> 逐一 </a:t>
            </a:r>
            <a:r>
              <a:rPr lang="en-US" altLang="zh-TW" b="1" dirty="0" smtClean="0">
                <a:solidFill>
                  <a:schemeClr val="tx1"/>
                </a:solidFill>
                <a:latin typeface="標楷體" pitchFamily="65" charset="-120"/>
                <a:ea typeface="標楷體" pitchFamily="65" charset="-120"/>
              </a:rPr>
              <a:t>PASS</a:t>
            </a: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這樣反覆做 就可以最簡單方式滿足需求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其中又不斷 </a:t>
            </a:r>
            <a:r>
              <a:rPr lang="en-US" altLang="zh-TW" dirty="0" smtClean="0">
                <a:solidFill>
                  <a:schemeClr val="tx1"/>
                </a:solidFill>
                <a:latin typeface="標楷體" pitchFamily="65" charset="-120"/>
                <a:ea typeface="標楷體" pitchFamily="65" charset="-120"/>
              </a:rPr>
              <a:t>re-factor source code </a:t>
            </a:r>
            <a:r>
              <a:rPr lang="zh-TW" altLang="en-US" dirty="0" smtClean="0">
                <a:solidFill>
                  <a:schemeClr val="tx1"/>
                </a:solidFill>
                <a:latin typeface="標楷體" pitchFamily="65" charset="-120"/>
                <a:ea typeface="標楷體" pitchFamily="65" charset="-120"/>
              </a:rPr>
              <a:t>使之達到 </a:t>
            </a:r>
            <a:r>
              <a:rPr lang="en-US" altLang="zh-TW" dirty="0" smtClean="0">
                <a:solidFill>
                  <a:schemeClr val="tx1"/>
                </a:solidFill>
                <a:latin typeface="標楷體" pitchFamily="65" charset="-120"/>
                <a:ea typeface="標楷體" pitchFamily="65" charset="-120"/>
              </a:rPr>
              <a:t>simplicity  </a:t>
            </a: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84245980"/>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dirty="0" smtClean="0"/>
              <a:t>                            </a:t>
            </a:r>
            <a:r>
              <a:rPr lang="en-US" altLang="zh-TW" u="sng" dirty="0" smtClean="0"/>
              <a:t>This slides</a:t>
            </a:r>
            <a:r>
              <a:rPr lang="en-US" altLang="zh-TW" dirty="0" smtClean="0"/>
              <a:t>                                   </a:t>
            </a:r>
            <a:r>
              <a:rPr lang="en-US" altLang="zh-TW" u="sng" dirty="0" smtClean="0"/>
              <a:t>Eclipse</a:t>
            </a:r>
            <a:endParaRPr lang="en-US" altLang="zh-TW" u="sng" dirty="0"/>
          </a:p>
          <a:p>
            <a:pPr marL="0" indent="0">
              <a:buNone/>
            </a:pPr>
            <a:r>
              <a:rPr lang="en-US" altLang="zh-TW" dirty="0" smtClean="0"/>
              <a:t>                             test case                                        None</a:t>
            </a:r>
          </a:p>
          <a:p>
            <a:pPr marL="0" indent="0">
              <a:buNone/>
            </a:pPr>
            <a:r>
              <a:rPr lang="en-US" altLang="zh-TW" dirty="0"/>
              <a:t> </a:t>
            </a:r>
            <a:r>
              <a:rPr lang="en-US" altLang="zh-TW" dirty="0" smtClean="0"/>
              <a:t>                            test method                                  test case</a:t>
            </a:r>
          </a:p>
          <a:p>
            <a:pPr marL="0" indent="0">
              <a:buNone/>
            </a:pPr>
            <a:r>
              <a:rPr lang="en-US" altLang="zh-TW" dirty="0"/>
              <a:t> </a:t>
            </a:r>
            <a:r>
              <a:rPr lang="en-US" altLang="zh-TW" dirty="0" smtClean="0"/>
              <a:t>                            test class                                        unit test</a:t>
            </a:r>
          </a:p>
          <a:p>
            <a:pPr marL="0" indent="0">
              <a:buNone/>
            </a:pPr>
            <a:r>
              <a:rPr lang="en-US" altLang="zh-TW" dirty="0"/>
              <a:t> </a:t>
            </a:r>
            <a:r>
              <a:rPr lang="en-US" altLang="zh-TW" dirty="0" smtClean="0"/>
              <a:t>                            test code                                        test suite</a:t>
            </a:r>
          </a:p>
          <a:p>
            <a:pPr marL="0" indent="0">
              <a:buNone/>
            </a:pP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rPr>
              <a:t>Terms Used </a:t>
            </a:r>
            <a:endParaRPr lang="zh-TW" altLang="en-US" dirty="0">
              <a:solidFill>
                <a:schemeClr val="tx1"/>
              </a:solidFill>
            </a:endParaRPr>
          </a:p>
        </p:txBody>
      </p:sp>
    </p:spTree>
    <p:extLst>
      <p:ext uri="{BB962C8B-B14F-4D97-AF65-F5344CB8AC3E}">
        <p14:creationId xmlns:p14="http://schemas.microsoft.com/office/powerpoint/2010/main" val="1432220726"/>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9062A8E-6614-46A0-ACD3-C9C6B2F7647D}" type="slidenum">
              <a:rPr lang="zh-TW" altLang="en-US" smtClean="0">
                <a:solidFill>
                  <a:schemeClr val="tx1"/>
                </a:solidFill>
              </a:rPr>
              <a:pPr>
                <a:defRPr/>
              </a:pPr>
              <a:t>402</a:t>
            </a:fld>
            <a:endParaRPr lang="en-US" altLang="zh-TW">
              <a:solidFill>
                <a:schemeClr val="tx1"/>
              </a:solidFill>
            </a:endParaRPr>
          </a:p>
        </p:txBody>
      </p:sp>
      <p:sp>
        <p:nvSpPr>
          <p:cNvPr id="187394" name="Rectangle 2"/>
          <p:cNvSpPr>
            <a:spLocks noGrp="1" noChangeArrowheads="1"/>
          </p:cNvSpPr>
          <p:nvPr>
            <p:ph type="title"/>
          </p:nvPr>
        </p:nvSpPr>
        <p:spPr/>
        <p:txBody>
          <a:bodyPr/>
          <a:lstStyle/>
          <a:p>
            <a:pPr eaLnBrk="1" hangingPunct="1">
              <a:defRPr/>
            </a:pPr>
            <a:r>
              <a:rPr lang="en-US" altLang="zh-TW" sz="4000" dirty="0" smtClean="0">
                <a:solidFill>
                  <a:schemeClr val="tx1"/>
                </a:solidFill>
                <a:latin typeface="Times New Roman" pitchFamily="18" charset="0"/>
                <a:ea typeface="標楷體" pitchFamily="65" charset="-120"/>
              </a:rPr>
              <a:t>7.</a:t>
            </a:r>
            <a:r>
              <a:rPr lang="zh-TW" altLang="en-US" sz="4000" dirty="0" smtClean="0">
                <a:solidFill>
                  <a:schemeClr val="tx1"/>
                </a:solidFill>
                <a:latin typeface="Times New Roman" pitchFamily="18" charset="0"/>
                <a:ea typeface="標楷體" pitchFamily="65" charset="-120"/>
              </a:rPr>
              <a:t>資料結構設計 </a:t>
            </a:r>
            <a:br>
              <a:rPr lang="zh-TW" altLang="en-US" sz="4000" dirty="0" smtClean="0">
                <a:solidFill>
                  <a:schemeClr val="tx1"/>
                </a:solidFill>
                <a:latin typeface="Times New Roman" pitchFamily="18" charset="0"/>
                <a:ea typeface="標楷體" pitchFamily="65" charset="-120"/>
              </a:rPr>
            </a:br>
            <a:r>
              <a:rPr lang="en-US" altLang="zh-TW" sz="4000" dirty="0" smtClean="0">
                <a:solidFill>
                  <a:schemeClr val="tx1"/>
                </a:solidFill>
                <a:latin typeface="Times New Roman" pitchFamily="18" charset="0"/>
                <a:ea typeface="標楷體" pitchFamily="65" charset="-120"/>
              </a:rPr>
              <a:t>(Data Structure Design)</a:t>
            </a:r>
          </a:p>
        </p:txBody>
      </p:sp>
      <p:sp>
        <p:nvSpPr>
          <p:cNvPr id="187395" name="Rectangle 3"/>
          <p:cNvSpPr>
            <a:spLocks noGrp="1" noChangeArrowheads="1"/>
          </p:cNvSpPr>
          <p:nvPr>
            <p:ph sz="quarter" idx="4294967295"/>
          </p:nvPr>
        </p:nvSpPr>
        <p:spPr>
          <a:xfrm>
            <a:off x="1524000" y="1664208"/>
            <a:ext cx="8534400" cy="2542032"/>
          </a:xfrm>
          <a:prstGeom prst="rect">
            <a:avLst/>
          </a:prstGeom>
        </p:spPr>
        <p:txBody>
          <a:bodyPr>
            <a:normAutofit fontScale="92500" lnSpcReduction="10000"/>
          </a:bodyPr>
          <a:lstStyle/>
          <a:p>
            <a:pPr eaLnBrk="1" hangingPunct="1">
              <a:defRPr/>
            </a:pPr>
            <a:r>
              <a:rPr lang="zh-TW" altLang="en-US" dirty="0" smtClean="0">
                <a:solidFill>
                  <a:schemeClr val="tx1"/>
                </a:solidFill>
                <a:latin typeface="標楷體" pitchFamily="65" charset="-120"/>
                <a:ea typeface="標楷體" pitchFamily="65" charset="-120"/>
              </a:rPr>
              <a:t>對每個 </a:t>
            </a:r>
            <a:r>
              <a:rPr lang="en-US" altLang="zh-TW" dirty="0" smtClean="0">
                <a:solidFill>
                  <a:schemeClr val="tx1"/>
                </a:solidFill>
                <a:latin typeface="標楷體" pitchFamily="65" charset="-120"/>
                <a:ea typeface="標楷體" pitchFamily="65" charset="-120"/>
              </a:rPr>
              <a:t>class</a:t>
            </a:r>
            <a:r>
              <a:rPr lang="zh-TW" altLang="en-US" dirty="0" smtClean="0">
                <a:solidFill>
                  <a:schemeClr val="tx1"/>
                </a:solidFill>
                <a:latin typeface="標楷體" pitchFamily="65" charset="-120"/>
                <a:ea typeface="標楷體" pitchFamily="65" charset="-120"/>
              </a:rPr>
              <a:t>，要設計這 </a:t>
            </a:r>
            <a:r>
              <a:rPr lang="en-US" altLang="zh-TW" dirty="0" smtClean="0">
                <a:solidFill>
                  <a:schemeClr val="tx1"/>
                </a:solidFill>
                <a:latin typeface="標楷體" pitchFamily="65" charset="-120"/>
                <a:ea typeface="標楷體" pitchFamily="65" charset="-120"/>
              </a:rPr>
              <a:t>class </a:t>
            </a:r>
            <a:r>
              <a:rPr lang="zh-TW" altLang="en-US" dirty="0" smtClean="0">
                <a:solidFill>
                  <a:schemeClr val="tx1"/>
                </a:solidFill>
                <a:latin typeface="標楷體" pitchFamily="65" charset="-120"/>
                <a:ea typeface="標楷體" pitchFamily="65" charset="-120"/>
              </a:rPr>
              <a:t>所含的 </a:t>
            </a:r>
            <a:r>
              <a:rPr lang="en-US" altLang="zh-TW" dirty="0" smtClean="0">
                <a:solidFill>
                  <a:schemeClr val="tx1"/>
                </a:solidFill>
                <a:latin typeface="標楷體" pitchFamily="65" charset="-120"/>
                <a:ea typeface="標楷體" pitchFamily="65" charset="-120"/>
              </a:rPr>
              <a:t>public methods </a:t>
            </a:r>
            <a:r>
              <a:rPr lang="zh-TW" altLang="en-US" dirty="0" smtClean="0">
                <a:solidFill>
                  <a:schemeClr val="tx1"/>
                </a:solidFill>
                <a:latin typeface="標楷體" pitchFamily="65" charset="-120"/>
                <a:ea typeface="標楷體" pitchFamily="65" charset="-120"/>
              </a:rPr>
              <a:t>共同要用的 </a:t>
            </a:r>
            <a:r>
              <a:rPr lang="en-US" altLang="zh-TW" dirty="0" smtClean="0">
                <a:solidFill>
                  <a:schemeClr val="tx1"/>
                </a:solidFill>
                <a:latin typeface="標楷體" pitchFamily="65" charset="-120"/>
                <a:ea typeface="標楷體" pitchFamily="65" charset="-120"/>
              </a:rPr>
              <a:t>data</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即 </a:t>
            </a:r>
            <a:r>
              <a:rPr lang="en-US" altLang="zh-TW" dirty="0" smtClean="0">
                <a:solidFill>
                  <a:schemeClr val="tx1"/>
                </a:solidFill>
                <a:latin typeface="標楷體" pitchFamily="65" charset="-120"/>
                <a:ea typeface="標楷體" pitchFamily="65" charset="-120"/>
              </a:rPr>
              <a:t>class variable)</a:t>
            </a:r>
          </a:p>
          <a:p>
            <a:pPr eaLnBrk="1" hangingPunct="1">
              <a:buFont typeface="Wingdings" pitchFamily="2" charset="2"/>
              <a:buNone/>
              <a:defRPr/>
            </a:pPr>
            <a:endParaRPr lang="zh-TW" altLang="en-US" dirty="0" smtClean="0">
              <a:solidFill>
                <a:schemeClr val="tx1"/>
              </a:solidFill>
              <a:latin typeface="標楷體" pitchFamily="65" charset="-120"/>
              <a:ea typeface="標楷體" pitchFamily="65" charset="-120"/>
            </a:endParaRPr>
          </a:p>
          <a:p>
            <a:pPr eaLnBrk="1" hangingPunct="1">
              <a:defRPr/>
            </a:pPr>
            <a:r>
              <a:rPr lang="zh-TW" altLang="en-US" dirty="0" smtClean="0">
                <a:solidFill>
                  <a:schemeClr val="tx1"/>
                </a:solidFill>
                <a:latin typeface="標楷體" pitchFamily="65" charset="-120"/>
                <a:ea typeface="標楷體" pitchFamily="65" charset="-120"/>
              </a:rPr>
              <a:t>儘可能設計出 </a:t>
            </a: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high-level data structure </a:t>
            </a:r>
            <a:r>
              <a:rPr lang="zh-TW" altLang="en-US" dirty="0" smtClean="0">
                <a:solidFill>
                  <a:schemeClr val="tx1"/>
                </a:solidFill>
                <a:latin typeface="標楷體" pitchFamily="65" charset="-120"/>
                <a:ea typeface="標楷體" pitchFamily="65" charset="-120"/>
              </a:rPr>
              <a:t>如</a:t>
            </a:r>
            <a:r>
              <a:rPr lang="en-US" altLang="zh-TW" dirty="0" smtClean="0">
                <a:solidFill>
                  <a:schemeClr val="tx1"/>
                </a:solidFill>
                <a:latin typeface="標楷體" pitchFamily="65" charset="-120"/>
                <a:ea typeface="標楷體" pitchFamily="65" charset="-120"/>
              </a:rPr>
              <a:t>tree </a:t>
            </a:r>
            <a:r>
              <a:rPr lang="zh-TW" altLang="en-US" dirty="0" smtClean="0">
                <a:solidFill>
                  <a:schemeClr val="tx1"/>
                </a:solidFill>
                <a:latin typeface="標楷體" pitchFamily="65" charset="-120"/>
                <a:ea typeface="標楷體" pitchFamily="65" charset="-120"/>
              </a:rPr>
              <a:t>而非</a:t>
            </a: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low-level  data structure </a:t>
            </a:r>
            <a:r>
              <a:rPr lang="zh-TW" altLang="en-US" dirty="0" smtClean="0">
                <a:solidFill>
                  <a:schemeClr val="tx1"/>
                </a:solidFill>
                <a:latin typeface="標楷體" pitchFamily="65" charset="-120"/>
                <a:ea typeface="標楷體" pitchFamily="65" charset="-120"/>
              </a:rPr>
              <a:t>如</a:t>
            </a:r>
            <a:r>
              <a:rPr lang="en-US" altLang="zh-TW" dirty="0" smtClean="0">
                <a:solidFill>
                  <a:schemeClr val="tx1"/>
                </a:solidFill>
                <a:latin typeface="標楷體" pitchFamily="65" charset="-120"/>
                <a:ea typeface="標楷體" pitchFamily="65" charset="-120"/>
              </a:rPr>
              <a:t>array</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這樣可簡化 演算法設計 使之易於思考 </a:t>
            </a:r>
          </a:p>
          <a:p>
            <a:pPr eaLnBrk="1" hangingPunct="1">
              <a:buFont typeface="Wingdings" pitchFamily="2" charset="2"/>
              <a:buNone/>
              <a:defRPr/>
            </a:pPr>
            <a:endParaRPr lang="zh-TW" altLang="en-US"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618720655"/>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422458"/>
          </a:xfrm>
        </p:spPr>
        <p:txBody>
          <a:bodyPr>
            <a:normAutofit fontScale="47500" lnSpcReduction="20000"/>
          </a:bodyPr>
          <a:lstStyle/>
          <a:p>
            <a:pPr marL="0" indent="0">
              <a:buNone/>
            </a:pPr>
            <a:r>
              <a:rPr lang="zh-TW" altLang="en-US" sz="5100" dirty="0" smtClean="0">
                <a:latin typeface="標楷體" pitchFamily="65" charset="-120"/>
                <a:ea typeface="標楷體" pitchFamily="65" charset="-120"/>
              </a:rPr>
              <a:t>最基本的 </a:t>
            </a:r>
            <a:r>
              <a:rPr lang="en-US" altLang="zh-TW" sz="5100" dirty="0" smtClean="0">
                <a:latin typeface="標楷體" pitchFamily="65" charset="-120"/>
                <a:ea typeface="標楷體" pitchFamily="65" charset="-120"/>
              </a:rPr>
              <a:t>Discrete Math. </a:t>
            </a:r>
            <a:r>
              <a:rPr lang="zh-TW" altLang="en-US" sz="5100" dirty="0" smtClean="0">
                <a:latin typeface="標楷體" pitchFamily="65" charset="-120"/>
                <a:ea typeface="標楷體" pitchFamily="65" charset="-120"/>
              </a:rPr>
              <a:t>觀念是 </a:t>
            </a:r>
            <a:r>
              <a:rPr lang="en-US" altLang="zh-TW" sz="5100" dirty="0"/>
              <a:t>S</a:t>
            </a:r>
            <a:r>
              <a:rPr lang="en-US" altLang="zh-TW" sz="5100" dirty="0" smtClean="0"/>
              <a:t>et </a:t>
            </a:r>
            <a:r>
              <a:rPr lang="zh-TW" altLang="en-US" sz="5100" dirty="0" smtClean="0">
                <a:latin typeface="標楷體" pitchFamily="65" charset="-120"/>
                <a:ea typeface="標楷體" pitchFamily="65" charset="-120"/>
              </a:rPr>
              <a:t>及</a:t>
            </a:r>
            <a:r>
              <a:rPr lang="zh-TW" altLang="en-US" sz="5100" dirty="0" smtClean="0"/>
              <a:t> </a:t>
            </a:r>
            <a:r>
              <a:rPr lang="en-US" altLang="zh-TW" sz="5100" dirty="0" smtClean="0"/>
              <a:t>Function: *</a:t>
            </a:r>
          </a:p>
          <a:p>
            <a:pPr marL="0" indent="0">
              <a:buNone/>
            </a:pPr>
            <a:r>
              <a:rPr lang="en-US" altLang="zh-TW" sz="5100" b="1" dirty="0" smtClean="0"/>
              <a:t>Set</a:t>
            </a:r>
            <a:r>
              <a:rPr lang="en-US" altLang="zh-TW" sz="5100" dirty="0" smtClean="0"/>
              <a:t>             s1={ 3, 1, 2}    s2={ a, b, c}</a:t>
            </a:r>
          </a:p>
          <a:p>
            <a:pPr marL="0" indent="0">
              <a:buNone/>
            </a:pPr>
            <a:r>
              <a:rPr lang="en-US" altLang="zh-TW" sz="5100" b="1" dirty="0" smtClean="0"/>
              <a:t>Function</a:t>
            </a:r>
            <a:r>
              <a:rPr lang="en-US" altLang="zh-TW" sz="5100" dirty="0" smtClean="0"/>
              <a:t>   f: s1 -&gt; s2   f(3)=a, f(1)=a, f(2)=b  (This is the “Map” in Java)</a:t>
            </a:r>
          </a:p>
          <a:p>
            <a:pPr marL="0" indent="0">
              <a:buNone/>
            </a:pPr>
            <a:endParaRPr lang="en-US" altLang="zh-TW" sz="5100" dirty="0" smtClean="0"/>
          </a:p>
          <a:p>
            <a:pPr marL="0" indent="0">
              <a:buNone/>
            </a:pPr>
            <a:r>
              <a:rPr lang="zh-TW" altLang="en-US" sz="5100" dirty="0">
                <a:latin typeface="標楷體" pitchFamily="65" charset="-120"/>
                <a:ea typeface="標楷體" pitchFamily="65" charset="-120"/>
              </a:rPr>
              <a:t>常用</a:t>
            </a:r>
            <a:r>
              <a:rPr lang="zh-TW" altLang="en-US" sz="5100" dirty="0" smtClean="0">
                <a:latin typeface="標楷體" pitchFamily="65" charset="-120"/>
                <a:ea typeface="標楷體" pitchFamily="65" charset="-120"/>
              </a:rPr>
              <a:t>的 </a:t>
            </a:r>
            <a:r>
              <a:rPr lang="en-US" altLang="zh-TW" sz="5100" b="1" dirty="0" smtClean="0">
                <a:latin typeface="標楷體" pitchFamily="65" charset="-120"/>
                <a:ea typeface="標楷體" pitchFamily="65" charset="-120"/>
              </a:rPr>
              <a:t>List, Matrix </a:t>
            </a:r>
            <a:r>
              <a:rPr lang="zh-TW" altLang="en-US" sz="5100" dirty="0" smtClean="0">
                <a:latin typeface="標楷體" pitchFamily="65" charset="-120"/>
                <a:ea typeface="標楷體" pitchFamily="65" charset="-120"/>
              </a:rPr>
              <a:t>皆由上述基本觀念推導而得 例如</a:t>
            </a:r>
            <a:r>
              <a:rPr lang="en-US" altLang="zh-TW" sz="5100" dirty="0" smtClean="0">
                <a:latin typeface="標楷體" pitchFamily="65" charset="-120"/>
                <a:ea typeface="標楷體" pitchFamily="65" charset="-120"/>
              </a:rPr>
              <a:t>:</a:t>
            </a:r>
            <a:endParaRPr lang="en-US" altLang="zh-TW" sz="5100" dirty="0"/>
          </a:p>
          <a:p>
            <a:pPr marL="0" indent="0">
              <a:buNone/>
            </a:pPr>
            <a:r>
              <a:rPr lang="en-US" altLang="zh-TW" sz="5100" b="1" dirty="0" smtClean="0"/>
              <a:t>List</a:t>
            </a:r>
            <a:r>
              <a:rPr lang="en-US" altLang="zh-TW" sz="5100" dirty="0" smtClean="0"/>
              <a:t> (sequence) &lt; a, b&gt; </a:t>
            </a:r>
          </a:p>
          <a:p>
            <a:pPr marL="0" indent="0">
              <a:buNone/>
            </a:pPr>
            <a:r>
              <a:rPr lang="en-US" altLang="zh-TW" sz="5100" dirty="0" smtClean="0"/>
              <a:t>s3={ 0, 1}    s2={ a, b, c}  g</a:t>
            </a:r>
            <a:r>
              <a:rPr lang="en-US" altLang="zh-TW" sz="5100" dirty="0"/>
              <a:t>: s3 -&gt; </a:t>
            </a:r>
            <a:r>
              <a:rPr lang="en-US" altLang="zh-TW" sz="5100" dirty="0" smtClean="0"/>
              <a:t>s2  g(0)=a, g(1)=b  </a:t>
            </a:r>
          </a:p>
          <a:p>
            <a:pPr marL="0" indent="0">
              <a:buNone/>
            </a:pPr>
            <a:r>
              <a:rPr lang="en-US" altLang="zh-TW" sz="5100" dirty="0" smtClean="0"/>
              <a:t>              </a:t>
            </a:r>
          </a:p>
          <a:p>
            <a:pPr marL="0" indent="0">
              <a:buNone/>
            </a:pPr>
            <a:r>
              <a:rPr lang="en-US" altLang="zh-TW" sz="5100" b="1" dirty="0" smtClean="0"/>
              <a:t>Matrix</a:t>
            </a:r>
            <a:r>
              <a:rPr lang="en-US" altLang="zh-TW" sz="5100" dirty="0" smtClean="0"/>
              <a:t>   </a:t>
            </a:r>
            <a:r>
              <a:rPr lang="en-US" altLang="zh-TW" sz="5100" dirty="0"/>
              <a:t> </a:t>
            </a:r>
            <a:r>
              <a:rPr lang="zh-TW" altLang="en-US" sz="5100" dirty="0" smtClean="0">
                <a:latin typeface="標楷體"/>
                <a:ea typeface="標楷體"/>
              </a:rPr>
              <a:t>〡</a:t>
            </a:r>
            <a:r>
              <a:rPr lang="en-US" altLang="zh-TW" sz="5100" dirty="0" smtClean="0"/>
              <a:t>a    </a:t>
            </a:r>
            <a:r>
              <a:rPr lang="en-US" altLang="zh-TW" sz="5100" dirty="0" err="1" smtClean="0"/>
              <a:t>a</a:t>
            </a:r>
            <a:r>
              <a:rPr lang="en-US" altLang="zh-TW" sz="5100" dirty="0" smtClean="0"/>
              <a:t> </a:t>
            </a:r>
            <a:r>
              <a:rPr lang="zh-TW" altLang="en-US" sz="5100" dirty="0" smtClean="0">
                <a:latin typeface="標楷體"/>
                <a:ea typeface="標楷體"/>
              </a:rPr>
              <a:t>〡</a:t>
            </a:r>
            <a:endParaRPr lang="en-US" altLang="zh-TW" sz="5100" dirty="0" smtClean="0"/>
          </a:p>
          <a:p>
            <a:pPr marL="0" indent="0">
              <a:buNone/>
            </a:pPr>
            <a:r>
              <a:rPr lang="en-US" altLang="zh-TW" sz="5100" dirty="0"/>
              <a:t> </a:t>
            </a:r>
            <a:r>
              <a:rPr lang="en-US" altLang="zh-TW" sz="5100" dirty="0" smtClean="0"/>
              <a:t>             </a:t>
            </a:r>
            <a:r>
              <a:rPr lang="en-US" altLang="zh-TW" sz="5100" dirty="0" smtClean="0">
                <a:latin typeface="標楷體"/>
                <a:ea typeface="標楷體"/>
              </a:rPr>
              <a:t> </a:t>
            </a:r>
            <a:r>
              <a:rPr lang="zh-TW" altLang="en-US" sz="5100" dirty="0" smtClean="0">
                <a:latin typeface="標楷體"/>
                <a:ea typeface="標楷體"/>
              </a:rPr>
              <a:t>〡</a:t>
            </a:r>
            <a:r>
              <a:rPr lang="en-US" altLang="zh-TW" sz="5100" dirty="0" smtClean="0"/>
              <a:t>b    c </a:t>
            </a:r>
            <a:r>
              <a:rPr lang="zh-TW" altLang="en-US" sz="5100" dirty="0" smtClean="0">
                <a:latin typeface="標楷體"/>
                <a:ea typeface="標楷體"/>
              </a:rPr>
              <a:t>〡</a:t>
            </a:r>
            <a:r>
              <a:rPr lang="en-US" altLang="zh-TW" sz="5100" dirty="0" smtClean="0"/>
              <a:t>    h: s3, s3 -&gt; s2  h(0,0)=a,  h(0,1)= a, h(1,0)=b, h(1,1)= c  </a:t>
            </a:r>
          </a:p>
          <a:p>
            <a:pPr marL="0" indent="0">
              <a:buNone/>
            </a:pPr>
            <a:endParaRPr lang="en-US" altLang="zh-TW" dirty="0"/>
          </a:p>
          <a:p>
            <a:pPr marL="0" indent="0">
              <a:buNone/>
            </a:pPr>
            <a:endParaRPr lang="en-US" altLang="zh-TW" sz="3800" dirty="0"/>
          </a:p>
          <a:p>
            <a:pPr marL="0" indent="0">
              <a:buNone/>
            </a:pPr>
            <a:r>
              <a:rPr lang="en-US" altLang="zh-TW" sz="3800" dirty="0" smtClean="0"/>
              <a:t>* Discrete Math. and its Applications, Rosen, 7</a:t>
            </a:r>
            <a:r>
              <a:rPr lang="en-US" altLang="zh-TW" sz="3800" baseline="30000" dirty="0" smtClean="0"/>
              <a:t>th</a:t>
            </a:r>
            <a:r>
              <a:rPr lang="en-US" altLang="zh-TW" sz="3800" dirty="0" smtClean="0"/>
              <a:t> ed., 2015, Ch. 2, pp. 115-184.</a:t>
            </a:r>
            <a:endParaRPr lang="zh-TW" altLang="en-US" sz="3800" dirty="0"/>
          </a:p>
        </p:txBody>
      </p:sp>
      <p:sp>
        <p:nvSpPr>
          <p:cNvPr id="3" name="標題 2"/>
          <p:cNvSpPr>
            <a:spLocks noGrp="1"/>
          </p:cNvSpPr>
          <p:nvPr>
            <p:ph type="title"/>
          </p:nvPr>
        </p:nvSpPr>
        <p:spPr/>
        <p:txBody>
          <a:bodyPr/>
          <a:lstStyle/>
          <a:p>
            <a:r>
              <a:rPr lang="en-US" altLang="zh-TW" dirty="0">
                <a:solidFill>
                  <a:schemeClr val="tx1"/>
                </a:solidFill>
                <a:latin typeface="Times New Roman" pitchFamily="18" charset="0"/>
                <a:ea typeface="標楷體" pitchFamily="65" charset="-120"/>
              </a:rPr>
              <a:t>7.</a:t>
            </a:r>
            <a:r>
              <a:rPr lang="zh-TW" altLang="en-US" dirty="0">
                <a:solidFill>
                  <a:schemeClr val="tx1"/>
                </a:solidFill>
                <a:latin typeface="Times New Roman" pitchFamily="18" charset="0"/>
                <a:ea typeface="標楷體" pitchFamily="65" charset="-120"/>
              </a:rPr>
              <a:t>資料結構設計 </a:t>
            </a:r>
            <a:r>
              <a:rPr lang="en-US" altLang="zh-TW" dirty="0">
                <a:solidFill>
                  <a:schemeClr val="tx1"/>
                </a:solidFill>
                <a:latin typeface="Times New Roman" pitchFamily="18" charset="0"/>
                <a:ea typeface="標楷體" pitchFamily="65" charset="-120"/>
              </a:rPr>
              <a:t>(Cont.)</a:t>
            </a:r>
            <a:endParaRPr lang="zh-TW" altLang="en-US" dirty="0"/>
          </a:p>
        </p:txBody>
      </p:sp>
    </p:spTree>
    <p:extLst>
      <p:ext uri="{BB962C8B-B14F-4D97-AF65-F5344CB8AC3E}">
        <p14:creationId xmlns:p14="http://schemas.microsoft.com/office/powerpoint/2010/main" val="1186370654"/>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89DCED8-8AF7-48BE-9417-55C3F687F3DB}" type="slidenum">
              <a:rPr lang="zh-TW" altLang="en-US" smtClean="0"/>
              <a:pPr>
                <a:defRPr/>
              </a:pPr>
              <a:t>404</a:t>
            </a:fld>
            <a:endParaRPr lang="en-US" altLang="zh-TW"/>
          </a:p>
        </p:txBody>
      </p:sp>
      <p:sp>
        <p:nvSpPr>
          <p:cNvPr id="266242" name="Rectangle 2"/>
          <p:cNvSpPr>
            <a:spLocks noGrp="1" noChangeArrowheads="1"/>
          </p:cNvSpPr>
          <p:nvPr>
            <p:ph type="title"/>
          </p:nvPr>
        </p:nvSpPr>
        <p:spPr>
          <a:xfrm>
            <a:off x="609600" y="0"/>
            <a:ext cx="10972800" cy="1252728"/>
          </a:xfrm>
        </p:spPr>
        <p:txBody>
          <a:bodyPr/>
          <a:lstStyle/>
          <a:p>
            <a:pPr eaLnBrk="1" hangingPunct="1">
              <a:defRPr/>
            </a:pPr>
            <a:r>
              <a:rPr lang="en-US" altLang="zh-TW" dirty="0" smtClean="0">
                <a:solidFill>
                  <a:schemeClr val="tx1"/>
                </a:solidFill>
                <a:latin typeface="Times New Roman" pitchFamily="18" charset="0"/>
                <a:ea typeface="標楷體" pitchFamily="65" charset="-120"/>
              </a:rPr>
              <a:t>7.</a:t>
            </a:r>
            <a:r>
              <a:rPr lang="zh-TW" altLang="en-US" dirty="0" smtClean="0">
                <a:solidFill>
                  <a:schemeClr val="tx1"/>
                </a:solidFill>
                <a:latin typeface="Times New Roman" pitchFamily="18" charset="0"/>
                <a:ea typeface="標楷體" pitchFamily="65" charset="-120"/>
              </a:rPr>
              <a:t>資料結構設計 </a:t>
            </a:r>
            <a:r>
              <a:rPr lang="en-US" altLang="zh-TW" dirty="0" smtClean="0">
                <a:solidFill>
                  <a:schemeClr val="tx1"/>
                </a:solidFill>
                <a:latin typeface="Times New Roman" pitchFamily="18" charset="0"/>
                <a:ea typeface="標楷體" pitchFamily="65" charset="-120"/>
              </a:rPr>
              <a:t>(Cont.)</a:t>
            </a:r>
          </a:p>
        </p:txBody>
      </p:sp>
      <p:sp>
        <p:nvSpPr>
          <p:cNvPr id="266243" name="Rectangle 3"/>
          <p:cNvSpPr>
            <a:spLocks noGrp="1" noChangeArrowheads="1"/>
          </p:cNvSpPr>
          <p:nvPr>
            <p:ph sz="quarter" idx="4294967295"/>
          </p:nvPr>
        </p:nvSpPr>
        <p:spPr>
          <a:xfrm>
            <a:off x="609600" y="1214439"/>
            <a:ext cx="10972800" cy="4916487"/>
          </a:xfrm>
          <a:prstGeom prst="rect">
            <a:avLst/>
          </a:prstGeom>
        </p:spPr>
        <p:txBody>
          <a:bodyPr/>
          <a:lstStyle/>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建議使用</a:t>
            </a:r>
            <a:r>
              <a:rPr lang="en-US" altLang="zh-TW" sz="2400" dirty="0" smtClean="0">
                <a:solidFill>
                  <a:schemeClr val="tx1"/>
                </a:solidFill>
                <a:latin typeface="標楷體" pitchFamily="65" charset="-120"/>
                <a:ea typeface="標楷體" pitchFamily="65" charset="-120"/>
              </a:rPr>
              <a:t>Java Collections Framework (JCF) * </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含下列三種離散數學觀念及其 </a:t>
            </a:r>
            <a:r>
              <a:rPr lang="en-US" altLang="zh-TW" sz="2400" dirty="0" smtClean="0">
                <a:solidFill>
                  <a:schemeClr val="tx1"/>
                </a:solidFill>
                <a:latin typeface="標楷體" pitchFamily="65" charset="-120"/>
                <a:ea typeface="標楷體" pitchFamily="65" charset="-120"/>
              </a:rPr>
              <a:t>classes</a:t>
            </a:r>
            <a:r>
              <a:rPr lang="zh-TW" altLang="en-US" sz="2400" dirty="0" smtClean="0">
                <a:solidFill>
                  <a:schemeClr val="tx1"/>
                </a:solidFill>
                <a:latin typeface="標楷體" pitchFamily="65" charset="-120"/>
                <a:ea typeface="標楷體" pitchFamily="65" charset="-120"/>
              </a:rPr>
              <a:t>：</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1.List</a:t>
            </a:r>
            <a:r>
              <a:rPr lang="zh-TW" altLang="en-US" sz="2400" dirty="0" smtClean="0">
                <a:solidFill>
                  <a:schemeClr val="tx1"/>
                </a:solidFill>
                <a:latin typeface="標楷體" pitchFamily="65" charset="-120"/>
                <a:ea typeface="標楷體" pitchFamily="65" charset="-120"/>
              </a:rPr>
              <a:t>如</a:t>
            </a:r>
            <a:r>
              <a:rPr lang="en-US" altLang="zh-TW" sz="2400" dirty="0" smtClean="0">
                <a:solidFill>
                  <a:schemeClr val="tx1"/>
                </a:solidFill>
                <a:latin typeface="標楷體" pitchFamily="65" charset="-120"/>
                <a:ea typeface="標楷體" pitchFamily="65" charset="-120"/>
              </a:rPr>
              <a:t>&lt;1,2,3&gt;:          </a:t>
            </a:r>
            <a:r>
              <a:rPr lang="en-US" altLang="zh-TW" sz="2400" dirty="0" err="1" smtClean="0">
                <a:solidFill>
                  <a:schemeClr val="tx1"/>
                </a:solidFill>
                <a:latin typeface="標楷體" pitchFamily="65" charset="-120"/>
                <a:ea typeface="標楷體" pitchFamily="65" charset="-120"/>
              </a:rPr>
              <a:t>ArrayList</a:t>
            </a: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LinkedList</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2.Set </a:t>
            </a:r>
            <a:r>
              <a:rPr lang="zh-TW" altLang="en-US" sz="2400" dirty="0" smtClean="0">
                <a:solidFill>
                  <a:schemeClr val="tx1"/>
                </a:solidFill>
                <a:latin typeface="標楷體" pitchFamily="65" charset="-120"/>
                <a:ea typeface="標楷體" pitchFamily="65" charset="-120"/>
              </a:rPr>
              <a:t>如</a:t>
            </a:r>
            <a:r>
              <a:rPr lang="en-US" altLang="zh-TW" sz="2400" dirty="0" smtClean="0">
                <a:solidFill>
                  <a:schemeClr val="tx1"/>
                </a:solidFill>
                <a:latin typeface="標楷體" pitchFamily="65" charset="-120"/>
                <a:ea typeface="標楷體" pitchFamily="65" charset="-120"/>
              </a:rPr>
              <a:t>{3,1,2}:          </a:t>
            </a:r>
            <a:r>
              <a:rPr lang="en-US" altLang="zh-TW" sz="2400" dirty="0" err="1" smtClean="0">
                <a:solidFill>
                  <a:schemeClr val="tx1"/>
                </a:solidFill>
                <a:latin typeface="標楷體" pitchFamily="65" charset="-120"/>
                <a:ea typeface="標楷體" pitchFamily="65" charset="-120"/>
              </a:rPr>
              <a:t>TreeSet</a:t>
            </a: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HashSet</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3.Map </a:t>
            </a:r>
            <a:r>
              <a:rPr lang="zh-TW" altLang="en-US" sz="2400" dirty="0" smtClean="0">
                <a:solidFill>
                  <a:schemeClr val="tx1"/>
                </a:solidFill>
                <a:latin typeface="標楷體" pitchFamily="65" charset="-120"/>
                <a:ea typeface="標楷體" pitchFamily="65" charset="-120"/>
              </a:rPr>
              <a:t>如</a:t>
            </a:r>
            <a:r>
              <a:rPr lang="en-US" altLang="zh-TW" sz="2400" dirty="0" smtClean="0">
                <a:solidFill>
                  <a:schemeClr val="tx1"/>
                </a:solidFill>
                <a:latin typeface="標楷體" pitchFamily="65" charset="-120"/>
                <a:ea typeface="標楷體" pitchFamily="65" charset="-120"/>
              </a:rPr>
              <a:t>{1-&gt;a,2-&gt;b,3-&gt;a}: </a:t>
            </a:r>
            <a:r>
              <a:rPr lang="en-US" altLang="zh-TW" sz="2400" dirty="0" err="1" smtClean="0">
                <a:solidFill>
                  <a:schemeClr val="tx1"/>
                </a:solidFill>
                <a:latin typeface="標楷體" pitchFamily="65" charset="-120"/>
                <a:ea typeface="標楷體" pitchFamily="65" charset="-120"/>
              </a:rPr>
              <a:t>TreeMap</a:t>
            </a: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HashMap</a:t>
            </a:r>
            <a:r>
              <a:rPr lang="zh-TW" altLang="en-US" sz="2400" dirty="0" smtClean="0">
                <a:solidFill>
                  <a:schemeClr val="tx1"/>
                </a:solidFill>
                <a:latin typeface="標楷體" pitchFamily="65" charset="-120"/>
                <a:ea typeface="標楷體" pitchFamily="65" charset="-120"/>
              </a:rPr>
              <a:t> </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本例 </a:t>
            </a:r>
            <a:r>
              <a:rPr lang="en-US" altLang="zh-TW" sz="2400" dirty="0" smtClean="0">
                <a:solidFill>
                  <a:schemeClr val="tx1"/>
                </a:solidFill>
                <a:latin typeface="標楷體" pitchFamily="65" charset="-120"/>
                <a:ea typeface="標楷體" pitchFamily="65" charset="-120"/>
              </a:rPr>
              <a:t>1</a:t>
            </a:r>
            <a:r>
              <a:rPr lang="zh-TW" altLang="en-US" sz="2400" dirty="0" smtClean="0">
                <a:solidFill>
                  <a:schemeClr val="tx1"/>
                </a:solidFill>
                <a:latin typeface="標楷體" pitchFamily="65" charset="-120"/>
                <a:ea typeface="標楷體" pitchFamily="65" charset="-120"/>
              </a:rPr>
              <a:t>叫</a:t>
            </a:r>
            <a:r>
              <a:rPr lang="en-US" altLang="zh-TW" sz="2400" dirty="0" smtClean="0">
                <a:solidFill>
                  <a:srgbClr val="FF0000"/>
                </a:solidFill>
                <a:latin typeface="標楷體" pitchFamily="65" charset="-120"/>
                <a:ea typeface="標楷體" pitchFamily="65" charset="-120"/>
              </a:rPr>
              <a:t>key</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 </a:t>
            </a:r>
            <a:r>
              <a:rPr lang="en-US" altLang="zh-TW" sz="2400" dirty="0" smtClean="0">
                <a:solidFill>
                  <a:schemeClr val="tx1"/>
                </a:solidFill>
                <a:latin typeface="標楷體" pitchFamily="65" charset="-120"/>
                <a:ea typeface="標楷體" pitchFamily="65" charset="-120"/>
              </a:rPr>
              <a:t>a</a:t>
            </a:r>
            <a:r>
              <a:rPr lang="zh-TW" altLang="en-US" sz="2400" dirty="0" smtClean="0">
                <a:solidFill>
                  <a:schemeClr val="tx1"/>
                </a:solidFill>
                <a:latin typeface="標楷體" pitchFamily="65" charset="-120"/>
                <a:ea typeface="標楷體" pitchFamily="65" charset="-120"/>
              </a:rPr>
              <a:t>叫</a:t>
            </a:r>
            <a:r>
              <a:rPr lang="en-US" altLang="zh-TW" sz="2400" dirty="0" smtClean="0">
                <a:solidFill>
                  <a:srgbClr val="FF0000"/>
                </a:solidFill>
                <a:latin typeface="標楷體" pitchFamily="65" charset="-120"/>
                <a:ea typeface="標楷體" pitchFamily="65" charset="-120"/>
              </a:rPr>
              <a:t>value</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另有 </a:t>
            </a:r>
            <a:r>
              <a:rPr lang="en-US" altLang="zh-TW" sz="2400" dirty="0" err="1" smtClean="0">
                <a:solidFill>
                  <a:schemeClr val="tx1"/>
                </a:solidFill>
                <a:latin typeface="標楷體" pitchFamily="65" charset="-120"/>
                <a:ea typeface="標楷體" pitchFamily="65" charset="-120"/>
              </a:rPr>
              <a:t>PriorityQueue</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JCF method </a:t>
            </a:r>
            <a:r>
              <a:rPr lang="zh-TW" altLang="en-US" sz="2400" dirty="0" smtClean="0">
                <a:solidFill>
                  <a:schemeClr val="tx1"/>
                </a:solidFill>
                <a:latin typeface="標楷體" pitchFamily="65" charset="-120"/>
                <a:ea typeface="標楷體" pitchFamily="65" charset="-120"/>
              </a:rPr>
              <a:t>都</a:t>
            </a:r>
            <a:r>
              <a:rPr lang="en-US" altLang="zh-TW" sz="2400" dirty="0" smtClean="0">
                <a:solidFill>
                  <a:schemeClr val="tx1"/>
                </a:solidFill>
                <a:latin typeface="標楷體" pitchFamily="65" charset="-120"/>
                <a:ea typeface="標楷體" pitchFamily="65" charset="-120"/>
              </a:rPr>
              <a:t>有 Big </a:t>
            </a:r>
            <a:r>
              <a:rPr lang="en-US" altLang="zh-TW" sz="2400" dirty="0" err="1" smtClean="0">
                <a:solidFill>
                  <a:schemeClr val="tx1"/>
                </a:solidFill>
                <a:latin typeface="標楷體" pitchFamily="65" charset="-120"/>
                <a:ea typeface="標楷體" pitchFamily="65" charset="-120"/>
              </a:rPr>
              <a:t>O，使開發</a:t>
            </a:r>
            <a:r>
              <a:rPr lang="zh-TW" altLang="en-US" sz="2400" dirty="0" smtClean="0">
                <a:solidFill>
                  <a:schemeClr val="tx1"/>
                </a:solidFill>
                <a:latin typeface="標楷體" pitchFamily="65" charset="-120"/>
                <a:ea typeface="標楷體" pitchFamily="65" charset="-120"/>
              </a:rPr>
              <a:t>的 </a:t>
            </a:r>
            <a:r>
              <a:rPr lang="en-US" altLang="zh-TW" sz="2400" dirty="0" smtClean="0">
                <a:solidFill>
                  <a:schemeClr val="tx1"/>
                </a:solidFill>
                <a:latin typeface="標楷體" pitchFamily="65" charset="-120"/>
                <a:ea typeface="標楷體" pitchFamily="65" charset="-120"/>
              </a:rPr>
              <a:t>method </a:t>
            </a:r>
            <a:r>
              <a:rPr lang="zh-TW" altLang="en-US" sz="2400" dirty="0" smtClean="0">
                <a:solidFill>
                  <a:schemeClr val="tx1"/>
                </a:solidFill>
                <a:latin typeface="標楷體" pitchFamily="65" charset="-120"/>
                <a:ea typeface="標楷體" pitchFamily="65" charset="-120"/>
              </a:rPr>
              <a:t>也</a:t>
            </a:r>
            <a:r>
              <a:rPr lang="en-US" altLang="zh-TW" sz="2400" dirty="0" smtClean="0">
                <a:solidFill>
                  <a:schemeClr val="tx1"/>
                </a:solidFill>
                <a:latin typeface="標楷體" pitchFamily="65" charset="-120"/>
                <a:ea typeface="標楷體" pitchFamily="65" charset="-120"/>
              </a:rPr>
              <a:t>有 Big O</a:t>
            </a:r>
          </a:p>
          <a:p>
            <a:pPr eaLnBrk="1" hangingPunct="1">
              <a:lnSpc>
                <a:spcPct val="90000"/>
              </a:lnSpc>
              <a:buFont typeface="Wingdings" pitchFamily="2" charset="2"/>
              <a:buNone/>
              <a:defRPr/>
            </a:pPr>
            <a:endParaRPr lang="en-US" altLang="zh-TW" sz="2400" b="1" dirty="0" smtClean="0">
              <a:solidFill>
                <a:schemeClr val="tx1"/>
              </a:solidFill>
              <a:latin typeface="微軟正黑體" pitchFamily="34" charset="-120"/>
              <a:ea typeface="微軟正黑體" pitchFamily="34" charset="-120"/>
            </a:endParaRPr>
          </a:p>
          <a:p>
            <a:pPr eaLnBrk="1" hangingPunct="1">
              <a:lnSpc>
                <a:spcPct val="90000"/>
              </a:lnSpc>
              <a:buFont typeface="Wingdings" pitchFamily="2" charset="2"/>
              <a:buNone/>
              <a:defRPr/>
            </a:pPr>
            <a:r>
              <a:rPr lang="zh-TW" altLang="en-US" sz="2400" b="1" dirty="0" smtClean="0">
                <a:solidFill>
                  <a:schemeClr val="tx1"/>
                </a:solidFill>
                <a:latin typeface="微軟正黑體" pitchFamily="34" charset="-120"/>
                <a:ea typeface="微軟正黑體" pitchFamily="34" charset="-120"/>
              </a:rPr>
              <a:t>例子</a:t>
            </a:r>
            <a:r>
              <a:rPr lang="en-US" altLang="zh-TW" sz="2400" b="1" dirty="0" smtClean="0">
                <a:solidFill>
                  <a:schemeClr val="tx1"/>
                </a:solidFill>
                <a:latin typeface="微軟正黑體" pitchFamily="34" charset="-120"/>
                <a:ea typeface="微軟正黑體" pitchFamily="34" charset="-120"/>
              </a:rPr>
              <a:t>:</a:t>
            </a:r>
            <a:r>
              <a:rPr lang="zh-TW" altLang="en-US" sz="2400" b="1" dirty="0" smtClean="0">
                <a:solidFill>
                  <a:schemeClr val="tx1"/>
                </a:solidFill>
                <a:latin typeface="微軟正黑體" pitchFamily="34" charset="-120"/>
                <a:ea typeface="微軟正黑體" pitchFamily="34" charset="-120"/>
              </a:rPr>
              <a:t>   </a:t>
            </a:r>
            <a:r>
              <a:rPr lang="en-US" altLang="zh-TW" sz="2400" dirty="0" smtClean="0">
                <a:solidFill>
                  <a:schemeClr val="tx1"/>
                </a:solidFill>
                <a:latin typeface="標楷體" pitchFamily="65" charset="-120"/>
                <a:ea typeface="標楷體" pitchFamily="65" charset="-120"/>
              </a:rPr>
              <a:t>for each </a:t>
            </a:r>
            <a:r>
              <a:rPr lang="en-US" altLang="zh-TW" sz="2400" dirty="0" err="1" smtClean="0">
                <a:solidFill>
                  <a:schemeClr val="tx1"/>
                </a:solidFill>
                <a:latin typeface="標楷體" pitchFamily="65" charset="-120"/>
                <a:ea typeface="標楷體" pitchFamily="65" charset="-120"/>
              </a:rPr>
              <a:t>i</a:t>
            </a:r>
            <a:r>
              <a:rPr lang="en-US" altLang="zh-TW" sz="2400" dirty="0" smtClean="0">
                <a:solidFill>
                  <a:schemeClr val="tx1"/>
                </a:solidFill>
                <a:latin typeface="標楷體" pitchFamily="65" charset="-120"/>
                <a:ea typeface="標楷體" pitchFamily="65" charset="-120"/>
              </a:rPr>
              <a:t> 從1 到 N</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call </a:t>
            </a:r>
            <a:r>
              <a:rPr lang="en-US" altLang="zh-TW" sz="2400" dirty="0" err="1" smtClean="0">
                <a:solidFill>
                  <a:schemeClr val="tx1"/>
                </a:solidFill>
                <a:latin typeface="標楷體" pitchFamily="65" charset="-120"/>
                <a:ea typeface="標楷體" pitchFamily="65" charset="-120"/>
              </a:rPr>
              <a:t>TreeSet</a:t>
            </a:r>
            <a:r>
              <a:rPr lang="en-US" altLang="zh-TW" sz="2400" dirty="0" smtClean="0">
                <a:solidFill>
                  <a:schemeClr val="tx1"/>
                </a:solidFill>
                <a:latin typeface="標楷體" pitchFamily="65" charset="-120"/>
                <a:ea typeface="標楷體" pitchFamily="65" charset="-120"/>
              </a:rPr>
              <a:t> method with O(</a:t>
            </a:r>
            <a:r>
              <a:rPr lang="en-US" altLang="zh-TW" sz="2400" dirty="0" err="1" smtClean="0">
                <a:solidFill>
                  <a:schemeClr val="tx1"/>
                </a:solidFill>
                <a:latin typeface="標楷體" pitchFamily="65" charset="-120"/>
                <a:ea typeface="標楷體" pitchFamily="65" charset="-120"/>
              </a:rPr>
              <a:t>logN</a:t>
            </a:r>
            <a:r>
              <a:rPr lang="en-US" altLang="zh-TW" sz="2400" dirty="0" smtClean="0">
                <a:solidFill>
                  <a:schemeClr val="tx1"/>
                </a:solidFill>
                <a:latin typeface="標楷體" pitchFamily="65" charset="-120"/>
                <a:ea typeface="標楷體" pitchFamily="65" charset="-120"/>
              </a:rPr>
              <a:t>)  </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end for  </a:t>
            </a:r>
            <a:r>
              <a:rPr lang="en-US" altLang="zh-TW" sz="2400" dirty="0" err="1" smtClean="0">
                <a:solidFill>
                  <a:schemeClr val="tx1"/>
                </a:solidFill>
                <a:latin typeface="微軟正黑體" pitchFamily="34" charset="-120"/>
                <a:ea typeface="微軟正黑體" pitchFamily="34" charset="-120"/>
              </a:rPr>
              <a:t>即得</a:t>
            </a:r>
            <a:r>
              <a:rPr lang="en-US" altLang="zh-TW" sz="2400" dirty="0" smtClean="0">
                <a:solidFill>
                  <a:schemeClr val="tx1"/>
                </a:solidFill>
                <a:latin typeface="微軟正黑體" pitchFamily="34" charset="-120"/>
                <a:ea typeface="微軟正黑體" pitchFamily="34" charset="-120"/>
              </a:rPr>
              <a:t>  </a:t>
            </a:r>
            <a:r>
              <a:rPr lang="en-US" altLang="zh-TW" sz="2400" dirty="0" smtClean="0">
                <a:solidFill>
                  <a:srgbClr val="FF0000"/>
                </a:solidFill>
                <a:latin typeface="微軟正黑體" pitchFamily="34" charset="-120"/>
                <a:ea typeface="微軟正黑體" pitchFamily="34" charset="-120"/>
              </a:rPr>
              <a:t>O (N </a:t>
            </a:r>
            <a:r>
              <a:rPr lang="en-US" altLang="zh-TW" sz="2400" dirty="0" err="1" smtClean="0">
                <a:solidFill>
                  <a:srgbClr val="FF0000"/>
                </a:solidFill>
                <a:latin typeface="微軟正黑體" pitchFamily="34" charset="-120"/>
                <a:ea typeface="微軟正黑體" pitchFamily="34" charset="-120"/>
              </a:rPr>
              <a:t>logN</a:t>
            </a:r>
            <a:r>
              <a:rPr lang="en-US" altLang="zh-TW" sz="2400" dirty="0" smtClean="0">
                <a:solidFill>
                  <a:srgbClr val="FF0000"/>
                </a:solidFill>
                <a:latin typeface="微軟正黑體" pitchFamily="34" charset="-120"/>
                <a:ea typeface="微軟正黑體" pitchFamily="34" charset="-120"/>
              </a:rPr>
              <a:t>)</a:t>
            </a:r>
          </a:p>
          <a:p>
            <a:pPr eaLnBrk="1" hangingPunct="1">
              <a:lnSpc>
                <a:spcPct val="90000"/>
              </a:lnSpc>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en-US" altLang="zh-TW" sz="2000" dirty="0" err="1" smtClean="0">
                <a:solidFill>
                  <a:schemeClr val="tx1"/>
                </a:solidFill>
                <a:latin typeface="標楷體" pitchFamily="65" charset="-120"/>
                <a:ea typeface="標楷體" pitchFamily="65" charset="-120"/>
              </a:rPr>
              <a:t>Collins,</a:t>
            </a:r>
            <a:r>
              <a:rPr lang="en-US" altLang="zh-TW" sz="2000" i="1" dirty="0" err="1" smtClean="0">
                <a:solidFill>
                  <a:schemeClr val="tx1"/>
                </a:solidFill>
                <a:latin typeface="標楷體" pitchFamily="65" charset="-120"/>
                <a:ea typeface="標楷體" pitchFamily="65" charset="-120"/>
              </a:rPr>
              <a:t>Data</a:t>
            </a:r>
            <a:r>
              <a:rPr lang="en-US" altLang="zh-TW" sz="2000" i="1" dirty="0" smtClean="0">
                <a:solidFill>
                  <a:schemeClr val="tx1"/>
                </a:solidFill>
                <a:latin typeface="標楷體" pitchFamily="65" charset="-120"/>
                <a:ea typeface="標楷體" pitchFamily="65" charset="-120"/>
              </a:rPr>
              <a:t> Structures and the Java Collections Framework,</a:t>
            </a:r>
            <a:r>
              <a:rPr lang="en-US" altLang="zh-TW" sz="2000" dirty="0" smtClean="0">
                <a:solidFill>
                  <a:schemeClr val="tx1"/>
                </a:solidFill>
                <a:latin typeface="標楷體" pitchFamily="65" charset="-120"/>
                <a:ea typeface="標楷體" pitchFamily="65" charset="-120"/>
              </a:rPr>
              <a:t> McGraw-Hill, 2005.</a:t>
            </a:r>
          </a:p>
          <a:p>
            <a:pPr eaLnBrk="1" hangingPunct="1">
              <a:lnSpc>
                <a:spcPct val="90000"/>
              </a:lnSpc>
              <a:buFont typeface="Wingdings" pitchFamily="2" charset="2"/>
              <a:buNone/>
              <a:defRPr/>
            </a:pPr>
            <a:endParaRPr lang="zh-TW" altLang="en-US" sz="2400" dirty="0" smtClean="0"/>
          </a:p>
        </p:txBody>
      </p:sp>
    </p:spTree>
    <p:extLst>
      <p:ext uri="{BB962C8B-B14F-4D97-AF65-F5344CB8AC3E}">
        <p14:creationId xmlns:p14="http://schemas.microsoft.com/office/powerpoint/2010/main" val="1250044511"/>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0"/>
          <p:cNvGraphicFramePr>
            <a:graphicFrameLocks noChangeAspect="1"/>
          </p:cNvGraphicFramePr>
          <p:nvPr>
            <p:extLst>
              <p:ext uri="{D42A27DB-BD31-4B8C-83A1-F6EECF244321}">
                <p14:modId xmlns:p14="http://schemas.microsoft.com/office/powerpoint/2010/main" val="2610297071"/>
              </p:ext>
            </p:extLst>
          </p:nvPr>
        </p:nvGraphicFramePr>
        <p:xfrm>
          <a:off x="940118" y="593637"/>
          <a:ext cx="10766425" cy="7373937"/>
        </p:xfrm>
        <a:graphic>
          <a:graphicData uri="http://schemas.openxmlformats.org/presentationml/2006/ole">
            <mc:AlternateContent xmlns:mc="http://schemas.openxmlformats.org/markup-compatibility/2006">
              <mc:Choice xmlns:v="urn:schemas-microsoft-com:vml" Requires="v">
                <p:oleObj spid="_x0000_s594875" name="Document" r:id="rId4" imgW="8185614" imgH="5609733" progId="Word.Document.8">
                  <p:embed/>
                </p:oleObj>
              </mc:Choice>
              <mc:Fallback>
                <p:oleObj name="Document" r:id="rId4" imgW="8185614" imgH="5609733" progId="Word.Document.8">
                  <p:embed/>
                  <p:pic>
                    <p:nvPicPr>
                      <p:cNvPr id="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118" y="593637"/>
                        <a:ext cx="10766425" cy="737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文字方塊 1"/>
          <p:cNvSpPr txBox="1"/>
          <p:nvPr/>
        </p:nvSpPr>
        <p:spPr>
          <a:xfrm>
            <a:off x="4287520" y="593637"/>
            <a:ext cx="6979920" cy="1200329"/>
          </a:xfrm>
          <a:prstGeom prst="rect">
            <a:avLst/>
          </a:prstGeom>
          <a:noFill/>
          <a:ln>
            <a:solidFill>
              <a:schemeClr val="bg2"/>
            </a:solidFill>
          </a:ln>
        </p:spPr>
        <p:txBody>
          <a:bodyPr wrap="square" rtlCol="0" anchor="ctr" anchorCtr="1">
            <a:spAutoFit/>
          </a:bodyPr>
          <a:lstStyle/>
          <a:p>
            <a:r>
              <a:rPr lang="zh-TW" altLang="en-US" b="1" dirty="0" smtClean="0">
                <a:latin typeface="標楷體" pitchFamily="65" charset="-120"/>
                <a:ea typeface="標楷體" pitchFamily="65" charset="-120"/>
              </a:rPr>
              <a:t>             圖例</a:t>
            </a:r>
            <a:r>
              <a:rPr lang="en-US" altLang="zh-TW" b="1" dirty="0" smtClean="0">
                <a:latin typeface="標楷體" pitchFamily="65" charset="-120"/>
                <a:ea typeface="標楷體" pitchFamily="65" charset="-120"/>
              </a:rPr>
              <a:t>: Karen</a:t>
            </a:r>
            <a:r>
              <a:rPr lang="zh-TW" altLang="en-US" b="1" dirty="0" smtClean="0">
                <a:latin typeface="標楷體" pitchFamily="65" charset="-120"/>
                <a:ea typeface="標楷體" pitchFamily="65" charset="-120"/>
              </a:rPr>
              <a:t> 家</a:t>
            </a:r>
            <a:r>
              <a:rPr lang="zh-TW" altLang="en-US" b="1" dirty="0">
                <a:latin typeface="標楷體" pitchFamily="65" charset="-120"/>
                <a:ea typeface="標楷體" pitchFamily="65" charset="-120"/>
              </a:rPr>
              <a:t>有</a:t>
            </a:r>
            <a:r>
              <a:rPr lang="zh-TW" altLang="en-US" b="1" dirty="0" smtClean="0">
                <a:latin typeface="標楷體" pitchFamily="65" charset="-120"/>
                <a:ea typeface="標楷體" pitchFamily="65" charset="-120"/>
              </a:rPr>
              <a:t>單行道到 </a:t>
            </a:r>
            <a:r>
              <a:rPr lang="en-US" altLang="zh-TW" b="1" dirty="0" smtClean="0">
                <a:latin typeface="標楷體" pitchFamily="65" charset="-120"/>
                <a:ea typeface="標楷體" pitchFamily="65" charset="-120"/>
              </a:rPr>
              <a:t>Mark </a:t>
            </a:r>
            <a:r>
              <a:rPr lang="zh-TW" altLang="en-US" b="1" dirty="0" smtClean="0">
                <a:latin typeface="標楷體" pitchFamily="65" charset="-120"/>
                <a:ea typeface="標楷體" pitchFamily="65" charset="-120"/>
              </a:rPr>
              <a:t>家 距離</a:t>
            </a:r>
            <a:r>
              <a:rPr lang="en-US" altLang="zh-TW" b="1" dirty="0" smtClean="0">
                <a:latin typeface="標楷體" pitchFamily="65" charset="-120"/>
                <a:ea typeface="標楷體" pitchFamily="65" charset="-120"/>
              </a:rPr>
              <a:t>10</a:t>
            </a:r>
            <a:r>
              <a:rPr lang="zh-TW" altLang="en-US" b="1" dirty="0" smtClean="0">
                <a:latin typeface="標楷體" pitchFamily="65" charset="-120"/>
                <a:ea typeface="標楷體" pitchFamily="65" charset="-120"/>
              </a:rPr>
              <a:t> 公里</a:t>
            </a:r>
            <a:endParaRPr lang="en-US" altLang="zh-TW" b="1" dirty="0" smtClean="0">
              <a:latin typeface="標楷體" pitchFamily="65" charset="-120"/>
              <a:ea typeface="標楷體" pitchFamily="65" charset="-120"/>
            </a:endParaRPr>
          </a:p>
          <a:p>
            <a:endParaRPr lang="en-US" altLang="zh-TW" b="1" dirty="0" smtClean="0">
              <a:latin typeface="標楷體" pitchFamily="65" charset="-120"/>
              <a:ea typeface="標楷體" pitchFamily="65" charset="-120"/>
            </a:endParaRPr>
          </a:p>
          <a:p>
            <a:r>
              <a:rPr lang="zh-TW" altLang="en-US" b="1" dirty="0">
                <a:latin typeface="標楷體" pitchFamily="65" charset="-120"/>
                <a:ea typeface="標楷體" pitchFamily="65" charset="-120"/>
              </a:rPr>
              <a:t> </a:t>
            </a:r>
            <a:r>
              <a:rPr lang="zh-TW" altLang="en-US" b="1" dirty="0" smtClean="0">
                <a:latin typeface="標楷體" pitchFamily="65" charset="-120"/>
                <a:ea typeface="標楷體" pitchFamily="65" charset="-120"/>
              </a:rPr>
              <a:t>            問題</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找任兩點最短路徑 </a:t>
            </a:r>
            <a:endParaRPr lang="en-US" altLang="zh-TW" b="1" dirty="0" smtClean="0">
              <a:latin typeface="標楷體" pitchFamily="65" charset="-120"/>
              <a:ea typeface="標楷體" pitchFamily="65" charset="-120"/>
            </a:endParaRPr>
          </a:p>
          <a:p>
            <a:r>
              <a:rPr lang="en-US" altLang="zh-TW" b="1" dirty="0">
                <a:latin typeface="標楷體" pitchFamily="65" charset="-120"/>
                <a:ea typeface="標楷體" pitchFamily="65" charset="-120"/>
              </a:rPr>
              <a:t> </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如 </a:t>
            </a:r>
            <a:r>
              <a:rPr lang="en-US" altLang="zh-TW" b="1" dirty="0" smtClean="0">
                <a:latin typeface="標楷體" pitchFamily="65" charset="-120"/>
                <a:ea typeface="標楷體" pitchFamily="65" charset="-120"/>
              </a:rPr>
              <a:t>Karen </a:t>
            </a:r>
            <a:r>
              <a:rPr lang="zh-TW" altLang="en-US" b="1" dirty="0" smtClean="0">
                <a:latin typeface="標楷體" pitchFamily="65" charset="-120"/>
                <a:ea typeface="標楷體" pitchFamily="65" charset="-120"/>
              </a:rPr>
              <a:t>到 </a:t>
            </a:r>
            <a:r>
              <a:rPr lang="en-US" altLang="zh-TW" b="1" dirty="0" smtClean="0">
                <a:latin typeface="標楷體" pitchFamily="65" charset="-120"/>
                <a:ea typeface="標楷體" pitchFamily="65" charset="-120"/>
              </a:rPr>
              <a:t>Tara </a:t>
            </a:r>
            <a:r>
              <a:rPr lang="zh-TW" altLang="en-US" b="1" dirty="0" smtClean="0">
                <a:latin typeface="標楷體" pitchFamily="65" charset="-120"/>
                <a:ea typeface="標楷體" pitchFamily="65" charset="-120"/>
              </a:rPr>
              <a:t>家 </a:t>
            </a:r>
            <a:r>
              <a:rPr lang="en-US" altLang="zh-TW" b="1" dirty="0" smtClean="0">
                <a:latin typeface="標楷體" pitchFamily="65" charset="-120"/>
                <a:ea typeface="標楷體" pitchFamily="65" charset="-120"/>
              </a:rPr>
              <a:t>18.3 </a:t>
            </a:r>
            <a:r>
              <a:rPr lang="zh-TW" altLang="en-US" b="1" dirty="0" smtClean="0">
                <a:latin typeface="標楷體" pitchFamily="65" charset="-120"/>
                <a:ea typeface="標楷體" pitchFamily="65" charset="-120"/>
              </a:rPr>
              <a:t>公里</a:t>
            </a:r>
            <a:endParaRPr lang="en-US" altLang="zh-TW" b="1" dirty="0">
              <a:latin typeface="標楷體" pitchFamily="65" charset="-120"/>
              <a:ea typeface="標楷體" pitchFamily="65" charset="-120"/>
            </a:endParaRPr>
          </a:p>
        </p:txBody>
      </p:sp>
    </p:spTree>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097280" y="657472"/>
            <a:ext cx="8757920" cy="5970865"/>
          </a:xfrm>
          <a:prstGeom prst="rect">
            <a:avLst/>
          </a:prstGeom>
          <a:noFill/>
          <a:ln>
            <a:solidFill>
              <a:schemeClr val="bg2"/>
            </a:solidFill>
          </a:ln>
        </p:spPr>
        <p:txBody>
          <a:bodyPr wrap="square" rtlCol="0" anchor="ctr" anchorCtr="1">
            <a:spAutoFit/>
          </a:bodyPr>
          <a:lstStyle/>
          <a:p>
            <a:r>
              <a:rPr lang="zh-TW" altLang="en-US" sz="2800" dirty="0" smtClean="0">
                <a:latin typeface="標楷體" pitchFamily="65" charset="-120"/>
                <a:ea typeface="標楷體" pitchFamily="65" charset="-120"/>
              </a:rPr>
              <a:t>此例的資料結構設計有 </a:t>
            </a:r>
            <a:r>
              <a:rPr lang="en-US" altLang="zh-TW" sz="2800" dirty="0" smtClean="0">
                <a:latin typeface="標楷體" pitchFamily="65" charset="-120"/>
                <a:ea typeface="標楷體" pitchFamily="65" charset="-120"/>
              </a:rPr>
              <a:t>A</a:t>
            </a:r>
            <a:r>
              <a:rPr lang="zh-TW" altLang="en-US" sz="2800" dirty="0" smtClean="0">
                <a:latin typeface="標楷體" pitchFamily="65" charset="-120"/>
                <a:ea typeface="標楷體" pitchFamily="65" charset="-120"/>
              </a:rPr>
              <a:t> </a:t>
            </a:r>
            <a:r>
              <a:rPr lang="en-US" altLang="zh-TW" sz="2800" dirty="0" smtClean="0">
                <a:latin typeface="標楷體" pitchFamily="65" charset="-120"/>
                <a:ea typeface="標楷體" pitchFamily="65" charset="-120"/>
              </a:rPr>
              <a:t>B</a:t>
            </a:r>
            <a:r>
              <a:rPr lang="zh-TW" altLang="en-US" sz="2800" dirty="0" smtClean="0">
                <a:latin typeface="標楷體" pitchFamily="65" charset="-120"/>
                <a:ea typeface="標楷體" pitchFamily="65" charset="-120"/>
              </a:rPr>
              <a:t> 二層</a:t>
            </a:r>
            <a:r>
              <a:rPr lang="en-US" altLang="zh-TW" sz="2800" dirty="0" smtClean="0">
                <a:latin typeface="標楷體" pitchFamily="65" charset="-120"/>
                <a:ea typeface="標楷體" pitchFamily="65" charset="-120"/>
              </a:rPr>
              <a:t>:</a:t>
            </a:r>
          </a:p>
          <a:p>
            <a:endParaRPr lang="en-US" altLang="zh-TW" sz="2800" dirty="0" smtClean="0">
              <a:latin typeface="標楷體" pitchFamily="65" charset="-120"/>
              <a:ea typeface="標楷體" pitchFamily="65" charset="-120"/>
            </a:endParaRPr>
          </a:p>
          <a:p>
            <a:r>
              <a:rPr lang="en-US" altLang="zh-TW" sz="2800" dirty="0" smtClean="0">
                <a:latin typeface="標楷體" pitchFamily="65" charset="-120"/>
                <a:ea typeface="標楷體" pitchFamily="65" charset="-120"/>
              </a:rPr>
              <a:t>(A) </a:t>
            </a:r>
            <a:r>
              <a:rPr lang="zh-TW" altLang="en-US" sz="2800" dirty="0" smtClean="0">
                <a:latin typeface="微軟正黑體" pitchFamily="34" charset="-120"/>
                <a:ea typeface="微軟正黑體" pitchFamily="34" charset="-120"/>
              </a:rPr>
              <a:t>所有</a:t>
            </a:r>
            <a:r>
              <a:rPr lang="zh-TW" altLang="en-US" sz="2800" dirty="0">
                <a:latin typeface="微軟正黑體" pitchFamily="34" charset="-120"/>
                <a:ea typeface="微軟正黑體" pitchFamily="34" charset="-120"/>
              </a:rPr>
              <a:t>點</a:t>
            </a:r>
            <a:r>
              <a:rPr lang="zh-TW" altLang="en-US" sz="2800" dirty="0">
                <a:latin typeface="標楷體" pitchFamily="65" charset="-120"/>
                <a:ea typeface="標楷體" pitchFamily="65" charset="-120"/>
              </a:rPr>
              <a:t>的</a:t>
            </a:r>
            <a:r>
              <a:rPr lang="zh-TW" altLang="en-US" sz="2800" dirty="0" smtClean="0">
                <a:latin typeface="標楷體" pitchFamily="65" charset="-120"/>
                <a:ea typeface="標楷體" pitchFamily="65" charset="-120"/>
              </a:rPr>
              <a:t>結構</a:t>
            </a:r>
            <a:endParaRPr lang="en-US" altLang="zh-TW" sz="2800" dirty="0" smtClean="0">
              <a:latin typeface="標楷體" pitchFamily="65" charset="-120"/>
              <a:ea typeface="標楷體" pitchFamily="65" charset="-120"/>
            </a:endParaRPr>
          </a:p>
          <a:p>
            <a:r>
              <a:rPr lang="zh-TW" altLang="en-US" sz="2800" dirty="0" smtClean="0">
                <a:latin typeface="標楷體" pitchFamily="65" charset="-120"/>
                <a:ea typeface="標楷體" pitchFamily="65" charset="-120"/>
              </a:rPr>
              <a:t>可設計</a:t>
            </a:r>
            <a:r>
              <a:rPr lang="zh-TW" altLang="en-US" sz="2800" dirty="0">
                <a:latin typeface="標楷體" pitchFamily="65" charset="-120"/>
                <a:ea typeface="標楷體" pitchFamily="65" charset="-120"/>
              </a:rPr>
              <a:t>為</a:t>
            </a:r>
            <a:r>
              <a:rPr lang="zh-TW" altLang="en-US" sz="2800" dirty="0" smtClean="0">
                <a:latin typeface="標楷體" pitchFamily="65" charset="-120"/>
                <a:ea typeface="標楷體" pitchFamily="65" charset="-120"/>
              </a:rPr>
              <a:t> </a:t>
            </a:r>
            <a:r>
              <a:rPr lang="en-US" altLang="zh-TW" sz="2800" dirty="0" smtClean="0">
                <a:latin typeface="標楷體" pitchFamily="65" charset="-120"/>
                <a:ea typeface="標楷體" pitchFamily="65" charset="-120"/>
              </a:rPr>
              <a:t>(1)</a:t>
            </a:r>
            <a:r>
              <a:rPr lang="en-US" altLang="zh-TW" sz="2800" dirty="0" err="1" smtClean="0">
                <a:latin typeface="標楷體" pitchFamily="65" charset="-120"/>
                <a:ea typeface="標楷體" pitchFamily="65" charset="-120"/>
              </a:rPr>
              <a:t>treeMap</a:t>
            </a:r>
            <a:r>
              <a:rPr lang="en-US" altLang="zh-TW" sz="2800" dirty="0" smtClean="0">
                <a:latin typeface="標楷體" pitchFamily="65" charset="-120"/>
                <a:ea typeface="標楷體" pitchFamily="65" charset="-120"/>
              </a:rPr>
              <a:t> </a:t>
            </a:r>
            <a:r>
              <a:rPr lang="zh-TW" altLang="en-US" sz="2800" dirty="0" smtClean="0">
                <a:latin typeface="標楷體" pitchFamily="65" charset="-120"/>
                <a:ea typeface="標楷體" pitchFamily="65" charset="-120"/>
              </a:rPr>
              <a:t>或 </a:t>
            </a:r>
            <a:r>
              <a:rPr lang="en-US" altLang="zh-TW" sz="2800" dirty="0" smtClean="0">
                <a:latin typeface="標楷體" pitchFamily="65" charset="-120"/>
                <a:ea typeface="標楷體" pitchFamily="65" charset="-120"/>
              </a:rPr>
              <a:t>(2)</a:t>
            </a:r>
            <a:r>
              <a:rPr lang="en-US" altLang="zh-TW" sz="2800" dirty="0" err="1" smtClean="0">
                <a:latin typeface="標楷體" pitchFamily="65" charset="-120"/>
                <a:ea typeface="標楷體" pitchFamily="65" charset="-120"/>
              </a:rPr>
              <a:t>hashMap</a:t>
            </a:r>
            <a:endParaRPr lang="en-US" altLang="zh-TW" sz="2800" dirty="0" smtClean="0">
              <a:latin typeface="標楷體" pitchFamily="65" charset="-120"/>
              <a:ea typeface="標楷體" pitchFamily="65" charset="-120"/>
            </a:endParaRPr>
          </a:p>
          <a:p>
            <a:endParaRPr lang="en-US" altLang="zh-TW" sz="2800" dirty="0">
              <a:latin typeface="標楷體" pitchFamily="65" charset="-120"/>
              <a:ea typeface="標楷體" pitchFamily="65" charset="-120"/>
            </a:endParaRPr>
          </a:p>
          <a:p>
            <a:r>
              <a:rPr lang="en-US" altLang="zh-TW" sz="2800" dirty="0" smtClean="0">
                <a:latin typeface="標楷體" pitchFamily="65" charset="-120"/>
                <a:ea typeface="標楷體" pitchFamily="65" charset="-120"/>
              </a:rPr>
              <a:t>(B) </a:t>
            </a:r>
            <a:r>
              <a:rPr lang="zh-TW" altLang="en-US" sz="2800" dirty="0" smtClean="0">
                <a:latin typeface="標楷體" pitchFamily="65" charset="-120"/>
                <a:ea typeface="標楷體" pitchFamily="65" charset="-120"/>
              </a:rPr>
              <a:t>各</a:t>
            </a:r>
            <a:r>
              <a:rPr lang="zh-TW" altLang="en-US" sz="2800" dirty="0">
                <a:latin typeface="標楷體" pitchFamily="65" charset="-120"/>
                <a:ea typeface="標楷體" pitchFamily="65" charset="-120"/>
              </a:rPr>
              <a:t>點</a:t>
            </a:r>
            <a:r>
              <a:rPr lang="zh-TW" altLang="en-US" sz="2800" dirty="0">
                <a:latin typeface="微軟正黑體" pitchFamily="34" charset="-120"/>
                <a:ea typeface="微軟正黑體" pitchFamily="34" charset="-120"/>
              </a:rPr>
              <a:t>鄰居們</a:t>
            </a:r>
            <a:r>
              <a:rPr lang="zh-TW" altLang="en-US" sz="2800" dirty="0">
                <a:latin typeface="標楷體" pitchFamily="65" charset="-120"/>
                <a:ea typeface="標楷體" pitchFamily="65" charset="-120"/>
              </a:rPr>
              <a:t>的</a:t>
            </a:r>
            <a:r>
              <a:rPr lang="zh-TW" altLang="en-US" sz="2800" dirty="0" smtClean="0">
                <a:latin typeface="標楷體" pitchFamily="65" charset="-120"/>
                <a:ea typeface="標楷體" pitchFamily="65" charset="-120"/>
              </a:rPr>
              <a:t>結構 </a:t>
            </a:r>
            <a:endParaRPr lang="en-US" altLang="zh-TW" sz="2800" dirty="0" smtClean="0">
              <a:latin typeface="標楷體" pitchFamily="65" charset="-120"/>
              <a:ea typeface="標楷體" pitchFamily="65" charset="-120"/>
            </a:endParaRPr>
          </a:p>
          <a:p>
            <a:r>
              <a:rPr lang="zh-TW" altLang="en-US" sz="2800" dirty="0">
                <a:latin typeface="標楷體" pitchFamily="65" charset="-120"/>
                <a:ea typeface="標楷體" pitchFamily="65" charset="-120"/>
              </a:rPr>
              <a:t> </a:t>
            </a:r>
            <a:r>
              <a:rPr lang="en-US" altLang="zh-TW" sz="2800" dirty="0" smtClean="0">
                <a:latin typeface="標楷體" pitchFamily="65" charset="-120"/>
                <a:ea typeface="標楷體" pitchFamily="65" charset="-120"/>
              </a:rPr>
              <a:t>(</a:t>
            </a:r>
            <a:r>
              <a:rPr lang="zh-TW" altLang="en-US" sz="2800" dirty="0" smtClean="0">
                <a:latin typeface="標楷體" pitchFamily="65" charset="-120"/>
                <a:ea typeface="標楷體" pitchFamily="65" charset="-120"/>
              </a:rPr>
              <a:t>例如 </a:t>
            </a:r>
            <a:r>
              <a:rPr lang="en-US" altLang="zh-TW" sz="2800" dirty="0" smtClean="0">
                <a:latin typeface="標楷體" pitchFamily="65" charset="-120"/>
                <a:ea typeface="標楷體" pitchFamily="65" charset="-120"/>
              </a:rPr>
              <a:t>Karen </a:t>
            </a:r>
            <a:r>
              <a:rPr lang="zh-TW" altLang="en-US" sz="2800" dirty="0" smtClean="0">
                <a:latin typeface="標楷體" pitchFamily="65" charset="-120"/>
                <a:ea typeface="標楷體" pitchFamily="65" charset="-120"/>
              </a:rPr>
              <a:t>的鄰居們是 </a:t>
            </a:r>
            <a:r>
              <a:rPr lang="en-US" altLang="zh-TW" sz="2800" dirty="0" smtClean="0">
                <a:latin typeface="標楷體" pitchFamily="65" charset="-120"/>
                <a:ea typeface="標楷體" pitchFamily="65" charset="-120"/>
              </a:rPr>
              <a:t>Mark, Don, Courtney)</a:t>
            </a:r>
          </a:p>
          <a:p>
            <a:r>
              <a:rPr lang="zh-TW" altLang="en-US" sz="2800" dirty="0" smtClean="0">
                <a:latin typeface="標楷體" pitchFamily="65" charset="-120"/>
                <a:ea typeface="標楷體" pitchFamily="65" charset="-120"/>
              </a:rPr>
              <a:t>可設計</a:t>
            </a:r>
            <a:r>
              <a:rPr lang="zh-TW" altLang="en-US" sz="2800" dirty="0">
                <a:latin typeface="標楷體" pitchFamily="65" charset="-120"/>
                <a:ea typeface="標楷體" pitchFamily="65" charset="-120"/>
              </a:rPr>
              <a:t>為</a:t>
            </a:r>
            <a:r>
              <a:rPr lang="zh-TW" altLang="en-US" sz="2800" dirty="0" smtClean="0">
                <a:latin typeface="標楷體" pitchFamily="65" charset="-120"/>
                <a:ea typeface="標楷體" pitchFamily="65" charset="-120"/>
              </a:rPr>
              <a:t> </a:t>
            </a:r>
            <a:r>
              <a:rPr lang="en-US" altLang="zh-TW" sz="2800" dirty="0" smtClean="0">
                <a:latin typeface="標楷體" pitchFamily="65" charset="-120"/>
                <a:ea typeface="標楷體" pitchFamily="65" charset="-120"/>
              </a:rPr>
              <a:t>(1)</a:t>
            </a:r>
            <a:r>
              <a:rPr lang="en-US" altLang="zh-TW" sz="2800" dirty="0" err="1" smtClean="0">
                <a:latin typeface="標楷體" pitchFamily="65" charset="-120"/>
                <a:ea typeface="標楷體" pitchFamily="65" charset="-120"/>
              </a:rPr>
              <a:t>treeMap</a:t>
            </a:r>
            <a:r>
              <a:rPr lang="zh-TW" altLang="en-US" sz="2800" dirty="0" smtClean="0">
                <a:latin typeface="標楷體" pitchFamily="65" charset="-120"/>
                <a:ea typeface="標楷體" pitchFamily="65" charset="-120"/>
              </a:rPr>
              <a:t> 或 </a:t>
            </a:r>
            <a:r>
              <a:rPr lang="en-US" altLang="zh-TW" sz="2800" dirty="0" smtClean="0">
                <a:latin typeface="標楷體" pitchFamily="65" charset="-120"/>
                <a:ea typeface="標楷體" pitchFamily="65" charset="-120"/>
              </a:rPr>
              <a:t>(2)</a:t>
            </a:r>
            <a:r>
              <a:rPr lang="en-US" altLang="zh-TW" sz="2800" dirty="0" err="1" smtClean="0">
                <a:latin typeface="標楷體" pitchFamily="65" charset="-120"/>
                <a:ea typeface="標楷體" pitchFamily="65" charset="-120"/>
              </a:rPr>
              <a:t>linkedList</a:t>
            </a:r>
            <a:endParaRPr lang="en-US" altLang="zh-TW" sz="2800" dirty="0" smtClean="0">
              <a:latin typeface="標楷體" pitchFamily="65" charset="-120"/>
              <a:ea typeface="標楷體" pitchFamily="65" charset="-120"/>
            </a:endParaRPr>
          </a:p>
          <a:p>
            <a:endParaRPr lang="en-US" altLang="zh-TW" sz="2800" dirty="0">
              <a:latin typeface="標楷體" pitchFamily="65" charset="-120"/>
              <a:ea typeface="標楷體" pitchFamily="65" charset="-120"/>
            </a:endParaRPr>
          </a:p>
          <a:p>
            <a:r>
              <a:rPr lang="zh-TW" altLang="en-US" sz="2800" b="1" dirty="0" smtClean="0">
                <a:latin typeface="微軟正黑體" pitchFamily="34" charset="-120"/>
                <a:ea typeface="微軟正黑體" pitchFamily="34" charset="-120"/>
              </a:rPr>
              <a:t>設計一</a:t>
            </a:r>
            <a:r>
              <a:rPr lang="en-US" altLang="zh-TW" sz="2800" b="1" dirty="0" smtClean="0">
                <a:latin typeface="微軟正黑體" pitchFamily="34" charset="-120"/>
                <a:ea typeface="微軟正黑體" pitchFamily="34" charset="-120"/>
              </a:rPr>
              <a:t>: (A)1.treeMap  (B)1.treeMap</a:t>
            </a:r>
            <a:r>
              <a:rPr lang="zh-TW" altLang="en-US" sz="2800" b="1" dirty="0" smtClean="0">
                <a:latin typeface="微軟正黑體" pitchFamily="34" charset="-120"/>
                <a:ea typeface="微軟正黑體" pitchFamily="34" charset="-120"/>
              </a:rPr>
              <a:t>      </a:t>
            </a:r>
            <a:endParaRPr lang="en-US" altLang="zh-TW" sz="2800" b="1" dirty="0" smtClean="0">
              <a:latin typeface="微軟正黑體" pitchFamily="34" charset="-120"/>
              <a:ea typeface="微軟正黑體" pitchFamily="34" charset="-120"/>
            </a:endParaRPr>
          </a:p>
          <a:p>
            <a:r>
              <a:rPr lang="zh-TW" altLang="en-US" sz="2800" b="1" dirty="0" smtClean="0">
                <a:latin typeface="微軟正黑體" pitchFamily="34" charset="-120"/>
                <a:ea typeface="微軟正黑體" pitchFamily="34" charset="-120"/>
              </a:rPr>
              <a:t>設計二</a:t>
            </a:r>
            <a:r>
              <a:rPr lang="en-US" altLang="zh-TW" sz="2800" b="1" dirty="0" smtClean="0">
                <a:latin typeface="微軟正黑體" pitchFamily="34" charset="-120"/>
                <a:ea typeface="微軟正黑體" pitchFamily="34" charset="-120"/>
              </a:rPr>
              <a:t>: (A)2.hashMap</a:t>
            </a:r>
            <a:r>
              <a:rPr lang="zh-TW" altLang="en-US" sz="2800" b="1" dirty="0" smtClean="0">
                <a:latin typeface="微軟正黑體" pitchFamily="34" charset="-120"/>
                <a:ea typeface="微軟正黑體" pitchFamily="34" charset="-120"/>
              </a:rPr>
              <a:t> </a:t>
            </a:r>
            <a:r>
              <a:rPr lang="en-US" altLang="zh-TW" sz="2800" b="1" dirty="0" smtClean="0">
                <a:latin typeface="微軟正黑體" pitchFamily="34" charset="-120"/>
                <a:ea typeface="微軟正黑體" pitchFamily="34" charset="-120"/>
              </a:rPr>
              <a:t>(B)2.linkedList</a:t>
            </a:r>
            <a:endParaRPr lang="en-US" altLang="zh-TW" sz="2800" b="1" dirty="0">
              <a:latin typeface="微軟正黑體" pitchFamily="34" charset="-120"/>
              <a:ea typeface="微軟正黑體" pitchFamily="34" charset="-120"/>
            </a:endParaRPr>
          </a:p>
          <a:p>
            <a:endParaRPr lang="en-US" altLang="zh-TW" sz="2800" dirty="0">
              <a:latin typeface="標楷體" pitchFamily="65" charset="-120"/>
              <a:ea typeface="標楷體" pitchFamily="65" charset="-120"/>
            </a:endParaRPr>
          </a:p>
          <a:p>
            <a:endParaRPr lang="en-US" altLang="zh-TW" sz="2800" dirty="0">
              <a:latin typeface="標楷體" pitchFamily="65" charset="-120"/>
              <a:ea typeface="標楷體" pitchFamily="65" charset="-120"/>
            </a:endParaRPr>
          </a:p>
          <a:p>
            <a:endParaRPr lang="zh-TW" altLang="en-US" dirty="0"/>
          </a:p>
        </p:txBody>
      </p:sp>
    </p:spTree>
    <p:extLst>
      <p:ext uri="{BB962C8B-B14F-4D97-AF65-F5344CB8AC3E}">
        <p14:creationId xmlns:p14="http://schemas.microsoft.com/office/powerpoint/2010/main" val="1833699649"/>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86" name="Object 2"/>
          <p:cNvGraphicFramePr>
            <a:graphicFrameLocks noChangeAspect="1"/>
          </p:cNvGraphicFramePr>
          <p:nvPr>
            <p:extLst>
              <p:ext uri="{D42A27DB-BD31-4B8C-83A1-F6EECF244321}">
                <p14:modId xmlns:p14="http://schemas.microsoft.com/office/powerpoint/2010/main" val="1469464611"/>
              </p:ext>
            </p:extLst>
          </p:nvPr>
        </p:nvGraphicFramePr>
        <p:xfrm>
          <a:off x="896938" y="319088"/>
          <a:ext cx="11296650" cy="12063412"/>
        </p:xfrm>
        <a:graphic>
          <a:graphicData uri="http://schemas.openxmlformats.org/presentationml/2006/ole">
            <mc:AlternateContent xmlns:mc="http://schemas.openxmlformats.org/markup-compatibility/2006">
              <mc:Choice xmlns:v="urn:schemas-microsoft-com:vml" Requires="v">
                <p:oleObj spid="_x0000_s595898" name="Document" r:id="rId4" imgW="8487722" imgH="12073337" progId="Word.Document.8">
                  <p:embed/>
                </p:oleObj>
              </mc:Choice>
              <mc:Fallback>
                <p:oleObj name="Document" r:id="rId4" imgW="8487722" imgH="12073337" progId="Word.Document.8">
                  <p:embed/>
                  <p:pic>
                    <p:nvPicPr>
                      <p:cNvPr id="0" name="Picture 47"/>
                      <p:cNvPicPr>
                        <a:picLocks noChangeAspect="1" noChangeArrowheads="1"/>
                      </p:cNvPicPr>
                      <p:nvPr/>
                    </p:nvPicPr>
                    <p:blipFill>
                      <a:blip r:embed="rId5"/>
                      <a:srcRect/>
                      <a:stretch>
                        <a:fillRect/>
                      </a:stretch>
                    </p:blipFill>
                    <p:spPr bwMode="auto">
                      <a:xfrm>
                        <a:off x="896938" y="319088"/>
                        <a:ext cx="11296650" cy="1206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文字方塊 3"/>
          <p:cNvSpPr txBox="1"/>
          <p:nvPr/>
        </p:nvSpPr>
        <p:spPr>
          <a:xfrm>
            <a:off x="675339" y="619939"/>
            <a:ext cx="1723549" cy="707886"/>
          </a:xfrm>
          <a:prstGeom prst="rect">
            <a:avLst/>
          </a:prstGeom>
          <a:noFill/>
          <a:ln>
            <a:solidFill>
              <a:schemeClr val="bg2"/>
            </a:solidFill>
          </a:ln>
        </p:spPr>
        <p:txBody>
          <a:bodyPr wrap="none" rtlCol="0" anchor="ctr" anchorCtr="1">
            <a:spAutoFit/>
          </a:bodyPr>
          <a:lstStyle/>
          <a:p>
            <a:r>
              <a:rPr lang="zh-TW" altLang="en-US" sz="4000" b="1" dirty="0" smtClean="0">
                <a:latin typeface="標楷體" pitchFamily="65" charset="-120"/>
                <a:ea typeface="標楷體" pitchFamily="65" charset="-120"/>
              </a:rPr>
              <a:t>設計一</a:t>
            </a:r>
            <a:endParaRPr lang="zh-TW" altLang="en-US" sz="4000" b="1" dirty="0">
              <a:latin typeface="標楷體" pitchFamily="65" charset="-120"/>
              <a:ea typeface="標楷體" pitchFamily="65" charset="-120"/>
            </a:endParaRPr>
          </a:p>
        </p:txBody>
      </p:sp>
    </p:spTree>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392" y="188640"/>
            <a:ext cx="2112235" cy="432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solidFill>
                  <a:sysClr val="windowText" lastClr="000000"/>
                </a:solidFill>
              </a:rPr>
              <a:t>adjacencyMap</a:t>
            </a:r>
            <a:endParaRPr lang="zh-TW" altLang="en-US" dirty="0">
              <a:solidFill>
                <a:sysClr val="windowText" lastClr="000000"/>
              </a:solidFill>
            </a:endParaRPr>
          </a:p>
        </p:txBody>
      </p:sp>
      <p:grpSp>
        <p:nvGrpSpPr>
          <p:cNvPr id="57" name="群組 56"/>
          <p:cNvGrpSpPr/>
          <p:nvPr/>
        </p:nvGrpSpPr>
        <p:grpSpPr>
          <a:xfrm>
            <a:off x="527382" y="620688"/>
            <a:ext cx="1536333" cy="5186328"/>
            <a:chOff x="395536" y="620688"/>
            <a:chExt cx="1152250" cy="5186328"/>
          </a:xfrm>
        </p:grpSpPr>
        <p:grpSp>
          <p:nvGrpSpPr>
            <p:cNvPr id="15" name="群組 14"/>
            <p:cNvGrpSpPr/>
            <p:nvPr/>
          </p:nvGrpSpPr>
          <p:grpSpPr>
            <a:xfrm>
              <a:off x="611316" y="620688"/>
              <a:ext cx="936348" cy="1008930"/>
              <a:chOff x="611316" y="620688"/>
              <a:chExt cx="936348" cy="1008930"/>
            </a:xfrm>
          </p:grpSpPr>
          <p:sp>
            <p:nvSpPr>
              <p:cNvPr id="3" name="矩形 2"/>
              <p:cNvSpPr/>
              <p:nvPr/>
            </p:nvSpPr>
            <p:spPr>
              <a:xfrm>
                <a:off x="971600" y="620688"/>
                <a:ext cx="57606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sp>
            <p:nvSpPr>
              <p:cNvPr id="21" name="矩形 20"/>
              <p:cNvSpPr/>
              <p:nvPr/>
            </p:nvSpPr>
            <p:spPr>
              <a:xfrm>
                <a:off x="971600" y="908720"/>
                <a:ext cx="576064" cy="7208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9" name="矩形 48"/>
              <p:cNvSpPr/>
              <p:nvPr/>
            </p:nvSpPr>
            <p:spPr>
              <a:xfrm>
                <a:off x="611316" y="620688"/>
                <a:ext cx="360284" cy="28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0</a:t>
                </a:r>
                <a:endParaRPr lang="zh-TW" altLang="en-US" dirty="0">
                  <a:solidFill>
                    <a:srgbClr val="FF0000"/>
                  </a:solidFill>
                </a:endParaRPr>
              </a:p>
            </p:txBody>
          </p:sp>
        </p:grpSp>
        <p:grpSp>
          <p:nvGrpSpPr>
            <p:cNvPr id="13" name="群組 12"/>
            <p:cNvGrpSpPr/>
            <p:nvPr/>
          </p:nvGrpSpPr>
          <p:grpSpPr>
            <a:xfrm>
              <a:off x="636387" y="1629618"/>
              <a:ext cx="911155" cy="725705"/>
              <a:chOff x="636387" y="1629618"/>
              <a:chExt cx="911155" cy="725705"/>
            </a:xfrm>
          </p:grpSpPr>
          <p:sp>
            <p:nvSpPr>
              <p:cNvPr id="24" name="矩形 23"/>
              <p:cNvSpPr/>
              <p:nvPr/>
            </p:nvSpPr>
            <p:spPr>
              <a:xfrm>
                <a:off x="971478" y="1923275"/>
                <a:ext cx="576064"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 name="矩形 37"/>
              <p:cNvSpPr/>
              <p:nvPr/>
            </p:nvSpPr>
            <p:spPr>
              <a:xfrm>
                <a:off x="971356" y="1629618"/>
                <a:ext cx="57606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0" name="矩形 49"/>
              <p:cNvSpPr/>
              <p:nvPr/>
            </p:nvSpPr>
            <p:spPr>
              <a:xfrm>
                <a:off x="636387" y="1644451"/>
                <a:ext cx="360284" cy="28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5</a:t>
                </a:r>
                <a:endParaRPr lang="zh-TW" altLang="en-US" dirty="0">
                  <a:solidFill>
                    <a:srgbClr val="FF0000"/>
                  </a:solidFill>
                </a:endParaRPr>
              </a:p>
            </p:txBody>
          </p:sp>
        </p:grpSp>
        <p:grpSp>
          <p:nvGrpSpPr>
            <p:cNvPr id="16" name="群組 15"/>
            <p:cNvGrpSpPr/>
            <p:nvPr/>
          </p:nvGrpSpPr>
          <p:grpSpPr>
            <a:xfrm>
              <a:off x="539552" y="2347946"/>
              <a:ext cx="1008112" cy="727457"/>
              <a:chOff x="539552" y="2347946"/>
              <a:chExt cx="1008112" cy="727457"/>
            </a:xfrm>
          </p:grpSpPr>
          <p:sp>
            <p:nvSpPr>
              <p:cNvPr id="39" name="矩形 38"/>
              <p:cNvSpPr/>
              <p:nvPr/>
            </p:nvSpPr>
            <p:spPr>
              <a:xfrm>
                <a:off x="971600" y="2348880"/>
                <a:ext cx="57606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 name="矩形 39"/>
              <p:cNvSpPr/>
              <p:nvPr/>
            </p:nvSpPr>
            <p:spPr>
              <a:xfrm>
                <a:off x="971600" y="2643355"/>
                <a:ext cx="576064"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1" name="矩形 50"/>
              <p:cNvSpPr/>
              <p:nvPr/>
            </p:nvSpPr>
            <p:spPr>
              <a:xfrm>
                <a:off x="539552" y="2347946"/>
                <a:ext cx="432170" cy="28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17</a:t>
                </a:r>
                <a:endParaRPr lang="zh-TW" altLang="en-US" dirty="0">
                  <a:solidFill>
                    <a:srgbClr val="FF0000"/>
                  </a:solidFill>
                </a:endParaRPr>
              </a:p>
            </p:txBody>
          </p:sp>
        </p:grpSp>
        <p:grpSp>
          <p:nvGrpSpPr>
            <p:cNvPr id="18" name="群組 17"/>
            <p:cNvGrpSpPr/>
            <p:nvPr/>
          </p:nvGrpSpPr>
          <p:grpSpPr>
            <a:xfrm>
              <a:off x="539186" y="3060303"/>
              <a:ext cx="1008600" cy="735180"/>
              <a:chOff x="539186" y="3060303"/>
              <a:chExt cx="1008600" cy="735180"/>
            </a:xfrm>
          </p:grpSpPr>
          <p:sp>
            <p:nvSpPr>
              <p:cNvPr id="41" name="矩形 40"/>
              <p:cNvSpPr/>
              <p:nvPr/>
            </p:nvSpPr>
            <p:spPr>
              <a:xfrm>
                <a:off x="971722" y="3068960"/>
                <a:ext cx="57606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2" name="矩形 41"/>
              <p:cNvSpPr/>
              <p:nvPr/>
            </p:nvSpPr>
            <p:spPr>
              <a:xfrm>
                <a:off x="971600" y="3363435"/>
                <a:ext cx="576064"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2" name="矩形 51"/>
              <p:cNvSpPr/>
              <p:nvPr/>
            </p:nvSpPr>
            <p:spPr>
              <a:xfrm>
                <a:off x="539186" y="3060303"/>
                <a:ext cx="432170" cy="28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57</a:t>
                </a:r>
                <a:endParaRPr lang="zh-TW" altLang="en-US" dirty="0">
                  <a:solidFill>
                    <a:srgbClr val="FF0000"/>
                  </a:solidFill>
                </a:endParaRPr>
              </a:p>
            </p:txBody>
          </p:sp>
        </p:grpSp>
        <p:grpSp>
          <p:nvGrpSpPr>
            <p:cNvPr id="19" name="群組 18"/>
            <p:cNvGrpSpPr/>
            <p:nvPr/>
          </p:nvGrpSpPr>
          <p:grpSpPr>
            <a:xfrm>
              <a:off x="539186" y="3789040"/>
              <a:ext cx="1008600" cy="726523"/>
              <a:chOff x="539186" y="3789040"/>
              <a:chExt cx="1008600" cy="726523"/>
            </a:xfrm>
          </p:grpSpPr>
          <p:sp>
            <p:nvSpPr>
              <p:cNvPr id="43" name="矩形 42"/>
              <p:cNvSpPr/>
              <p:nvPr/>
            </p:nvSpPr>
            <p:spPr>
              <a:xfrm>
                <a:off x="971722" y="3789040"/>
                <a:ext cx="57606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 name="矩形 43"/>
              <p:cNvSpPr/>
              <p:nvPr/>
            </p:nvSpPr>
            <p:spPr>
              <a:xfrm>
                <a:off x="971600" y="4083515"/>
                <a:ext cx="576064"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3" name="矩形 52"/>
              <p:cNvSpPr/>
              <p:nvPr/>
            </p:nvSpPr>
            <p:spPr>
              <a:xfrm>
                <a:off x="539186" y="3797261"/>
                <a:ext cx="432170" cy="28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87</a:t>
                </a:r>
                <a:endParaRPr lang="zh-TW" altLang="en-US" dirty="0">
                  <a:solidFill>
                    <a:srgbClr val="FF0000"/>
                  </a:solidFill>
                </a:endParaRPr>
              </a:p>
            </p:txBody>
          </p:sp>
        </p:grpSp>
        <p:grpSp>
          <p:nvGrpSpPr>
            <p:cNvPr id="20" name="群組 19"/>
            <p:cNvGrpSpPr/>
            <p:nvPr/>
          </p:nvGrpSpPr>
          <p:grpSpPr>
            <a:xfrm>
              <a:off x="539186" y="4501397"/>
              <a:ext cx="1008600" cy="1016653"/>
              <a:chOff x="539186" y="4501397"/>
              <a:chExt cx="1008600" cy="1016653"/>
            </a:xfrm>
          </p:grpSpPr>
          <p:sp>
            <p:nvSpPr>
              <p:cNvPr id="45" name="矩形 44"/>
              <p:cNvSpPr/>
              <p:nvPr/>
            </p:nvSpPr>
            <p:spPr>
              <a:xfrm>
                <a:off x="971722" y="4509120"/>
                <a:ext cx="57606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7" name="矩形 46"/>
              <p:cNvSpPr/>
              <p:nvPr/>
            </p:nvSpPr>
            <p:spPr>
              <a:xfrm>
                <a:off x="971600" y="4797152"/>
                <a:ext cx="576064" cy="7208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4" name="矩形 53"/>
              <p:cNvSpPr/>
              <p:nvPr/>
            </p:nvSpPr>
            <p:spPr>
              <a:xfrm>
                <a:off x="539186" y="4501397"/>
                <a:ext cx="432170" cy="28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95</a:t>
                </a:r>
                <a:endParaRPr lang="zh-TW" altLang="en-US" dirty="0">
                  <a:solidFill>
                    <a:srgbClr val="FF0000"/>
                  </a:solidFill>
                </a:endParaRPr>
              </a:p>
            </p:txBody>
          </p:sp>
        </p:grpSp>
        <p:grpSp>
          <p:nvGrpSpPr>
            <p:cNvPr id="56" name="群組 55"/>
            <p:cNvGrpSpPr/>
            <p:nvPr/>
          </p:nvGrpSpPr>
          <p:grpSpPr>
            <a:xfrm>
              <a:off x="395536" y="5518050"/>
              <a:ext cx="1152250" cy="288966"/>
              <a:chOff x="395536" y="5518050"/>
              <a:chExt cx="1152250" cy="288966"/>
            </a:xfrm>
          </p:grpSpPr>
          <p:sp>
            <p:nvSpPr>
              <p:cNvPr id="48" name="矩形 47"/>
              <p:cNvSpPr/>
              <p:nvPr/>
            </p:nvSpPr>
            <p:spPr>
              <a:xfrm>
                <a:off x="971722" y="5518050"/>
                <a:ext cx="576064" cy="288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sp>
            <p:nvSpPr>
              <p:cNvPr id="55" name="矩形 54"/>
              <p:cNvSpPr/>
              <p:nvPr/>
            </p:nvSpPr>
            <p:spPr>
              <a:xfrm>
                <a:off x="395536" y="5518050"/>
                <a:ext cx="570195" cy="288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100</a:t>
                </a:r>
                <a:endParaRPr lang="zh-TW" altLang="en-US" dirty="0">
                  <a:solidFill>
                    <a:srgbClr val="FF0000"/>
                  </a:solidFill>
                </a:endParaRPr>
              </a:p>
            </p:txBody>
          </p:sp>
        </p:grpSp>
      </p:grpSp>
      <p:grpSp>
        <p:nvGrpSpPr>
          <p:cNvPr id="71" name="群組 70"/>
          <p:cNvGrpSpPr/>
          <p:nvPr/>
        </p:nvGrpSpPr>
        <p:grpSpPr>
          <a:xfrm>
            <a:off x="3023659" y="1628801"/>
            <a:ext cx="5568619" cy="304617"/>
            <a:chOff x="2267744" y="1628800"/>
            <a:chExt cx="4176464" cy="304617"/>
          </a:xfrm>
        </p:grpSpPr>
        <p:sp>
          <p:nvSpPr>
            <p:cNvPr id="58" name="矩形 57"/>
            <p:cNvSpPr/>
            <p:nvPr/>
          </p:nvSpPr>
          <p:spPr>
            <a:xfrm>
              <a:off x="2267744" y="1629618"/>
              <a:ext cx="1368152"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-303674281</a:t>
              </a:r>
              <a:endParaRPr lang="zh-TW" altLang="en-US" dirty="0">
                <a:solidFill>
                  <a:schemeClr val="tx1"/>
                </a:solidFill>
              </a:endParaRPr>
            </a:p>
          </p:txBody>
        </p:sp>
        <p:sp>
          <p:nvSpPr>
            <p:cNvPr id="59" name="矩形 58"/>
            <p:cNvSpPr/>
            <p:nvPr/>
          </p:nvSpPr>
          <p:spPr>
            <a:xfrm>
              <a:off x="3635896" y="1629618"/>
              <a:ext cx="1224136"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Courtney</a:t>
              </a:r>
              <a:endParaRPr lang="zh-TW" altLang="en-US" dirty="0">
                <a:solidFill>
                  <a:schemeClr val="tx1"/>
                </a:solidFill>
              </a:endParaRPr>
            </a:p>
          </p:txBody>
        </p:sp>
        <p:sp>
          <p:nvSpPr>
            <p:cNvPr id="60" name="矩形 59"/>
            <p:cNvSpPr/>
            <p:nvPr/>
          </p:nvSpPr>
          <p:spPr>
            <a:xfrm>
              <a:off x="4860032" y="1629618"/>
              <a:ext cx="1008112"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61" name="矩形 60"/>
            <p:cNvSpPr/>
            <p:nvPr/>
          </p:nvSpPr>
          <p:spPr>
            <a:xfrm>
              <a:off x="5868144" y="1628800"/>
              <a:ext cx="576064"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grpSp>
      <p:grpSp>
        <p:nvGrpSpPr>
          <p:cNvPr id="70" name="群組 69"/>
          <p:cNvGrpSpPr/>
          <p:nvPr/>
        </p:nvGrpSpPr>
        <p:grpSpPr>
          <a:xfrm>
            <a:off x="3023659" y="1986991"/>
            <a:ext cx="5664629" cy="304617"/>
            <a:chOff x="2267744" y="1986990"/>
            <a:chExt cx="4248472" cy="304617"/>
          </a:xfrm>
        </p:grpSpPr>
        <p:sp>
          <p:nvSpPr>
            <p:cNvPr id="66" name="矩形 65"/>
            <p:cNvSpPr/>
            <p:nvPr/>
          </p:nvSpPr>
          <p:spPr>
            <a:xfrm>
              <a:off x="2267744" y="1987808"/>
              <a:ext cx="1368152" cy="3037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(hash)</a:t>
              </a:r>
              <a:endParaRPr lang="zh-TW" altLang="en-US" dirty="0">
                <a:solidFill>
                  <a:srgbClr val="FF0000"/>
                </a:solidFill>
              </a:endParaRPr>
            </a:p>
          </p:txBody>
        </p:sp>
        <p:sp>
          <p:nvSpPr>
            <p:cNvPr id="67" name="矩形 66"/>
            <p:cNvSpPr/>
            <p:nvPr/>
          </p:nvSpPr>
          <p:spPr>
            <a:xfrm>
              <a:off x="3635896" y="1987808"/>
              <a:ext cx="1224136" cy="3037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(key)</a:t>
              </a:r>
              <a:endParaRPr lang="zh-TW" altLang="en-US" dirty="0">
                <a:solidFill>
                  <a:srgbClr val="FF0000"/>
                </a:solidFill>
              </a:endParaRPr>
            </a:p>
          </p:txBody>
        </p:sp>
        <p:sp>
          <p:nvSpPr>
            <p:cNvPr id="68" name="矩形 67"/>
            <p:cNvSpPr/>
            <p:nvPr/>
          </p:nvSpPr>
          <p:spPr>
            <a:xfrm>
              <a:off x="4860032" y="1987808"/>
              <a:ext cx="936104" cy="3037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(value)</a:t>
              </a:r>
              <a:endParaRPr lang="zh-TW" altLang="en-US" dirty="0">
                <a:solidFill>
                  <a:srgbClr val="FF0000"/>
                </a:solidFill>
              </a:endParaRPr>
            </a:p>
          </p:txBody>
        </p:sp>
        <p:sp>
          <p:nvSpPr>
            <p:cNvPr id="69" name="矩形 68"/>
            <p:cNvSpPr/>
            <p:nvPr/>
          </p:nvSpPr>
          <p:spPr>
            <a:xfrm>
              <a:off x="5796136" y="1986990"/>
              <a:ext cx="720080" cy="3037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(next)</a:t>
              </a:r>
              <a:endParaRPr lang="zh-TW" altLang="en-US" dirty="0">
                <a:solidFill>
                  <a:srgbClr val="FF0000"/>
                </a:solidFill>
              </a:endParaRPr>
            </a:p>
          </p:txBody>
        </p:sp>
      </p:grpSp>
      <p:grpSp>
        <p:nvGrpSpPr>
          <p:cNvPr id="72" name="群組 71"/>
          <p:cNvGrpSpPr/>
          <p:nvPr/>
        </p:nvGrpSpPr>
        <p:grpSpPr>
          <a:xfrm>
            <a:off x="3023659" y="2347947"/>
            <a:ext cx="5568619" cy="304617"/>
            <a:chOff x="2267744" y="1628800"/>
            <a:chExt cx="4176464" cy="304617"/>
          </a:xfrm>
        </p:grpSpPr>
        <p:sp>
          <p:nvSpPr>
            <p:cNvPr id="73" name="矩形 72"/>
            <p:cNvSpPr/>
            <p:nvPr/>
          </p:nvSpPr>
          <p:spPr>
            <a:xfrm>
              <a:off x="2267744" y="1629618"/>
              <a:ext cx="1368152"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68899</a:t>
              </a:r>
              <a:endParaRPr lang="zh-TW" altLang="en-US" dirty="0">
                <a:solidFill>
                  <a:schemeClr val="tx1"/>
                </a:solidFill>
              </a:endParaRPr>
            </a:p>
          </p:txBody>
        </p:sp>
        <p:sp>
          <p:nvSpPr>
            <p:cNvPr id="74" name="矩形 73"/>
            <p:cNvSpPr/>
            <p:nvPr/>
          </p:nvSpPr>
          <p:spPr>
            <a:xfrm>
              <a:off x="3635896" y="1629618"/>
              <a:ext cx="1224136"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Don</a:t>
              </a:r>
              <a:endParaRPr lang="zh-TW" altLang="en-US" dirty="0">
                <a:solidFill>
                  <a:schemeClr val="tx1"/>
                </a:solidFill>
              </a:endParaRPr>
            </a:p>
          </p:txBody>
        </p:sp>
        <p:sp>
          <p:nvSpPr>
            <p:cNvPr id="75" name="矩形 74"/>
            <p:cNvSpPr/>
            <p:nvPr/>
          </p:nvSpPr>
          <p:spPr>
            <a:xfrm>
              <a:off x="4860032" y="1629618"/>
              <a:ext cx="1008112"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sp>
          <p:nvSpPr>
            <p:cNvPr id="76" name="矩形 75"/>
            <p:cNvSpPr/>
            <p:nvPr/>
          </p:nvSpPr>
          <p:spPr>
            <a:xfrm>
              <a:off x="5868144" y="1628800"/>
              <a:ext cx="576064"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grpSp>
      <p:grpSp>
        <p:nvGrpSpPr>
          <p:cNvPr id="77" name="群組 76"/>
          <p:cNvGrpSpPr/>
          <p:nvPr/>
        </p:nvGrpSpPr>
        <p:grpSpPr>
          <a:xfrm>
            <a:off x="3023659" y="3058819"/>
            <a:ext cx="5568619" cy="304617"/>
            <a:chOff x="2267744" y="1628800"/>
            <a:chExt cx="4176464" cy="304617"/>
          </a:xfrm>
        </p:grpSpPr>
        <p:sp>
          <p:nvSpPr>
            <p:cNvPr id="78" name="矩形 77"/>
            <p:cNvSpPr/>
            <p:nvPr/>
          </p:nvSpPr>
          <p:spPr>
            <a:xfrm>
              <a:off x="2267744" y="1629618"/>
              <a:ext cx="1368152"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2599292</a:t>
              </a:r>
              <a:endParaRPr lang="zh-TW" altLang="en-US" dirty="0">
                <a:solidFill>
                  <a:schemeClr val="tx1"/>
                </a:solidFill>
              </a:endParaRPr>
            </a:p>
          </p:txBody>
        </p:sp>
        <p:sp>
          <p:nvSpPr>
            <p:cNvPr id="79" name="矩形 78"/>
            <p:cNvSpPr/>
            <p:nvPr/>
          </p:nvSpPr>
          <p:spPr>
            <a:xfrm>
              <a:off x="3635896" y="1629618"/>
              <a:ext cx="1224136"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Tara</a:t>
              </a:r>
              <a:endParaRPr lang="zh-TW" altLang="en-US" dirty="0">
                <a:solidFill>
                  <a:schemeClr val="tx1"/>
                </a:solidFill>
              </a:endParaRPr>
            </a:p>
          </p:txBody>
        </p:sp>
        <p:sp>
          <p:nvSpPr>
            <p:cNvPr id="80" name="矩形 79"/>
            <p:cNvSpPr/>
            <p:nvPr/>
          </p:nvSpPr>
          <p:spPr>
            <a:xfrm>
              <a:off x="4860032" y="1629618"/>
              <a:ext cx="1008112"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sp>
          <p:nvSpPr>
            <p:cNvPr id="81" name="矩形 80"/>
            <p:cNvSpPr/>
            <p:nvPr/>
          </p:nvSpPr>
          <p:spPr>
            <a:xfrm>
              <a:off x="5868144" y="1628800"/>
              <a:ext cx="576064"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grpSp>
      <p:grpSp>
        <p:nvGrpSpPr>
          <p:cNvPr id="82" name="群組 81"/>
          <p:cNvGrpSpPr/>
          <p:nvPr/>
        </p:nvGrpSpPr>
        <p:grpSpPr>
          <a:xfrm>
            <a:off x="3023659" y="4132496"/>
            <a:ext cx="5568619" cy="304617"/>
            <a:chOff x="2267744" y="1628800"/>
            <a:chExt cx="4176464" cy="304617"/>
          </a:xfrm>
        </p:grpSpPr>
        <p:sp>
          <p:nvSpPr>
            <p:cNvPr id="83" name="矩形 82"/>
            <p:cNvSpPr/>
            <p:nvPr/>
          </p:nvSpPr>
          <p:spPr>
            <a:xfrm>
              <a:off x="2267744" y="1629618"/>
              <a:ext cx="1368152"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72266597</a:t>
              </a:r>
              <a:endParaRPr lang="zh-TW" altLang="en-US" dirty="0">
                <a:solidFill>
                  <a:schemeClr val="tx1"/>
                </a:solidFill>
              </a:endParaRPr>
            </a:p>
          </p:txBody>
        </p:sp>
        <p:sp>
          <p:nvSpPr>
            <p:cNvPr id="84" name="矩形 83"/>
            <p:cNvSpPr/>
            <p:nvPr/>
          </p:nvSpPr>
          <p:spPr>
            <a:xfrm>
              <a:off x="3635896" y="1629618"/>
              <a:ext cx="1224136"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Karen</a:t>
              </a:r>
              <a:endParaRPr lang="zh-TW" altLang="en-US" dirty="0">
                <a:solidFill>
                  <a:schemeClr val="tx1"/>
                </a:solidFill>
              </a:endParaRPr>
            </a:p>
          </p:txBody>
        </p:sp>
        <p:sp>
          <p:nvSpPr>
            <p:cNvPr id="85" name="矩形 84"/>
            <p:cNvSpPr/>
            <p:nvPr/>
          </p:nvSpPr>
          <p:spPr>
            <a:xfrm>
              <a:off x="4860032" y="1629618"/>
              <a:ext cx="1008112"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6" name="矩形 85"/>
            <p:cNvSpPr/>
            <p:nvPr/>
          </p:nvSpPr>
          <p:spPr>
            <a:xfrm>
              <a:off x="5868144" y="1628800"/>
              <a:ext cx="576064"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grpSp>
      <p:grpSp>
        <p:nvGrpSpPr>
          <p:cNvPr id="87" name="群組 86"/>
          <p:cNvGrpSpPr/>
          <p:nvPr/>
        </p:nvGrpSpPr>
        <p:grpSpPr>
          <a:xfrm>
            <a:off x="3023659" y="4852576"/>
            <a:ext cx="5568619" cy="304617"/>
            <a:chOff x="2267744" y="1628800"/>
            <a:chExt cx="4176464" cy="304617"/>
          </a:xfrm>
        </p:grpSpPr>
        <p:sp>
          <p:nvSpPr>
            <p:cNvPr id="88" name="矩形 87"/>
            <p:cNvSpPr/>
            <p:nvPr/>
          </p:nvSpPr>
          <p:spPr>
            <a:xfrm>
              <a:off x="2267744" y="1629618"/>
              <a:ext cx="1368152"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2390765</a:t>
              </a:r>
              <a:endParaRPr lang="zh-TW" altLang="en-US" dirty="0">
                <a:solidFill>
                  <a:schemeClr val="tx1"/>
                </a:solidFill>
              </a:endParaRPr>
            </a:p>
          </p:txBody>
        </p:sp>
        <p:sp>
          <p:nvSpPr>
            <p:cNvPr id="89" name="矩形 88"/>
            <p:cNvSpPr/>
            <p:nvPr/>
          </p:nvSpPr>
          <p:spPr>
            <a:xfrm>
              <a:off x="3635896" y="1629618"/>
              <a:ext cx="1224136"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Mark</a:t>
              </a:r>
              <a:endParaRPr lang="zh-TW" altLang="en-US" dirty="0">
                <a:solidFill>
                  <a:schemeClr val="tx1"/>
                </a:solidFill>
              </a:endParaRPr>
            </a:p>
          </p:txBody>
        </p:sp>
        <p:sp>
          <p:nvSpPr>
            <p:cNvPr id="90" name="矩形 89"/>
            <p:cNvSpPr/>
            <p:nvPr/>
          </p:nvSpPr>
          <p:spPr>
            <a:xfrm>
              <a:off x="4860032" y="1629618"/>
              <a:ext cx="1008112"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1" name="矩形 90"/>
            <p:cNvSpPr/>
            <p:nvPr/>
          </p:nvSpPr>
          <p:spPr>
            <a:xfrm>
              <a:off x="5868144" y="1628800"/>
              <a:ext cx="576064" cy="3037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grpSp>
      <p:grpSp>
        <p:nvGrpSpPr>
          <p:cNvPr id="126" name="群組 125"/>
          <p:cNvGrpSpPr/>
          <p:nvPr/>
        </p:nvGrpSpPr>
        <p:grpSpPr>
          <a:xfrm>
            <a:off x="4079776" y="909654"/>
            <a:ext cx="2592811" cy="287098"/>
            <a:chOff x="3059832" y="909654"/>
            <a:chExt cx="1944608" cy="287098"/>
          </a:xfrm>
        </p:grpSpPr>
        <p:sp>
          <p:nvSpPr>
            <p:cNvPr id="92" name="矩形 91"/>
            <p:cNvSpPr/>
            <p:nvPr/>
          </p:nvSpPr>
          <p:spPr>
            <a:xfrm>
              <a:off x="3059832" y="909654"/>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Don</a:t>
              </a:r>
              <a:endParaRPr lang="zh-TW" altLang="en-US" dirty="0">
                <a:solidFill>
                  <a:schemeClr val="tx1"/>
                </a:solidFill>
              </a:endParaRPr>
            </a:p>
          </p:txBody>
        </p:sp>
        <p:sp>
          <p:nvSpPr>
            <p:cNvPr id="93" name="矩形 92"/>
            <p:cNvSpPr/>
            <p:nvPr/>
          </p:nvSpPr>
          <p:spPr>
            <a:xfrm>
              <a:off x="3708296" y="909654"/>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20.0</a:t>
              </a:r>
              <a:endParaRPr lang="zh-TW" altLang="en-US" dirty="0">
                <a:solidFill>
                  <a:schemeClr val="tx1"/>
                </a:solidFill>
              </a:endParaRPr>
            </a:p>
          </p:txBody>
        </p:sp>
        <p:sp>
          <p:nvSpPr>
            <p:cNvPr id="94" name="矩形 93"/>
            <p:cNvSpPr/>
            <p:nvPr/>
          </p:nvSpPr>
          <p:spPr>
            <a:xfrm>
              <a:off x="4356368" y="909654"/>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grpSp>
      <p:sp>
        <p:nvSpPr>
          <p:cNvPr id="95" name="矩形 94"/>
          <p:cNvSpPr/>
          <p:nvPr/>
        </p:nvSpPr>
        <p:spPr>
          <a:xfrm>
            <a:off x="4062449" y="620688"/>
            <a:ext cx="864096" cy="287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(to)</a:t>
            </a:r>
            <a:endParaRPr lang="zh-TW" altLang="en-US" dirty="0">
              <a:solidFill>
                <a:srgbClr val="FF0000"/>
              </a:solidFill>
            </a:endParaRPr>
          </a:p>
        </p:txBody>
      </p:sp>
      <p:sp>
        <p:nvSpPr>
          <p:cNvPr id="97" name="矩形 96"/>
          <p:cNvSpPr/>
          <p:nvPr/>
        </p:nvSpPr>
        <p:spPr>
          <a:xfrm>
            <a:off x="6144528" y="622556"/>
            <a:ext cx="1007589" cy="287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(next)</a:t>
            </a:r>
            <a:endParaRPr lang="zh-TW" altLang="en-US" dirty="0">
              <a:solidFill>
                <a:srgbClr val="FF0000"/>
              </a:solidFill>
            </a:endParaRPr>
          </a:p>
        </p:txBody>
      </p:sp>
      <p:sp>
        <p:nvSpPr>
          <p:cNvPr id="96" name="矩形 95"/>
          <p:cNvSpPr/>
          <p:nvPr/>
        </p:nvSpPr>
        <p:spPr>
          <a:xfrm>
            <a:off x="4926544" y="620688"/>
            <a:ext cx="1313995" cy="287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(weight)</a:t>
            </a:r>
            <a:endParaRPr lang="zh-TW" altLang="en-US" dirty="0">
              <a:solidFill>
                <a:srgbClr val="FF0000"/>
              </a:solidFill>
            </a:endParaRPr>
          </a:p>
        </p:txBody>
      </p:sp>
      <p:grpSp>
        <p:nvGrpSpPr>
          <p:cNvPr id="127" name="群組 126"/>
          <p:cNvGrpSpPr/>
          <p:nvPr/>
        </p:nvGrpSpPr>
        <p:grpSpPr>
          <a:xfrm>
            <a:off x="7248128" y="908720"/>
            <a:ext cx="2592811" cy="288032"/>
            <a:chOff x="5436096" y="908720"/>
            <a:chExt cx="1944608" cy="288032"/>
          </a:xfrm>
        </p:grpSpPr>
        <p:sp>
          <p:nvSpPr>
            <p:cNvPr id="100" name="矩形 99"/>
            <p:cNvSpPr/>
            <p:nvPr/>
          </p:nvSpPr>
          <p:spPr>
            <a:xfrm>
              <a:off x="5436096" y="909654"/>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Tara</a:t>
              </a:r>
              <a:endParaRPr lang="zh-TW" altLang="en-US" dirty="0">
                <a:solidFill>
                  <a:schemeClr val="tx1"/>
                </a:solidFill>
              </a:endParaRPr>
            </a:p>
          </p:txBody>
        </p:sp>
        <p:sp>
          <p:nvSpPr>
            <p:cNvPr id="101" name="矩形 100"/>
            <p:cNvSpPr/>
            <p:nvPr/>
          </p:nvSpPr>
          <p:spPr>
            <a:xfrm>
              <a:off x="6084560" y="908720"/>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15.0</a:t>
              </a:r>
              <a:endParaRPr lang="zh-TW" altLang="en-US" dirty="0">
                <a:solidFill>
                  <a:schemeClr val="tx1"/>
                </a:solidFill>
              </a:endParaRPr>
            </a:p>
          </p:txBody>
        </p:sp>
        <p:sp>
          <p:nvSpPr>
            <p:cNvPr id="102" name="矩形 101"/>
            <p:cNvSpPr/>
            <p:nvPr/>
          </p:nvSpPr>
          <p:spPr>
            <a:xfrm>
              <a:off x="6732632" y="908720"/>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grpSp>
      <p:cxnSp>
        <p:nvCxnSpPr>
          <p:cNvPr id="104" name="直線單箭頭接點 103"/>
          <p:cNvCxnSpPr/>
          <p:nvPr/>
        </p:nvCxnSpPr>
        <p:spPr>
          <a:xfrm flipV="1">
            <a:off x="6240539" y="1062055"/>
            <a:ext cx="911579" cy="4425"/>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107" name="直線單箭頭接點 106"/>
          <p:cNvCxnSpPr>
            <a:stCxn id="38" idx="3"/>
            <a:endCxn id="58" idx="1"/>
          </p:cNvCxnSpPr>
          <p:nvPr/>
        </p:nvCxnSpPr>
        <p:spPr>
          <a:xfrm>
            <a:off x="2063227" y="1773634"/>
            <a:ext cx="960432" cy="7884"/>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110" name="直線單箭頭接點 109"/>
          <p:cNvCxnSpPr>
            <a:stCxn id="39" idx="3"/>
            <a:endCxn id="73" idx="1"/>
          </p:cNvCxnSpPr>
          <p:nvPr/>
        </p:nvCxnSpPr>
        <p:spPr>
          <a:xfrm>
            <a:off x="2063552" y="2492896"/>
            <a:ext cx="960107" cy="7768"/>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113" name="直線單箭頭接點 112"/>
          <p:cNvCxnSpPr>
            <a:stCxn id="41" idx="3"/>
            <a:endCxn id="78" idx="1"/>
          </p:cNvCxnSpPr>
          <p:nvPr/>
        </p:nvCxnSpPr>
        <p:spPr>
          <a:xfrm flipV="1">
            <a:off x="2063715" y="3211536"/>
            <a:ext cx="959944" cy="144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116" name="直線單箭頭接點 115"/>
          <p:cNvCxnSpPr>
            <a:stCxn id="43" idx="3"/>
            <a:endCxn id="83" idx="1"/>
          </p:cNvCxnSpPr>
          <p:nvPr/>
        </p:nvCxnSpPr>
        <p:spPr>
          <a:xfrm>
            <a:off x="2063715" y="3933056"/>
            <a:ext cx="959944" cy="352157"/>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119" name="直線單箭頭接點 118"/>
          <p:cNvCxnSpPr>
            <a:stCxn id="45" idx="3"/>
            <a:endCxn id="88" idx="1"/>
          </p:cNvCxnSpPr>
          <p:nvPr/>
        </p:nvCxnSpPr>
        <p:spPr>
          <a:xfrm>
            <a:off x="2063715" y="4653137"/>
            <a:ext cx="959944" cy="352157"/>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grpSp>
        <p:nvGrpSpPr>
          <p:cNvPr id="128" name="群組 127"/>
          <p:cNvGrpSpPr/>
          <p:nvPr/>
        </p:nvGrpSpPr>
        <p:grpSpPr>
          <a:xfrm>
            <a:off x="3119670" y="3501008"/>
            <a:ext cx="2688821" cy="287098"/>
            <a:chOff x="2339752" y="3501008"/>
            <a:chExt cx="2016616" cy="287098"/>
          </a:xfrm>
        </p:grpSpPr>
        <p:sp>
          <p:nvSpPr>
            <p:cNvPr id="123" name="矩形 122"/>
            <p:cNvSpPr/>
            <p:nvPr/>
          </p:nvSpPr>
          <p:spPr>
            <a:xfrm>
              <a:off x="2339752" y="3501008"/>
              <a:ext cx="720080"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Mark</a:t>
              </a:r>
              <a:endParaRPr lang="zh-TW" altLang="en-US" dirty="0">
                <a:solidFill>
                  <a:schemeClr val="tx1"/>
                </a:solidFill>
              </a:endParaRPr>
            </a:p>
          </p:txBody>
        </p:sp>
        <p:sp>
          <p:nvSpPr>
            <p:cNvPr id="124" name="矩形 123"/>
            <p:cNvSpPr/>
            <p:nvPr/>
          </p:nvSpPr>
          <p:spPr>
            <a:xfrm>
              <a:off x="3060224" y="3501008"/>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10.0</a:t>
              </a:r>
              <a:endParaRPr lang="zh-TW" altLang="en-US" dirty="0">
                <a:solidFill>
                  <a:schemeClr val="tx1"/>
                </a:solidFill>
              </a:endParaRPr>
            </a:p>
          </p:txBody>
        </p:sp>
        <p:sp>
          <p:nvSpPr>
            <p:cNvPr id="125" name="矩形 124"/>
            <p:cNvSpPr/>
            <p:nvPr/>
          </p:nvSpPr>
          <p:spPr>
            <a:xfrm>
              <a:off x="3708296" y="3501008"/>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grpSp>
      <p:grpSp>
        <p:nvGrpSpPr>
          <p:cNvPr id="137" name="群組 136"/>
          <p:cNvGrpSpPr/>
          <p:nvPr/>
        </p:nvGrpSpPr>
        <p:grpSpPr>
          <a:xfrm>
            <a:off x="6191488" y="3501942"/>
            <a:ext cx="2208768" cy="287098"/>
            <a:chOff x="4643616" y="3501942"/>
            <a:chExt cx="1656576" cy="287098"/>
          </a:xfrm>
        </p:grpSpPr>
        <p:sp>
          <p:nvSpPr>
            <p:cNvPr id="130" name="矩形 129"/>
            <p:cNvSpPr/>
            <p:nvPr/>
          </p:nvSpPr>
          <p:spPr>
            <a:xfrm>
              <a:off x="4643616" y="3501942"/>
              <a:ext cx="576456"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Don</a:t>
              </a:r>
              <a:endParaRPr lang="zh-TW" altLang="en-US" dirty="0">
                <a:solidFill>
                  <a:schemeClr val="tx1"/>
                </a:solidFill>
              </a:endParaRPr>
            </a:p>
          </p:txBody>
        </p:sp>
        <p:sp>
          <p:nvSpPr>
            <p:cNvPr id="131" name="矩形 130"/>
            <p:cNvSpPr/>
            <p:nvPr/>
          </p:nvSpPr>
          <p:spPr>
            <a:xfrm>
              <a:off x="5220072" y="3501942"/>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7.4</a:t>
              </a:r>
              <a:endParaRPr lang="zh-TW" altLang="en-US" dirty="0">
                <a:solidFill>
                  <a:schemeClr val="tx1"/>
                </a:solidFill>
              </a:endParaRPr>
            </a:p>
          </p:txBody>
        </p:sp>
        <p:sp>
          <p:nvSpPr>
            <p:cNvPr id="132" name="矩形 131"/>
            <p:cNvSpPr/>
            <p:nvPr/>
          </p:nvSpPr>
          <p:spPr>
            <a:xfrm>
              <a:off x="5868144" y="3501942"/>
              <a:ext cx="432048"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grpSp>
      <p:grpSp>
        <p:nvGrpSpPr>
          <p:cNvPr id="138" name="群組 137"/>
          <p:cNvGrpSpPr/>
          <p:nvPr/>
        </p:nvGrpSpPr>
        <p:grpSpPr>
          <a:xfrm>
            <a:off x="8784299" y="3497608"/>
            <a:ext cx="3168875" cy="287098"/>
            <a:chOff x="6588224" y="3497608"/>
            <a:chExt cx="2376656" cy="287098"/>
          </a:xfrm>
        </p:grpSpPr>
        <p:sp>
          <p:nvSpPr>
            <p:cNvPr id="134" name="矩形 133"/>
            <p:cNvSpPr/>
            <p:nvPr/>
          </p:nvSpPr>
          <p:spPr>
            <a:xfrm>
              <a:off x="6588224" y="3497608"/>
              <a:ext cx="1080120"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Courtney</a:t>
              </a:r>
              <a:endParaRPr lang="zh-TW" altLang="en-US" dirty="0">
                <a:solidFill>
                  <a:schemeClr val="tx1"/>
                </a:solidFill>
              </a:endParaRPr>
            </a:p>
          </p:txBody>
        </p:sp>
        <p:sp>
          <p:nvSpPr>
            <p:cNvPr id="135" name="矩形 134"/>
            <p:cNvSpPr/>
            <p:nvPr/>
          </p:nvSpPr>
          <p:spPr>
            <a:xfrm>
              <a:off x="7668736" y="3497608"/>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15.0</a:t>
              </a:r>
              <a:endParaRPr lang="zh-TW" altLang="en-US" dirty="0">
                <a:solidFill>
                  <a:schemeClr val="tx1"/>
                </a:solidFill>
              </a:endParaRPr>
            </a:p>
          </p:txBody>
        </p:sp>
        <p:sp>
          <p:nvSpPr>
            <p:cNvPr id="136" name="矩形 135"/>
            <p:cNvSpPr/>
            <p:nvPr/>
          </p:nvSpPr>
          <p:spPr>
            <a:xfrm>
              <a:off x="8316808" y="3497608"/>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grpSp>
      <p:cxnSp>
        <p:nvCxnSpPr>
          <p:cNvPr id="139" name="直線單箭頭接點 138"/>
          <p:cNvCxnSpPr>
            <a:endCxn id="123" idx="2"/>
          </p:cNvCxnSpPr>
          <p:nvPr/>
        </p:nvCxnSpPr>
        <p:spPr>
          <a:xfrm flipH="1" flipV="1">
            <a:off x="3599723" y="3788106"/>
            <a:ext cx="3648405" cy="496288"/>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142" name="直線單箭頭接點 141"/>
          <p:cNvCxnSpPr>
            <a:endCxn id="130" idx="1"/>
          </p:cNvCxnSpPr>
          <p:nvPr/>
        </p:nvCxnSpPr>
        <p:spPr>
          <a:xfrm>
            <a:off x="5328520" y="3645491"/>
            <a:ext cx="862969" cy="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144" name="直線單箭頭接點 143"/>
          <p:cNvCxnSpPr>
            <a:endCxn id="134" idx="1"/>
          </p:cNvCxnSpPr>
          <p:nvPr/>
        </p:nvCxnSpPr>
        <p:spPr>
          <a:xfrm flipV="1">
            <a:off x="8208235" y="3641157"/>
            <a:ext cx="576064" cy="4334"/>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grpSp>
        <p:nvGrpSpPr>
          <p:cNvPr id="147" name="群組 146"/>
          <p:cNvGrpSpPr/>
          <p:nvPr/>
        </p:nvGrpSpPr>
        <p:grpSpPr>
          <a:xfrm>
            <a:off x="6480043" y="5506103"/>
            <a:ext cx="3168875" cy="287098"/>
            <a:chOff x="6588224" y="3497608"/>
            <a:chExt cx="2376656" cy="287098"/>
          </a:xfrm>
        </p:grpSpPr>
        <p:sp>
          <p:nvSpPr>
            <p:cNvPr id="148" name="矩形 147"/>
            <p:cNvSpPr/>
            <p:nvPr/>
          </p:nvSpPr>
          <p:spPr>
            <a:xfrm>
              <a:off x="6588224" y="3497608"/>
              <a:ext cx="1080120"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Tara</a:t>
              </a:r>
              <a:endParaRPr lang="zh-TW" altLang="en-US" dirty="0">
                <a:solidFill>
                  <a:schemeClr val="tx1"/>
                </a:solidFill>
              </a:endParaRPr>
            </a:p>
          </p:txBody>
        </p:sp>
        <p:sp>
          <p:nvSpPr>
            <p:cNvPr id="149" name="矩形 148"/>
            <p:cNvSpPr/>
            <p:nvPr/>
          </p:nvSpPr>
          <p:spPr>
            <a:xfrm>
              <a:off x="7668736" y="3497608"/>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solidFill>
                </a:rPr>
                <a:t>8.3</a:t>
              </a:r>
              <a:endParaRPr lang="zh-TW" altLang="en-US" dirty="0">
                <a:solidFill>
                  <a:schemeClr val="tx1"/>
                </a:solidFill>
              </a:endParaRPr>
            </a:p>
          </p:txBody>
        </p:sp>
        <p:sp>
          <p:nvSpPr>
            <p:cNvPr id="150" name="矩形 149"/>
            <p:cNvSpPr/>
            <p:nvPr/>
          </p:nvSpPr>
          <p:spPr>
            <a:xfrm>
              <a:off x="8316808" y="3497608"/>
              <a:ext cx="648072" cy="2870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null</a:t>
              </a:r>
              <a:endParaRPr lang="zh-TW" altLang="en-US" dirty="0">
                <a:solidFill>
                  <a:srgbClr val="FF0000"/>
                </a:solidFill>
              </a:endParaRPr>
            </a:p>
          </p:txBody>
        </p:sp>
      </p:grpSp>
      <p:cxnSp>
        <p:nvCxnSpPr>
          <p:cNvPr id="151" name="直線單箭頭接點 150"/>
          <p:cNvCxnSpPr>
            <a:endCxn id="148" idx="0"/>
          </p:cNvCxnSpPr>
          <p:nvPr/>
        </p:nvCxnSpPr>
        <p:spPr>
          <a:xfrm>
            <a:off x="7152118" y="5004475"/>
            <a:ext cx="48005" cy="501629"/>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154" name="直線單箭頭接點 153"/>
          <p:cNvCxnSpPr>
            <a:endCxn id="93" idx="2"/>
          </p:cNvCxnSpPr>
          <p:nvPr/>
        </p:nvCxnSpPr>
        <p:spPr>
          <a:xfrm flipH="1" flipV="1">
            <a:off x="5376443" y="1196752"/>
            <a:ext cx="1799677" cy="576882"/>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4" name="文字方塊 3"/>
          <p:cNvSpPr txBox="1"/>
          <p:nvPr/>
        </p:nvSpPr>
        <p:spPr>
          <a:xfrm>
            <a:off x="9504379" y="1727379"/>
            <a:ext cx="1723549" cy="707886"/>
          </a:xfrm>
          <a:prstGeom prst="rect">
            <a:avLst/>
          </a:prstGeom>
          <a:noFill/>
          <a:ln>
            <a:solidFill>
              <a:schemeClr val="bg2"/>
            </a:solidFill>
          </a:ln>
        </p:spPr>
        <p:txBody>
          <a:bodyPr wrap="none" rtlCol="0" anchor="ctr" anchorCtr="1">
            <a:spAutoFit/>
          </a:bodyPr>
          <a:lstStyle/>
          <a:p>
            <a:r>
              <a:rPr lang="zh-TW" altLang="en-US" sz="4000" b="1" dirty="0" smtClean="0">
                <a:latin typeface="標楷體" pitchFamily="65" charset="-120"/>
                <a:ea typeface="標楷體" pitchFamily="65" charset="-120"/>
              </a:rPr>
              <a:t>設計二</a:t>
            </a:r>
            <a:endParaRPr lang="zh-TW" altLang="en-US" sz="4000" b="1" dirty="0">
              <a:latin typeface="標楷體" pitchFamily="65" charset="-120"/>
              <a:ea typeface="標楷體" pitchFamily="65" charset="-120"/>
            </a:endParaRPr>
          </a:p>
        </p:txBody>
      </p:sp>
    </p:spTree>
    <p:extLst>
      <p:ext uri="{BB962C8B-B14F-4D97-AF65-F5344CB8AC3E}">
        <p14:creationId xmlns:p14="http://schemas.microsoft.com/office/powerpoint/2010/main" val="3487233505"/>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712BBBB-14FB-4B11-8181-31E94016FE10}" type="slidenum">
              <a:rPr lang="zh-TW" altLang="en-US" smtClean="0"/>
              <a:pPr>
                <a:defRPr/>
              </a:pPr>
              <a:t>409</a:t>
            </a:fld>
            <a:endParaRPr lang="en-US" altLang="zh-TW"/>
          </a:p>
        </p:txBody>
      </p:sp>
      <p:sp>
        <p:nvSpPr>
          <p:cNvPr id="2" name="標題 1"/>
          <p:cNvSpPr>
            <a:spLocks noGrp="1"/>
          </p:cNvSpPr>
          <p:nvPr>
            <p:ph type="title"/>
          </p:nvPr>
        </p:nvSpPr>
        <p:spPr>
          <a:xfrm>
            <a:off x="651932" y="0"/>
            <a:ext cx="10930467" cy="1312333"/>
          </a:xfrm>
        </p:spPr>
        <p:txBody>
          <a:bodyPr/>
          <a:lstStyle/>
          <a:p>
            <a:pPr>
              <a:defRPr/>
            </a:pPr>
            <a:r>
              <a:rPr lang="en-US" altLang="zh-TW" dirty="0" smtClean="0">
                <a:solidFill>
                  <a:schemeClr val="tx1"/>
                </a:solidFill>
              </a:rPr>
              <a:t>Class Interface &amp; </a:t>
            </a:r>
            <a:r>
              <a:rPr lang="en-US" altLang="zh-TW" dirty="0" smtClean="0">
                <a:solidFill>
                  <a:srgbClr val="FF0000"/>
                </a:solidFill>
              </a:rPr>
              <a:t>Data </a:t>
            </a:r>
            <a:r>
              <a:rPr lang="en-US" altLang="zh-TW" dirty="0" err="1" smtClean="0">
                <a:solidFill>
                  <a:srgbClr val="FF0000"/>
                </a:solidFill>
              </a:rPr>
              <a:t>Strucure</a:t>
            </a:r>
            <a:endParaRPr lang="zh-TW" altLang="en-US" dirty="0">
              <a:solidFill>
                <a:srgbClr val="FF0000"/>
              </a:solidFill>
            </a:endParaRPr>
          </a:p>
        </p:txBody>
      </p:sp>
      <p:sp>
        <p:nvSpPr>
          <p:cNvPr id="3" name="內容版面配置區 2"/>
          <p:cNvSpPr>
            <a:spLocks noGrp="1"/>
          </p:cNvSpPr>
          <p:nvPr>
            <p:ph sz="quarter" idx="4294967295"/>
          </p:nvPr>
        </p:nvSpPr>
        <p:spPr>
          <a:xfrm>
            <a:off x="609600" y="1214439"/>
            <a:ext cx="10972800" cy="4916487"/>
          </a:xfrm>
          <a:prstGeom prst="rect">
            <a:avLst/>
          </a:prstGeom>
        </p:spPr>
        <p:txBody>
          <a:bodyPr>
            <a:normAutofit fontScale="92500" lnSpcReduction="10000"/>
          </a:bodyPr>
          <a:lstStyle/>
          <a:p>
            <a:pPr>
              <a:buFont typeface="Wingdings" pitchFamily="2" charset="2"/>
              <a:buNone/>
              <a:defRPr/>
            </a:pPr>
            <a:endParaRPr lang="en-US" altLang="zh-TW" sz="2000" dirty="0" smtClean="0"/>
          </a:p>
          <a:p>
            <a:pPr>
              <a:buNone/>
              <a:defRPr/>
            </a:pPr>
            <a:r>
              <a:rPr lang="en-US" altLang="zh-TW" sz="2000" dirty="0" smtClean="0">
                <a:solidFill>
                  <a:schemeClr val="tx1"/>
                </a:solidFill>
              </a:rPr>
              <a:t>class       Adjacency  </a:t>
            </a:r>
            <a:r>
              <a:rPr lang="zh-TW" altLang="en-US" sz="2000" b="1" dirty="0" smtClean="0">
                <a:solidFill>
                  <a:srgbClr val="FF0000"/>
                </a:solidFill>
              </a:rPr>
              <a:t>下面  </a:t>
            </a:r>
            <a:r>
              <a:rPr lang="zh-TW" altLang="en-US" sz="2000" b="1" smtClean="0">
                <a:solidFill>
                  <a:srgbClr val="FF0000"/>
                </a:solidFill>
              </a:rPr>
              <a:t>紅色是 資料結構</a:t>
            </a:r>
            <a:r>
              <a:rPr lang="zh-TW" altLang="en-US" sz="2000" b="1" dirty="0" smtClean="0">
                <a:solidFill>
                  <a:srgbClr val="FF0000"/>
                </a:solidFill>
              </a:rPr>
              <a:t>設計</a:t>
            </a:r>
            <a:r>
              <a:rPr lang="zh-TW" altLang="en-US" sz="2000" b="1" dirty="0">
                <a:solidFill>
                  <a:srgbClr val="FF0000"/>
                </a:solidFill>
              </a:rPr>
              <a:t>一  </a:t>
            </a:r>
            <a:r>
              <a:rPr lang="zh-TW" altLang="en-US" sz="2000" b="1">
                <a:solidFill>
                  <a:srgbClr val="0070C0"/>
                </a:solidFill>
              </a:rPr>
              <a:t>藍色</a:t>
            </a:r>
            <a:r>
              <a:rPr lang="zh-TW" altLang="en-US" sz="2000" b="1" smtClean="0">
                <a:solidFill>
                  <a:srgbClr val="0070C0"/>
                </a:solidFill>
              </a:rPr>
              <a:t>是 </a:t>
            </a:r>
            <a:r>
              <a:rPr lang="zh-TW" altLang="en-US" sz="2000" b="1" smtClean="0">
                <a:solidFill>
                  <a:schemeClr val="accent6">
                    <a:lumMod val="50000"/>
                  </a:schemeClr>
                </a:solidFill>
              </a:rPr>
              <a:t>資料結構</a:t>
            </a:r>
            <a:r>
              <a:rPr lang="zh-TW" altLang="en-US" sz="2000" b="1" dirty="0" smtClean="0">
                <a:solidFill>
                  <a:srgbClr val="0070C0"/>
                </a:solidFill>
              </a:rPr>
              <a:t>設計</a:t>
            </a:r>
            <a:r>
              <a:rPr lang="zh-TW" altLang="en-US" sz="2000" b="1" dirty="0">
                <a:solidFill>
                  <a:srgbClr val="0070C0"/>
                </a:solidFill>
              </a:rPr>
              <a:t>二 </a:t>
            </a:r>
            <a:endParaRPr lang="en-US" altLang="zh-TW" sz="2000" dirty="0" smtClean="0">
              <a:solidFill>
                <a:schemeClr val="tx1"/>
              </a:solidFill>
            </a:endParaRPr>
          </a:p>
          <a:p>
            <a:pPr marL="0" indent="0">
              <a:buNone/>
            </a:pPr>
            <a:r>
              <a:rPr lang="en-US" altLang="zh-TW" sz="2000" dirty="0">
                <a:solidFill>
                  <a:srgbClr val="0070C0"/>
                </a:solidFill>
              </a:rPr>
              <a:t> </a:t>
            </a:r>
            <a:r>
              <a:rPr lang="en-US" altLang="zh-TW" sz="2000" dirty="0">
                <a:solidFill>
                  <a:srgbClr val="FF0000"/>
                </a:solidFill>
              </a:rPr>
              <a:t>protected </a:t>
            </a:r>
            <a:r>
              <a:rPr lang="en-US" altLang="zh-TW" sz="2000" dirty="0" smtClean="0">
                <a:solidFill>
                  <a:srgbClr val="FF0000"/>
                </a:solidFill>
              </a:rPr>
              <a:t>  </a:t>
            </a:r>
            <a:r>
              <a:rPr lang="en-US" altLang="zh-TW" sz="2000" dirty="0" err="1" smtClean="0">
                <a:solidFill>
                  <a:srgbClr val="FF0000"/>
                </a:solidFill>
              </a:rPr>
              <a:t>TreeMap</a:t>
            </a:r>
            <a:endParaRPr lang="en-US" altLang="zh-TW" sz="2000" dirty="0">
              <a:solidFill>
                <a:srgbClr val="FF0000"/>
              </a:solidFill>
            </a:endParaRPr>
          </a:p>
          <a:p>
            <a:pPr marL="0" indent="0">
              <a:buNone/>
            </a:pPr>
            <a:r>
              <a:rPr lang="zh-TW" altLang="en-US" sz="2000" dirty="0" smtClean="0">
                <a:solidFill>
                  <a:srgbClr val="FF0000"/>
                </a:solidFill>
              </a:rPr>
              <a:t>      </a:t>
            </a:r>
            <a:r>
              <a:rPr lang="en-US" altLang="zh-TW" sz="2000" dirty="0" smtClean="0">
                <a:solidFill>
                  <a:srgbClr val="FF0000"/>
                </a:solidFill>
              </a:rPr>
              <a:t>&lt;</a:t>
            </a:r>
            <a:r>
              <a:rPr lang="en-US" altLang="zh-TW" sz="2000" dirty="0">
                <a:solidFill>
                  <a:srgbClr val="FF0000"/>
                </a:solidFill>
              </a:rPr>
              <a:t>Houses,  </a:t>
            </a:r>
            <a:r>
              <a:rPr lang="en-US" altLang="zh-TW" sz="2000" dirty="0" err="1">
                <a:solidFill>
                  <a:srgbClr val="FF0000"/>
                </a:solidFill>
              </a:rPr>
              <a:t>TreeMap</a:t>
            </a:r>
            <a:r>
              <a:rPr lang="en-US" altLang="zh-TW" sz="2000" dirty="0">
                <a:solidFill>
                  <a:srgbClr val="FF0000"/>
                </a:solidFill>
              </a:rPr>
              <a:t>&lt;Houses, </a:t>
            </a:r>
            <a:r>
              <a:rPr lang="en-US" altLang="zh-TW" sz="2000" dirty="0" err="1" smtClean="0">
                <a:solidFill>
                  <a:srgbClr val="FF0000"/>
                </a:solidFill>
              </a:rPr>
              <a:t>NeighborDistances</a:t>
            </a:r>
            <a:r>
              <a:rPr lang="en-US" altLang="zh-TW" sz="2000" dirty="0" smtClean="0">
                <a:solidFill>
                  <a:srgbClr val="FF0000"/>
                </a:solidFill>
              </a:rPr>
              <a:t>&gt;&gt; </a:t>
            </a:r>
            <a:r>
              <a:rPr lang="zh-TW" altLang="en-US" sz="2000" dirty="0" smtClean="0">
                <a:solidFill>
                  <a:srgbClr val="FF0000"/>
                </a:solidFill>
              </a:rPr>
              <a:t>   </a:t>
            </a:r>
            <a:r>
              <a:rPr lang="en-US" altLang="zh-TW" sz="2000" dirty="0" err="1" smtClean="0">
                <a:solidFill>
                  <a:srgbClr val="FF0000"/>
                </a:solidFill>
              </a:rPr>
              <a:t>adjacencyMap</a:t>
            </a:r>
            <a:r>
              <a:rPr lang="en-US" altLang="zh-TW" sz="2000" dirty="0">
                <a:solidFill>
                  <a:srgbClr val="FF0000"/>
                </a:solidFill>
              </a:rPr>
              <a:t>;</a:t>
            </a:r>
            <a:endParaRPr lang="en-US" altLang="zh-TW" sz="2000" dirty="0" smtClean="0"/>
          </a:p>
          <a:p>
            <a:pPr>
              <a:buFont typeface="Wingdings" pitchFamily="2" charset="2"/>
              <a:buNone/>
              <a:defRPr/>
            </a:pPr>
            <a:r>
              <a:rPr lang="en-US" altLang="zh-TW" sz="2000" dirty="0" smtClean="0">
                <a:solidFill>
                  <a:srgbClr val="0070C0"/>
                </a:solidFill>
              </a:rPr>
              <a:t>  protected  </a:t>
            </a:r>
            <a:r>
              <a:rPr lang="en-US" altLang="zh-TW" sz="2000" dirty="0" err="1" smtClean="0">
                <a:solidFill>
                  <a:srgbClr val="0070C0"/>
                </a:solidFill>
              </a:rPr>
              <a:t>HashMap</a:t>
            </a:r>
            <a:r>
              <a:rPr lang="en-US" altLang="zh-TW" sz="2000" dirty="0" smtClean="0">
                <a:solidFill>
                  <a:srgbClr val="0070C0"/>
                </a:solidFill>
              </a:rPr>
              <a:t> </a:t>
            </a:r>
          </a:p>
          <a:p>
            <a:pPr>
              <a:buFont typeface="Wingdings" pitchFamily="2" charset="2"/>
              <a:buNone/>
              <a:defRPr/>
            </a:pPr>
            <a:r>
              <a:rPr lang="en-US" altLang="zh-TW" sz="2000" dirty="0" smtClean="0">
                <a:solidFill>
                  <a:srgbClr val="0070C0"/>
                </a:solidFill>
              </a:rPr>
              <a:t> </a:t>
            </a:r>
            <a:r>
              <a:rPr lang="zh-TW" altLang="en-US" sz="2000" dirty="0" smtClean="0">
                <a:solidFill>
                  <a:srgbClr val="0070C0"/>
                </a:solidFill>
              </a:rPr>
              <a:t>     </a:t>
            </a:r>
            <a:r>
              <a:rPr lang="en-US" altLang="zh-TW" sz="2000" dirty="0" smtClean="0">
                <a:solidFill>
                  <a:srgbClr val="0070C0"/>
                </a:solidFill>
              </a:rPr>
              <a:t>&lt;Houses,  </a:t>
            </a:r>
            <a:r>
              <a:rPr lang="en-US" altLang="zh-TW" sz="2000" dirty="0" err="1" smtClean="0">
                <a:solidFill>
                  <a:srgbClr val="0070C0"/>
                </a:solidFill>
              </a:rPr>
              <a:t>LinkedList</a:t>
            </a:r>
            <a:r>
              <a:rPr lang="en-US" altLang="zh-TW" sz="2000" dirty="0" smtClean="0">
                <a:solidFill>
                  <a:srgbClr val="0070C0"/>
                </a:solidFill>
              </a:rPr>
              <a:t>&lt;</a:t>
            </a:r>
            <a:r>
              <a:rPr lang="en-US" altLang="zh-TW" sz="2000" dirty="0" err="1" smtClean="0">
                <a:solidFill>
                  <a:srgbClr val="0070C0"/>
                </a:solidFill>
              </a:rPr>
              <a:t>NeighborDistances</a:t>
            </a:r>
            <a:r>
              <a:rPr lang="en-US" altLang="zh-TW" sz="2000" dirty="0" smtClean="0">
                <a:solidFill>
                  <a:srgbClr val="0070C0"/>
                </a:solidFill>
              </a:rPr>
              <a:t>&gt;&gt;                </a:t>
            </a:r>
            <a:r>
              <a:rPr lang="en-US" altLang="zh-TW" sz="2000" dirty="0" err="1" smtClean="0">
                <a:solidFill>
                  <a:srgbClr val="0070C0"/>
                </a:solidFill>
              </a:rPr>
              <a:t>adjacencyMap</a:t>
            </a:r>
            <a:r>
              <a:rPr lang="en-US" altLang="zh-TW" sz="2000" dirty="0" smtClean="0">
                <a:solidFill>
                  <a:srgbClr val="0070C0"/>
                </a:solidFill>
              </a:rPr>
              <a:t>;</a:t>
            </a:r>
            <a:endParaRPr lang="en-US" altLang="zh-TW" sz="2000" dirty="0" smtClean="0">
              <a:solidFill>
                <a:srgbClr val="FF0000"/>
              </a:solidFill>
            </a:endParaRPr>
          </a:p>
          <a:p>
            <a:pPr>
              <a:buFont typeface="Wingdings" pitchFamily="2" charset="2"/>
              <a:buNone/>
              <a:defRPr/>
            </a:pPr>
            <a:r>
              <a:rPr lang="en-US" altLang="zh-TW" sz="2000" dirty="0" smtClean="0">
                <a:solidFill>
                  <a:schemeClr val="tx1"/>
                </a:solidFill>
              </a:rPr>
              <a:t> void        </a:t>
            </a:r>
            <a:r>
              <a:rPr lang="en-US" altLang="zh-TW" sz="2000" dirty="0" err="1" smtClean="0">
                <a:solidFill>
                  <a:schemeClr val="tx1"/>
                </a:solidFill>
              </a:rPr>
              <a:t>showAllAdjacencies</a:t>
            </a:r>
            <a:r>
              <a:rPr lang="en-US" altLang="zh-TW" sz="2000" dirty="0" smtClean="0">
                <a:solidFill>
                  <a:schemeClr val="tx1"/>
                </a:solidFill>
              </a:rPr>
              <a:t>   (Houses     </a:t>
            </a:r>
            <a:r>
              <a:rPr lang="en-US" altLang="zh-TW" sz="2000" dirty="0" err="1" smtClean="0">
                <a:solidFill>
                  <a:schemeClr val="tx1"/>
                </a:solidFill>
              </a:rPr>
              <a:t>theHouse</a:t>
            </a:r>
            <a:r>
              <a:rPr lang="en-US" altLang="zh-TW" sz="2000" dirty="0" smtClean="0">
                <a:solidFill>
                  <a:schemeClr val="tx1"/>
                </a:solidFill>
              </a:rPr>
              <a:t>)</a:t>
            </a:r>
          </a:p>
          <a:p>
            <a:pPr>
              <a:buFont typeface="Wingdings" pitchFamily="2" charset="2"/>
              <a:buNone/>
              <a:defRPr/>
            </a:pPr>
            <a:r>
              <a:rPr lang="en-US" altLang="zh-TW" sz="2000" dirty="0" smtClean="0">
                <a:solidFill>
                  <a:schemeClr val="tx1"/>
                </a:solidFill>
              </a:rPr>
              <a:t> void        </a:t>
            </a:r>
            <a:r>
              <a:rPr lang="en-US" altLang="zh-TW" sz="2000" dirty="0" err="1" smtClean="0">
                <a:solidFill>
                  <a:schemeClr val="tx1"/>
                </a:solidFill>
              </a:rPr>
              <a:t>showNames</a:t>
            </a:r>
            <a:r>
              <a:rPr lang="en-US" altLang="zh-TW" sz="2000" dirty="0" smtClean="0">
                <a:solidFill>
                  <a:schemeClr val="tx1"/>
                </a:solidFill>
              </a:rPr>
              <a:t>                 (</a:t>
            </a:r>
            <a:r>
              <a:rPr lang="en-US" altLang="zh-TW" sz="2000" dirty="0" err="1" smtClean="0">
                <a:solidFill>
                  <a:schemeClr val="tx1"/>
                </a:solidFill>
              </a:rPr>
              <a:t>HouseList</a:t>
            </a:r>
            <a:r>
              <a:rPr lang="en-US" altLang="zh-TW" sz="2000" dirty="0" smtClean="0">
                <a:solidFill>
                  <a:schemeClr val="tx1"/>
                </a:solidFill>
              </a:rPr>
              <a:t>  </a:t>
            </a:r>
            <a:r>
              <a:rPr lang="en-US" altLang="zh-TW" sz="2000" dirty="0" err="1" smtClean="0">
                <a:solidFill>
                  <a:schemeClr val="tx1"/>
                </a:solidFill>
              </a:rPr>
              <a:t>houseList</a:t>
            </a:r>
            <a:r>
              <a:rPr lang="en-US" altLang="zh-TW" sz="2000" dirty="0" smtClean="0">
                <a:solidFill>
                  <a:schemeClr val="tx1"/>
                </a:solidFill>
              </a:rPr>
              <a:t>)</a:t>
            </a:r>
          </a:p>
          <a:p>
            <a:pPr>
              <a:buFont typeface="Wingdings" pitchFamily="2" charset="2"/>
              <a:buNone/>
              <a:defRPr/>
            </a:pPr>
            <a:r>
              <a:rPr lang="en-US" altLang="zh-TW" sz="2000" dirty="0" smtClean="0">
                <a:solidFill>
                  <a:schemeClr val="tx1"/>
                </a:solidFill>
              </a:rPr>
              <a:t>end  Adjacency   </a:t>
            </a:r>
          </a:p>
          <a:p>
            <a:pPr>
              <a:buFont typeface="Wingdings" pitchFamily="2" charset="2"/>
              <a:buNone/>
              <a:defRPr/>
            </a:pPr>
            <a:endParaRPr lang="en-US" altLang="zh-TW" sz="2000" b="1" dirty="0">
              <a:solidFill>
                <a:schemeClr val="tx1"/>
              </a:solidFill>
              <a:latin typeface="標楷體" pitchFamily="65" charset="-120"/>
              <a:ea typeface="標楷體" pitchFamily="65" charset="-120"/>
            </a:endParaRPr>
          </a:p>
          <a:p>
            <a:pPr>
              <a:buFont typeface="Wingdings" pitchFamily="2" charset="2"/>
              <a:buNone/>
              <a:defRPr/>
            </a:pPr>
            <a:r>
              <a:rPr lang="zh-TW" altLang="en-US" sz="2000" b="1" dirty="0" smtClean="0">
                <a:solidFill>
                  <a:srgbClr val="FF0000"/>
                </a:solidFill>
                <a:latin typeface="標楷體" pitchFamily="65" charset="-120"/>
                <a:ea typeface="標楷體" pitchFamily="65" charset="-120"/>
              </a:rPr>
              <a:t>設計一</a:t>
            </a:r>
            <a:r>
              <a:rPr lang="en-US" altLang="zh-TW" sz="2000" b="1" dirty="0" err="1" smtClean="0">
                <a:solidFill>
                  <a:schemeClr val="tx1"/>
                </a:solidFill>
                <a:latin typeface="標楷體" pitchFamily="65" charset="-120"/>
                <a:ea typeface="標楷體" pitchFamily="65" charset="-120"/>
              </a:rPr>
              <a:t>AvgTime</a:t>
            </a:r>
            <a:r>
              <a:rPr lang="en-US" altLang="zh-TW" sz="2000" b="1" dirty="0" smtClean="0">
                <a:solidFill>
                  <a:schemeClr val="tx1"/>
                </a:solidFill>
                <a:latin typeface="標楷體" pitchFamily="65" charset="-120"/>
                <a:ea typeface="標楷體" pitchFamily="65" charset="-120"/>
              </a:rPr>
              <a:t> </a:t>
            </a:r>
            <a:r>
              <a:rPr lang="zh-TW" altLang="en-US" sz="2000" b="1" dirty="0" smtClean="0">
                <a:solidFill>
                  <a:schemeClr val="tx1"/>
                </a:solidFill>
                <a:latin typeface="標楷體" pitchFamily="65" charset="-120"/>
                <a:ea typeface="標楷體" pitchFamily="65" charset="-120"/>
              </a:rPr>
              <a:t>  </a:t>
            </a:r>
            <a:r>
              <a:rPr lang="en-US" altLang="zh-TW" sz="2000" b="1" dirty="0" smtClean="0">
                <a:solidFill>
                  <a:schemeClr val="tx1"/>
                </a:solidFill>
                <a:latin typeface="標楷體" pitchFamily="65" charset="-120"/>
                <a:ea typeface="標楷體" pitchFamily="65" charset="-120"/>
              </a:rPr>
              <a:t>O(</a:t>
            </a:r>
            <a:r>
              <a:rPr lang="en-US" altLang="zh-TW" sz="2000" b="1" dirty="0" err="1" smtClean="0">
                <a:solidFill>
                  <a:schemeClr val="tx1"/>
                </a:solidFill>
                <a:latin typeface="標楷體" pitchFamily="65" charset="-120"/>
                <a:ea typeface="標楷體" pitchFamily="65" charset="-120"/>
              </a:rPr>
              <a:t>logN</a:t>
            </a:r>
            <a:r>
              <a:rPr lang="en-US" altLang="zh-TW" sz="2000" b="1" dirty="0">
                <a:solidFill>
                  <a:schemeClr val="tx1"/>
                </a:solidFill>
                <a:latin typeface="標楷體" pitchFamily="65" charset="-120"/>
                <a:ea typeface="標楷體" pitchFamily="65" charset="-120"/>
              </a:rPr>
              <a:t>)+O(</a:t>
            </a:r>
            <a:r>
              <a:rPr lang="en-US" altLang="zh-TW" sz="2000" b="1" dirty="0" err="1">
                <a:solidFill>
                  <a:schemeClr val="tx1"/>
                </a:solidFill>
                <a:latin typeface="標楷體" pitchFamily="65" charset="-120"/>
                <a:ea typeface="標楷體" pitchFamily="65" charset="-120"/>
              </a:rPr>
              <a:t>logN</a:t>
            </a:r>
            <a:r>
              <a:rPr lang="en-US" altLang="zh-TW" sz="2000" b="1" dirty="0">
                <a:solidFill>
                  <a:schemeClr val="tx1"/>
                </a:solidFill>
                <a:latin typeface="標楷體" pitchFamily="65" charset="-120"/>
                <a:ea typeface="標楷體" pitchFamily="65" charset="-120"/>
              </a:rPr>
              <a:t>)=O(</a:t>
            </a:r>
            <a:r>
              <a:rPr lang="en-US" altLang="zh-TW" sz="2000" b="1" dirty="0" err="1">
                <a:solidFill>
                  <a:schemeClr val="tx1"/>
                </a:solidFill>
                <a:latin typeface="標楷體" pitchFamily="65" charset="-120"/>
                <a:ea typeface="標楷體" pitchFamily="65" charset="-120"/>
              </a:rPr>
              <a:t>logN</a:t>
            </a:r>
            <a:r>
              <a:rPr lang="en-US" altLang="zh-TW" sz="2000" b="1" dirty="0">
                <a:solidFill>
                  <a:schemeClr val="tx1"/>
                </a:solidFill>
                <a:latin typeface="標楷體" pitchFamily="65" charset="-120"/>
                <a:ea typeface="標楷體" pitchFamily="65" charset="-120"/>
              </a:rPr>
              <a:t>) </a:t>
            </a:r>
            <a:r>
              <a:rPr lang="en-US" altLang="zh-TW" sz="2000" b="1" dirty="0" smtClean="0">
                <a:solidFill>
                  <a:srgbClr val="FF0000"/>
                </a:solidFill>
                <a:latin typeface="標楷體" pitchFamily="65" charset="-120"/>
                <a:ea typeface="標楷體" pitchFamily="65" charset="-120"/>
              </a:rPr>
              <a:t>Better design!</a:t>
            </a:r>
            <a:r>
              <a:rPr lang="en-US" altLang="zh-TW" sz="2000" b="1" dirty="0" smtClean="0">
                <a:solidFill>
                  <a:schemeClr val="tx1"/>
                </a:solidFill>
                <a:latin typeface="標楷體" pitchFamily="65" charset="-120"/>
                <a:ea typeface="標楷體" pitchFamily="65" charset="-120"/>
              </a:rPr>
              <a:t>  </a:t>
            </a:r>
            <a:endParaRPr lang="en-US" altLang="zh-TW" sz="2000" b="1" dirty="0">
              <a:solidFill>
                <a:schemeClr val="tx1"/>
              </a:solidFill>
              <a:latin typeface="標楷體" pitchFamily="65" charset="-120"/>
              <a:ea typeface="標楷體" pitchFamily="65" charset="-120"/>
            </a:endParaRPr>
          </a:p>
          <a:p>
            <a:pPr marL="0" indent="0">
              <a:buNone/>
            </a:pPr>
            <a:r>
              <a:rPr lang="zh-TW" altLang="en-US" sz="2000" b="1" dirty="0">
                <a:solidFill>
                  <a:schemeClr val="accent5">
                    <a:lumMod val="50000"/>
                  </a:schemeClr>
                </a:solidFill>
                <a:latin typeface="標楷體" pitchFamily="65" charset="-120"/>
                <a:ea typeface="標楷體" pitchFamily="65" charset="-120"/>
              </a:rPr>
              <a:t>設計</a:t>
            </a:r>
            <a:r>
              <a:rPr lang="zh-TW" altLang="en-US" sz="2000" b="1" dirty="0" smtClean="0">
                <a:solidFill>
                  <a:schemeClr val="accent5">
                    <a:lumMod val="50000"/>
                  </a:schemeClr>
                </a:solidFill>
                <a:latin typeface="標楷體" pitchFamily="65" charset="-120"/>
                <a:ea typeface="標楷體" pitchFamily="65" charset="-120"/>
              </a:rPr>
              <a:t>二</a:t>
            </a:r>
            <a:r>
              <a:rPr lang="en-US" altLang="zh-TW" sz="2000" b="1" dirty="0" err="1" smtClean="0">
                <a:solidFill>
                  <a:schemeClr val="tx1"/>
                </a:solidFill>
                <a:latin typeface="標楷體" pitchFamily="65" charset="-120"/>
                <a:ea typeface="標楷體" pitchFamily="65" charset="-120"/>
              </a:rPr>
              <a:t>AvgTime</a:t>
            </a:r>
            <a:r>
              <a:rPr lang="en-US" altLang="zh-TW" sz="2000" b="1" dirty="0" smtClean="0">
                <a:solidFill>
                  <a:schemeClr val="tx1"/>
                </a:solidFill>
                <a:latin typeface="標楷體" pitchFamily="65" charset="-120"/>
                <a:ea typeface="標楷體" pitchFamily="65" charset="-120"/>
              </a:rPr>
              <a:t> </a:t>
            </a:r>
            <a:r>
              <a:rPr lang="zh-TW" altLang="en-US" sz="2000" b="1" dirty="0" smtClean="0">
                <a:solidFill>
                  <a:schemeClr val="tx1"/>
                </a:solidFill>
                <a:latin typeface="標楷體" pitchFamily="65" charset="-120"/>
                <a:ea typeface="標楷體" pitchFamily="65" charset="-120"/>
              </a:rPr>
              <a:t>  </a:t>
            </a:r>
            <a:r>
              <a:rPr lang="en-US" altLang="zh-TW" sz="2000" b="1" dirty="0" smtClean="0">
                <a:solidFill>
                  <a:schemeClr val="tx1"/>
                </a:solidFill>
                <a:latin typeface="標楷體" pitchFamily="65" charset="-120"/>
                <a:ea typeface="標楷體" pitchFamily="65" charset="-120"/>
              </a:rPr>
              <a:t>O(1)+O(N/2)</a:t>
            </a:r>
            <a:r>
              <a:rPr lang="zh-TW" altLang="en-US" sz="2000" b="1" dirty="0" smtClean="0">
                <a:solidFill>
                  <a:schemeClr val="tx1"/>
                </a:solidFill>
                <a:latin typeface="標楷體" pitchFamily="65" charset="-120"/>
                <a:ea typeface="標楷體" pitchFamily="65" charset="-120"/>
              </a:rPr>
              <a:t>    </a:t>
            </a:r>
            <a:r>
              <a:rPr lang="en-US" altLang="zh-TW" sz="2000" b="1" dirty="0" smtClean="0">
                <a:solidFill>
                  <a:schemeClr val="tx1"/>
                </a:solidFill>
                <a:latin typeface="標楷體" pitchFamily="65" charset="-120"/>
                <a:ea typeface="標楷體" pitchFamily="65" charset="-120"/>
              </a:rPr>
              <a:t>=</a:t>
            </a:r>
            <a:r>
              <a:rPr lang="en-US" altLang="zh-TW" sz="2000" b="1" dirty="0">
                <a:solidFill>
                  <a:schemeClr val="tx1"/>
                </a:solidFill>
                <a:latin typeface="標楷體" pitchFamily="65" charset="-120"/>
                <a:ea typeface="標楷體" pitchFamily="65" charset="-120"/>
              </a:rPr>
              <a:t>O(N</a:t>
            </a:r>
            <a:r>
              <a:rPr lang="en-US" altLang="zh-TW" sz="2000" b="1" dirty="0" smtClean="0">
                <a:solidFill>
                  <a:schemeClr val="tx1"/>
                </a:solidFill>
                <a:latin typeface="標楷體" pitchFamily="65" charset="-120"/>
                <a:ea typeface="標楷體" pitchFamily="65" charset="-120"/>
              </a:rPr>
              <a:t>)</a:t>
            </a:r>
          </a:p>
          <a:p>
            <a:pPr marL="0" indent="0">
              <a:buNone/>
            </a:pPr>
            <a:endParaRPr lang="en-US" altLang="zh-TW" sz="2000" b="1" dirty="0">
              <a:solidFill>
                <a:schemeClr val="tx1"/>
              </a:solidFill>
              <a:latin typeface="標楷體" pitchFamily="65" charset="-120"/>
              <a:ea typeface="標楷體" pitchFamily="65" charset="-120"/>
            </a:endParaRPr>
          </a:p>
          <a:p>
            <a:pPr marL="0" indent="0">
              <a:buNone/>
            </a:pPr>
            <a:r>
              <a:rPr lang="zh-TW" altLang="en-US" sz="2000" b="1" dirty="0">
                <a:solidFill>
                  <a:srgbClr val="FF0000"/>
                </a:solidFill>
                <a:latin typeface="標楷體" pitchFamily="65" charset="-120"/>
                <a:ea typeface="標楷體" pitchFamily="65" charset="-120"/>
              </a:rPr>
              <a:t>設計一</a:t>
            </a:r>
            <a:r>
              <a:rPr lang="en-US" altLang="zh-TW" sz="2000" b="1" dirty="0" err="1">
                <a:solidFill>
                  <a:schemeClr val="tx1"/>
                </a:solidFill>
                <a:latin typeface="標楷體" pitchFamily="65" charset="-120"/>
                <a:ea typeface="標楷體" pitchFamily="65" charset="-120"/>
              </a:rPr>
              <a:t>WorstTime</a:t>
            </a:r>
            <a:r>
              <a:rPr lang="en-US" altLang="zh-TW" sz="2000" b="1" dirty="0">
                <a:solidFill>
                  <a:schemeClr val="tx1"/>
                </a:solidFill>
                <a:latin typeface="標楷體" pitchFamily="65" charset="-120"/>
                <a:ea typeface="標楷體" pitchFamily="65" charset="-120"/>
              </a:rPr>
              <a:t> O(</a:t>
            </a:r>
            <a:r>
              <a:rPr lang="en-US" altLang="zh-TW" sz="2000" b="1" dirty="0" err="1">
                <a:solidFill>
                  <a:schemeClr val="tx1"/>
                </a:solidFill>
                <a:latin typeface="標楷體" pitchFamily="65" charset="-120"/>
                <a:ea typeface="標楷體" pitchFamily="65" charset="-120"/>
              </a:rPr>
              <a:t>logN</a:t>
            </a:r>
            <a:r>
              <a:rPr lang="en-US" altLang="zh-TW" sz="2000" b="1" dirty="0">
                <a:solidFill>
                  <a:schemeClr val="tx1"/>
                </a:solidFill>
                <a:latin typeface="標楷體" pitchFamily="65" charset="-120"/>
                <a:ea typeface="標楷體" pitchFamily="65" charset="-120"/>
              </a:rPr>
              <a:t>)+O(</a:t>
            </a:r>
            <a:r>
              <a:rPr lang="en-US" altLang="zh-TW" sz="2000" b="1" dirty="0" err="1">
                <a:solidFill>
                  <a:schemeClr val="tx1"/>
                </a:solidFill>
                <a:latin typeface="標楷體" pitchFamily="65" charset="-120"/>
                <a:ea typeface="標楷體" pitchFamily="65" charset="-120"/>
              </a:rPr>
              <a:t>logN</a:t>
            </a:r>
            <a:r>
              <a:rPr lang="en-US" altLang="zh-TW" sz="2000" b="1" dirty="0">
                <a:solidFill>
                  <a:schemeClr val="tx1"/>
                </a:solidFill>
                <a:latin typeface="標楷體" pitchFamily="65" charset="-120"/>
                <a:ea typeface="標楷體" pitchFamily="65" charset="-120"/>
              </a:rPr>
              <a:t>)=O(</a:t>
            </a:r>
            <a:r>
              <a:rPr lang="en-US" altLang="zh-TW" sz="2000" b="1" dirty="0" err="1">
                <a:solidFill>
                  <a:schemeClr val="tx1"/>
                </a:solidFill>
                <a:latin typeface="標楷體" pitchFamily="65" charset="-120"/>
                <a:ea typeface="標楷體" pitchFamily="65" charset="-120"/>
              </a:rPr>
              <a:t>logN</a:t>
            </a:r>
            <a:r>
              <a:rPr lang="en-US" altLang="zh-TW" sz="2000" b="1" dirty="0">
                <a:solidFill>
                  <a:schemeClr val="tx1"/>
                </a:solidFill>
                <a:latin typeface="標楷體" pitchFamily="65" charset="-120"/>
                <a:ea typeface="標楷體" pitchFamily="65" charset="-120"/>
              </a:rPr>
              <a:t>) </a:t>
            </a:r>
            <a:r>
              <a:rPr lang="en-US" altLang="zh-TW" sz="2000" b="1" dirty="0">
                <a:solidFill>
                  <a:srgbClr val="FF0000"/>
                </a:solidFill>
                <a:latin typeface="標楷體" pitchFamily="65" charset="-120"/>
                <a:ea typeface="標楷體" pitchFamily="65" charset="-120"/>
              </a:rPr>
              <a:t>Better design!</a:t>
            </a:r>
            <a:r>
              <a:rPr lang="en-US" altLang="zh-TW" sz="2000" b="1" dirty="0">
                <a:solidFill>
                  <a:schemeClr val="tx1"/>
                </a:solidFill>
                <a:latin typeface="標楷體" pitchFamily="65" charset="-120"/>
                <a:ea typeface="標楷體" pitchFamily="65" charset="-120"/>
              </a:rPr>
              <a:t>  </a:t>
            </a:r>
          </a:p>
          <a:p>
            <a:pPr marL="0" indent="0">
              <a:buNone/>
            </a:pPr>
            <a:r>
              <a:rPr lang="zh-TW" altLang="en-US" sz="2000" b="1" dirty="0">
                <a:solidFill>
                  <a:schemeClr val="accent5">
                    <a:lumMod val="50000"/>
                  </a:schemeClr>
                </a:solidFill>
                <a:latin typeface="標楷體" pitchFamily="65" charset="-120"/>
                <a:ea typeface="標楷體" pitchFamily="65" charset="-120"/>
              </a:rPr>
              <a:t>設計二</a:t>
            </a:r>
            <a:r>
              <a:rPr lang="en-US" altLang="zh-TW" sz="2000" b="1" dirty="0" err="1">
                <a:solidFill>
                  <a:schemeClr val="tx1"/>
                </a:solidFill>
                <a:latin typeface="標楷體" pitchFamily="65" charset="-120"/>
                <a:ea typeface="標楷體" pitchFamily="65" charset="-120"/>
              </a:rPr>
              <a:t>WorstTime</a:t>
            </a:r>
            <a:r>
              <a:rPr lang="en-US" altLang="zh-TW" sz="2000" b="1" dirty="0">
                <a:solidFill>
                  <a:schemeClr val="tx1"/>
                </a:solidFill>
                <a:latin typeface="標楷體" pitchFamily="65" charset="-120"/>
                <a:ea typeface="標楷體" pitchFamily="65" charset="-120"/>
              </a:rPr>
              <a:t> O(N)+O(N</a:t>
            </a:r>
            <a:r>
              <a:rPr lang="en-US" altLang="zh-TW" sz="2000" b="1" dirty="0" smtClean="0">
                <a:solidFill>
                  <a:schemeClr val="tx1"/>
                </a:solidFill>
                <a:latin typeface="標楷體" pitchFamily="65" charset="-120"/>
                <a:ea typeface="標楷體" pitchFamily="65" charset="-120"/>
              </a:rPr>
              <a:t>)</a:t>
            </a:r>
            <a:r>
              <a:rPr lang="zh-TW" altLang="en-US" sz="2000" b="1" dirty="0" smtClean="0">
                <a:solidFill>
                  <a:schemeClr val="tx1"/>
                </a:solidFill>
                <a:latin typeface="標楷體" pitchFamily="65" charset="-120"/>
                <a:ea typeface="標楷體" pitchFamily="65" charset="-120"/>
              </a:rPr>
              <a:t>      </a:t>
            </a:r>
            <a:r>
              <a:rPr lang="en-US" altLang="zh-TW" sz="2000" b="1" dirty="0" smtClean="0">
                <a:solidFill>
                  <a:schemeClr val="tx1"/>
                </a:solidFill>
                <a:latin typeface="標楷體" pitchFamily="65" charset="-120"/>
                <a:ea typeface="標楷體" pitchFamily="65" charset="-120"/>
              </a:rPr>
              <a:t>=</a:t>
            </a:r>
            <a:r>
              <a:rPr lang="en-US" altLang="zh-TW" sz="2000" b="1" dirty="0">
                <a:solidFill>
                  <a:schemeClr val="tx1"/>
                </a:solidFill>
                <a:latin typeface="標楷體" pitchFamily="65" charset="-120"/>
                <a:ea typeface="標楷體" pitchFamily="65" charset="-120"/>
              </a:rPr>
              <a:t>O(N)</a:t>
            </a:r>
          </a:p>
          <a:p>
            <a:pPr>
              <a:buFont typeface="Wingdings" pitchFamily="2" charset="2"/>
              <a:buNone/>
              <a:defRPr/>
            </a:pPr>
            <a:endParaRPr lang="en-US" altLang="zh-TW" sz="2000" b="1" dirty="0" smtClean="0">
              <a:solidFill>
                <a:srgbClr val="FF0000"/>
              </a:solidFill>
            </a:endParaRPr>
          </a:p>
          <a:p>
            <a:pPr>
              <a:buFont typeface="Wingdings" pitchFamily="2" charset="2"/>
              <a:buNone/>
              <a:defRPr/>
            </a:pPr>
            <a:endParaRPr lang="en-US" altLang="zh-TW" sz="2000" dirty="0" smtClean="0"/>
          </a:p>
          <a:p>
            <a:pPr>
              <a:buFont typeface="Wingdings" pitchFamily="2" charset="2"/>
              <a:buNone/>
              <a:defRPr/>
            </a:pPr>
            <a:endParaRPr lang="en-US" altLang="zh-TW" sz="2800" dirty="0" smtClean="0"/>
          </a:p>
        </p:txBody>
      </p:sp>
    </p:spTree>
    <p:extLst>
      <p:ext uri="{BB962C8B-B14F-4D97-AF65-F5344CB8AC3E}">
        <p14:creationId xmlns:p14="http://schemas.microsoft.com/office/powerpoint/2010/main" val="1870129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18F2694-DEE3-4AE4-9FF9-43C0A15AE5E9}" type="slidenum">
              <a:rPr lang="zh-TW" altLang="en-US" smtClean="0"/>
              <a:pPr>
                <a:defRPr/>
              </a:pPr>
              <a:t>41</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溝通的三個例子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2093976"/>
            <a:ext cx="8534400" cy="3465576"/>
          </a:xfrm>
          <a:prstGeom prst="rect">
            <a:avLst/>
          </a:prstGeom>
        </p:spPr>
        <p:txBody>
          <a:bodyPr>
            <a:normAutofit fontScale="92500" lnSpcReduction="10000"/>
          </a:bodyPr>
          <a:lstStyle/>
          <a:p>
            <a:pPr>
              <a:defRPr/>
            </a:pPr>
            <a:r>
              <a:rPr lang="en-US" altLang="zh-TW" dirty="0" smtClean="0">
                <a:solidFill>
                  <a:schemeClr val="tx1"/>
                </a:solidFill>
              </a:rPr>
              <a:t>3) </a:t>
            </a:r>
            <a:r>
              <a:rPr lang="zh-TW" altLang="en-US" dirty="0" smtClean="0">
                <a:solidFill>
                  <a:schemeClr val="tx1"/>
                </a:solidFill>
                <a:latin typeface="標楷體" pitchFamily="65" charset="-120"/>
                <a:ea typeface="標楷體" pitchFamily="65" charset="-120"/>
              </a:rPr>
              <a:t>編排舞台劇</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編劇寫出劇本</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是書面文件</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導演閱讀後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深受感動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思潮澎湃</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(inform &amp; inspire </a:t>
            </a:r>
            <a:r>
              <a:rPr lang="zh-TW" altLang="en-US" dirty="0" smtClean="0">
                <a:solidFill>
                  <a:schemeClr val="tx1"/>
                </a:solidFill>
                <a:latin typeface="標楷體" pitchFamily="65" charset="-120"/>
                <a:ea typeface="標楷體" pitchFamily="65" charset="-120"/>
              </a:rPr>
              <a:t>溝通</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solidFill>
                  <a:schemeClr val="tx1"/>
                </a:solidFill>
                <a:latin typeface="標楷體" pitchFamily="65" charset="-120"/>
                <a:ea typeface="標楷體" pitchFamily="65" charset="-120"/>
              </a:rPr>
              <a:t>經無數次與音樂 佈景 演員 開會及彩排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是面對面溝通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其中不乏拍桌咆哮的溝通</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整個流程中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電話 </a:t>
            </a:r>
            <a:r>
              <a:rPr lang="en-US" altLang="zh-TW" dirty="0" smtClean="0">
                <a:solidFill>
                  <a:schemeClr val="tx1"/>
                </a:solidFill>
                <a:latin typeface="標楷體" pitchFamily="65" charset="-120"/>
                <a:ea typeface="標楷體" pitchFamily="65" charset="-120"/>
              </a:rPr>
              <a:t>Email</a:t>
            </a:r>
            <a:r>
              <a:rPr lang="zh-TW" altLang="en-US" dirty="0" smtClean="0">
                <a:solidFill>
                  <a:schemeClr val="tx1"/>
                </a:solidFill>
                <a:latin typeface="標楷體" pitchFamily="65" charset="-120"/>
                <a:ea typeface="標楷體" pitchFamily="65" charset="-120"/>
              </a:rPr>
              <a:t>不斷 </a:t>
            </a:r>
            <a:r>
              <a:rPr lang="en-US" altLang="zh-TW" dirty="0" smtClean="0">
                <a:solidFill>
                  <a:schemeClr val="tx1"/>
                </a:solidFill>
                <a:latin typeface="標楷體" pitchFamily="65" charset="-120"/>
                <a:ea typeface="標楷體" pitchFamily="65" charset="-120"/>
              </a:rPr>
              <a:t>(remind </a:t>
            </a:r>
            <a:r>
              <a:rPr lang="zh-TW" altLang="en-US" dirty="0" smtClean="0">
                <a:solidFill>
                  <a:schemeClr val="tx1"/>
                </a:solidFill>
                <a:latin typeface="標楷體" pitchFamily="65" charset="-120"/>
                <a:ea typeface="標楷體" pitchFamily="65" charset="-120"/>
              </a:rPr>
              <a:t>溝通</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終於</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舞台劇推出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撼動觀眾人心</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軟體成功</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endParaRPr lang="zh-TW" altLang="en-US" dirty="0">
              <a:solidFill>
                <a:schemeClr val="tx1"/>
              </a:solidFill>
            </a:endParaRPr>
          </a:p>
        </p:txBody>
      </p:sp>
    </p:spTree>
    <p:extLst>
      <p:ext uri="{BB962C8B-B14F-4D97-AF65-F5344CB8AC3E}">
        <p14:creationId xmlns:p14="http://schemas.microsoft.com/office/powerpoint/2010/main" val="1245835813"/>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7BA9501-488D-4388-878A-DB783C66416D}" type="slidenum">
              <a:rPr lang="zh-TW" altLang="en-US" smtClean="0">
                <a:solidFill>
                  <a:schemeClr val="tx1"/>
                </a:solidFill>
              </a:rPr>
              <a:pPr>
                <a:defRPr/>
              </a:pPr>
              <a:t>410</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Times New Roman" pitchFamily="18" charset="0"/>
                <a:ea typeface="標楷體" pitchFamily="65" charset="-120"/>
              </a:rPr>
              <a:t>7.</a:t>
            </a:r>
            <a:r>
              <a:rPr lang="zh-TW" altLang="en-US" dirty="0" smtClean="0">
                <a:solidFill>
                  <a:schemeClr val="tx1"/>
                </a:solidFill>
                <a:latin typeface="Times New Roman" pitchFamily="18" charset="0"/>
                <a:ea typeface="標楷體" pitchFamily="65" charset="-120"/>
              </a:rPr>
              <a:t>資料結構設計 </a:t>
            </a:r>
            <a:r>
              <a:rPr lang="en-US" altLang="zh-TW" dirty="0" smtClean="0">
                <a:solidFill>
                  <a:schemeClr val="tx1"/>
                </a:solidFill>
                <a:latin typeface="Times New Roman" pitchFamily="18" charset="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73352"/>
            <a:ext cx="8534400" cy="2532888"/>
          </a:xfrm>
          <a:prstGeom prst="rect">
            <a:avLst/>
          </a:prstGeom>
        </p:spPr>
        <p:txBody>
          <a:bodyPr>
            <a:normAutofit fontScale="92500"/>
          </a:bodyPr>
          <a:lstStyle/>
          <a:p>
            <a:pPr>
              <a:defRPr/>
            </a:pPr>
            <a:r>
              <a:rPr lang="zh-TW" altLang="en-US" dirty="0" smtClean="0">
                <a:solidFill>
                  <a:schemeClr val="tx1"/>
                </a:solidFill>
                <a:latin typeface="標楷體" pitchFamily="65" charset="-120"/>
                <a:ea typeface="標楷體" pitchFamily="65" charset="-120"/>
              </a:rPr>
              <a:t>資料結構設計與演算法設計互有關連，</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若前者高階 則後者精簡、品質高</a:t>
            </a:r>
            <a:endParaRPr lang="en-US" altLang="zh-TW" dirty="0" smtClean="0">
              <a:solidFill>
                <a:schemeClr val="tx1"/>
              </a:solidFill>
              <a:latin typeface="標楷體" pitchFamily="65" charset="-120"/>
              <a:ea typeface="標楷體" pitchFamily="65" charset="-120"/>
            </a:endParaRPr>
          </a:p>
          <a:p>
            <a:pPr>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目前很多人寫程式，不落實資料結構設計，直接進入演算法設計，甚至直接進入程式設計，其資料結構只用很多基本的陣列 </a:t>
            </a:r>
            <a:r>
              <a:rPr lang="en-US" altLang="zh-TW" dirty="0" smtClean="0">
                <a:solidFill>
                  <a:schemeClr val="tx1"/>
                </a:solidFill>
                <a:latin typeface="標楷體" pitchFamily="65" charset="-120"/>
                <a:ea typeface="標楷體" pitchFamily="65" charset="-120"/>
              </a:rPr>
              <a:t>(array)</a:t>
            </a:r>
            <a:r>
              <a:rPr lang="zh-TW" altLang="en-US" dirty="0" smtClean="0">
                <a:solidFill>
                  <a:schemeClr val="tx1"/>
                </a:solidFill>
                <a:latin typeface="標楷體" pitchFamily="65" charset="-120"/>
                <a:ea typeface="標楷體" pitchFamily="65" charset="-120"/>
              </a:rPr>
              <a:t>這</a:t>
            </a:r>
            <a:r>
              <a:rPr lang="en-US" altLang="zh-TW" dirty="0" err="1" smtClean="0">
                <a:solidFill>
                  <a:schemeClr val="tx1"/>
                </a:solidFill>
                <a:latin typeface="標楷體" pitchFamily="65" charset="-120"/>
                <a:ea typeface="標楷體" pitchFamily="65" charset="-120"/>
              </a:rPr>
              <a:t>使得</a:t>
            </a:r>
            <a:r>
              <a:rPr lang="zh-TW" altLang="en-US" dirty="0" smtClean="0">
                <a:solidFill>
                  <a:schemeClr val="tx1"/>
                </a:solidFill>
                <a:latin typeface="標楷體" pitchFamily="65" charset="-120"/>
                <a:ea typeface="標楷體" pitchFamily="65" charset="-120"/>
              </a:rPr>
              <a:t>演算法繁複，導致</a:t>
            </a:r>
            <a:r>
              <a:rPr lang="en-US" altLang="zh-TW" dirty="0" err="1" smtClean="0">
                <a:solidFill>
                  <a:schemeClr val="tx1"/>
                </a:solidFill>
                <a:latin typeface="標楷體" pitchFamily="65" charset="-120"/>
                <a:ea typeface="標楷體" pitchFamily="65" charset="-120"/>
              </a:rPr>
              <a:t>程式冗長</a:t>
            </a:r>
            <a:r>
              <a:rPr lang="zh-TW" altLang="en-US"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不易閱讀維修</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015468997"/>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DD3BCA4-C829-444B-B8D1-D850DAA35D72}" type="slidenum">
              <a:rPr lang="zh-TW" altLang="en-US" smtClean="0">
                <a:solidFill>
                  <a:schemeClr val="tx1"/>
                </a:solidFill>
              </a:rPr>
              <a:pPr>
                <a:defRPr/>
              </a:pPr>
              <a:t>411</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Times New Roman" pitchFamily="18" charset="0"/>
                <a:ea typeface="標楷體" pitchFamily="65" charset="-120"/>
              </a:rPr>
              <a:t>7.</a:t>
            </a:r>
            <a:r>
              <a:rPr lang="zh-TW" altLang="en-US" dirty="0" smtClean="0">
                <a:solidFill>
                  <a:schemeClr val="tx1"/>
                </a:solidFill>
                <a:latin typeface="Times New Roman" pitchFamily="18" charset="0"/>
                <a:ea typeface="標楷體" pitchFamily="65" charset="-120"/>
              </a:rPr>
              <a:t>資料結構設計 </a:t>
            </a:r>
            <a:r>
              <a:rPr lang="en-US" altLang="zh-TW" dirty="0" smtClean="0">
                <a:solidFill>
                  <a:schemeClr val="tx1"/>
                </a:solidFill>
                <a:latin typeface="Times New Roman" pitchFamily="18" charset="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73936"/>
            <a:ext cx="8534400" cy="3539744"/>
          </a:xfrm>
          <a:prstGeom prst="rect">
            <a:avLst/>
          </a:prstGeom>
        </p:spPr>
        <p:txBody>
          <a:bodyPr>
            <a:normAutofit lnSpcReduction="10000"/>
          </a:bodyPr>
          <a:lstStyle/>
          <a:p>
            <a:pPr marL="0" indent="0">
              <a:buFont typeface="Wingdings" pitchFamily="2" charset="2"/>
              <a:buNone/>
              <a:defRPr/>
            </a:pPr>
            <a:r>
              <a:rPr lang="zh-TW" altLang="en-US" dirty="0" smtClean="0">
                <a:solidFill>
                  <a:schemeClr val="tx1"/>
                </a:solidFill>
                <a:latin typeface="微軟正黑體" pitchFamily="34" charset="-120"/>
                <a:ea typeface="微軟正黑體" pitchFamily="34" charset="-120"/>
              </a:rPr>
              <a:t>有學生問</a:t>
            </a:r>
            <a:r>
              <a:rPr lang="en-US" altLang="zh-TW" dirty="0" smtClean="0">
                <a:solidFill>
                  <a:schemeClr val="tx1"/>
                </a:solidFill>
                <a:latin typeface="微軟正黑體" pitchFamily="34" charset="-120"/>
                <a:ea typeface="微軟正黑體" pitchFamily="34" charset="-120"/>
              </a:rPr>
              <a:t>:</a:t>
            </a:r>
            <a:r>
              <a:rPr lang="zh-TW" altLang="en-US"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如要存放一些資料到 </a:t>
            </a:r>
            <a:r>
              <a:rPr lang="en-US" altLang="zh-TW" dirty="0" smtClean="0">
                <a:solidFill>
                  <a:schemeClr val="tx1"/>
                </a:solidFill>
                <a:latin typeface="標楷體" pitchFamily="65" charset="-120"/>
                <a:ea typeface="標楷體" pitchFamily="65" charset="-120"/>
              </a:rPr>
              <a:t>array</a:t>
            </a:r>
            <a:r>
              <a:rPr lang="zh-TW" altLang="en-US" dirty="0" smtClean="0">
                <a:solidFill>
                  <a:schemeClr val="tx1"/>
                </a:solidFill>
                <a:latin typeface="標楷體" pitchFamily="65" charset="-120"/>
                <a:ea typeface="標楷體" pitchFamily="65" charset="-120"/>
              </a:rPr>
              <a:t> 那麼資料結構就用</a:t>
            </a:r>
            <a:r>
              <a:rPr lang="en-US" altLang="zh-TW" dirty="0" smtClean="0">
                <a:solidFill>
                  <a:schemeClr val="tx1"/>
                </a:solidFill>
                <a:latin typeface="標楷體" pitchFamily="65" charset="-120"/>
                <a:ea typeface="標楷體" pitchFamily="65" charset="-120"/>
              </a:rPr>
              <a:t>Java array</a:t>
            </a:r>
            <a:r>
              <a:rPr lang="zh-TW" altLang="en-US" dirty="0" smtClean="0">
                <a:solidFill>
                  <a:schemeClr val="tx1"/>
                </a:solidFill>
                <a:latin typeface="標楷體" pitchFamily="65" charset="-120"/>
                <a:ea typeface="標楷體" pitchFamily="65" charset="-120"/>
              </a:rPr>
              <a:t>就好了 何必用高階資料結構</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ArrayList</a:t>
            </a:r>
            <a:r>
              <a:rPr lang="zh-TW" altLang="en-US" dirty="0" smtClean="0">
                <a:solidFill>
                  <a:schemeClr val="tx1"/>
                </a:solidFill>
                <a:latin typeface="標楷體" pitchFamily="65" charset="-120"/>
                <a:ea typeface="標楷體" pitchFamily="65" charset="-120"/>
              </a:rPr>
              <a:t>呢</a:t>
            </a:r>
            <a:r>
              <a:rPr lang="en-US" altLang="zh-TW" dirty="0" smtClean="0">
                <a:solidFill>
                  <a:schemeClr val="tx1"/>
                </a:solidFill>
                <a:latin typeface="標楷體" pitchFamily="65" charset="-120"/>
                <a:ea typeface="標楷體" pitchFamily="65" charset="-120"/>
              </a:rPr>
              <a:t>?</a:t>
            </a:r>
          </a:p>
          <a:p>
            <a:pPr marL="0" indent="0">
              <a:buFont typeface="Wingdings" pitchFamily="2" charset="2"/>
              <a:buNone/>
              <a:defRPr/>
            </a:pPr>
            <a:endParaRPr lang="en-US" altLang="zh-TW" dirty="0">
              <a:solidFill>
                <a:schemeClr val="tx1"/>
              </a:solidFill>
              <a:latin typeface="微軟正黑體" pitchFamily="34" charset="-120"/>
              <a:ea typeface="微軟正黑體" pitchFamily="34" charset="-120"/>
            </a:endParaRPr>
          </a:p>
          <a:p>
            <a:pPr marL="0" indent="0">
              <a:buFont typeface="Wingdings" pitchFamily="2" charset="2"/>
              <a:buNone/>
              <a:defRPr/>
            </a:pPr>
            <a:r>
              <a:rPr lang="zh-TW" altLang="en-US" dirty="0" smtClean="0">
                <a:solidFill>
                  <a:schemeClr val="tx1"/>
                </a:solidFill>
                <a:latin typeface="微軟正黑體" pitchFamily="34" charset="-120"/>
                <a:ea typeface="微軟正黑體" pitchFamily="34" charset="-120"/>
              </a:rPr>
              <a:t>答</a:t>
            </a:r>
            <a:r>
              <a:rPr lang="en-US" altLang="zh-TW" dirty="0" smtClean="0">
                <a:solidFill>
                  <a:schemeClr val="tx1"/>
                </a:solidFill>
                <a:latin typeface="微軟正黑體" pitchFamily="34" charset="-120"/>
                <a:ea typeface="微軟正黑體" pitchFamily="34" charset="-120"/>
              </a:rPr>
              <a:t>:</a:t>
            </a:r>
            <a:r>
              <a:rPr lang="zh-TW" altLang="en-US" dirty="0" smtClean="0">
                <a:solidFill>
                  <a:schemeClr val="tx1"/>
                </a:solidFill>
                <a:latin typeface="微軟正黑體" pitchFamily="34" charset="-120"/>
                <a:ea typeface="微軟正黑體" pitchFamily="34" charset="-120"/>
              </a:rPr>
              <a:t>  </a:t>
            </a:r>
            <a:endParaRPr lang="en-US" altLang="zh-TW" dirty="0" smtClean="0">
              <a:solidFill>
                <a:schemeClr val="tx1"/>
              </a:solidFill>
              <a:latin typeface="微軟正黑體" pitchFamily="34" charset="-120"/>
              <a:ea typeface="微軟正黑體" pitchFamily="34" charset="-120"/>
            </a:endParaRPr>
          </a:p>
          <a:p>
            <a:pPr marL="0" indent="0">
              <a:buFont typeface="Wingdings" pitchFamily="2" charset="2"/>
              <a:buNone/>
              <a:defRPr/>
            </a:pPr>
            <a:r>
              <a:rPr lang="zh-TW" altLang="en-US" dirty="0" smtClean="0">
                <a:solidFill>
                  <a:schemeClr val="tx1"/>
                </a:solidFill>
                <a:latin typeface="標楷體" pitchFamily="65" charset="-120"/>
                <a:ea typeface="標楷體" pitchFamily="65" charset="-120"/>
              </a:rPr>
              <a:t>用</a:t>
            </a:r>
            <a:r>
              <a:rPr lang="en-US" altLang="zh-TW" dirty="0" err="1" smtClean="0">
                <a:solidFill>
                  <a:schemeClr val="tx1"/>
                </a:solidFill>
                <a:latin typeface="標楷體" pitchFamily="65" charset="-120"/>
                <a:ea typeface="標楷體" pitchFamily="65" charset="-120"/>
              </a:rPr>
              <a:t>ArrayList</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享有 </a:t>
            </a:r>
            <a:r>
              <a:rPr lang="en-US" altLang="zh-TW" dirty="0" smtClean="0">
                <a:solidFill>
                  <a:schemeClr val="tx1"/>
                </a:solidFill>
                <a:latin typeface="標楷體" pitchFamily="65" charset="-120"/>
                <a:ea typeface="標楷體" pitchFamily="65" charset="-120"/>
              </a:rPr>
              <a:t>auto-resize</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自動擴充</a:t>
            </a:r>
            <a:r>
              <a:rPr lang="en-US" altLang="zh-TW" dirty="0" smtClean="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功能</a:t>
            </a:r>
            <a:endParaRPr lang="en-US" altLang="zh-TW" dirty="0" smtClean="0">
              <a:solidFill>
                <a:schemeClr val="tx1"/>
              </a:solidFill>
              <a:latin typeface="標楷體" pitchFamily="65" charset="-120"/>
              <a:ea typeface="標楷體" pitchFamily="65" charset="-120"/>
            </a:endParaRPr>
          </a:p>
          <a:p>
            <a:pPr marL="0" indent="0">
              <a:buFont typeface="Wingdings" pitchFamily="2" charset="2"/>
              <a:buNone/>
              <a:defRPr/>
            </a:pPr>
            <a:endParaRPr lang="en-US" altLang="zh-TW" dirty="0">
              <a:solidFill>
                <a:schemeClr val="tx1"/>
              </a:solidFill>
              <a:latin typeface="標楷體" pitchFamily="65" charset="-120"/>
              <a:ea typeface="標楷體" pitchFamily="65" charset="-120"/>
            </a:endParaRPr>
          </a:p>
          <a:p>
            <a:pPr marL="0" indent="0">
              <a:buFont typeface="Wingdings" pitchFamily="2" charset="2"/>
              <a:buNone/>
              <a:defRPr/>
            </a:pPr>
            <a:r>
              <a:rPr lang="zh-TW" altLang="en-US" dirty="0" smtClean="0">
                <a:solidFill>
                  <a:schemeClr val="tx1"/>
                </a:solidFill>
                <a:latin typeface="標楷體" pitchFamily="65" charset="-120"/>
                <a:ea typeface="標楷體" pitchFamily="65" charset="-120"/>
              </a:rPr>
              <a:t>當長時間使用後 </a:t>
            </a:r>
            <a:r>
              <a:rPr lang="en-US" altLang="zh-TW" dirty="0" smtClean="0">
                <a:solidFill>
                  <a:schemeClr val="tx1"/>
                </a:solidFill>
                <a:latin typeface="標楷體" pitchFamily="65" charset="-120"/>
                <a:ea typeface="標楷體" pitchFamily="65" charset="-120"/>
              </a:rPr>
              <a:t>array</a:t>
            </a:r>
            <a:r>
              <a:rPr lang="zh-TW" altLang="en-US" dirty="0" smtClean="0">
                <a:solidFill>
                  <a:schemeClr val="tx1"/>
                </a:solidFill>
                <a:latin typeface="標楷體" pitchFamily="65" charset="-120"/>
                <a:ea typeface="標楷體" pitchFamily="65" charset="-120"/>
              </a:rPr>
              <a:t>資料滿了 這</a:t>
            </a:r>
            <a:r>
              <a:rPr lang="zh-TW" altLang="en-US" dirty="0">
                <a:solidFill>
                  <a:schemeClr val="tx1"/>
                </a:solidFill>
                <a:latin typeface="標楷體" pitchFamily="65" charset="-120"/>
                <a:ea typeface="標楷體" pitchFamily="65" charset="-120"/>
              </a:rPr>
              <a:t>功能自動</a:t>
            </a:r>
            <a:r>
              <a:rPr lang="zh-TW" altLang="en-US" dirty="0" smtClean="0">
                <a:solidFill>
                  <a:schemeClr val="tx1"/>
                </a:solidFill>
                <a:latin typeface="標楷體" pitchFamily="65" charset="-120"/>
                <a:ea typeface="標楷體" pitchFamily="65" charset="-120"/>
              </a:rPr>
              <a:t>擴充空間 使系統不致 </a:t>
            </a:r>
            <a:r>
              <a:rPr lang="en-US" altLang="zh-TW" dirty="0" smtClean="0">
                <a:solidFill>
                  <a:schemeClr val="tx1"/>
                </a:solidFill>
                <a:latin typeface="標楷體" pitchFamily="65" charset="-120"/>
                <a:ea typeface="標楷體" pitchFamily="65" charset="-120"/>
              </a:rPr>
              <a:t>overflow</a:t>
            </a:r>
            <a:r>
              <a:rPr lang="zh-TW" altLang="en-US" dirty="0" smtClean="0">
                <a:solidFill>
                  <a:schemeClr val="tx1"/>
                </a:solidFill>
                <a:latin typeface="標楷體" pitchFamily="65" charset="-120"/>
                <a:ea typeface="標楷體" pitchFamily="65" charset="-120"/>
              </a:rPr>
              <a:t> 造成當機 這當然比用低階的 </a:t>
            </a:r>
            <a:r>
              <a:rPr lang="en-US" altLang="zh-TW" dirty="0" smtClean="0">
                <a:solidFill>
                  <a:schemeClr val="tx1"/>
                </a:solidFill>
                <a:latin typeface="標楷體" pitchFamily="65" charset="-120"/>
                <a:ea typeface="標楷體" pitchFamily="65" charset="-120"/>
              </a:rPr>
              <a:t>Java array</a:t>
            </a:r>
            <a:r>
              <a:rPr lang="zh-TW" altLang="en-US" dirty="0" smtClean="0">
                <a:solidFill>
                  <a:schemeClr val="tx1"/>
                </a:solidFill>
                <a:latin typeface="標楷體" pitchFamily="65" charset="-120"/>
                <a:ea typeface="標楷體" pitchFamily="65" charset="-120"/>
              </a:rPr>
              <a:t> 需要維修程式來擴充空間 好太多了</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801844384"/>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368271"/>
          </a:xfrm>
        </p:spPr>
        <p:txBody>
          <a:bodyPr>
            <a:normAutofit fontScale="92500" lnSpcReduction="10000"/>
          </a:bodyPr>
          <a:lstStyle/>
          <a:p>
            <a:pPr marL="0" indent="0">
              <a:buNone/>
            </a:pPr>
            <a:r>
              <a:rPr lang="en-US" altLang="zh-TW" dirty="0" smtClean="0"/>
              <a:t>If faced with a choice of 20 conditions, c0,c1,..c19. a beginner will have:</a:t>
            </a:r>
          </a:p>
          <a:p>
            <a:pPr marL="0" indent="0">
              <a:buNone/>
            </a:pPr>
            <a:r>
              <a:rPr lang="en-US" altLang="zh-TW" dirty="0"/>
              <a:t> </a:t>
            </a:r>
            <a:r>
              <a:rPr lang="en-US" altLang="zh-TW" dirty="0" smtClean="0"/>
              <a:t>   one if,</a:t>
            </a:r>
          </a:p>
          <a:p>
            <a:pPr marL="0" indent="0">
              <a:buNone/>
            </a:pPr>
            <a:r>
              <a:rPr lang="en-US" altLang="zh-TW" dirty="0"/>
              <a:t> </a:t>
            </a:r>
            <a:r>
              <a:rPr lang="en-US" altLang="zh-TW" dirty="0" smtClean="0"/>
              <a:t>   18 else ifs, and</a:t>
            </a:r>
          </a:p>
          <a:p>
            <a:pPr marL="0" indent="0">
              <a:buNone/>
            </a:pPr>
            <a:r>
              <a:rPr lang="en-US" altLang="zh-TW" dirty="0"/>
              <a:t> </a:t>
            </a:r>
            <a:r>
              <a:rPr lang="en-US" altLang="zh-TW" dirty="0" smtClean="0"/>
              <a:t>   one else.  (if c1 </a:t>
            </a:r>
            <a:r>
              <a:rPr lang="en-US" altLang="zh-TW" smtClean="0"/>
              <a:t>then … else </a:t>
            </a:r>
            <a:r>
              <a:rPr lang="en-US" altLang="zh-TW" dirty="0" smtClean="0"/>
              <a:t>if c2 then …)</a:t>
            </a:r>
          </a:p>
          <a:p>
            <a:pPr marL="0" indent="0">
              <a:buNone/>
            </a:pPr>
            <a:endParaRPr lang="en-US" altLang="zh-TW" dirty="0"/>
          </a:p>
          <a:p>
            <a:pPr marL="0" indent="0">
              <a:buNone/>
            </a:pPr>
            <a:r>
              <a:rPr lang="en-US" altLang="zh-TW" dirty="0" smtClean="0"/>
              <a:t>Instead, a good programmer will probably set up those conditions as</a:t>
            </a:r>
          </a:p>
          <a:p>
            <a:pPr marL="0" indent="0">
              <a:buNone/>
            </a:pPr>
            <a:r>
              <a:rPr lang="en-US" altLang="zh-TW" dirty="0"/>
              <a:t> </a:t>
            </a:r>
            <a:r>
              <a:rPr lang="en-US" altLang="zh-TW" dirty="0" smtClean="0"/>
              <a:t>   a </a:t>
            </a:r>
            <a:r>
              <a:rPr lang="en-US" altLang="zh-TW" b="1" dirty="0" smtClean="0"/>
              <a:t>data structure c[20]</a:t>
            </a:r>
            <a:r>
              <a:rPr lang="en-US" altLang="zh-TW" dirty="0" smtClean="0"/>
              <a:t>, which can be looped through (for </a:t>
            </a:r>
            <a:r>
              <a:rPr lang="en-US" altLang="zh-TW" dirty="0" err="1" smtClean="0"/>
              <a:t>i</a:t>
            </a:r>
            <a:r>
              <a:rPr lang="en-US" altLang="zh-TW" dirty="0" smtClean="0"/>
              <a:t> from 0 to 19), and use</a:t>
            </a:r>
          </a:p>
          <a:p>
            <a:pPr marL="0" indent="0">
              <a:buNone/>
            </a:pPr>
            <a:r>
              <a:rPr lang="en-US" altLang="zh-TW" dirty="0"/>
              <a:t> </a:t>
            </a:r>
            <a:r>
              <a:rPr lang="en-US" altLang="zh-TW" dirty="0" smtClean="0"/>
              <a:t>   </a:t>
            </a:r>
            <a:r>
              <a:rPr lang="en-US" altLang="zh-TW" b="1" dirty="0" smtClean="0"/>
              <a:t>ONLY ONE IF</a:t>
            </a:r>
            <a:r>
              <a:rPr lang="en-US" altLang="zh-TW" dirty="0" smtClean="0"/>
              <a:t>. (if c[</a:t>
            </a:r>
            <a:r>
              <a:rPr lang="en-US" altLang="zh-TW" dirty="0" err="1" smtClean="0"/>
              <a:t>i</a:t>
            </a:r>
            <a:r>
              <a:rPr lang="en-US" altLang="zh-TW" dirty="0" smtClean="0"/>
              <a:t>] then …)</a:t>
            </a:r>
          </a:p>
          <a:p>
            <a:pPr marL="0" indent="0">
              <a:buNone/>
            </a:pPr>
            <a:endParaRPr lang="en-US" altLang="zh-TW" dirty="0"/>
          </a:p>
          <a:p>
            <a:pPr marL="0" indent="0">
              <a:buNone/>
            </a:pPr>
            <a:r>
              <a:rPr lang="en-US" altLang="zh-TW" dirty="0" smtClean="0"/>
              <a:t>Then, if the 20 conditions grows to 50, no big deal!</a:t>
            </a:r>
            <a:endParaRPr lang="en-US" altLang="zh-TW" dirty="0"/>
          </a:p>
          <a:p>
            <a:pPr marL="0" indent="0">
              <a:buNone/>
            </a:pPr>
            <a:endParaRPr lang="en-US" altLang="zh-TW" dirty="0" smtClean="0"/>
          </a:p>
          <a:p>
            <a:pPr marL="0" indent="0">
              <a:buNone/>
            </a:pPr>
            <a:r>
              <a:rPr lang="en-US" altLang="zh-TW" sz="1800" dirty="0" smtClean="0"/>
              <a:t>[G. Taylor, Is it True that a good programmer uses fewer “if” then an amateur? </a:t>
            </a:r>
            <a:r>
              <a:rPr lang="en-US" altLang="zh-TW" sz="1800" dirty="0" err="1" smtClean="0"/>
              <a:t>Quora</a:t>
            </a:r>
            <a:r>
              <a:rPr lang="en-US" altLang="zh-TW" sz="1800" dirty="0" smtClean="0"/>
              <a:t> Digest, Feb, 2016]</a:t>
            </a:r>
            <a:endParaRPr lang="zh-TW" altLang="en-US" sz="1800" dirty="0"/>
          </a:p>
        </p:txBody>
      </p:sp>
      <p:sp>
        <p:nvSpPr>
          <p:cNvPr id="3" name="標題 2"/>
          <p:cNvSpPr>
            <a:spLocks noGrp="1"/>
          </p:cNvSpPr>
          <p:nvPr>
            <p:ph type="title"/>
          </p:nvPr>
        </p:nvSpPr>
        <p:spPr/>
        <p:txBody>
          <a:bodyPr/>
          <a:lstStyle/>
          <a:p>
            <a:r>
              <a:rPr lang="en-US" altLang="zh-TW" dirty="0">
                <a:solidFill>
                  <a:schemeClr val="tx1"/>
                </a:solidFill>
                <a:latin typeface="Times New Roman" pitchFamily="18" charset="0"/>
                <a:ea typeface="標楷體" pitchFamily="65" charset="-120"/>
              </a:rPr>
              <a:t>7.</a:t>
            </a:r>
            <a:r>
              <a:rPr lang="zh-TW" altLang="en-US" dirty="0">
                <a:solidFill>
                  <a:schemeClr val="tx1"/>
                </a:solidFill>
                <a:latin typeface="Times New Roman" pitchFamily="18" charset="0"/>
                <a:ea typeface="標楷體" pitchFamily="65" charset="-120"/>
              </a:rPr>
              <a:t>資料結構設計 </a:t>
            </a:r>
            <a:r>
              <a:rPr lang="en-US" altLang="zh-TW" dirty="0">
                <a:solidFill>
                  <a:schemeClr val="tx1"/>
                </a:solidFill>
                <a:latin typeface="Times New Roman" pitchFamily="18" charset="0"/>
                <a:ea typeface="標楷體" pitchFamily="65" charset="-120"/>
              </a:rPr>
              <a:t>(Cont.)</a:t>
            </a:r>
            <a:endParaRPr lang="zh-TW" altLang="en-US" dirty="0"/>
          </a:p>
        </p:txBody>
      </p:sp>
    </p:spTree>
    <p:extLst>
      <p:ext uri="{BB962C8B-B14F-4D97-AF65-F5344CB8AC3E}">
        <p14:creationId xmlns:p14="http://schemas.microsoft.com/office/powerpoint/2010/main" val="1667703151"/>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4FF3168-2763-4B82-9470-C2F944C0D221}" type="slidenum">
              <a:rPr lang="zh-TW" altLang="en-US" smtClean="0"/>
              <a:pPr>
                <a:defRPr/>
              </a:pPr>
              <a:t>413</a:t>
            </a:fld>
            <a:endParaRPr lang="en-US" altLang="zh-TW"/>
          </a:p>
        </p:txBody>
      </p:sp>
      <p:sp>
        <p:nvSpPr>
          <p:cNvPr id="188418" name="Rectangle 2"/>
          <p:cNvSpPr>
            <a:spLocks noGrp="1" noChangeArrowheads="1"/>
          </p:cNvSpPr>
          <p:nvPr>
            <p:ph type="title"/>
          </p:nvPr>
        </p:nvSpPr>
        <p:spPr/>
        <p:txBody>
          <a:bodyPr/>
          <a:lstStyle/>
          <a:p>
            <a:pPr eaLnBrk="1" hangingPunct="1">
              <a:defRPr/>
            </a:pPr>
            <a:r>
              <a:rPr lang="en-US" altLang="zh-TW" dirty="0" smtClean="0">
                <a:solidFill>
                  <a:schemeClr val="tx1"/>
                </a:solidFill>
                <a:ea typeface="標楷體" pitchFamily="65" charset="-120"/>
              </a:rPr>
              <a:t>8.</a:t>
            </a:r>
            <a:r>
              <a:rPr lang="zh-TW" altLang="en-US" dirty="0" smtClean="0">
                <a:solidFill>
                  <a:schemeClr val="tx1"/>
                </a:solidFill>
                <a:ea typeface="標楷體" pitchFamily="65" charset="-120"/>
              </a:rPr>
              <a:t>演算法設計 </a:t>
            </a:r>
            <a:r>
              <a:rPr lang="en-US" altLang="zh-TW" dirty="0" smtClean="0">
                <a:solidFill>
                  <a:schemeClr val="tx1"/>
                </a:solidFill>
                <a:latin typeface="Times New Roman" pitchFamily="18" charset="0"/>
                <a:ea typeface="標楷體" pitchFamily="65" charset="-120"/>
              </a:rPr>
              <a:t>(Algorithm Design)</a:t>
            </a:r>
          </a:p>
        </p:txBody>
      </p:sp>
      <p:sp>
        <p:nvSpPr>
          <p:cNvPr id="188419" name="Rectangle 3"/>
          <p:cNvSpPr>
            <a:spLocks noGrp="1" noChangeArrowheads="1"/>
          </p:cNvSpPr>
          <p:nvPr>
            <p:ph sz="quarter" idx="4294967295"/>
          </p:nvPr>
        </p:nvSpPr>
        <p:spPr>
          <a:xfrm>
            <a:off x="814917" y="1484314"/>
            <a:ext cx="10972800" cy="5373687"/>
          </a:xfrm>
          <a:prstGeom prst="rect">
            <a:avLst/>
          </a:prstGeom>
        </p:spPr>
        <p:txBody>
          <a:bodyPr/>
          <a:lstStyle/>
          <a:p>
            <a:pPr eaLnBrk="1" hangingPunct="1">
              <a:lnSpc>
                <a:spcPct val="80000"/>
              </a:lnSpc>
              <a:buFont typeface="Wingdings" pitchFamily="2" charset="2"/>
              <a:buNone/>
              <a:defRPr/>
            </a:pPr>
            <a:r>
              <a:rPr lang="zh-TW" altLang="en-US" sz="2400" dirty="0" smtClean="0">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先依資料結構及</a:t>
            </a:r>
            <a:r>
              <a:rPr lang="zh-TW" altLang="en-US" sz="2400" dirty="0" smtClean="0">
                <a:solidFill>
                  <a:schemeClr val="tx1"/>
                </a:solidFill>
                <a:latin typeface="Times New Roman" pitchFamily="18" charset="0"/>
                <a:ea typeface="標楷體" pitchFamily="65" charset="-120"/>
              </a:rPr>
              <a:t>單元測試，</a:t>
            </a:r>
            <a:r>
              <a:rPr lang="zh-TW" altLang="en-US" sz="2400" dirty="0" smtClean="0">
                <a:solidFill>
                  <a:schemeClr val="tx1"/>
                </a:solidFill>
                <a:latin typeface="標楷體" pitchFamily="65" charset="-120"/>
                <a:ea typeface="標楷體" pitchFamily="65" charset="-120"/>
              </a:rPr>
              <a:t>畫出</a:t>
            </a:r>
            <a:r>
              <a:rPr lang="zh-TW" altLang="en-US" sz="2400" b="1" dirty="0" smtClean="0">
                <a:solidFill>
                  <a:srgbClr val="FF0000"/>
                </a:solidFill>
                <a:latin typeface="新細明體" pitchFamily="18" charset="-120"/>
              </a:rPr>
              <a:t>設計草圖 </a:t>
            </a:r>
            <a:r>
              <a:rPr lang="en-US" altLang="zh-TW" sz="2400" b="1" dirty="0" smtClean="0">
                <a:solidFill>
                  <a:srgbClr val="FF0000"/>
                </a:solidFill>
                <a:latin typeface="新細明體" pitchFamily="18" charset="-120"/>
              </a:rPr>
              <a:t>(design sketch)</a:t>
            </a:r>
            <a:r>
              <a:rPr lang="zh-TW" altLang="en-US" sz="2400" dirty="0" smtClean="0">
                <a:solidFill>
                  <a:schemeClr val="tx1"/>
                </a:solidFill>
                <a:latin typeface="標楷體" pitchFamily="65" charset="-120"/>
                <a:ea typeface="標楷體" pitchFamily="65" charset="-120"/>
              </a:rPr>
              <a:t>並寫下當時的解題想法</a:t>
            </a:r>
            <a:r>
              <a:rPr lang="zh-TW" altLang="en-US" sz="2400" dirty="0" smtClean="0">
                <a:solidFill>
                  <a:schemeClr val="tx1"/>
                </a:solidFill>
                <a:latin typeface="Times New Roman" pitchFamily="18" charset="0"/>
                <a:ea typeface="標楷體" pitchFamily="65" charset="-120"/>
              </a:rPr>
              <a:t>，</a:t>
            </a:r>
            <a:r>
              <a:rPr lang="zh-TW" altLang="en-US" sz="2400" dirty="0" smtClean="0">
                <a:solidFill>
                  <a:schemeClr val="tx1"/>
                </a:solidFill>
                <a:latin typeface="標楷體" pitchFamily="65" charset="-120"/>
                <a:ea typeface="標楷體" pitchFamily="65" charset="-120"/>
              </a:rPr>
              <a:t>再用英詞中句的</a:t>
            </a:r>
            <a:r>
              <a:rPr lang="zh-TW" altLang="en-US" sz="2400" b="1" dirty="0" smtClean="0">
                <a:solidFill>
                  <a:srgbClr val="FF0000"/>
                </a:solidFill>
                <a:latin typeface="新細明體" pitchFamily="18" charset="-120"/>
              </a:rPr>
              <a:t>虛擬碼 </a:t>
            </a:r>
            <a:r>
              <a:rPr lang="en-US" altLang="zh-TW" sz="2400" b="1" dirty="0" smtClean="0">
                <a:solidFill>
                  <a:srgbClr val="FF0000"/>
                </a:solidFill>
                <a:latin typeface="新細明體" pitchFamily="18" charset="-120"/>
              </a:rPr>
              <a:t>(pseudo code)</a:t>
            </a:r>
            <a:r>
              <a:rPr lang="zh-TW" altLang="en-US" sz="2400" dirty="0" smtClean="0">
                <a:solidFill>
                  <a:schemeClr val="tx1"/>
                </a:solidFill>
                <a:latin typeface="標楷體" pitchFamily="65" charset="-120"/>
                <a:ea typeface="標楷體" pitchFamily="65" charset="-120"/>
              </a:rPr>
              <a:t>寫出該想法</a:t>
            </a:r>
            <a:r>
              <a:rPr lang="zh-TW" altLang="en-US" sz="2400" dirty="0" smtClean="0">
                <a:solidFill>
                  <a:schemeClr val="tx1"/>
                </a:solidFill>
                <a:latin typeface="Times New Roman" pitchFamily="18" charset="0"/>
                <a:ea typeface="標楷體" pitchFamily="65" charset="-120"/>
              </a:rPr>
              <a:t>，此</a:t>
            </a:r>
            <a:r>
              <a:rPr lang="zh-TW" altLang="en-US" sz="2400" dirty="0" smtClean="0">
                <a:solidFill>
                  <a:schemeClr val="tx1"/>
                </a:solidFill>
                <a:latin typeface="標楷體" pitchFamily="65" charset="-120"/>
                <a:ea typeface="標楷體" pitchFamily="65" charset="-120"/>
              </a:rPr>
              <a:t>即</a:t>
            </a:r>
            <a:r>
              <a:rPr lang="zh-TW" altLang="en-US" sz="2400" dirty="0" smtClean="0">
                <a:solidFill>
                  <a:schemeClr val="tx1"/>
                </a:solidFill>
                <a:latin typeface="Times New Roman" pitchFamily="18" charset="0"/>
              </a:rPr>
              <a:t>演算法設計 </a:t>
            </a:r>
            <a:endParaRPr lang="zh-TW" altLang="en-US" sz="24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p>
          <a:p>
            <a:pPr eaLnBrk="1" hangingPunct="1">
              <a:lnSpc>
                <a:spcPct val="80000"/>
              </a:lnSpc>
              <a:buFont typeface="Wingdings" pitchFamily="2" charset="2"/>
              <a:buNone/>
              <a:defRPr/>
            </a:pPr>
            <a:r>
              <a:rPr lang="zh-TW" altLang="en-US" sz="2400" dirty="0" smtClean="0">
                <a:solidFill>
                  <a:schemeClr val="tx1"/>
                </a:solidFill>
                <a:latin typeface="標楷體" pitchFamily="65" charset="-120"/>
                <a:ea typeface="標楷體" pitchFamily="65" charset="-120"/>
              </a:rPr>
              <a:t>  要依不同抽象層次 </a:t>
            </a:r>
            <a:r>
              <a:rPr lang="en-US" altLang="zh-TW" sz="2400" dirty="0" smtClean="0">
                <a:solidFill>
                  <a:schemeClr val="tx1"/>
                </a:solidFill>
                <a:latin typeface="標楷體" pitchFamily="65" charset="-120"/>
                <a:ea typeface="標楷體" pitchFamily="65" charset="-120"/>
              </a:rPr>
              <a:t>(abstraction levels) </a:t>
            </a:r>
          </a:p>
          <a:p>
            <a:pPr eaLnBrk="1" hangingPunct="1">
              <a:lnSpc>
                <a:spcPct val="80000"/>
              </a:lnSpc>
              <a:buFont typeface="Wingdings" pitchFamily="2" charset="2"/>
              <a:buNone/>
              <a:defRPr/>
            </a:pPr>
            <a:r>
              <a:rPr lang="zh-TW" altLang="en-US" sz="2400" dirty="0" smtClean="0">
                <a:solidFill>
                  <a:schemeClr val="tx1"/>
                </a:solidFill>
                <a:latin typeface="標楷體" pitchFamily="65" charset="-120"/>
                <a:ea typeface="標楷體" pitchFamily="65" charset="-120"/>
              </a:rPr>
              <a:t>     由上而下逐層寫出虛擬碼  </a:t>
            </a:r>
          </a:p>
          <a:p>
            <a:pPr eaLnBrk="1" hangingPunct="1">
              <a:lnSpc>
                <a:spcPct val="80000"/>
              </a:lnSpc>
              <a:buFont typeface="Wingdings" pitchFamily="2" charset="2"/>
              <a:buNone/>
              <a:defRPr/>
            </a:pPr>
            <a:r>
              <a:rPr lang="zh-TW" altLang="en-US" sz="2400" dirty="0" smtClean="0">
                <a:solidFill>
                  <a:schemeClr val="tx1"/>
                </a:solidFill>
                <a:latin typeface="標楷體" pitchFamily="65" charset="-120"/>
                <a:ea typeface="標楷體" pitchFamily="65" charset="-120"/>
              </a:rPr>
              <a:t>  每層都要 </a:t>
            </a:r>
            <a:r>
              <a:rPr lang="en-US" altLang="zh-TW" sz="2400" dirty="0" smtClean="0">
                <a:solidFill>
                  <a:schemeClr val="tx1"/>
                </a:solidFill>
                <a:latin typeface="標楷體" pitchFamily="65" charset="-120"/>
                <a:ea typeface="標楷體" pitchFamily="65" charset="-120"/>
              </a:rPr>
              <a:t>trace test case</a:t>
            </a:r>
            <a:r>
              <a:rPr lang="zh-TW" altLang="en-US" sz="2400" dirty="0" smtClean="0">
                <a:solidFill>
                  <a:schemeClr val="tx1"/>
                </a:solidFill>
                <a:latin typeface="標楷體" pitchFamily="65" charset="-120"/>
                <a:ea typeface="標楷體" pitchFamily="65" charset="-120"/>
              </a:rPr>
              <a:t>來</a:t>
            </a:r>
            <a:r>
              <a:rPr lang="en-US" altLang="zh-TW" sz="2400" dirty="0" smtClean="0">
                <a:solidFill>
                  <a:schemeClr val="tx1"/>
                </a:solidFill>
                <a:latin typeface="標楷體" pitchFamily="65" charset="-120"/>
                <a:ea typeface="標楷體" pitchFamily="65" charset="-120"/>
              </a:rPr>
              <a:t>debug</a:t>
            </a:r>
            <a:r>
              <a:rPr lang="zh-TW" altLang="en-US" sz="2400" dirty="0" smtClean="0">
                <a:solidFill>
                  <a:schemeClr val="tx1"/>
                </a:solidFill>
                <a:latin typeface="標楷體" pitchFamily="65" charset="-120"/>
                <a:ea typeface="標楷體" pitchFamily="65" charset="-120"/>
              </a:rPr>
              <a:t>，即</a:t>
            </a:r>
            <a:r>
              <a:rPr lang="zh-TW" altLang="en-US" sz="2400" dirty="0" smtClean="0">
                <a:solidFill>
                  <a:schemeClr val="tx1"/>
                </a:solidFill>
                <a:latin typeface="Times New Roman" pitchFamily="18" charset="0"/>
              </a:rPr>
              <a:t>演算法設計 </a:t>
            </a:r>
            <a:r>
              <a:rPr lang="zh-TW" altLang="en-US" sz="2400" b="1" dirty="0" smtClean="0">
                <a:solidFill>
                  <a:schemeClr val="tx1"/>
                </a:solidFill>
                <a:latin typeface="Times New Roman" pitchFamily="18" charset="0"/>
              </a:rPr>
              <a:t>除錯</a:t>
            </a:r>
            <a:endParaRPr lang="en-US" altLang="zh-TW" sz="2400" b="1"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最下層虛擬碼即</a:t>
            </a:r>
            <a:r>
              <a:rPr lang="zh-TW" altLang="en-US" sz="2400" dirty="0" smtClean="0">
                <a:solidFill>
                  <a:schemeClr val="tx1"/>
                </a:solidFill>
                <a:latin typeface="細明體" pitchFamily="49" charset="-120"/>
                <a:ea typeface="細明體" pitchFamily="49" charset="-120"/>
              </a:rPr>
              <a:t>演算法</a:t>
            </a:r>
            <a:r>
              <a:rPr lang="zh-TW" altLang="en-US" sz="2400" dirty="0" smtClean="0">
                <a:solidFill>
                  <a:schemeClr val="tx1"/>
                </a:solidFill>
                <a:ea typeface="標楷體" pitchFamily="65" charset="-120"/>
              </a:rPr>
              <a:t>，要做時間估算 </a:t>
            </a:r>
            <a:r>
              <a:rPr lang="en-US" altLang="zh-TW" sz="2400" dirty="0" smtClean="0">
                <a:solidFill>
                  <a:schemeClr val="tx1"/>
                </a:solidFill>
                <a:latin typeface="Times New Roman" pitchFamily="18" charset="0"/>
                <a:ea typeface="標楷體" pitchFamily="65" charset="-120"/>
              </a:rPr>
              <a:t>(time estimate)</a:t>
            </a:r>
            <a:r>
              <a:rPr lang="zh-TW" altLang="en-US" sz="24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r>
              <a:rPr lang="zh-TW" altLang="en-US" sz="2400" dirty="0" smtClean="0">
                <a:solidFill>
                  <a:schemeClr val="tx1"/>
                </a:solidFill>
                <a:latin typeface="Times New Roman" pitchFamily="18" charset="0"/>
                <a:ea typeface="標楷體" pitchFamily="65" charset="-120"/>
              </a:rPr>
              <a:t>         若</a:t>
            </a:r>
            <a:r>
              <a:rPr lang="zh-TW" altLang="en-US" sz="2400" dirty="0" smtClean="0">
                <a:solidFill>
                  <a:schemeClr val="tx1"/>
                </a:solidFill>
                <a:ea typeface="標楷體" pitchFamily="65" charset="-120"/>
              </a:rPr>
              <a:t>時間</a:t>
            </a:r>
            <a:r>
              <a:rPr lang="zh-TW" altLang="en-US" sz="2400" dirty="0" smtClean="0">
                <a:solidFill>
                  <a:schemeClr val="tx1"/>
                </a:solidFill>
                <a:latin typeface="Times New Roman" pitchFamily="18" charset="0"/>
                <a:ea typeface="標楷體" pitchFamily="65" charset="-120"/>
              </a:rPr>
              <a:t>太長，如</a:t>
            </a:r>
            <a:r>
              <a:rPr lang="en-US" altLang="zh-TW" sz="2400" dirty="0" smtClean="0">
                <a:solidFill>
                  <a:schemeClr val="tx1"/>
                </a:solidFill>
                <a:latin typeface="Times New Roman" pitchFamily="18" charset="0"/>
                <a:ea typeface="標楷體" pitchFamily="65" charset="-120"/>
              </a:rPr>
              <a:t>O(n</a:t>
            </a:r>
            <a:r>
              <a:rPr lang="en-US" altLang="zh-TW" sz="2400" baseline="30000" dirty="0" smtClean="0">
                <a:solidFill>
                  <a:schemeClr val="tx1"/>
                </a:solidFill>
                <a:latin typeface="Times New Roman" pitchFamily="18" charset="0"/>
                <a:ea typeface="標楷體" pitchFamily="65" charset="-120"/>
              </a:rPr>
              <a:t>3</a:t>
            </a:r>
            <a:r>
              <a:rPr lang="en-US" altLang="zh-TW" sz="2400" dirty="0" smtClean="0">
                <a:solidFill>
                  <a:schemeClr val="tx1"/>
                </a:solidFill>
                <a:latin typeface="Times New Roman" pitchFamily="18" charset="0"/>
                <a:ea typeface="標楷體" pitchFamily="65" charset="-120"/>
              </a:rPr>
              <a:t>)</a:t>
            </a:r>
            <a:r>
              <a:rPr lang="zh-TW" altLang="en-US" sz="2400" dirty="0" smtClean="0">
                <a:solidFill>
                  <a:schemeClr val="tx1"/>
                </a:solidFill>
                <a:latin typeface="Times New Roman" pitchFamily="18" charset="0"/>
                <a:ea typeface="標楷體" pitchFamily="65" charset="-120"/>
              </a:rPr>
              <a:t>，則重做資料結構設計</a:t>
            </a:r>
            <a:r>
              <a:rPr lang="zh-TW" altLang="en-US"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endParaRPr lang="zh-TW" altLang="en-US" sz="2000"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zh-TW" altLang="en-US" sz="2400" dirty="0" smtClean="0">
                <a:solidFill>
                  <a:schemeClr val="tx1"/>
                </a:solidFill>
                <a:latin typeface="Times New Roman" pitchFamily="18" charset="0"/>
                <a:ea typeface="標楷體" pitchFamily="65" charset="-120"/>
              </a:rPr>
              <a:t>    若</a:t>
            </a:r>
            <a:r>
              <a:rPr lang="zh-TW" altLang="en-US" sz="2400" dirty="0" smtClean="0">
                <a:solidFill>
                  <a:schemeClr val="tx1"/>
                </a:solidFill>
                <a:ea typeface="標楷體" pitchFamily="65" charset="-120"/>
              </a:rPr>
              <a:t>演算法超過一個畫面，則分割出下層 </a:t>
            </a:r>
            <a:r>
              <a:rPr lang="en-US" altLang="zh-TW" sz="2400" dirty="0" smtClean="0">
                <a:solidFill>
                  <a:schemeClr val="tx1"/>
                </a:solidFill>
                <a:latin typeface="Times New Roman" pitchFamily="18" charset="0"/>
                <a:ea typeface="標楷體" pitchFamily="65" charset="-120"/>
              </a:rPr>
              <a:t>private method</a:t>
            </a:r>
            <a:r>
              <a:rPr lang="zh-TW" altLang="en-US" sz="2400" dirty="0" smtClean="0">
                <a:solidFill>
                  <a:schemeClr val="tx1"/>
                </a:solidFill>
                <a:latin typeface="Times New Roman" pitchFamily="18" charset="0"/>
                <a:ea typeface="標楷體" pitchFamily="65" charset="-120"/>
              </a:rPr>
              <a:t>，</a:t>
            </a:r>
          </a:p>
          <a:p>
            <a:pPr>
              <a:lnSpc>
                <a:spcPct val="80000"/>
              </a:lnSpc>
              <a:buNone/>
              <a:defRPr/>
            </a:pPr>
            <a:r>
              <a:rPr lang="zh-TW" altLang="en-US" sz="2400" dirty="0" smtClean="0">
                <a:solidFill>
                  <a:schemeClr val="tx1"/>
                </a:solidFill>
                <a:latin typeface="Times New Roman" pitchFamily="18" charset="0"/>
                <a:ea typeface="標楷體" pitchFamily="65" charset="-120"/>
              </a:rPr>
              <a:t>    這可使</a:t>
            </a:r>
            <a:r>
              <a:rPr lang="zh-TW" altLang="en-US" b="1" dirty="0">
                <a:solidFill>
                  <a:schemeClr val="tx1"/>
                </a:solidFill>
              </a:rPr>
              <a:t>演算法投影牆</a:t>
            </a:r>
            <a:r>
              <a:rPr lang="zh-TW" altLang="en-US" b="1" dirty="0" smtClean="0">
                <a:solidFill>
                  <a:schemeClr val="tx1"/>
                </a:solidFill>
              </a:rPr>
              <a:t>上  清晰呈現  做</a:t>
            </a:r>
            <a:r>
              <a:rPr lang="zh-TW" altLang="en-US" b="1" dirty="0" smtClean="0"/>
              <a:t> </a:t>
            </a:r>
            <a:r>
              <a:rPr lang="zh-TW" altLang="en-US" b="1" dirty="0">
                <a:solidFill>
                  <a:srgbClr val="FF0000"/>
                </a:solidFill>
              </a:rPr>
              <a:t>團隊審查 </a:t>
            </a:r>
            <a:r>
              <a:rPr lang="en-US" altLang="zh-TW" dirty="0">
                <a:solidFill>
                  <a:srgbClr val="FF0000"/>
                </a:solidFill>
                <a:latin typeface="Times New Roman" pitchFamily="18" charset="0"/>
                <a:cs typeface="Times New Roman" pitchFamily="18" charset="0"/>
              </a:rPr>
              <a:t>(group review)</a:t>
            </a:r>
            <a:endParaRPr lang="en-US" altLang="zh-TW" dirty="0">
              <a:solidFill>
                <a:srgbClr val="FF0000"/>
              </a:solidFill>
              <a:latin typeface="Times New Roman" pitchFamily="18" charset="0"/>
              <a:ea typeface="標楷體" pitchFamily="65" charset="-120"/>
              <a:cs typeface="Times New Roman" pitchFamily="18" charset="0"/>
            </a:endParaRPr>
          </a:p>
          <a:p>
            <a:pPr>
              <a:lnSpc>
                <a:spcPct val="80000"/>
              </a:lnSpc>
              <a:buNone/>
              <a:defRPr/>
            </a:pPr>
            <a:r>
              <a:rPr lang="zh-TW" altLang="en-US" sz="2400" dirty="0" smtClean="0">
                <a:solidFill>
                  <a:schemeClr val="tx1"/>
                </a:solidFill>
                <a:ea typeface="標楷體" pitchFamily="65" charset="-120"/>
              </a:rPr>
              <a:t> </a:t>
            </a:r>
            <a:r>
              <a:rPr lang="zh-TW" altLang="en-US" dirty="0" smtClean="0">
                <a:solidFill>
                  <a:schemeClr val="tx1"/>
                </a:solidFill>
                <a:ea typeface="標楷體" pitchFamily="65" charset="-120"/>
              </a:rPr>
              <a:t>   </a:t>
            </a:r>
            <a:r>
              <a:rPr lang="zh-TW" altLang="en-US" sz="2400" dirty="0" smtClean="0">
                <a:solidFill>
                  <a:schemeClr val="tx1"/>
                </a:solidFill>
                <a:ea typeface="標楷體" pitchFamily="65" charset="-120"/>
              </a:rPr>
              <a:t>若</a:t>
            </a:r>
            <a:r>
              <a:rPr lang="zh-TW" altLang="en-US" dirty="0">
                <a:solidFill>
                  <a:schemeClr val="tx1"/>
                </a:solidFill>
                <a:ea typeface="標楷體" pitchFamily="65" charset="-120"/>
              </a:rPr>
              <a:t>投影</a:t>
            </a:r>
            <a:r>
              <a:rPr lang="zh-TW" altLang="en-US" sz="2400" dirty="0" smtClean="0">
                <a:solidFill>
                  <a:schemeClr val="tx1"/>
                </a:solidFill>
                <a:ea typeface="標楷體" pitchFamily="65" charset="-120"/>
              </a:rPr>
              <a:t>程式碼，無法</a:t>
            </a:r>
            <a:r>
              <a:rPr lang="zh-TW" altLang="en-US" sz="2400" b="1" dirty="0" smtClean="0">
                <a:solidFill>
                  <a:schemeClr val="tx1"/>
                </a:solidFill>
              </a:rPr>
              <a:t>呈現演算法全貌</a:t>
            </a:r>
            <a:endParaRPr lang="en-US" altLang="zh-TW" sz="2400" dirty="0" smtClean="0">
              <a:solidFill>
                <a:schemeClr val="tx1"/>
              </a:solidFill>
              <a:ea typeface="標楷體" pitchFamily="65" charset="-120"/>
            </a:endParaRPr>
          </a:p>
        </p:txBody>
      </p:sp>
    </p:spTree>
    <p:extLst>
      <p:ext uri="{BB962C8B-B14F-4D97-AF65-F5344CB8AC3E}">
        <p14:creationId xmlns:p14="http://schemas.microsoft.com/office/powerpoint/2010/main" val="1589775526"/>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6D86570-8139-4D42-A2B8-843367DF9705}" type="slidenum">
              <a:rPr lang="zh-TW" altLang="en-US" smtClean="0">
                <a:solidFill>
                  <a:schemeClr val="tx1"/>
                </a:solidFill>
              </a:rPr>
              <a:pPr>
                <a:defRPr/>
              </a:pPr>
              <a:t>414</a:t>
            </a:fld>
            <a:endParaRPr lang="en-US" altLang="zh-TW">
              <a:solidFill>
                <a:schemeClr val="tx1"/>
              </a:solidFill>
            </a:endParaRPr>
          </a:p>
        </p:txBody>
      </p:sp>
      <p:sp>
        <p:nvSpPr>
          <p:cNvPr id="271362"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標楷體" pitchFamily="65" charset="-120"/>
                <a:ea typeface="標楷體" pitchFamily="65" charset="-120"/>
              </a:rPr>
              <a:t>Why </a:t>
            </a:r>
            <a:r>
              <a:rPr lang="zh-TW" altLang="en-US" dirty="0" smtClean="0">
                <a:solidFill>
                  <a:schemeClr val="tx1"/>
                </a:solidFill>
                <a:latin typeface="標楷體" pitchFamily="65" charset="-120"/>
                <a:ea typeface="標楷體" pitchFamily="65" charset="-120"/>
              </a:rPr>
              <a:t>增加兩種文件</a:t>
            </a:r>
            <a:r>
              <a:rPr lang="en-US" altLang="zh-TW" dirty="0" smtClean="0">
                <a:solidFill>
                  <a:schemeClr val="tx1"/>
                </a:solidFill>
                <a:latin typeface="標楷體" pitchFamily="65" charset="-120"/>
                <a:ea typeface="標楷體" pitchFamily="65" charset="-120"/>
              </a:rPr>
              <a:t>?</a:t>
            </a:r>
          </a:p>
        </p:txBody>
      </p:sp>
      <p:sp>
        <p:nvSpPr>
          <p:cNvPr id="271363" name="Rectangle 3"/>
          <p:cNvSpPr>
            <a:spLocks noGrp="1" noChangeArrowheads="1"/>
          </p:cNvSpPr>
          <p:nvPr>
            <p:ph sz="quarter" idx="4294967295"/>
          </p:nvPr>
        </p:nvSpPr>
        <p:spPr>
          <a:xfrm>
            <a:off x="1524000" y="1691640"/>
            <a:ext cx="8534400" cy="3639312"/>
          </a:xfrm>
          <a:prstGeom prst="rect">
            <a:avLst/>
          </a:prstGeom>
        </p:spPr>
        <p:txBody>
          <a:bodyPr>
            <a:normAutofit fontScale="85000" lnSpcReduction="20000"/>
          </a:bodyPr>
          <a:lstStyle/>
          <a:p>
            <a:pPr marL="609600" indent="-609600" eaLnBrk="1" hangingPunct="1">
              <a:lnSpc>
                <a:spcPct val="90000"/>
              </a:lnSpc>
              <a:buFont typeface="Wingdings" pitchFamily="2" charset="2"/>
              <a:buNone/>
              <a:defRPr/>
            </a:pPr>
            <a:r>
              <a:rPr lang="en-US" altLang="zh-TW" sz="2800" dirty="0" smtClean="0">
                <a:solidFill>
                  <a:schemeClr val="tx1"/>
                </a:solidFill>
                <a:latin typeface="標楷體" pitchFamily="65" charset="-120"/>
                <a:ea typeface="標楷體" pitchFamily="65" charset="-120"/>
              </a:rPr>
              <a:t>XP </a:t>
            </a:r>
            <a:r>
              <a:rPr lang="zh-TW" altLang="en-US" sz="2800" dirty="0" smtClean="0">
                <a:solidFill>
                  <a:schemeClr val="tx1"/>
                </a:solidFill>
                <a:latin typeface="標楷體" pitchFamily="65" charset="-120"/>
                <a:ea typeface="標楷體" pitchFamily="65" charset="-120"/>
              </a:rPr>
              <a:t>常被批評</a:t>
            </a:r>
            <a:r>
              <a:rPr lang="zh-TW" altLang="en-US" sz="2800" dirty="0" smtClean="0">
                <a:solidFill>
                  <a:schemeClr val="tx1"/>
                </a:solidFill>
                <a:latin typeface="微軟正黑體" pitchFamily="34" charset="-120"/>
                <a:ea typeface="微軟正黑體" pitchFamily="34" charset="-120"/>
              </a:rPr>
              <a:t>文件不足 導致維修不易</a:t>
            </a:r>
            <a:r>
              <a:rPr lang="zh-TW" altLang="en-US" sz="2800" dirty="0" smtClean="0">
                <a:solidFill>
                  <a:schemeClr val="tx1"/>
                </a:solidFill>
                <a:latin typeface="標楷體" pitchFamily="65" charset="-120"/>
                <a:ea typeface="標楷體" pitchFamily="65" charset="-120"/>
              </a:rPr>
              <a:t>，又斟酌台灣</a:t>
            </a:r>
            <a:r>
              <a:rPr lang="zh-TW" altLang="en-US" sz="2800" dirty="0">
                <a:solidFill>
                  <a:schemeClr val="tx1"/>
                </a:solidFill>
                <a:latin typeface="標楷體" pitchFamily="65" charset="-120"/>
                <a:ea typeface="標楷體" pitchFamily="65" charset="-120"/>
              </a:rPr>
              <a:t>產業現況</a:t>
            </a:r>
            <a:r>
              <a:rPr lang="zh-TW" altLang="en-US" sz="2800" dirty="0" smtClean="0">
                <a:solidFill>
                  <a:schemeClr val="tx1"/>
                </a:solidFill>
                <a:latin typeface="標楷體" pitchFamily="65" charset="-120"/>
                <a:ea typeface="標楷體" pitchFamily="65" charset="-120"/>
              </a:rPr>
              <a:t>，</a:t>
            </a:r>
          </a:p>
          <a:p>
            <a:pPr marL="609600" indent="-609600"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故 </a:t>
            </a:r>
            <a:r>
              <a:rPr lang="en-US" altLang="zh-TW" sz="2800" dirty="0" err="1" smtClean="0">
                <a:solidFill>
                  <a:schemeClr val="tx1"/>
                </a:solidFill>
                <a:latin typeface="標楷體" pitchFamily="65" charset="-120"/>
                <a:ea typeface="標楷體" pitchFamily="65" charset="-120"/>
              </a:rPr>
              <a:t>myAgile</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增加兩種文件</a:t>
            </a:r>
            <a:r>
              <a:rPr lang="en-US" altLang="zh-TW" sz="2800" dirty="0" smtClean="0">
                <a:solidFill>
                  <a:schemeClr val="tx1"/>
                </a:solidFill>
                <a:latin typeface="標楷體" pitchFamily="65" charset="-120"/>
                <a:ea typeface="標楷體" pitchFamily="65" charset="-120"/>
              </a:rPr>
              <a:t>:</a:t>
            </a:r>
          </a:p>
          <a:p>
            <a:pPr marL="609600" indent="-609600" eaLnBrk="1" hangingPunct="1">
              <a:lnSpc>
                <a:spcPct val="9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marL="609600" indent="-609600" eaLnBrk="1" hangingPunct="1">
              <a:lnSpc>
                <a:spcPct val="90000"/>
              </a:lnSpc>
              <a:buFont typeface="Wingdings" pitchFamily="2" charset="2"/>
              <a:buNone/>
              <a:defRPr/>
            </a:pPr>
            <a:r>
              <a:rPr lang="en-US" altLang="zh-TW" sz="2800" dirty="0" smtClean="0">
                <a:solidFill>
                  <a:schemeClr val="tx1"/>
                </a:solidFill>
                <a:latin typeface="標楷體" pitchFamily="65" charset="-120"/>
                <a:ea typeface="標楷體" pitchFamily="65" charset="-120"/>
              </a:rPr>
              <a:t>1. </a:t>
            </a:r>
            <a:r>
              <a:rPr lang="zh-TW" altLang="en-US" sz="2800" dirty="0" smtClean="0">
                <a:solidFill>
                  <a:schemeClr val="tx1"/>
                </a:solidFill>
                <a:latin typeface="微軟正黑體" pitchFamily="34" charset="-120"/>
                <a:ea typeface="微軟正黑體" pitchFamily="34" charset="-120"/>
              </a:rPr>
              <a:t>設計草圖 </a:t>
            </a:r>
            <a:r>
              <a:rPr lang="en-US" altLang="zh-TW" sz="2800" dirty="0" smtClean="0">
                <a:solidFill>
                  <a:schemeClr val="tx1"/>
                </a:solidFill>
                <a:latin typeface="標楷體" pitchFamily="65" charset="-120"/>
                <a:ea typeface="標楷體" pitchFamily="65" charset="-120"/>
              </a:rPr>
              <a:t>(design sketch) </a:t>
            </a:r>
          </a:p>
          <a:p>
            <a:pPr marL="609600" indent="-609600" eaLnBrk="1" hangingPunct="1">
              <a:lnSpc>
                <a:spcPct val="90000"/>
              </a:lnSpc>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寫在白板或白紙，短暫儲存 </a:t>
            </a:r>
            <a:endParaRPr lang="en-US" altLang="zh-TW" sz="2800" dirty="0" smtClean="0">
              <a:solidFill>
                <a:schemeClr val="tx1"/>
              </a:solidFill>
              <a:latin typeface="標楷體" pitchFamily="65" charset="-120"/>
              <a:ea typeface="標楷體" pitchFamily="65" charset="-120"/>
            </a:endParaRPr>
          </a:p>
          <a:p>
            <a:pPr marL="609600" indent="-609600" eaLnBrk="1" hangingPunct="1">
              <a:lnSpc>
                <a:spcPct val="90000"/>
              </a:lnSpc>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重要草圖可貼入文字檔長久儲存 </a:t>
            </a:r>
            <a:endParaRPr lang="en-US" altLang="zh-TW" sz="2800" dirty="0" smtClean="0">
              <a:solidFill>
                <a:schemeClr val="tx1"/>
              </a:solidFill>
              <a:latin typeface="標楷體" pitchFamily="65" charset="-120"/>
              <a:ea typeface="標楷體" pitchFamily="65" charset="-120"/>
            </a:endParaRPr>
          </a:p>
          <a:p>
            <a:pPr marL="609600" indent="-609600" eaLnBrk="1" hangingPunct="1">
              <a:lnSpc>
                <a:spcPct val="9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marL="609600" indent="-609600" eaLnBrk="1" hangingPunct="1">
              <a:lnSpc>
                <a:spcPct val="90000"/>
              </a:lnSpc>
              <a:buFont typeface="Wingdings" pitchFamily="2" charset="2"/>
              <a:buNone/>
              <a:defRPr/>
            </a:pPr>
            <a:r>
              <a:rPr lang="en-US" altLang="zh-TW" sz="2800" dirty="0" smtClean="0">
                <a:solidFill>
                  <a:schemeClr val="tx1"/>
                </a:solidFill>
                <a:latin typeface="標楷體" pitchFamily="65" charset="-120"/>
                <a:ea typeface="標楷體" pitchFamily="65" charset="-120"/>
              </a:rPr>
              <a:t>2. </a:t>
            </a:r>
            <a:r>
              <a:rPr lang="zh-TW" altLang="en-US" sz="2800" dirty="0" smtClean="0">
                <a:solidFill>
                  <a:schemeClr val="tx1"/>
                </a:solidFill>
                <a:latin typeface="微軟正黑體" pitchFamily="34" charset="-120"/>
                <a:ea typeface="微軟正黑體" pitchFamily="34" charset="-120"/>
              </a:rPr>
              <a:t>虛擬碼</a:t>
            </a: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(pseudo code)</a:t>
            </a:r>
          </a:p>
          <a:p>
            <a:pPr marL="609600" indent="-609600" eaLnBrk="1" hangingPunct="1">
              <a:lnSpc>
                <a:spcPct val="90000"/>
              </a:lnSpc>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寫在文字檔</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如</a:t>
            </a:r>
            <a:r>
              <a:rPr lang="en-US" altLang="zh-TW" sz="2800" dirty="0" smtClean="0">
                <a:solidFill>
                  <a:schemeClr val="tx1"/>
                </a:solidFill>
                <a:latin typeface="標楷體" pitchFamily="65" charset="-120"/>
                <a:ea typeface="標楷體" pitchFamily="65" charset="-120"/>
              </a:rPr>
              <a:t>Java file)</a:t>
            </a:r>
            <a:r>
              <a:rPr lang="zh-TW" altLang="en-US" sz="2800" dirty="0" smtClean="0">
                <a:solidFill>
                  <a:schemeClr val="tx1"/>
                </a:solidFill>
                <a:latin typeface="標楷體" pitchFamily="65" charset="-120"/>
                <a:ea typeface="標楷體" pitchFamily="65" charset="-120"/>
              </a:rPr>
              <a:t>可與程式融合，</a:t>
            </a:r>
          </a:p>
          <a:p>
            <a:pPr marL="609600" indent="-609600"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長久儲存 它與流程圖</a:t>
            </a:r>
            <a:r>
              <a:rPr lang="en-US" altLang="zh-TW" sz="2800" dirty="0" smtClean="0">
                <a:solidFill>
                  <a:schemeClr val="tx1"/>
                </a:solidFill>
                <a:latin typeface="標楷體" pitchFamily="65" charset="-120"/>
                <a:ea typeface="標楷體" pitchFamily="65" charset="-120"/>
              </a:rPr>
              <a:t>(flow chart)</a:t>
            </a:r>
            <a:r>
              <a:rPr lang="zh-TW" altLang="en-US" sz="2800" dirty="0" smtClean="0">
                <a:solidFill>
                  <a:schemeClr val="tx1"/>
                </a:solidFill>
                <a:latin typeface="標楷體" pitchFamily="65" charset="-120"/>
                <a:ea typeface="標楷體" pitchFamily="65" charset="-120"/>
              </a:rPr>
              <a:t>語意相同</a:t>
            </a:r>
          </a:p>
          <a:p>
            <a:pPr marL="609600" indent="-609600" eaLnBrk="1" hangingPunct="1">
              <a:lnSpc>
                <a:spcPct val="90000"/>
              </a:lnSpc>
              <a:buFont typeface="Wingdings" pitchFamily="2" charset="2"/>
              <a:buNone/>
              <a:defRPr/>
            </a:pPr>
            <a:endParaRPr lang="zh-TW" altLang="en-US" sz="28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068383564"/>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altLang="zh-TW" smtClean="0">
                <a:solidFill>
                  <a:schemeClr val="tx1"/>
                </a:solidFill>
                <a:latin typeface="Times New Roman" pitchFamily="18" charset="0"/>
              </a:rPr>
              <a:t>Design Sketch </a:t>
            </a:r>
            <a:r>
              <a:rPr lang="zh-TW" altLang="en-US" smtClean="0">
                <a:solidFill>
                  <a:schemeClr val="tx1"/>
                </a:solidFill>
                <a:latin typeface="Times New Roman" pitchFamily="18" charset="0"/>
                <a:ea typeface="標楷體" pitchFamily="65" charset="-120"/>
              </a:rPr>
              <a:t>設計草圖</a:t>
            </a:r>
          </a:p>
        </p:txBody>
      </p:sp>
      <p:sp>
        <p:nvSpPr>
          <p:cNvPr id="20483" name="Rectangle 3"/>
          <p:cNvSpPr>
            <a:spLocks noGrp="1" noChangeArrowheads="1"/>
          </p:cNvSpPr>
          <p:nvPr>
            <p:ph type="body" sz="half" idx="1"/>
          </p:nvPr>
        </p:nvSpPr>
        <p:spPr>
          <a:xfrm>
            <a:off x="624418" y="1268413"/>
            <a:ext cx="11247967" cy="647700"/>
          </a:xfrm>
        </p:spPr>
        <p:txBody>
          <a:bodyPr/>
          <a:lstStyle/>
          <a:p>
            <a:pPr eaLnBrk="1" hangingPunct="1">
              <a:defRPr/>
            </a:pPr>
            <a:r>
              <a:rPr lang="zh-TW" altLang="en-US" sz="2800" dirty="0" smtClean="0">
                <a:solidFill>
                  <a:schemeClr val="tx1"/>
                </a:solidFill>
                <a:latin typeface="Times New Roman" pitchFamily="18" charset="0"/>
                <a:ea typeface="標楷體" pitchFamily="65" charset="-120"/>
              </a:rPr>
              <a:t>利用紙、鉛筆、橡皮擦、尺描繪出</a:t>
            </a:r>
            <a:r>
              <a:rPr lang="en-US" altLang="zh-TW" sz="2800" dirty="0" smtClean="0">
                <a:solidFill>
                  <a:schemeClr val="tx1"/>
                </a:solidFill>
                <a:latin typeface="Times New Roman" pitchFamily="18" charset="0"/>
                <a:ea typeface="標楷體" pitchFamily="65" charset="-120"/>
              </a:rPr>
              <a:t>design sketch</a:t>
            </a:r>
            <a:endParaRPr lang="zh-TW" altLang="en-US" sz="2800" dirty="0" smtClean="0">
              <a:solidFill>
                <a:schemeClr val="tx1"/>
              </a:solidFill>
              <a:latin typeface="Times New Roman" pitchFamily="18" charset="0"/>
              <a:ea typeface="標楷體" pitchFamily="65" charset="-120"/>
            </a:endParaRPr>
          </a:p>
        </p:txBody>
      </p:sp>
      <p:sp>
        <p:nvSpPr>
          <p:cNvPr id="5" name="投影片編號版面配置區 4"/>
          <p:cNvSpPr>
            <a:spLocks noGrp="1"/>
          </p:cNvSpPr>
          <p:nvPr>
            <p:ph type="sldNum" sz="quarter" idx="12"/>
          </p:nvPr>
        </p:nvSpPr>
        <p:spPr/>
        <p:txBody>
          <a:bodyPr/>
          <a:lstStyle/>
          <a:p>
            <a:pPr>
              <a:defRPr/>
            </a:pPr>
            <a:fld id="{07525A6B-1AB7-489F-85B7-FD07412CD21E}" type="slidenum">
              <a:rPr lang="zh-TW" altLang="en-US" smtClean="0">
                <a:solidFill>
                  <a:schemeClr val="tx1"/>
                </a:solidFill>
              </a:rPr>
              <a:pPr>
                <a:defRPr/>
              </a:pPr>
              <a:t>415</a:t>
            </a:fld>
            <a:endParaRPr lang="en-US" altLang="zh-TW" dirty="0">
              <a:solidFill>
                <a:schemeClr val="tx1"/>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680428349"/>
              </p:ext>
            </p:extLst>
          </p:nvPr>
        </p:nvGraphicFramePr>
        <p:xfrm>
          <a:off x="1143000" y="2357438"/>
          <a:ext cx="3657600" cy="419100"/>
        </p:xfrm>
        <a:graphic>
          <a:graphicData uri="http://schemas.openxmlformats.org/drawingml/2006/table">
            <a:tbl>
              <a:tblPr/>
              <a:tblGrid>
                <a:gridCol w="914400"/>
                <a:gridCol w="914400"/>
                <a:gridCol w="914400"/>
                <a:gridCol w="914400"/>
              </a:tblGrid>
              <a:tr h="209550">
                <a:tc>
                  <a:txBody>
                    <a:bodyPr/>
                    <a:lstStyle/>
                    <a:p>
                      <a:pPr algn="ctr">
                        <a:spcAft>
                          <a:spcPts val="0"/>
                        </a:spcAft>
                      </a:pPr>
                      <a:r>
                        <a:rPr lang="en-US" sz="1200" kern="0" dirty="0" smtClean="0">
                          <a:solidFill>
                            <a:schemeClr val="tx1"/>
                          </a:solidFill>
                          <a:latin typeface="新細明體"/>
                          <a:ea typeface="新細明體"/>
                          <a:cs typeface="新細明體"/>
                        </a:rPr>
                        <a:t>0</a:t>
                      </a:r>
                      <a:r>
                        <a:rPr lang="zh-TW" altLang="en-US" sz="1200" kern="0" dirty="0" smtClean="0">
                          <a:solidFill>
                            <a:schemeClr val="tx1"/>
                          </a:solidFill>
                          <a:latin typeface="新細明體"/>
                          <a:ea typeface="新細明體"/>
                          <a:cs typeface="新細明體"/>
                        </a:rPr>
                        <a:t>  </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latinLnBrk="1">
                        <a:spcAft>
                          <a:spcPts val="0"/>
                        </a:spcAft>
                      </a:pPr>
                      <a:r>
                        <a:rPr lang="en-US" sz="1200" kern="0" dirty="0">
                          <a:solidFill>
                            <a:schemeClr val="tx1"/>
                          </a:solidFill>
                          <a:latin typeface="新細明體"/>
                          <a:ea typeface="新細明體"/>
                          <a:cs typeface="新細明體"/>
                        </a:rPr>
                        <a:t>1 </a:t>
                      </a:r>
                      <a:r>
                        <a:rPr lang="en-US" sz="1200" kern="0" dirty="0" smtClean="0">
                          <a:solidFill>
                            <a:schemeClr val="tx1"/>
                          </a:solidFill>
                          <a:latin typeface="新細明體"/>
                          <a:ea typeface="新細明體"/>
                          <a:cs typeface="新細明體"/>
                        </a:rPr>
                        <a:t>     </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kern="0" dirty="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  n-2</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FF3300"/>
                          </a:solidFill>
                          <a:latin typeface="新細明體"/>
                          <a:ea typeface="新細明體"/>
                          <a:cs typeface="新細明體"/>
                        </a:rPr>
                        <a:t>1</a:t>
                      </a:r>
                      <a:endParaRPr lang="zh-TW" sz="1200" kern="100" dirty="0">
                        <a:solidFill>
                          <a:srgbClr val="FF3300"/>
                        </a:solidFill>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449701413"/>
              </p:ext>
            </p:extLst>
          </p:nvPr>
        </p:nvGraphicFramePr>
        <p:xfrm>
          <a:off x="1143000" y="2928938"/>
          <a:ext cx="3657600" cy="419100"/>
        </p:xfrm>
        <a:graphic>
          <a:graphicData uri="http://schemas.openxmlformats.org/drawingml/2006/table">
            <a:tbl>
              <a:tblPr/>
              <a:tblGrid>
                <a:gridCol w="914400"/>
                <a:gridCol w="914400"/>
                <a:gridCol w="914400"/>
                <a:gridCol w="914400"/>
              </a:tblGrid>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latinLnBrk="1">
                        <a:spcAft>
                          <a:spcPts val="0"/>
                        </a:spcAft>
                      </a:pPr>
                      <a:r>
                        <a:rPr lang="en-US" sz="1200" kern="0" dirty="0">
                          <a:solidFill>
                            <a:schemeClr val="tx1"/>
                          </a:solidFill>
                          <a:latin typeface="新細明體"/>
                          <a:ea typeface="新細明體"/>
                          <a:cs typeface="新細明體"/>
                        </a:rPr>
                        <a:t>1 </a:t>
                      </a:r>
                      <a:r>
                        <a:rPr lang="en-US" sz="1200" kern="0" dirty="0" smtClean="0">
                          <a:solidFill>
                            <a:schemeClr val="tx1"/>
                          </a:solidFill>
                          <a:latin typeface="新細明體"/>
                          <a:ea typeface="新細明體"/>
                          <a:cs typeface="新細明體"/>
                        </a:rPr>
                        <a:t>( </a:t>
                      </a:r>
                      <a:r>
                        <a:rPr lang="en-US" sz="1200" kern="0" dirty="0" err="1" smtClean="0">
                          <a:solidFill>
                            <a:schemeClr val="tx1"/>
                          </a:solidFill>
                          <a:latin typeface="新細明體"/>
                          <a:ea typeface="新細明體"/>
                          <a:cs typeface="新細明體"/>
                        </a:rPr>
                        <a:t>i</a:t>
                      </a:r>
                      <a:r>
                        <a:rPr lang="en-US" sz="1200" kern="0" dirty="0" smtClean="0">
                          <a:solidFill>
                            <a:schemeClr val="tx1"/>
                          </a:solidFill>
                          <a:latin typeface="新細明體"/>
                          <a:ea typeface="新細明體"/>
                          <a:cs typeface="新細明體"/>
                        </a:rPr>
                        <a:t> )  </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kern="0" dirty="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  n-2</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315310180"/>
              </p:ext>
            </p:extLst>
          </p:nvPr>
        </p:nvGraphicFramePr>
        <p:xfrm>
          <a:off x="1143000" y="3860800"/>
          <a:ext cx="3657600" cy="392113"/>
        </p:xfrm>
        <a:graphic>
          <a:graphicData uri="http://schemas.openxmlformats.org/drawingml/2006/table">
            <a:tbl>
              <a:tblPr/>
              <a:tblGrid>
                <a:gridCol w="914400"/>
                <a:gridCol w="914400"/>
                <a:gridCol w="914400"/>
                <a:gridCol w="914400"/>
              </a:tblGrid>
              <a:tr h="179457">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latinLnBrk="1">
                        <a:spcAft>
                          <a:spcPts val="0"/>
                        </a:spcAft>
                      </a:pPr>
                      <a:r>
                        <a:rPr lang="en-US" sz="1200" kern="0" dirty="0" smtClean="0">
                          <a:solidFill>
                            <a:schemeClr val="tx1"/>
                          </a:solidFill>
                          <a:latin typeface="新細明體"/>
                          <a:ea typeface="新細明體"/>
                          <a:cs typeface="新細明體"/>
                        </a:rPr>
                        <a:t> 1  ( </a:t>
                      </a:r>
                      <a:r>
                        <a:rPr lang="en-US" sz="1200" kern="0" dirty="0" err="1" smtClean="0">
                          <a:solidFill>
                            <a:schemeClr val="tx1"/>
                          </a:solidFill>
                          <a:latin typeface="新細明體"/>
                          <a:ea typeface="新細明體"/>
                          <a:cs typeface="新細明體"/>
                        </a:rPr>
                        <a:t>i</a:t>
                      </a:r>
                      <a:r>
                        <a:rPr lang="en-US" sz="1200" kern="0" dirty="0" smtClean="0">
                          <a:solidFill>
                            <a:schemeClr val="tx1"/>
                          </a:solidFill>
                          <a:latin typeface="新細明體"/>
                          <a:ea typeface="新細明體"/>
                          <a:cs typeface="新細明體"/>
                        </a:rPr>
                        <a:t> ) </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kern="0" dirty="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  n-2</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233">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FF3300"/>
                          </a:solidFill>
                          <a:latin typeface="新細明體"/>
                          <a:ea typeface="新細明體"/>
                          <a:cs typeface="新細明體"/>
                        </a:rPr>
                        <a:t>2</a:t>
                      </a:r>
                      <a:endParaRPr lang="zh-TW" sz="1200" kern="100" dirty="0">
                        <a:solidFill>
                          <a:srgbClr val="FF3300"/>
                        </a:solidFill>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456933188"/>
              </p:ext>
            </p:extLst>
          </p:nvPr>
        </p:nvGraphicFramePr>
        <p:xfrm>
          <a:off x="1102785" y="5934511"/>
          <a:ext cx="3744385" cy="419100"/>
        </p:xfrm>
        <a:graphic>
          <a:graphicData uri="http://schemas.openxmlformats.org/drawingml/2006/table">
            <a:tbl>
              <a:tblPr/>
              <a:tblGrid>
                <a:gridCol w="953947"/>
                <a:gridCol w="914392"/>
                <a:gridCol w="915947"/>
                <a:gridCol w="960099"/>
              </a:tblGrid>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latinLnBrk="1">
                        <a:spcAft>
                          <a:spcPts val="0"/>
                        </a:spcAft>
                      </a:pPr>
                      <a:r>
                        <a:rPr lang="en-US" sz="1200" kern="0" dirty="0">
                          <a:solidFill>
                            <a:schemeClr val="tx1"/>
                          </a:solidFill>
                          <a:latin typeface="新細明體"/>
                          <a:ea typeface="新細明體"/>
                          <a:cs typeface="新細明體"/>
                        </a:rPr>
                        <a:t>1  </a:t>
                      </a:r>
                      <a:r>
                        <a:rPr lang="en-US" sz="1200" kern="0" dirty="0" smtClean="0">
                          <a:solidFill>
                            <a:schemeClr val="tx1"/>
                          </a:solidFill>
                          <a:latin typeface="新細明體"/>
                          <a:ea typeface="新細明體"/>
                          <a:cs typeface="新細明體"/>
                        </a:rPr>
                        <a:t>   </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kern="0" dirty="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  n-2</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chemeClr val="accent4">
                              <a:lumMod val="10000"/>
                            </a:schemeClr>
                          </a:solidFill>
                          <a:latin typeface="新細明體"/>
                          <a:ea typeface="新細明體"/>
                          <a:cs typeface="新細明體"/>
                        </a:rPr>
                        <a:t>4</a:t>
                      </a:r>
                      <a:endParaRPr lang="zh-TW" sz="1200" kern="100" dirty="0">
                        <a:solidFill>
                          <a:schemeClr val="accent4">
                            <a:lumMod val="10000"/>
                          </a:schemeClr>
                        </a:solidFill>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4083284785"/>
              </p:ext>
            </p:extLst>
          </p:nvPr>
        </p:nvGraphicFramePr>
        <p:xfrm>
          <a:off x="1102784" y="4857750"/>
          <a:ext cx="3697817" cy="419100"/>
        </p:xfrm>
        <a:graphic>
          <a:graphicData uri="http://schemas.openxmlformats.org/drawingml/2006/table">
            <a:tbl>
              <a:tblPr/>
              <a:tblGrid>
                <a:gridCol w="954125"/>
                <a:gridCol w="914564"/>
                <a:gridCol w="914564"/>
                <a:gridCol w="914564"/>
              </a:tblGrid>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11" marR="23711"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latinLnBrk="1">
                        <a:spcAft>
                          <a:spcPts val="0"/>
                        </a:spcAft>
                      </a:pPr>
                      <a:r>
                        <a:rPr lang="en-US" sz="1200" kern="0" dirty="0">
                          <a:solidFill>
                            <a:schemeClr val="tx1"/>
                          </a:solidFill>
                          <a:latin typeface="新細明體"/>
                          <a:ea typeface="新細明體"/>
                          <a:cs typeface="新細明體"/>
                        </a:rPr>
                        <a:t>1 </a:t>
                      </a:r>
                      <a:r>
                        <a:rPr lang="zh-TW" altLang="en-US" sz="1200" kern="0" dirty="0" smtClean="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  </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11" marR="23711"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kern="0" dirty="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n-2 ( </a:t>
                      </a:r>
                      <a:r>
                        <a:rPr lang="en-US" sz="1200" kern="0" dirty="0" err="1" smtClean="0">
                          <a:solidFill>
                            <a:schemeClr val="tx1"/>
                          </a:solidFill>
                          <a:latin typeface="新細明體"/>
                          <a:ea typeface="新細明體"/>
                          <a:cs typeface="新細明體"/>
                        </a:rPr>
                        <a:t>i</a:t>
                      </a:r>
                      <a:r>
                        <a:rPr lang="en-US" sz="1200" kern="0" dirty="0" smtClean="0">
                          <a:solidFill>
                            <a:schemeClr val="tx1"/>
                          </a:solidFill>
                          <a:latin typeface="新細明體"/>
                          <a:ea typeface="新細明體"/>
                          <a:cs typeface="新細明體"/>
                        </a:rPr>
                        <a:t> )</a:t>
                      </a:r>
                      <a:endParaRPr lang="zh-TW" sz="1200" kern="100" dirty="0">
                        <a:solidFill>
                          <a:schemeClr val="tx1"/>
                        </a:solidFill>
                        <a:latin typeface="Times New Roman"/>
                        <a:ea typeface="新細明體"/>
                      </a:endParaRPr>
                    </a:p>
                  </a:txBody>
                  <a:tcPr marL="23711" marR="23711"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11" marR="23711"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11" marR="2371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11" marR="2371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11" marR="2371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11" marR="2371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sp>
        <p:nvSpPr>
          <p:cNvPr id="399445" name="文字方塊 14"/>
          <p:cNvSpPr txBox="1">
            <a:spLocks noChangeArrowheads="1"/>
          </p:cNvSpPr>
          <p:nvPr/>
        </p:nvSpPr>
        <p:spPr bwMode="auto">
          <a:xfrm>
            <a:off x="4952863" y="1969390"/>
            <a:ext cx="7048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zh-TW" sz="2000" dirty="0"/>
              <a:t>首先從數列中</a:t>
            </a:r>
            <a:r>
              <a:rPr lang="en-US" altLang="zh-TW" sz="2000" dirty="0"/>
              <a:t> select </a:t>
            </a:r>
            <a:r>
              <a:rPr lang="zh-TW" altLang="zh-TW" sz="2000" dirty="0"/>
              <a:t>出</a:t>
            </a:r>
            <a:r>
              <a:rPr lang="en-US" altLang="zh-TW" sz="2000" dirty="0"/>
              <a:t> min</a:t>
            </a:r>
            <a:r>
              <a:rPr lang="zh-TW" altLang="zh-TW" sz="2000" dirty="0"/>
              <a:t>（即</a:t>
            </a:r>
            <a:r>
              <a:rPr lang="zh-TW" altLang="en-US" sz="2000" dirty="0"/>
              <a:t> 數值</a:t>
            </a:r>
            <a:r>
              <a:rPr lang="en-US" altLang="zh-TW" sz="2000" dirty="0"/>
              <a:t> 1</a:t>
            </a:r>
            <a:r>
              <a:rPr lang="zh-TW" altLang="zh-TW" sz="2000" dirty="0"/>
              <a:t>），並放到數列的第一個位置</a:t>
            </a:r>
            <a:r>
              <a:rPr lang="zh-TW" altLang="en-US" sz="2000" dirty="0"/>
              <a:t>（</a:t>
            </a:r>
            <a:r>
              <a:rPr lang="zh-TW" altLang="zh-TW" sz="2000" dirty="0"/>
              <a:t>即</a:t>
            </a:r>
            <a:r>
              <a:rPr lang="en-US" altLang="zh-TW" sz="2000" dirty="0"/>
              <a:t> </a:t>
            </a:r>
            <a:r>
              <a:rPr lang="zh-TW" altLang="en-US" sz="2000" dirty="0"/>
              <a:t>索引  </a:t>
            </a:r>
            <a:r>
              <a:rPr lang="en-US" altLang="zh-TW" sz="2000" dirty="0"/>
              <a:t>0</a:t>
            </a:r>
            <a:r>
              <a:rPr lang="zh-TW" altLang="en-US" sz="2000" dirty="0"/>
              <a:t>）</a:t>
            </a:r>
            <a:r>
              <a:rPr lang="zh-TW" altLang="zh-TW" sz="2000" dirty="0"/>
              <a:t>。</a:t>
            </a:r>
          </a:p>
        </p:txBody>
      </p:sp>
      <p:sp>
        <p:nvSpPr>
          <p:cNvPr id="399446" name="文字方塊 16"/>
          <p:cNvSpPr txBox="1">
            <a:spLocks noChangeArrowheads="1"/>
          </p:cNvSpPr>
          <p:nvPr/>
        </p:nvSpPr>
        <p:spPr bwMode="auto">
          <a:xfrm>
            <a:off x="4953000" y="2847183"/>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zh-TW" sz="2000" dirty="0"/>
              <a:t>固定此數不再變動。</a:t>
            </a:r>
          </a:p>
        </p:txBody>
      </p:sp>
      <p:sp>
        <p:nvSpPr>
          <p:cNvPr id="399447" name="矩形 19"/>
          <p:cNvSpPr>
            <a:spLocks noChangeArrowheads="1"/>
          </p:cNvSpPr>
          <p:nvPr/>
        </p:nvSpPr>
        <p:spPr bwMode="auto">
          <a:xfrm>
            <a:off x="4953000" y="3297014"/>
            <a:ext cx="7239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zh-TW" sz="2000" dirty="0"/>
              <a:t>再從剩餘數列中</a:t>
            </a:r>
            <a:r>
              <a:rPr lang="en-US" altLang="zh-TW" sz="2000" dirty="0"/>
              <a:t> select </a:t>
            </a:r>
            <a:r>
              <a:rPr lang="zh-TW" altLang="zh-TW" sz="2000" dirty="0"/>
              <a:t>出</a:t>
            </a:r>
            <a:r>
              <a:rPr lang="en-US" altLang="zh-TW" sz="2000" dirty="0"/>
              <a:t> min</a:t>
            </a:r>
            <a:r>
              <a:rPr lang="zh-TW" altLang="zh-TW" sz="2000" dirty="0"/>
              <a:t>（即</a:t>
            </a:r>
            <a:r>
              <a:rPr lang="zh-TW" altLang="en-US" sz="2000" dirty="0"/>
              <a:t> 數值 </a:t>
            </a:r>
            <a:r>
              <a:rPr lang="en-US" altLang="zh-TW" sz="2000" dirty="0"/>
              <a:t>2</a:t>
            </a:r>
            <a:r>
              <a:rPr lang="zh-TW" altLang="zh-TW" sz="2000" dirty="0"/>
              <a:t>），並放到剩餘數列</a:t>
            </a:r>
            <a:r>
              <a:rPr lang="zh-TW" altLang="en-US" sz="2000" dirty="0"/>
              <a:t>（</a:t>
            </a:r>
            <a:r>
              <a:rPr lang="zh-TW" altLang="zh-TW" sz="2000" dirty="0"/>
              <a:t>即</a:t>
            </a:r>
            <a:r>
              <a:rPr lang="en-US" altLang="zh-TW" sz="2000" dirty="0"/>
              <a:t> </a:t>
            </a:r>
            <a:r>
              <a:rPr lang="zh-TW" altLang="en-US" sz="2000" dirty="0"/>
              <a:t>索引  </a:t>
            </a:r>
            <a:r>
              <a:rPr lang="en-US" altLang="zh-TW" sz="2000" dirty="0"/>
              <a:t>i ~ n-1</a:t>
            </a:r>
            <a:r>
              <a:rPr lang="zh-TW" altLang="en-US" sz="2000" dirty="0"/>
              <a:t>）</a:t>
            </a:r>
            <a:r>
              <a:rPr lang="zh-TW" altLang="zh-TW" sz="2000" dirty="0"/>
              <a:t>的</a:t>
            </a:r>
            <a:endParaRPr lang="en-US" altLang="zh-TW" sz="2000" dirty="0"/>
          </a:p>
          <a:p>
            <a:r>
              <a:rPr lang="zh-TW" altLang="zh-TW" sz="2000" dirty="0"/>
              <a:t>第一個位置</a:t>
            </a:r>
            <a:r>
              <a:rPr lang="zh-TW" altLang="en-US" sz="2000" dirty="0"/>
              <a:t> （</a:t>
            </a:r>
            <a:r>
              <a:rPr lang="zh-TW" altLang="zh-TW" sz="2000" dirty="0"/>
              <a:t>即</a:t>
            </a:r>
            <a:r>
              <a:rPr lang="en-US" altLang="zh-TW" sz="2000" dirty="0"/>
              <a:t> </a:t>
            </a:r>
            <a:r>
              <a:rPr lang="zh-TW" altLang="en-US" sz="2000" dirty="0"/>
              <a:t>索引  </a:t>
            </a:r>
            <a:r>
              <a:rPr lang="en-US" altLang="zh-TW" sz="2000" dirty="0"/>
              <a:t>1</a:t>
            </a:r>
            <a:r>
              <a:rPr lang="zh-TW" altLang="en-US" sz="2000" dirty="0"/>
              <a:t>）</a:t>
            </a:r>
            <a:r>
              <a:rPr lang="zh-TW" altLang="zh-TW" sz="2000" dirty="0"/>
              <a:t>。</a:t>
            </a:r>
          </a:p>
        </p:txBody>
      </p:sp>
      <p:sp>
        <p:nvSpPr>
          <p:cNvPr id="399448" name="文字方塊 20"/>
          <p:cNvSpPr txBox="1">
            <a:spLocks noChangeArrowheads="1"/>
          </p:cNvSpPr>
          <p:nvPr/>
        </p:nvSpPr>
        <p:spPr bwMode="auto">
          <a:xfrm>
            <a:off x="4953000" y="4575370"/>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zh-TW" sz="2000" dirty="0"/>
              <a:t>固定此數不再變動。</a:t>
            </a:r>
          </a:p>
        </p:txBody>
      </p:sp>
      <p:sp>
        <p:nvSpPr>
          <p:cNvPr id="399449" name="矩形 21"/>
          <p:cNvSpPr>
            <a:spLocks noChangeArrowheads="1"/>
          </p:cNvSpPr>
          <p:nvPr/>
        </p:nvSpPr>
        <p:spPr bwMode="auto">
          <a:xfrm>
            <a:off x="2667001" y="5429251"/>
            <a:ext cx="4411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a:t>：</a:t>
            </a:r>
          </a:p>
          <a:p>
            <a:r>
              <a:rPr lang="zh-TW" altLang="en-US" sz="2000"/>
              <a:t>：</a:t>
            </a:r>
            <a:endParaRPr lang="en-US" altLang="zh-TW" sz="2000"/>
          </a:p>
        </p:txBody>
      </p:sp>
      <p:sp>
        <p:nvSpPr>
          <p:cNvPr id="399450" name="矩形 22"/>
          <p:cNvSpPr>
            <a:spLocks noChangeArrowheads="1"/>
          </p:cNvSpPr>
          <p:nvPr/>
        </p:nvSpPr>
        <p:spPr bwMode="auto">
          <a:xfrm>
            <a:off x="5048251" y="5179253"/>
            <a:ext cx="7143749"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zh-TW" sz="2000" dirty="0"/>
              <a:t>依此方式直到走訪完，</a:t>
            </a:r>
            <a:r>
              <a:rPr lang="en-US" altLang="zh-TW" sz="2000" dirty="0"/>
              <a:t/>
            </a:r>
            <a:br>
              <a:rPr lang="en-US" altLang="zh-TW" sz="2000" dirty="0"/>
            </a:br>
            <a:r>
              <a:rPr lang="zh-TW" altLang="en-US" sz="2000" dirty="0"/>
              <a:t>走訪至</a:t>
            </a:r>
            <a:r>
              <a:rPr lang="zh-TW" altLang="zh-TW" sz="2000" dirty="0"/>
              <a:t>數列倒數第二個數（即</a:t>
            </a:r>
            <a:r>
              <a:rPr lang="en-US" altLang="zh-TW" sz="2000" dirty="0"/>
              <a:t> </a:t>
            </a:r>
            <a:r>
              <a:rPr lang="zh-TW" altLang="en-US" sz="2000" dirty="0"/>
              <a:t>索引 </a:t>
            </a:r>
            <a:r>
              <a:rPr lang="en-US" altLang="zh-TW" sz="2000" dirty="0"/>
              <a:t>n-2</a:t>
            </a:r>
            <a:r>
              <a:rPr lang="zh-TW" altLang="zh-TW" sz="2000" dirty="0"/>
              <a:t>）。</a:t>
            </a:r>
          </a:p>
        </p:txBody>
      </p:sp>
      <p:sp>
        <p:nvSpPr>
          <p:cNvPr id="399451" name="矩形 23"/>
          <p:cNvSpPr>
            <a:spLocks noChangeArrowheads="1"/>
          </p:cNvSpPr>
          <p:nvPr/>
        </p:nvSpPr>
        <p:spPr bwMode="auto">
          <a:xfrm>
            <a:off x="5048251" y="6003036"/>
            <a:ext cx="590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zh-TW" sz="2000" dirty="0"/>
              <a:t>即完成數列小到大</a:t>
            </a:r>
            <a:r>
              <a:rPr lang="en-US" altLang="zh-TW" sz="2000" dirty="0"/>
              <a:t>sort </a:t>
            </a:r>
            <a:endParaRPr lang="zh-TW" altLang="zh-TW" sz="2000" b="1" dirty="0"/>
          </a:p>
        </p:txBody>
      </p:sp>
      <p:graphicFrame>
        <p:nvGraphicFramePr>
          <p:cNvPr id="26" name="表格 25"/>
          <p:cNvGraphicFramePr>
            <a:graphicFrameLocks noGrp="1"/>
          </p:cNvGraphicFramePr>
          <p:nvPr/>
        </p:nvGraphicFramePr>
        <p:xfrm>
          <a:off x="285751" y="2357438"/>
          <a:ext cx="762000" cy="419100"/>
        </p:xfrm>
        <a:graphic>
          <a:graphicData uri="http://schemas.openxmlformats.org/drawingml/2006/table">
            <a:tbl>
              <a:tblPr/>
              <a:tblGrid>
                <a:gridCol w="762000"/>
              </a:tblGrid>
              <a:tr h="209550">
                <a:tc>
                  <a:txBody>
                    <a:bodyPr/>
                    <a:lstStyle/>
                    <a:p>
                      <a:pPr algn="ctr">
                        <a:spcAft>
                          <a:spcPts val="0"/>
                        </a:spcAft>
                      </a:pPr>
                      <a:r>
                        <a:rPr lang="zh-TW" sz="1200" kern="0" dirty="0">
                          <a:solidFill>
                            <a:schemeClr val="tx1"/>
                          </a:solidFill>
                          <a:latin typeface="Times New Roman"/>
                          <a:ea typeface="新細明體"/>
                          <a:cs typeface="新細明體"/>
                        </a:rPr>
                        <a:t>索引</a:t>
                      </a:r>
                      <a:endParaRPr lang="zh-TW" sz="1200" kern="100" dirty="0">
                        <a:solidFill>
                          <a:schemeClr val="tx1"/>
                        </a:solidFill>
                        <a:latin typeface="Times New Roman"/>
                        <a:ea typeface="新細明體"/>
                      </a:endParaRPr>
                    </a:p>
                  </a:txBody>
                  <a:tcPr marL="23707" marR="23707" marT="0" marB="0" anchor="ctr">
                    <a:lnL>
                      <a:noFill/>
                    </a:lnL>
                    <a:lnR>
                      <a:noFill/>
                    </a:lnR>
                    <a:lnT>
                      <a:noFill/>
                    </a:lnT>
                    <a:lnB>
                      <a:noFill/>
                    </a:lnB>
                  </a:tcPr>
                </a:tc>
              </a:tr>
              <a:tr h="209550">
                <a:tc>
                  <a:txBody>
                    <a:bodyPr/>
                    <a:lstStyle/>
                    <a:p>
                      <a:pPr algn="ctr">
                        <a:spcAft>
                          <a:spcPts val="0"/>
                        </a:spcAft>
                      </a:pPr>
                      <a:r>
                        <a:rPr lang="zh-TW" sz="1200" kern="0" dirty="0">
                          <a:solidFill>
                            <a:schemeClr val="tx1"/>
                          </a:solidFill>
                          <a:latin typeface="Times New Roman"/>
                          <a:ea typeface="新細明體"/>
                          <a:cs typeface="新細明體"/>
                        </a:rPr>
                        <a:t>數值</a:t>
                      </a:r>
                      <a:endParaRPr lang="zh-TW" sz="1200" kern="100" dirty="0">
                        <a:solidFill>
                          <a:schemeClr val="tx1"/>
                        </a:solidFill>
                        <a:latin typeface="Times New Roman"/>
                        <a:ea typeface="新細明體"/>
                      </a:endParaRPr>
                    </a:p>
                  </a:txBody>
                  <a:tcPr marL="23707" marR="23707"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1336143773"/>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0D26855-0D4A-4D8D-AC02-4E3C79F95509}" type="slidenum">
              <a:rPr lang="zh-TW" altLang="en-US" smtClean="0">
                <a:solidFill>
                  <a:schemeClr val="tx1"/>
                </a:solidFill>
              </a:rPr>
              <a:pPr>
                <a:defRPr/>
              </a:pPr>
              <a:t>416</a:t>
            </a:fld>
            <a:endParaRPr lang="en-US" altLang="zh-TW">
              <a:solidFill>
                <a:schemeClr val="tx1"/>
              </a:solidFill>
            </a:endParaRPr>
          </a:p>
        </p:txBody>
      </p:sp>
      <p:sp>
        <p:nvSpPr>
          <p:cNvPr id="146434" name="Rectangle 2"/>
          <p:cNvSpPr>
            <a:spLocks noGrp="1" noChangeArrowheads="1"/>
          </p:cNvSpPr>
          <p:nvPr>
            <p:ph type="title"/>
          </p:nvPr>
        </p:nvSpPr>
        <p:spPr/>
        <p:txBody>
          <a:bodyPr/>
          <a:lstStyle/>
          <a:p>
            <a:pPr eaLnBrk="1" hangingPunct="1">
              <a:defRPr/>
            </a:pPr>
            <a:r>
              <a:rPr lang="en-US" altLang="zh-TW" smtClean="0">
                <a:solidFill>
                  <a:schemeClr val="tx1"/>
                </a:solidFill>
                <a:latin typeface="Times New Roman" pitchFamily="18" charset="0"/>
              </a:rPr>
              <a:t>Design Sketch (Cont.)</a:t>
            </a:r>
          </a:p>
        </p:txBody>
      </p:sp>
      <p:sp>
        <p:nvSpPr>
          <p:cNvPr id="146435" name="Rectangle 3"/>
          <p:cNvSpPr>
            <a:spLocks noGrp="1" noChangeArrowheads="1"/>
          </p:cNvSpPr>
          <p:nvPr>
            <p:ph sz="quarter" idx="4294967295"/>
          </p:nvPr>
        </p:nvSpPr>
        <p:spPr>
          <a:xfrm>
            <a:off x="1524000" y="1773936"/>
            <a:ext cx="8534400" cy="3456432"/>
          </a:xfrm>
          <a:prstGeom prst="rect">
            <a:avLst/>
          </a:prstGeom>
        </p:spPr>
        <p:txBody>
          <a:bodyPr>
            <a:normAutofit fontScale="92500" lnSpcReduction="20000"/>
          </a:bodyPr>
          <a:lstStyle/>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畫</a:t>
            </a:r>
            <a:r>
              <a:rPr lang="en-US" altLang="zh-TW" sz="2800" dirty="0" smtClean="0">
                <a:solidFill>
                  <a:schemeClr val="tx1"/>
                </a:solidFill>
                <a:latin typeface="標楷體" pitchFamily="65" charset="-120"/>
                <a:ea typeface="標楷體" pitchFamily="65" charset="-120"/>
              </a:rPr>
              <a:t>design sketch </a:t>
            </a:r>
            <a:r>
              <a:rPr lang="zh-TW" altLang="en-US" sz="2800" dirty="0" smtClean="0">
                <a:solidFill>
                  <a:schemeClr val="tx1"/>
                </a:solidFill>
                <a:latin typeface="標楷體" pitchFamily="65" charset="-120"/>
                <a:ea typeface="標楷體" pitchFamily="65" charset="-120"/>
              </a:rPr>
              <a:t>後 </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看圖說故事</a:t>
            </a:r>
            <a:r>
              <a:rPr lang="en-US" altLang="zh-TW"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zh-TW" altLang="en-US" sz="2800" b="1" dirty="0" smtClean="0">
                <a:solidFill>
                  <a:schemeClr val="tx1"/>
                </a:solidFill>
                <a:latin typeface="標楷體" pitchFamily="65" charset="-120"/>
                <a:ea typeface="標楷體" pitchFamily="65" charset="-120"/>
              </a:rPr>
              <a:t>圖  </a:t>
            </a:r>
            <a:r>
              <a:rPr lang="zh-TW" altLang="en-US" sz="2800" dirty="0" smtClean="0">
                <a:solidFill>
                  <a:schemeClr val="tx1"/>
                </a:solidFill>
                <a:latin typeface="標楷體" pitchFamily="65" charset="-120"/>
                <a:ea typeface="標楷體" pitchFamily="65" charset="-120"/>
              </a:rPr>
              <a:t>即 </a:t>
            </a:r>
            <a:r>
              <a:rPr lang="en-US" altLang="zh-TW" sz="2800" dirty="0" smtClean="0">
                <a:solidFill>
                  <a:schemeClr val="tx1"/>
                </a:solidFill>
                <a:latin typeface="標楷體" pitchFamily="65" charset="-120"/>
                <a:ea typeface="標楷體" pitchFamily="65" charset="-120"/>
              </a:rPr>
              <a:t>design sketch </a:t>
            </a:r>
            <a:r>
              <a:rPr lang="zh-TW" altLang="en-US" sz="2800" dirty="0" smtClean="0">
                <a:solidFill>
                  <a:schemeClr val="tx1"/>
                </a:solidFill>
                <a:latin typeface="標楷體" pitchFamily="65" charset="-120"/>
                <a:ea typeface="標楷體" pitchFamily="65" charset="-120"/>
              </a:rPr>
              <a:t>設計草圖</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上頁左側</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zh-TW" altLang="en-US" sz="2800" b="1" dirty="0" smtClean="0">
                <a:solidFill>
                  <a:schemeClr val="tx1"/>
                </a:solidFill>
                <a:latin typeface="標楷體" pitchFamily="65" charset="-120"/>
                <a:ea typeface="標楷體" pitchFamily="65" charset="-120"/>
              </a:rPr>
              <a:t>故事</a:t>
            </a:r>
            <a:r>
              <a:rPr lang="zh-TW" altLang="en-US" sz="2800" dirty="0" smtClean="0">
                <a:solidFill>
                  <a:schemeClr val="tx1"/>
                </a:solidFill>
                <a:latin typeface="標楷體" pitchFamily="65" charset="-120"/>
                <a:ea typeface="標楷體" pitchFamily="65" charset="-120"/>
              </a:rPr>
              <a:t>即 </a:t>
            </a:r>
            <a:r>
              <a:rPr lang="en-US" altLang="zh-TW" sz="2800" dirty="0" smtClean="0">
                <a:solidFill>
                  <a:schemeClr val="tx1"/>
                </a:solidFill>
                <a:latin typeface="標楷體" pitchFamily="65" charset="-120"/>
                <a:ea typeface="標楷體" pitchFamily="65" charset="-120"/>
              </a:rPr>
              <a:t>pseudo code   </a:t>
            </a:r>
            <a:r>
              <a:rPr lang="zh-TW" altLang="en-US" sz="2800" dirty="0" smtClean="0">
                <a:solidFill>
                  <a:schemeClr val="tx1"/>
                </a:solidFill>
                <a:latin typeface="標楷體" pitchFamily="65" charset="-120"/>
                <a:ea typeface="標楷體" pitchFamily="65" charset="-120"/>
              </a:rPr>
              <a:t>細部設計</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上頁右側</a:t>
            </a:r>
            <a:r>
              <a:rPr lang="en-US" altLang="zh-TW" sz="2800" dirty="0" smtClean="0">
                <a:solidFill>
                  <a:schemeClr val="tx1"/>
                </a:solidFill>
                <a:latin typeface="標楷體" pitchFamily="65" charset="-120"/>
                <a:ea typeface="標楷體" pitchFamily="65" charset="-120"/>
              </a:rPr>
              <a:t>) </a:t>
            </a:r>
          </a:p>
          <a:p>
            <a:pPr eaLnBrk="1" hangingPunct="1">
              <a:lnSpc>
                <a:spcPct val="9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800" dirty="0" smtClean="0">
                <a:solidFill>
                  <a:schemeClr val="tx1"/>
                </a:solidFill>
                <a:latin typeface="標楷體" pitchFamily="65" charset="-120"/>
                <a:ea typeface="標楷體" pitchFamily="65" charset="-120"/>
              </a:rPr>
              <a:t>  Sketch </a:t>
            </a:r>
            <a:r>
              <a:rPr lang="zh-TW" altLang="en-US" sz="2800" dirty="0" smtClean="0">
                <a:solidFill>
                  <a:schemeClr val="tx1"/>
                </a:solidFill>
                <a:latin typeface="標楷體" pitchFamily="65" charset="-120"/>
                <a:ea typeface="標楷體" pitchFamily="65" charset="-120"/>
              </a:rPr>
              <a:t>很人性化，開發者心神負擔 </a:t>
            </a:r>
            <a:r>
              <a:rPr lang="en-US" altLang="zh-TW" sz="2800" dirty="0" smtClean="0">
                <a:solidFill>
                  <a:schemeClr val="tx1"/>
                </a:solidFill>
                <a:latin typeface="標楷體" pitchFamily="65" charset="-120"/>
                <a:ea typeface="標楷體" pitchFamily="65" charset="-120"/>
              </a:rPr>
              <a:t>(cognitive load) </a:t>
            </a:r>
            <a:r>
              <a:rPr lang="zh-TW" altLang="en-US" sz="2800" dirty="0" smtClean="0">
                <a:solidFill>
                  <a:schemeClr val="tx1"/>
                </a:solidFill>
                <a:latin typeface="標楷體" pitchFamily="65" charset="-120"/>
                <a:ea typeface="標楷體" pitchFamily="65" charset="-120"/>
              </a:rPr>
              <a:t>小，不易出錯，品質較高</a:t>
            </a:r>
          </a:p>
          <a:p>
            <a:pPr eaLnBrk="1" hangingPunct="1">
              <a:lnSpc>
                <a:spcPct val="90000"/>
              </a:lnSpc>
              <a:buFont typeface="Wingdings" pitchFamily="2" charset="2"/>
              <a:buNone/>
              <a:defRPr/>
            </a:pPr>
            <a:endParaRPr lang="zh-TW" altLang="en-US"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兩人在白板前進行 </a:t>
            </a:r>
            <a:r>
              <a:rPr lang="en-US" altLang="zh-TW" sz="2800" dirty="0" smtClean="0">
                <a:solidFill>
                  <a:schemeClr val="tx1"/>
                </a:solidFill>
                <a:latin typeface="標楷體" pitchFamily="65" charset="-120"/>
                <a:ea typeface="標楷體" pitchFamily="65" charset="-120"/>
              </a:rPr>
              <a:t>design sketch</a:t>
            </a:r>
            <a:r>
              <a:rPr lang="zh-TW" altLang="en-US"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可充份討論，品質較佳</a:t>
            </a:r>
          </a:p>
        </p:txBody>
      </p:sp>
    </p:spTree>
    <p:extLst>
      <p:ext uri="{BB962C8B-B14F-4D97-AF65-F5344CB8AC3E}">
        <p14:creationId xmlns:p14="http://schemas.microsoft.com/office/powerpoint/2010/main" val="2060779079"/>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7A73683-84B8-4A6E-BF71-DEAFFD960EFE}" type="slidenum">
              <a:rPr lang="zh-TW" altLang="en-US" smtClean="0">
                <a:solidFill>
                  <a:schemeClr val="tx1"/>
                </a:solidFill>
              </a:rPr>
              <a:pPr>
                <a:defRPr/>
              </a:pPr>
              <a:t>417</a:t>
            </a:fld>
            <a:endParaRPr lang="en-US" altLang="zh-TW">
              <a:solidFill>
                <a:schemeClr val="tx1"/>
              </a:solidFill>
            </a:endParaRPr>
          </a:p>
        </p:txBody>
      </p:sp>
      <p:sp>
        <p:nvSpPr>
          <p:cNvPr id="268290" name="Rectangle 2"/>
          <p:cNvSpPr>
            <a:spLocks noGrp="1" noChangeArrowheads="1"/>
          </p:cNvSpPr>
          <p:nvPr>
            <p:ph type="title"/>
          </p:nvPr>
        </p:nvSpPr>
        <p:spPr/>
        <p:txBody>
          <a:bodyPr/>
          <a:lstStyle/>
          <a:p>
            <a:pPr eaLnBrk="1" hangingPunct="1">
              <a:defRPr/>
            </a:pPr>
            <a:r>
              <a:rPr lang="en-US" altLang="zh-TW" smtClean="0">
                <a:solidFill>
                  <a:schemeClr val="tx1"/>
                </a:solidFill>
                <a:latin typeface="Times New Roman" pitchFamily="18" charset="0"/>
              </a:rPr>
              <a:t>Design Sketch (Cont.)</a:t>
            </a:r>
            <a:endParaRPr lang="zh-TW" altLang="en-US" smtClean="0">
              <a:solidFill>
                <a:schemeClr val="tx1"/>
              </a:solidFill>
              <a:latin typeface="Times New Roman" pitchFamily="18" charset="0"/>
            </a:endParaRPr>
          </a:p>
        </p:txBody>
      </p:sp>
      <p:sp>
        <p:nvSpPr>
          <p:cNvPr id="268291" name="Rectangle 3"/>
          <p:cNvSpPr>
            <a:spLocks noGrp="1" noChangeArrowheads="1"/>
          </p:cNvSpPr>
          <p:nvPr>
            <p:ph sz="quarter" idx="4294967295"/>
          </p:nvPr>
        </p:nvSpPr>
        <p:spPr>
          <a:xfrm>
            <a:off x="1524000" y="1682496"/>
            <a:ext cx="8534400" cy="3749040"/>
          </a:xfrm>
          <a:prstGeom prst="rect">
            <a:avLst/>
          </a:prstGeom>
        </p:spPr>
        <p:txBody>
          <a:bodyPr>
            <a:normAutofit fontScale="92500" lnSpcReduction="10000"/>
          </a:bodyPr>
          <a:lstStyle/>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各種設計皆始於草圖</a:t>
            </a:r>
            <a:r>
              <a:rPr lang="en-US" altLang="zh-TW" sz="2800" dirty="0" smtClean="0">
                <a:solidFill>
                  <a:schemeClr val="tx1"/>
                </a:solidFill>
                <a:latin typeface="標楷體" pitchFamily="65" charset="-120"/>
                <a:ea typeface="標楷體" pitchFamily="65" charset="-120"/>
              </a:rPr>
              <a:t>(sketch)</a:t>
            </a:r>
            <a:r>
              <a:rPr lang="zh-TW" altLang="en-US"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草圖要</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草</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不精確描述 未確定部份</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再逐步思考、決定，趨於精確描述，</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可用 </a:t>
            </a:r>
            <a:r>
              <a:rPr lang="en-US" altLang="zh-TW" sz="2800" dirty="0" smtClean="0">
                <a:solidFill>
                  <a:schemeClr val="tx1"/>
                </a:solidFill>
                <a:latin typeface="標楷體" pitchFamily="65" charset="-120"/>
                <a:ea typeface="標楷體" pitchFamily="65" charset="-120"/>
              </a:rPr>
              <a:t>//TODO </a:t>
            </a:r>
            <a:r>
              <a:rPr lang="zh-TW" altLang="en-US" sz="2800" dirty="0" smtClean="0">
                <a:solidFill>
                  <a:schemeClr val="tx1"/>
                </a:solidFill>
                <a:latin typeface="標楷體" pitchFamily="65" charset="-120"/>
                <a:ea typeface="標楷體" pitchFamily="65" charset="-120"/>
              </a:rPr>
              <a:t>或 </a:t>
            </a: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表示未確定部分的圖 </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這樣避免率爾決定，才有深而密的思考</a:t>
            </a:r>
          </a:p>
          <a:p>
            <a:pPr eaLnBrk="1" hangingPunct="1">
              <a:lnSpc>
                <a:spcPct val="90000"/>
              </a:lnSpc>
              <a:buFont typeface="Wingdings" pitchFamily="2" charset="2"/>
              <a:buNone/>
              <a:defRPr/>
            </a:pPr>
            <a:endParaRPr lang="zh-TW" altLang="en-US"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程式師常過早使用精確符號</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如程式語言</a:t>
            </a:r>
            <a:r>
              <a:rPr lang="en-US" altLang="zh-TW" sz="28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過早決定細節，</a:t>
            </a: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這就破壞了設計品質</a:t>
            </a:r>
          </a:p>
        </p:txBody>
      </p:sp>
    </p:spTree>
    <p:extLst>
      <p:ext uri="{BB962C8B-B14F-4D97-AF65-F5344CB8AC3E}">
        <p14:creationId xmlns:p14="http://schemas.microsoft.com/office/powerpoint/2010/main" val="3989893010"/>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12ED633-8113-45FF-8354-7A27E08FA14B}" type="slidenum">
              <a:rPr lang="zh-TW" altLang="en-US" smtClean="0">
                <a:solidFill>
                  <a:schemeClr val="tx1"/>
                </a:solidFill>
              </a:rPr>
              <a:pPr>
                <a:defRPr/>
              </a:pPr>
              <a:t>418</a:t>
            </a:fld>
            <a:endParaRPr lang="en-US" altLang="zh-TW">
              <a:solidFill>
                <a:schemeClr val="tx1"/>
              </a:solidFill>
            </a:endParaRPr>
          </a:p>
        </p:txBody>
      </p:sp>
      <p:sp>
        <p:nvSpPr>
          <p:cNvPr id="63490" name="Rectangle 2"/>
          <p:cNvSpPr>
            <a:spLocks noGrp="1" noChangeArrowheads="1"/>
          </p:cNvSpPr>
          <p:nvPr>
            <p:ph type="title"/>
          </p:nvPr>
        </p:nvSpPr>
        <p:spPr>
          <a:xfrm>
            <a:off x="609600" y="0"/>
            <a:ext cx="10972800" cy="1344168"/>
          </a:xfrm>
        </p:spPr>
        <p:txBody>
          <a:bodyPr/>
          <a:lstStyle/>
          <a:p>
            <a:pPr eaLnBrk="1" hangingPunct="1">
              <a:defRPr/>
            </a:pPr>
            <a:r>
              <a:rPr lang="en-US" altLang="zh-TW" dirty="0" smtClean="0">
                <a:solidFill>
                  <a:schemeClr val="tx1"/>
                </a:solidFill>
                <a:latin typeface="Times New Roman" pitchFamily="18" charset="0"/>
              </a:rPr>
              <a:t>Pseudo code </a:t>
            </a:r>
            <a:r>
              <a:rPr lang="zh-TW" altLang="en-US" dirty="0" smtClean="0">
                <a:solidFill>
                  <a:schemeClr val="tx1"/>
                </a:solidFill>
                <a:latin typeface="Times New Roman" pitchFamily="18" charset="0"/>
                <a:ea typeface="標楷體" pitchFamily="65" charset="-120"/>
              </a:rPr>
              <a:t>內文</a:t>
            </a:r>
          </a:p>
        </p:txBody>
      </p:sp>
      <p:sp>
        <p:nvSpPr>
          <p:cNvPr id="63491" name="Rectangle 3"/>
          <p:cNvSpPr>
            <a:spLocks noGrp="1" noChangeArrowheads="1"/>
          </p:cNvSpPr>
          <p:nvPr>
            <p:ph sz="quarter" idx="4294967295"/>
          </p:nvPr>
        </p:nvSpPr>
        <p:spPr>
          <a:xfrm>
            <a:off x="609600" y="1196975"/>
            <a:ext cx="10972800" cy="4933950"/>
          </a:xfrm>
          <a:prstGeom prst="rect">
            <a:avLst/>
          </a:prstGeom>
        </p:spPr>
        <p:txBody>
          <a:bodyPr>
            <a:normAutofit fontScale="85000" lnSpcReduction="20000"/>
          </a:bodyPr>
          <a:lstStyle/>
          <a:p>
            <a:pPr eaLnBrk="1" hangingPunct="1">
              <a:defRPr/>
            </a:pPr>
            <a:r>
              <a:rPr lang="en-US" altLang="zh-TW" sz="2800" dirty="0" smtClean="0">
                <a:solidFill>
                  <a:schemeClr val="tx1"/>
                </a:solidFill>
                <a:latin typeface="Times New Roman" pitchFamily="18" charset="0"/>
                <a:ea typeface="標楷體" pitchFamily="65" charset="-120"/>
              </a:rPr>
              <a:t>Pseudo code </a:t>
            </a:r>
            <a:r>
              <a:rPr lang="zh-TW" altLang="en-US" sz="2800" dirty="0" smtClean="0">
                <a:solidFill>
                  <a:schemeClr val="tx1"/>
                </a:solidFill>
                <a:latin typeface="Times New Roman" pitchFamily="18" charset="0"/>
                <a:ea typeface="標楷體" pitchFamily="65" charset="-120"/>
              </a:rPr>
              <a:t>內文以</a:t>
            </a:r>
            <a:r>
              <a:rPr lang="zh-TW" altLang="en-US" sz="2800" b="1" dirty="0" smtClean="0">
                <a:solidFill>
                  <a:schemeClr val="tx1"/>
                </a:solidFill>
                <a:effectLst/>
                <a:latin typeface="微軟正黑體" pitchFamily="34" charset="-120"/>
                <a:ea typeface="微軟正黑體" pitchFamily="34" charset="-120"/>
              </a:rPr>
              <a:t>英詞中句</a:t>
            </a:r>
            <a:r>
              <a:rPr lang="zh-TW" altLang="en-US" sz="2800" dirty="0" smtClean="0">
                <a:solidFill>
                  <a:schemeClr val="tx1"/>
                </a:solidFill>
                <a:latin typeface="Times New Roman" pitchFamily="18" charset="0"/>
                <a:ea typeface="標楷體" pitchFamily="65" charset="-120"/>
              </a:rPr>
              <a:t>書寫 </a:t>
            </a:r>
            <a:endParaRPr lang="en-US" altLang="zh-TW" sz="2800" dirty="0" smtClean="0">
              <a:solidFill>
                <a:schemeClr val="tx1"/>
              </a:solidFill>
              <a:latin typeface="Times New Roman" pitchFamily="18" charset="0"/>
              <a:ea typeface="標楷體" pitchFamily="65" charset="-120"/>
            </a:endParaRPr>
          </a:p>
          <a:p>
            <a:pPr eaLnBrk="1" hangingPunct="1">
              <a:defRPr/>
            </a:pPr>
            <a:r>
              <a:rPr lang="zh-TW" altLang="en-US" sz="2800" b="1" dirty="0" smtClean="0">
                <a:solidFill>
                  <a:schemeClr val="tx1"/>
                </a:solidFill>
                <a:latin typeface="微軟正黑體" pitchFamily="34" charset="-120"/>
                <a:ea typeface="微軟正黑體" pitchFamily="34" charset="-120"/>
              </a:rPr>
              <a:t>英詞</a:t>
            </a: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(English Term) </a:t>
            </a:r>
            <a:r>
              <a:rPr lang="zh-TW" altLang="en-US" sz="2800" dirty="0" smtClean="0">
                <a:solidFill>
                  <a:schemeClr val="tx1"/>
                </a:solidFill>
                <a:latin typeface="Times New Roman" pitchFamily="18" charset="0"/>
                <a:ea typeface="標楷體" pitchFamily="65" charset="-120"/>
              </a:rPr>
              <a:t>就是詞直接以英文表達</a:t>
            </a:r>
          </a:p>
          <a:p>
            <a:pPr eaLnBrk="1" hangingPunct="1">
              <a:buFont typeface="Wingdings" pitchFamily="2" charset="2"/>
              <a:buNone/>
              <a:defRPr/>
            </a:pPr>
            <a:r>
              <a:rPr lang="en-US" altLang="zh-TW" sz="2800" dirty="0" smtClean="0">
                <a:solidFill>
                  <a:schemeClr val="tx1"/>
                </a:solidFill>
                <a:latin typeface="Times New Roman" pitchFamily="18" charset="0"/>
                <a:ea typeface="標楷體" pitchFamily="65" charset="-120"/>
              </a:rPr>
              <a:t>   (</a:t>
            </a:r>
            <a:r>
              <a:rPr lang="zh-TW" altLang="en-US" sz="2800" dirty="0" smtClean="0">
                <a:solidFill>
                  <a:schemeClr val="tx1"/>
                </a:solidFill>
                <a:latin typeface="Times New Roman" pitchFamily="18" charset="0"/>
                <a:ea typeface="標楷體" pitchFamily="65" charset="-120"/>
              </a:rPr>
              <a:t>如 </a:t>
            </a:r>
            <a:r>
              <a:rPr lang="en-US" altLang="zh-TW" sz="2800" dirty="0" smtClean="0">
                <a:solidFill>
                  <a:schemeClr val="tx1"/>
                </a:solidFill>
                <a:latin typeface="Times New Roman" pitchFamily="18" charset="0"/>
                <a:ea typeface="標楷體" pitchFamily="65" charset="-120"/>
              </a:rPr>
              <a:t>class name</a:t>
            </a:r>
            <a:r>
              <a:rPr lang="zh-TW" altLang="en-US" sz="2800" dirty="0" smtClean="0">
                <a:solidFill>
                  <a:schemeClr val="tx1"/>
                </a:solidFill>
                <a:latin typeface="Times New Roman" pitchFamily="18" charset="0"/>
                <a:ea typeface="標楷體" pitchFamily="65" charset="-120"/>
              </a:rPr>
              <a:t>、</a:t>
            </a:r>
            <a:r>
              <a:rPr lang="en-US" altLang="zh-TW" sz="2800" dirty="0" smtClean="0">
                <a:solidFill>
                  <a:schemeClr val="tx1"/>
                </a:solidFill>
                <a:latin typeface="Times New Roman" pitchFamily="18" charset="0"/>
                <a:ea typeface="標楷體" pitchFamily="65" charset="-120"/>
              </a:rPr>
              <a:t>method name</a:t>
            </a:r>
            <a:r>
              <a:rPr lang="zh-TW" altLang="en-US" sz="2800" dirty="0" smtClean="0">
                <a:solidFill>
                  <a:schemeClr val="tx1"/>
                </a:solidFill>
                <a:latin typeface="Times New Roman" pitchFamily="18" charset="0"/>
                <a:ea typeface="標楷體" pitchFamily="65" charset="-120"/>
              </a:rPr>
              <a:t>、</a:t>
            </a:r>
            <a:r>
              <a:rPr lang="en-US" altLang="zh-TW" sz="2800" dirty="0" smtClean="0">
                <a:solidFill>
                  <a:schemeClr val="tx1"/>
                </a:solidFill>
                <a:latin typeface="Times New Roman" pitchFamily="18" charset="0"/>
                <a:ea typeface="標楷體" pitchFamily="65" charset="-120"/>
              </a:rPr>
              <a:t>variable name</a:t>
            </a:r>
            <a:r>
              <a:rPr lang="zh-TW" altLang="en-US" sz="2800" dirty="0" smtClean="0">
                <a:solidFill>
                  <a:schemeClr val="tx1"/>
                </a:solidFill>
                <a:latin typeface="Times New Roman" pitchFamily="18" charset="0"/>
                <a:ea typeface="標楷體" pitchFamily="65" charset="-120"/>
              </a:rPr>
              <a:t>等</a:t>
            </a:r>
            <a:r>
              <a:rPr lang="en-US" altLang="zh-TW" sz="2800" dirty="0" smtClean="0">
                <a:solidFill>
                  <a:schemeClr val="tx1"/>
                </a:solidFill>
                <a:latin typeface="Times New Roman" pitchFamily="18" charset="0"/>
                <a:ea typeface="標楷體" pitchFamily="65" charset="-120"/>
              </a:rPr>
              <a:t>)</a:t>
            </a:r>
            <a:r>
              <a:rPr lang="zh-TW" altLang="en-US" sz="2800" dirty="0" smtClean="0">
                <a:solidFill>
                  <a:schemeClr val="tx1"/>
                </a:solidFill>
                <a:latin typeface="Times New Roman" pitchFamily="18" charset="0"/>
                <a:ea typeface="標楷體" pitchFamily="65" charset="-120"/>
              </a:rPr>
              <a:t>，要</a:t>
            </a:r>
            <a:r>
              <a:rPr lang="zh-TW" altLang="en-US" sz="2800" b="1" dirty="0" smtClean="0">
                <a:solidFill>
                  <a:schemeClr val="tx1"/>
                </a:solidFill>
                <a:latin typeface="Times New Roman" pitchFamily="18" charset="0"/>
              </a:rPr>
              <a:t>精準</a:t>
            </a:r>
            <a:r>
              <a:rPr lang="zh-TW" altLang="en-US" sz="2800" dirty="0" smtClean="0">
                <a:solidFill>
                  <a:schemeClr val="tx1"/>
                </a:solidFill>
                <a:latin typeface="Times New Roman" pitchFamily="18" charset="0"/>
                <a:ea typeface="標楷體" pitchFamily="65" charset="-120"/>
              </a:rPr>
              <a:t>，須與程式內命名相同</a:t>
            </a:r>
          </a:p>
          <a:p>
            <a:pPr>
              <a:defRPr/>
            </a:pPr>
            <a:r>
              <a:rPr lang="zh-TW" altLang="en-US" sz="2800" dirty="0" smtClean="0">
                <a:solidFill>
                  <a:schemeClr val="tx1"/>
                </a:solidFill>
                <a:latin typeface="Times New Roman" pitchFamily="18" charset="0"/>
                <a:ea typeface="標楷體" pitchFamily="65" charset="-120"/>
              </a:rPr>
              <a:t>至於「詞」組合成「句」，因國人英文造句能力較弱，故用中文句子</a:t>
            </a:r>
            <a:r>
              <a:rPr lang="en-US" altLang="zh-TW" sz="2800" dirty="0" smtClean="0">
                <a:solidFill>
                  <a:schemeClr val="tx1"/>
                </a:solidFill>
                <a:latin typeface="Times New Roman" pitchFamily="18" charset="0"/>
                <a:ea typeface="標楷體" pitchFamily="65" charset="-120"/>
              </a:rPr>
              <a:t>(</a:t>
            </a:r>
            <a:r>
              <a:rPr lang="zh-TW" altLang="en-US" sz="2800" dirty="0" smtClean="0">
                <a:solidFill>
                  <a:schemeClr val="tx1"/>
                </a:solidFill>
                <a:latin typeface="Times New Roman" pitchFamily="18" charset="0"/>
                <a:ea typeface="標楷體" pitchFamily="65" charset="-120"/>
              </a:rPr>
              <a:t>叫</a:t>
            </a:r>
            <a:r>
              <a:rPr lang="zh-TW" altLang="en-US" sz="2800" b="1" dirty="0" smtClean="0">
                <a:solidFill>
                  <a:schemeClr val="tx1"/>
                </a:solidFill>
                <a:latin typeface="微軟正黑體" pitchFamily="34" charset="-120"/>
                <a:ea typeface="微軟正黑體" pitchFamily="34" charset="-120"/>
              </a:rPr>
              <a:t>中句</a:t>
            </a:r>
            <a:r>
              <a:rPr lang="en-US" altLang="zh-TW" sz="2800" dirty="0" smtClean="0">
                <a:solidFill>
                  <a:schemeClr val="tx1"/>
                </a:solidFill>
                <a:latin typeface="Times New Roman" pitchFamily="18" charset="0"/>
                <a:ea typeface="標楷體" pitchFamily="65" charset="-120"/>
              </a:rPr>
              <a:t>)</a:t>
            </a:r>
            <a:r>
              <a:rPr lang="zh-TW" altLang="en-US" sz="2800" dirty="0" smtClean="0">
                <a:solidFill>
                  <a:schemeClr val="tx1"/>
                </a:solidFill>
                <a:latin typeface="Times New Roman" pitchFamily="18" charset="0"/>
                <a:ea typeface="標楷體" pitchFamily="65" charset="-120"/>
              </a:rPr>
              <a:t>，便於快速了解維修 </a:t>
            </a:r>
            <a:r>
              <a:rPr lang="en-US" altLang="zh-TW" sz="2800" dirty="0" smtClean="0">
                <a:solidFill>
                  <a:schemeClr val="tx1"/>
                </a:solidFill>
                <a:latin typeface="Times New Roman" pitchFamily="18" charset="0"/>
                <a:ea typeface="標楷體" pitchFamily="65" charset="-120"/>
              </a:rPr>
              <a:t>(</a:t>
            </a:r>
            <a:r>
              <a:rPr lang="zh-TW" altLang="en-US" sz="2800" dirty="0" smtClean="0">
                <a:solidFill>
                  <a:schemeClr val="tx1"/>
                </a:solidFill>
                <a:latin typeface="Times New Roman" pitchFamily="18" charset="0"/>
                <a:ea typeface="標楷體" pitchFamily="65" charset="-120"/>
              </a:rPr>
              <a:t>要</a:t>
            </a:r>
            <a:r>
              <a:rPr lang="zh-TW" altLang="en-US" sz="2800" dirty="0">
                <a:solidFill>
                  <a:schemeClr val="tx1"/>
                </a:solidFill>
                <a:latin typeface="Times New Roman" pitchFamily="18" charset="0"/>
                <a:ea typeface="標楷體" pitchFamily="65" charset="-120"/>
              </a:rPr>
              <a:t>註明中文編碼方式  免得維修者得到</a:t>
            </a:r>
            <a:r>
              <a:rPr lang="zh-TW" altLang="en-US" sz="2800" dirty="0" smtClean="0">
                <a:solidFill>
                  <a:schemeClr val="tx1"/>
                </a:solidFill>
                <a:latin typeface="Times New Roman" pitchFamily="18" charset="0"/>
                <a:ea typeface="標楷體" pitchFamily="65" charset="-120"/>
              </a:rPr>
              <a:t>亂碼</a:t>
            </a:r>
            <a:r>
              <a:rPr lang="en-US" altLang="zh-TW" sz="2800" dirty="0" smtClean="0">
                <a:solidFill>
                  <a:schemeClr val="tx1"/>
                </a:solidFill>
                <a:latin typeface="Times New Roman" pitchFamily="18" charset="0"/>
                <a:ea typeface="標楷體" pitchFamily="65" charset="-120"/>
              </a:rPr>
              <a:t>)</a:t>
            </a:r>
          </a:p>
          <a:p>
            <a:pPr marL="0" indent="0">
              <a:buNone/>
              <a:defRPr/>
            </a:pPr>
            <a:endParaRPr lang="en-US" altLang="zh-TW" sz="2800" dirty="0">
              <a:solidFill>
                <a:schemeClr val="tx1"/>
              </a:solidFill>
              <a:latin typeface="+mj-ea"/>
              <a:ea typeface="+mj-ea"/>
            </a:endParaRPr>
          </a:p>
          <a:p>
            <a:pPr marL="0" indent="0">
              <a:buNone/>
              <a:defRPr/>
            </a:pPr>
            <a:r>
              <a:rPr lang="zh-TW" altLang="en-US" sz="2800" dirty="0" smtClean="0">
                <a:solidFill>
                  <a:schemeClr val="tx1"/>
                </a:solidFill>
                <a:latin typeface="+mj-ea"/>
                <a:ea typeface="+mj-ea"/>
              </a:rPr>
              <a:t>例子</a:t>
            </a:r>
            <a:r>
              <a:rPr lang="en-US" altLang="zh-TW" sz="2800" dirty="0" smtClean="0">
                <a:solidFill>
                  <a:schemeClr val="tx1"/>
                </a:solidFill>
                <a:latin typeface="+mj-ea"/>
                <a:ea typeface="+mj-ea"/>
              </a:rPr>
              <a:t>:</a:t>
            </a:r>
            <a:r>
              <a:rPr lang="en-US" altLang="zh-TW" sz="2800" dirty="0" smtClean="0">
                <a:solidFill>
                  <a:schemeClr val="tx1"/>
                </a:solidFill>
                <a:latin typeface="Times New Roman" pitchFamily="18" charset="0"/>
                <a:ea typeface="標楷體" pitchFamily="65" charset="-120"/>
              </a:rPr>
              <a:t> </a:t>
            </a:r>
            <a:r>
              <a:rPr lang="zh-TW" altLang="en-US" sz="2800" dirty="0" smtClean="0">
                <a:solidFill>
                  <a:schemeClr val="tx1"/>
                </a:solidFill>
                <a:latin typeface="Times New Roman" pitchFamily="18" charset="0"/>
              </a:rPr>
              <a:t>下面中句含二英詞 </a:t>
            </a:r>
            <a:r>
              <a:rPr lang="en-US" altLang="zh-TW" sz="2800" b="1" dirty="0" smtClean="0">
                <a:solidFill>
                  <a:schemeClr val="tx1"/>
                </a:solidFill>
                <a:latin typeface="Times New Roman" pitchFamily="18" charset="0"/>
                <a:ea typeface="標楷體" pitchFamily="65" charset="-120"/>
              </a:rPr>
              <a:t>a</a:t>
            </a:r>
            <a:r>
              <a:rPr lang="en-US" altLang="zh-TW" sz="2800" b="1" i="1" dirty="0" smtClean="0">
                <a:solidFill>
                  <a:schemeClr val="tx1"/>
                </a:solidFill>
                <a:latin typeface="Times New Roman" pitchFamily="18" charset="0"/>
                <a:ea typeface="標楷體" pitchFamily="65" charset="-120"/>
              </a:rPr>
              <a:t>rray </a:t>
            </a:r>
            <a:r>
              <a:rPr lang="en-US" altLang="zh-TW" sz="2800" b="1" dirty="0">
                <a:solidFill>
                  <a:schemeClr val="tx1"/>
                </a:solidFill>
                <a:latin typeface="Times New Roman" pitchFamily="18" charset="0"/>
                <a:ea typeface="標楷體" pitchFamily="65" charset="-120"/>
              </a:rPr>
              <a:t>[i..N-1] </a:t>
            </a:r>
            <a:r>
              <a:rPr lang="en-US" altLang="zh-TW" sz="2800" b="1" dirty="0" smtClean="0">
                <a:solidFill>
                  <a:schemeClr val="tx1"/>
                </a:solidFill>
                <a:latin typeface="Times New Roman" pitchFamily="18" charset="0"/>
                <a:ea typeface="標楷體" pitchFamily="65" charset="-120"/>
              </a:rPr>
              <a:t>,</a:t>
            </a:r>
            <a:r>
              <a:rPr lang="zh-TW" altLang="en-US" sz="2800" b="1" dirty="0" smtClean="0">
                <a:solidFill>
                  <a:schemeClr val="tx1"/>
                </a:solidFill>
                <a:latin typeface="Times New Roman" pitchFamily="18" charset="0"/>
                <a:ea typeface="標楷體" pitchFamily="65" charset="-120"/>
              </a:rPr>
              <a:t> </a:t>
            </a:r>
            <a:r>
              <a:rPr lang="en-US" altLang="zh-TW" sz="2800" b="1" dirty="0">
                <a:solidFill>
                  <a:schemeClr val="tx1"/>
                </a:solidFill>
                <a:latin typeface="Times New Roman" pitchFamily="18" charset="0"/>
                <a:ea typeface="標楷體" pitchFamily="65" charset="-120"/>
              </a:rPr>
              <a:t>min </a:t>
            </a:r>
            <a:endParaRPr lang="zh-TW" altLang="en-US" sz="2800" dirty="0" smtClean="0">
              <a:solidFill>
                <a:schemeClr val="tx1"/>
              </a:solidFill>
              <a:latin typeface="Times New Roman" pitchFamily="18" charset="0"/>
            </a:endParaRPr>
          </a:p>
          <a:p>
            <a:pPr eaLnBrk="1" hangingPunct="1">
              <a:buFont typeface="Wingdings" pitchFamily="2" charset="2"/>
              <a:buNone/>
              <a:defRPr/>
            </a:pPr>
            <a:r>
              <a:rPr lang="zh-TW" altLang="en-US" sz="2800" dirty="0" smtClean="0">
                <a:solidFill>
                  <a:schemeClr val="tx1"/>
                </a:solidFill>
                <a:latin typeface="Times New Roman" pitchFamily="18" charset="0"/>
                <a:ea typeface="標楷體" pitchFamily="65" charset="-120"/>
              </a:rPr>
              <a:t>                 </a:t>
            </a:r>
            <a:r>
              <a:rPr lang="zh-TW" altLang="en-US" sz="2800" b="1" dirty="0" smtClean="0">
                <a:solidFill>
                  <a:schemeClr val="tx1"/>
                </a:solidFill>
                <a:latin typeface="Times New Roman" pitchFamily="18" charset="0"/>
                <a:ea typeface="標楷體" pitchFamily="65" charset="-120"/>
              </a:rPr>
              <a:t>從</a:t>
            </a:r>
            <a:r>
              <a:rPr lang="en-US" altLang="zh-TW" sz="2800" b="1" dirty="0" smtClean="0">
                <a:solidFill>
                  <a:schemeClr val="tx1"/>
                </a:solidFill>
                <a:latin typeface="Times New Roman" pitchFamily="18" charset="0"/>
                <a:ea typeface="標楷體" pitchFamily="65" charset="-120"/>
              </a:rPr>
              <a:t>a</a:t>
            </a:r>
            <a:r>
              <a:rPr lang="en-US" altLang="zh-TW" sz="2800" b="1" i="1" dirty="0" smtClean="0">
                <a:solidFill>
                  <a:schemeClr val="tx1"/>
                </a:solidFill>
                <a:latin typeface="Times New Roman" pitchFamily="18" charset="0"/>
                <a:ea typeface="標楷體" pitchFamily="65" charset="-120"/>
              </a:rPr>
              <a:t>rray </a:t>
            </a:r>
            <a:r>
              <a:rPr lang="en-US" altLang="zh-TW" sz="2800" b="1" dirty="0" smtClean="0">
                <a:solidFill>
                  <a:schemeClr val="tx1"/>
                </a:solidFill>
                <a:latin typeface="Times New Roman" pitchFamily="18" charset="0"/>
                <a:ea typeface="標楷體" pitchFamily="65" charset="-120"/>
              </a:rPr>
              <a:t>[</a:t>
            </a:r>
            <a:r>
              <a:rPr lang="en-US" altLang="zh-TW" sz="2800" b="1" dirty="0" err="1" smtClean="0">
                <a:solidFill>
                  <a:schemeClr val="tx1"/>
                </a:solidFill>
                <a:latin typeface="Times New Roman" pitchFamily="18" charset="0"/>
                <a:ea typeface="標楷體" pitchFamily="65" charset="-120"/>
              </a:rPr>
              <a:t>i</a:t>
            </a:r>
            <a:r>
              <a:rPr lang="en-US" altLang="zh-TW" sz="2800" b="1" dirty="0" smtClean="0">
                <a:solidFill>
                  <a:schemeClr val="tx1"/>
                </a:solidFill>
                <a:latin typeface="Times New Roman" pitchFamily="18" charset="0"/>
                <a:ea typeface="標楷體" pitchFamily="65" charset="-120"/>
              </a:rPr>
              <a:t>..N-1] </a:t>
            </a:r>
            <a:r>
              <a:rPr lang="zh-TW" altLang="en-US" sz="2800" b="1" dirty="0" smtClean="0">
                <a:solidFill>
                  <a:schemeClr val="tx1"/>
                </a:solidFill>
                <a:latin typeface="Times New Roman" pitchFamily="18" charset="0"/>
                <a:ea typeface="標楷體" pitchFamily="65" charset="-120"/>
              </a:rPr>
              <a:t>中找 </a:t>
            </a:r>
            <a:r>
              <a:rPr lang="en-US" altLang="zh-TW" sz="2800" b="1" dirty="0" smtClean="0">
                <a:solidFill>
                  <a:schemeClr val="tx1"/>
                </a:solidFill>
                <a:latin typeface="Times New Roman" pitchFamily="18" charset="0"/>
                <a:ea typeface="標楷體" pitchFamily="65" charset="-120"/>
              </a:rPr>
              <a:t>min</a:t>
            </a:r>
            <a:r>
              <a:rPr lang="zh-TW" altLang="en-US" sz="2800" b="1" dirty="0" smtClean="0">
                <a:solidFill>
                  <a:schemeClr val="tx1"/>
                </a:solidFill>
                <a:latin typeface="Times New Roman" pitchFamily="18" charset="0"/>
                <a:ea typeface="標楷體" pitchFamily="65" charset="-120"/>
              </a:rPr>
              <a:t>，並換到它的第一個位置</a:t>
            </a:r>
            <a:endParaRPr lang="en-US" altLang="zh-TW" sz="2800" b="1" dirty="0" smtClean="0">
              <a:solidFill>
                <a:schemeClr val="tx1"/>
              </a:solidFill>
              <a:latin typeface="Times New Roman" pitchFamily="18" charset="0"/>
              <a:ea typeface="標楷體" pitchFamily="65" charset="-120"/>
            </a:endParaRPr>
          </a:p>
          <a:p>
            <a:pPr>
              <a:buNone/>
              <a:defRPr/>
            </a:pPr>
            <a:r>
              <a:rPr lang="zh-TW" altLang="en-US" sz="2800" dirty="0" smtClean="0">
                <a:solidFill>
                  <a:schemeClr val="tx1"/>
                </a:solidFill>
                <a:latin typeface="+mj-ea"/>
              </a:rPr>
              <a:t> </a:t>
            </a:r>
            <a:endParaRPr lang="en-US" altLang="zh-TW" sz="2800" dirty="0" smtClean="0">
              <a:solidFill>
                <a:schemeClr val="tx1"/>
              </a:solidFill>
              <a:latin typeface="+mj-ea"/>
            </a:endParaRPr>
          </a:p>
          <a:p>
            <a:pPr>
              <a:buNone/>
              <a:defRPr/>
            </a:pPr>
            <a:r>
              <a:rPr lang="zh-TW" altLang="en-US" sz="2800" dirty="0" smtClean="0">
                <a:solidFill>
                  <a:schemeClr val="tx1"/>
                </a:solidFill>
                <a:latin typeface="+mj-ea"/>
              </a:rPr>
              <a:t>例子</a:t>
            </a:r>
            <a:r>
              <a:rPr lang="en-US" altLang="zh-TW" sz="2800" dirty="0" smtClean="0">
                <a:solidFill>
                  <a:schemeClr val="tx1"/>
                </a:solidFill>
                <a:latin typeface="+mj-ea"/>
              </a:rPr>
              <a:t>: </a:t>
            </a:r>
            <a:r>
              <a:rPr lang="zh-TW" altLang="en-US" sz="2800" dirty="0" smtClean="0">
                <a:solidFill>
                  <a:schemeClr val="tx1"/>
                </a:solidFill>
                <a:latin typeface="Times New Roman" pitchFamily="18" charset="0"/>
              </a:rPr>
              <a:t>下面</a:t>
            </a:r>
            <a:r>
              <a:rPr lang="zh-TW" altLang="en-US" sz="2800" dirty="0">
                <a:solidFill>
                  <a:schemeClr val="tx1"/>
                </a:solidFill>
                <a:latin typeface="Times New Roman" pitchFamily="18" charset="0"/>
              </a:rPr>
              <a:t>中句</a:t>
            </a:r>
            <a:r>
              <a:rPr lang="zh-TW" altLang="en-US" sz="2800" dirty="0" smtClean="0">
                <a:solidFill>
                  <a:schemeClr val="tx1"/>
                </a:solidFill>
                <a:latin typeface="Times New Roman" pitchFamily="18" charset="0"/>
              </a:rPr>
              <a:t>含英詞 </a:t>
            </a:r>
            <a:r>
              <a:rPr lang="en-US" altLang="zh-TW" sz="2200" dirty="0" err="1" smtClean="0">
                <a:solidFill>
                  <a:schemeClr val="tx1"/>
                </a:solidFill>
                <a:latin typeface="Times New Roman" pitchFamily="18" charset="0"/>
              </a:rPr>
              <a:t>anEntry</a:t>
            </a:r>
            <a:r>
              <a:rPr lang="en-US" altLang="zh-TW" sz="2200" dirty="0" smtClean="0">
                <a:solidFill>
                  <a:schemeClr val="tx1"/>
                </a:solidFill>
                <a:latin typeface="Times New Roman" pitchFamily="18" charset="0"/>
              </a:rPr>
              <a:t>, </a:t>
            </a:r>
            <a:r>
              <a:rPr lang="en-US" altLang="zh-TW" sz="2200" dirty="0" err="1" smtClean="0">
                <a:solidFill>
                  <a:schemeClr val="tx1"/>
                </a:solidFill>
                <a:latin typeface="Times New Roman" pitchFamily="18" charset="0"/>
              </a:rPr>
              <a:t>aCollection</a:t>
            </a:r>
            <a:r>
              <a:rPr lang="en-US" altLang="zh-TW" sz="2200" dirty="0" smtClean="0">
                <a:solidFill>
                  <a:schemeClr val="tx1"/>
                </a:solidFill>
                <a:latin typeface="Times New Roman" pitchFamily="18" charset="0"/>
              </a:rPr>
              <a:t>, ID, </a:t>
            </a:r>
            <a:r>
              <a:rPr lang="en-US" altLang="zh-TW" sz="2200" dirty="0" err="1" smtClean="0">
                <a:solidFill>
                  <a:schemeClr val="tx1"/>
                </a:solidFill>
                <a:latin typeface="Times New Roman" pitchFamily="18" charset="0"/>
              </a:rPr>
              <a:t>theID</a:t>
            </a:r>
            <a:r>
              <a:rPr lang="en-US" altLang="zh-TW" sz="2200" dirty="0" smtClean="0">
                <a:solidFill>
                  <a:schemeClr val="tx1"/>
                </a:solidFill>
                <a:latin typeface="Times New Roman" pitchFamily="18" charset="0"/>
              </a:rPr>
              <a:t> </a:t>
            </a:r>
            <a:r>
              <a:rPr lang="zh-TW" altLang="en-US" sz="2200" dirty="0" smtClean="0">
                <a:solidFill>
                  <a:schemeClr val="tx1"/>
                </a:solidFill>
                <a:latin typeface="微軟正黑體" pitchFamily="34" charset="-120"/>
                <a:ea typeface="微軟正黑體" pitchFamily="34" charset="-120"/>
              </a:rPr>
              <a:t>及關鍵詞 </a:t>
            </a:r>
            <a:r>
              <a:rPr lang="en-US" altLang="zh-TW" sz="2200" dirty="0" smtClean="0">
                <a:solidFill>
                  <a:schemeClr val="tx1"/>
                </a:solidFill>
                <a:latin typeface="Times New Roman" pitchFamily="18" charset="0"/>
              </a:rPr>
              <a:t>for in if then return true end </a:t>
            </a:r>
            <a:endParaRPr lang="en-US" altLang="zh-TW" sz="2200" dirty="0" smtClean="0">
              <a:solidFill>
                <a:schemeClr val="tx1"/>
              </a:solidFill>
              <a:latin typeface="+mj-ea"/>
            </a:endParaRPr>
          </a:p>
          <a:p>
            <a:pPr>
              <a:buNone/>
              <a:defRPr/>
            </a:pPr>
            <a:r>
              <a:rPr lang="en-US" altLang="zh-TW" b="1" dirty="0" smtClean="0">
                <a:solidFill>
                  <a:schemeClr val="tx1"/>
                </a:solidFill>
                <a:latin typeface="+mj-ea"/>
              </a:rPr>
              <a:t>                   for </a:t>
            </a:r>
            <a:r>
              <a:rPr lang="en-US" altLang="zh-TW" b="1" dirty="0" err="1" smtClean="0">
                <a:solidFill>
                  <a:schemeClr val="tx1"/>
                </a:solidFill>
                <a:latin typeface="+mj-ea"/>
              </a:rPr>
              <a:t>anEntry</a:t>
            </a:r>
            <a:r>
              <a:rPr lang="en-US" altLang="zh-TW" b="1" dirty="0" smtClean="0">
                <a:solidFill>
                  <a:schemeClr val="tx1"/>
                </a:solidFill>
                <a:latin typeface="+mj-ea"/>
              </a:rPr>
              <a:t> in </a:t>
            </a:r>
            <a:r>
              <a:rPr lang="en-US" altLang="zh-TW" b="1" dirty="0" err="1" smtClean="0">
                <a:solidFill>
                  <a:schemeClr val="tx1"/>
                </a:solidFill>
                <a:latin typeface="+mj-ea"/>
              </a:rPr>
              <a:t>aCollection</a:t>
            </a:r>
            <a:r>
              <a:rPr lang="en-US" altLang="zh-TW" b="1" dirty="0" smtClean="0">
                <a:solidFill>
                  <a:schemeClr val="tx1"/>
                </a:solidFill>
                <a:latin typeface="+mj-ea"/>
              </a:rPr>
              <a:t> </a:t>
            </a:r>
          </a:p>
          <a:p>
            <a:pPr>
              <a:buNone/>
              <a:defRPr/>
            </a:pPr>
            <a:r>
              <a:rPr lang="en-US" altLang="zh-TW" b="1" dirty="0">
                <a:solidFill>
                  <a:schemeClr val="tx1"/>
                </a:solidFill>
                <a:latin typeface="+mj-ea"/>
              </a:rPr>
              <a:t> </a:t>
            </a:r>
            <a:r>
              <a:rPr lang="en-US" altLang="zh-TW" b="1" dirty="0" smtClean="0">
                <a:solidFill>
                  <a:schemeClr val="tx1"/>
                </a:solidFill>
                <a:latin typeface="+mj-ea"/>
              </a:rPr>
              <a:t>                      if </a:t>
            </a:r>
            <a:r>
              <a:rPr lang="en-US" altLang="zh-TW" b="1" dirty="0" err="1" smtClean="0">
                <a:solidFill>
                  <a:schemeClr val="tx1"/>
                </a:solidFill>
                <a:latin typeface="+mj-ea"/>
              </a:rPr>
              <a:t>anEntry</a:t>
            </a:r>
            <a:r>
              <a:rPr lang="en-US" altLang="zh-TW" b="1" dirty="0" smtClean="0">
                <a:solidFill>
                  <a:schemeClr val="tx1"/>
                </a:solidFill>
                <a:latin typeface="+mj-ea"/>
              </a:rPr>
              <a:t> </a:t>
            </a:r>
            <a:r>
              <a:rPr lang="zh-TW" altLang="en-US" b="1" dirty="0" smtClean="0">
                <a:solidFill>
                  <a:schemeClr val="tx1"/>
                </a:solidFill>
                <a:latin typeface="標楷體" pitchFamily="65" charset="-120"/>
                <a:ea typeface="標楷體" pitchFamily="65" charset="-120"/>
              </a:rPr>
              <a:t>的 </a:t>
            </a:r>
            <a:r>
              <a:rPr lang="en-US" altLang="zh-TW" b="1" dirty="0" smtClean="0">
                <a:solidFill>
                  <a:schemeClr val="tx1"/>
                </a:solidFill>
                <a:latin typeface="標楷體" pitchFamily="65" charset="-120"/>
                <a:ea typeface="標楷體" pitchFamily="65" charset="-120"/>
              </a:rPr>
              <a:t>ID </a:t>
            </a:r>
            <a:r>
              <a:rPr lang="zh-TW" altLang="en-US" b="1" dirty="0" smtClean="0">
                <a:solidFill>
                  <a:schemeClr val="tx1"/>
                </a:solidFill>
                <a:latin typeface="標楷體" pitchFamily="65" charset="-120"/>
                <a:ea typeface="標楷體" pitchFamily="65" charset="-120"/>
              </a:rPr>
              <a:t>等於 </a:t>
            </a:r>
            <a:r>
              <a:rPr lang="en-US" altLang="zh-TW" b="1" dirty="0" err="1" smtClean="0">
                <a:solidFill>
                  <a:schemeClr val="tx1"/>
                </a:solidFill>
                <a:latin typeface="+mj-ea"/>
              </a:rPr>
              <a:t>theID</a:t>
            </a:r>
            <a:r>
              <a:rPr lang="en-US" altLang="zh-TW" b="1" dirty="0" smtClean="0">
                <a:solidFill>
                  <a:schemeClr val="tx1"/>
                </a:solidFill>
                <a:latin typeface="+mj-ea"/>
              </a:rPr>
              <a:t>  then return true end if </a:t>
            </a:r>
          </a:p>
          <a:p>
            <a:pPr>
              <a:buNone/>
              <a:defRPr/>
            </a:pPr>
            <a:r>
              <a:rPr lang="en-US" altLang="zh-TW" b="1" dirty="0" smtClean="0">
                <a:solidFill>
                  <a:schemeClr val="tx1"/>
                </a:solidFill>
                <a:latin typeface="+mj-ea"/>
              </a:rPr>
              <a:t>                   end for</a:t>
            </a:r>
            <a:endParaRPr lang="en-US" altLang="zh-TW" b="1" dirty="0" smtClean="0">
              <a:solidFill>
                <a:schemeClr val="tx1"/>
              </a:solidFill>
              <a:latin typeface="Times New Roman" pitchFamily="18" charset="0"/>
              <a:ea typeface="標楷體" pitchFamily="65" charset="-120"/>
            </a:endParaRPr>
          </a:p>
          <a:p>
            <a:pPr eaLnBrk="1" hangingPunct="1">
              <a:buFont typeface="Wingdings" pitchFamily="2" charset="2"/>
              <a:buNone/>
              <a:defRPr/>
            </a:pPr>
            <a:r>
              <a:rPr lang="zh-TW" altLang="en-US" b="1" dirty="0" smtClean="0">
                <a:solidFill>
                  <a:schemeClr val="tx1"/>
                </a:solidFill>
                <a:latin typeface="Times New Roman" pitchFamily="18" charset="0"/>
                <a:ea typeface="標楷體" pitchFamily="65" charset="-120"/>
              </a:rPr>
              <a:t>    </a:t>
            </a:r>
            <a:endParaRPr lang="zh-TW" altLang="en-US"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064791395"/>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3A391E3-23D6-4ABC-B7C2-9577D0B86645}" type="slidenum">
              <a:rPr lang="zh-TW" altLang="en-US" smtClean="0">
                <a:solidFill>
                  <a:schemeClr val="tx1"/>
                </a:solidFill>
              </a:rPr>
              <a:pPr>
                <a:defRPr/>
              </a:pPr>
              <a:t>419</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Times New Roman" pitchFamily="18" charset="0"/>
                <a:ea typeface="標楷體" pitchFamily="65" charset="-120"/>
              </a:rPr>
              <a:t>英詞 </a:t>
            </a:r>
            <a:r>
              <a:rPr lang="en-US" altLang="zh-TW" dirty="0" smtClean="0">
                <a:solidFill>
                  <a:schemeClr val="tx1"/>
                </a:solidFill>
                <a:latin typeface="Times New Roman" pitchFamily="18" charset="0"/>
                <a:ea typeface="標楷體" pitchFamily="65" charset="-120"/>
              </a:rPr>
              <a:t>(English Term)</a:t>
            </a:r>
            <a:endParaRPr lang="zh-TW" altLang="en-US" dirty="0">
              <a:solidFill>
                <a:schemeClr val="tx1"/>
              </a:solidFill>
            </a:endParaRPr>
          </a:p>
        </p:txBody>
      </p:sp>
      <p:sp>
        <p:nvSpPr>
          <p:cNvPr id="3" name="內容版面配置區 2"/>
          <p:cNvSpPr>
            <a:spLocks noGrp="1"/>
          </p:cNvSpPr>
          <p:nvPr>
            <p:ph sz="quarter" idx="4294967295"/>
          </p:nvPr>
        </p:nvSpPr>
        <p:spPr>
          <a:xfrm>
            <a:off x="1524000" y="2039112"/>
            <a:ext cx="8534400" cy="3884168"/>
          </a:xfrm>
          <a:prstGeom prst="rect">
            <a:avLst/>
          </a:prstGeom>
        </p:spPr>
        <p:txBody>
          <a:bodyPr>
            <a:normAutofit/>
          </a:bodyPr>
          <a:lstStyle/>
          <a:p>
            <a:pPr>
              <a:defRPr/>
            </a:pPr>
            <a:r>
              <a:rPr lang="zh-TW" altLang="en-US" dirty="0" smtClean="0">
                <a:solidFill>
                  <a:schemeClr val="tx1"/>
                </a:solidFill>
                <a:latin typeface="Times New Roman" pitchFamily="18" charset="0"/>
                <a:ea typeface="標楷體" pitchFamily="65" charset="-120"/>
              </a:rPr>
              <a:t>如果開發者以中文思考 且皆閱讀中文資料則其腦海不易訂出精準英詞 可是程式要以精準英文表達的 </a:t>
            </a:r>
            <a:r>
              <a:rPr lang="zh-TW" altLang="en-US" dirty="0">
                <a:solidFill>
                  <a:schemeClr val="tx1"/>
                </a:solidFill>
                <a:latin typeface="Times New Roman" pitchFamily="18" charset="0"/>
                <a:ea typeface="標楷體" pitchFamily="65" charset="-120"/>
              </a:rPr>
              <a:t> </a:t>
            </a:r>
            <a:r>
              <a:rPr lang="zh-TW" altLang="en-US" dirty="0" smtClean="0">
                <a:solidFill>
                  <a:schemeClr val="tx1"/>
                </a:solidFill>
                <a:latin typeface="Times New Roman" pitchFamily="18" charset="0"/>
                <a:ea typeface="標楷體" pitchFamily="65" charset="-120"/>
              </a:rPr>
              <a:t>此時要找英文較好者 </a:t>
            </a:r>
            <a:r>
              <a:rPr lang="en-US" altLang="zh-TW" dirty="0" smtClean="0">
                <a:solidFill>
                  <a:schemeClr val="tx1"/>
                </a:solidFill>
                <a:latin typeface="Times New Roman" pitchFamily="18" charset="0"/>
                <a:ea typeface="標楷體" pitchFamily="65" charset="-120"/>
              </a:rPr>
              <a:t>review </a:t>
            </a:r>
            <a:r>
              <a:rPr lang="zh-TW" altLang="en-US" dirty="0" smtClean="0">
                <a:solidFill>
                  <a:schemeClr val="tx1"/>
                </a:solidFill>
                <a:latin typeface="Times New Roman" pitchFamily="18" charset="0"/>
                <a:ea typeface="標楷體" pitchFamily="65" charset="-120"/>
              </a:rPr>
              <a:t>英詞</a:t>
            </a:r>
            <a:endParaRPr lang="en-US" altLang="zh-TW" dirty="0" smtClean="0">
              <a:solidFill>
                <a:schemeClr val="tx1"/>
              </a:solidFill>
              <a:latin typeface="Times New Roman" pitchFamily="18" charset="0"/>
              <a:ea typeface="標楷體" pitchFamily="65" charset="-120"/>
            </a:endParaRPr>
          </a:p>
          <a:p>
            <a:pPr marL="0" indent="0">
              <a:buNone/>
              <a:defRPr/>
            </a:pPr>
            <a:endParaRPr lang="en-US" altLang="zh-TW" dirty="0" smtClean="0">
              <a:solidFill>
                <a:schemeClr val="tx1"/>
              </a:solidFill>
              <a:latin typeface="Times New Roman" pitchFamily="18" charset="0"/>
              <a:ea typeface="標楷體" pitchFamily="65" charset="-120"/>
            </a:endParaRPr>
          </a:p>
          <a:p>
            <a:pPr>
              <a:defRPr/>
            </a:pPr>
            <a:r>
              <a:rPr lang="zh-TW" altLang="en-US" dirty="0" smtClean="0">
                <a:solidFill>
                  <a:schemeClr val="tx1"/>
                </a:solidFill>
                <a:latin typeface="Times New Roman" pitchFamily="18" charset="0"/>
                <a:ea typeface="標楷體" pitchFamily="65" charset="-120"/>
              </a:rPr>
              <a:t>隨著</a:t>
            </a:r>
            <a:r>
              <a:rPr lang="en-US" altLang="zh-TW" dirty="0" smtClean="0">
                <a:solidFill>
                  <a:schemeClr val="tx1"/>
                </a:solidFill>
                <a:latin typeface="Times New Roman" pitchFamily="18" charset="0"/>
                <a:ea typeface="標楷體" pitchFamily="65" charset="-120"/>
              </a:rPr>
              <a:t>pseudo code </a:t>
            </a:r>
            <a:r>
              <a:rPr lang="zh-TW" altLang="en-US" dirty="0" smtClean="0">
                <a:solidFill>
                  <a:schemeClr val="tx1"/>
                </a:solidFill>
                <a:latin typeface="Times New Roman" pitchFamily="18" charset="0"/>
                <a:ea typeface="標楷體" pitchFamily="65" charset="-120"/>
              </a:rPr>
              <a:t>逐步開發 英詞逐漸設計出來 </a:t>
            </a:r>
            <a:r>
              <a:rPr lang="en-US" altLang="zh-TW" dirty="0" smtClean="0">
                <a:solidFill>
                  <a:schemeClr val="tx1"/>
                </a:solidFill>
                <a:latin typeface="Times New Roman" pitchFamily="18" charset="0"/>
                <a:ea typeface="標楷體" pitchFamily="65" charset="-120"/>
              </a:rPr>
              <a:t>(</a:t>
            </a:r>
            <a:r>
              <a:rPr lang="zh-TW" altLang="en-US" dirty="0" smtClean="0">
                <a:solidFill>
                  <a:schemeClr val="tx1"/>
                </a:solidFill>
                <a:latin typeface="Times New Roman" pitchFamily="18" charset="0"/>
                <a:ea typeface="標楷體" pitchFamily="65" charset="-120"/>
              </a:rPr>
              <a:t>如 </a:t>
            </a:r>
            <a:r>
              <a:rPr lang="en-US" altLang="zh-TW" dirty="0" err="1" smtClean="0">
                <a:solidFill>
                  <a:schemeClr val="tx1"/>
                </a:solidFill>
                <a:latin typeface="Times New Roman" pitchFamily="18" charset="0"/>
                <a:ea typeface="標楷體" pitchFamily="65" charset="-120"/>
              </a:rPr>
              <a:t>aTotalGrade</a:t>
            </a:r>
            <a:r>
              <a:rPr lang="en-US" altLang="zh-TW" dirty="0" smtClean="0">
                <a:solidFill>
                  <a:schemeClr val="tx1"/>
                </a:solidFill>
                <a:latin typeface="Times New Roman" pitchFamily="18" charset="0"/>
                <a:ea typeface="標楷體" pitchFamily="65" charset="-120"/>
              </a:rPr>
              <a:t>) </a:t>
            </a:r>
            <a:r>
              <a:rPr lang="zh-TW" altLang="en-US" dirty="0" smtClean="0">
                <a:solidFill>
                  <a:schemeClr val="tx1"/>
                </a:solidFill>
                <a:latin typeface="Times New Roman" pitchFamily="18" charset="0"/>
                <a:ea typeface="標楷體" pitchFamily="65" charset="-120"/>
              </a:rPr>
              <a:t>此設計須遵守 </a:t>
            </a:r>
            <a:r>
              <a:rPr lang="en-US" altLang="zh-TW" dirty="0" smtClean="0">
                <a:solidFill>
                  <a:schemeClr val="tx1"/>
                </a:solidFill>
                <a:latin typeface="Times New Roman" pitchFamily="18" charset="0"/>
                <a:ea typeface="標楷體" pitchFamily="65" charset="-120"/>
              </a:rPr>
              <a:t>(</a:t>
            </a:r>
            <a:r>
              <a:rPr lang="zh-TW" altLang="en-US" dirty="0" smtClean="0">
                <a:solidFill>
                  <a:schemeClr val="tx1"/>
                </a:solidFill>
                <a:latin typeface="Times New Roman" pitchFamily="18" charset="0"/>
                <a:ea typeface="標楷體" pitchFamily="65" charset="-120"/>
              </a:rPr>
              <a:t>如不可擅自變為 </a:t>
            </a:r>
            <a:r>
              <a:rPr lang="en-US" altLang="zh-TW" dirty="0" err="1" smtClean="0">
                <a:solidFill>
                  <a:schemeClr val="tx1"/>
                </a:solidFill>
                <a:latin typeface="Times New Roman" pitchFamily="18" charset="0"/>
                <a:ea typeface="標楷體" pitchFamily="65" charset="-120"/>
              </a:rPr>
              <a:t>aFinalGrade</a:t>
            </a:r>
            <a:r>
              <a:rPr lang="en-US" altLang="zh-TW" dirty="0" smtClean="0">
                <a:solidFill>
                  <a:schemeClr val="tx1"/>
                </a:solidFill>
                <a:latin typeface="Times New Roman" pitchFamily="18" charset="0"/>
                <a:ea typeface="標楷體" pitchFamily="65" charset="-120"/>
              </a:rPr>
              <a:t>) </a:t>
            </a:r>
            <a:r>
              <a:rPr lang="zh-TW" altLang="en-US" dirty="0" smtClean="0">
                <a:solidFill>
                  <a:schemeClr val="tx1"/>
                </a:solidFill>
                <a:latin typeface="Times New Roman" pitchFamily="18" charset="0"/>
                <a:ea typeface="標楷體" pitchFamily="65" charset="-120"/>
              </a:rPr>
              <a:t>但是 只要不違反既有設計 可增加細部設計 </a:t>
            </a:r>
            <a:r>
              <a:rPr lang="en-US" altLang="zh-TW" dirty="0" smtClean="0">
                <a:solidFill>
                  <a:schemeClr val="tx1"/>
                </a:solidFill>
                <a:latin typeface="Times New Roman" pitchFamily="18" charset="0"/>
                <a:ea typeface="標楷體" pitchFamily="65" charset="-120"/>
              </a:rPr>
              <a:t>(</a:t>
            </a:r>
            <a:r>
              <a:rPr lang="zh-TW" altLang="en-US" dirty="0" smtClean="0">
                <a:solidFill>
                  <a:schemeClr val="tx1"/>
                </a:solidFill>
                <a:latin typeface="Times New Roman" pitchFamily="18" charset="0"/>
                <a:ea typeface="標楷體" pitchFamily="65" charset="-120"/>
              </a:rPr>
              <a:t>如增加其他變數</a:t>
            </a:r>
            <a:r>
              <a:rPr lang="en-US" altLang="zh-TW" dirty="0" smtClean="0">
                <a:solidFill>
                  <a:schemeClr val="tx1"/>
                </a:solidFill>
                <a:latin typeface="Times New Roman" pitchFamily="18" charset="0"/>
                <a:ea typeface="標楷體" pitchFamily="65" charset="-120"/>
              </a:rPr>
              <a:t>)</a:t>
            </a:r>
          </a:p>
          <a:p>
            <a:pPr>
              <a:defRPr/>
            </a:pPr>
            <a:endParaRPr lang="en-US" altLang="zh-TW" dirty="0">
              <a:solidFill>
                <a:schemeClr val="tx1"/>
              </a:solidFill>
              <a:latin typeface="Times New Roman" pitchFamily="18" charset="0"/>
              <a:ea typeface="標楷體" pitchFamily="65" charset="-120"/>
            </a:endParaRPr>
          </a:p>
          <a:p>
            <a:pPr>
              <a:defRPr/>
            </a:pPr>
            <a:endParaRPr lang="zh-TW" altLang="en-US" dirty="0">
              <a:solidFill>
                <a:schemeClr val="tx1"/>
              </a:solidFill>
            </a:endParaRPr>
          </a:p>
        </p:txBody>
      </p:sp>
    </p:spTree>
    <p:extLst>
      <p:ext uri="{BB962C8B-B14F-4D97-AF65-F5344CB8AC3E}">
        <p14:creationId xmlns:p14="http://schemas.microsoft.com/office/powerpoint/2010/main" val="8921026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B84444B-5F3D-457C-A4FD-2C9EAA891039}" type="slidenum">
              <a:rPr lang="zh-TW" altLang="en-US" smtClean="0"/>
              <a:pPr>
                <a:defRPr/>
              </a:pPr>
              <a:t>42</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溝通目的 影響文件</a:t>
            </a:r>
            <a:endParaRPr lang="zh-TW" altLang="en-US" dirty="0">
              <a:solidFill>
                <a:schemeClr val="tx1"/>
              </a:solidFill>
            </a:endParaRPr>
          </a:p>
        </p:txBody>
      </p:sp>
      <p:sp>
        <p:nvSpPr>
          <p:cNvPr id="3" name="內容版面配置區 2"/>
          <p:cNvSpPr>
            <a:spLocks noGrp="1"/>
          </p:cNvSpPr>
          <p:nvPr>
            <p:ph sz="quarter" idx="4294967295"/>
          </p:nvPr>
        </p:nvSpPr>
        <p:spPr>
          <a:xfrm>
            <a:off x="609600" y="1709928"/>
            <a:ext cx="10972800" cy="4420998"/>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依溝通目的的不同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文件須做調整</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讀者經驗豐富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a:t>
            </a:r>
            <a:r>
              <a:rPr lang="en-US" altLang="zh-TW" dirty="0" smtClean="0">
                <a:solidFill>
                  <a:schemeClr val="tx1"/>
                </a:solidFill>
                <a:latin typeface="標楷體" pitchFamily="65" charset="-120"/>
                <a:ea typeface="標楷體" pitchFamily="65" charset="-120"/>
              </a:rPr>
              <a:t>remind</a:t>
            </a:r>
            <a:r>
              <a:rPr lang="zh-TW" altLang="en-US" dirty="0" smtClean="0">
                <a:solidFill>
                  <a:schemeClr val="tx1"/>
                </a:solidFill>
                <a:latin typeface="標楷體" pitchFamily="65" charset="-120"/>
                <a:ea typeface="標楷體" pitchFamily="65" charset="-120"/>
              </a:rPr>
              <a:t>溝通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文件要精簡</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讀者經驗不足</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是</a:t>
            </a:r>
            <a:r>
              <a:rPr lang="en-US" altLang="zh-TW" dirty="0" smtClean="0">
                <a:solidFill>
                  <a:schemeClr val="tx1"/>
                </a:solidFill>
                <a:latin typeface="標楷體" pitchFamily="65" charset="-120"/>
                <a:ea typeface="標楷體" pitchFamily="65" charset="-120"/>
              </a:rPr>
              <a:t>inform</a:t>
            </a:r>
            <a:r>
              <a:rPr lang="zh-TW" altLang="en-US" dirty="0" smtClean="0">
                <a:solidFill>
                  <a:schemeClr val="tx1"/>
                </a:solidFill>
                <a:latin typeface="標楷體" pitchFamily="65" charset="-120"/>
                <a:ea typeface="標楷體" pitchFamily="65" charset="-120"/>
              </a:rPr>
              <a:t>溝通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文件要詳細</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因此</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為適應多種讀者</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文件應有精簡版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並用 </a:t>
            </a:r>
            <a:r>
              <a:rPr lang="en-US" altLang="zh-TW" dirty="0" smtClean="0">
                <a:solidFill>
                  <a:schemeClr val="tx1"/>
                </a:solidFill>
                <a:latin typeface="標楷體" pitchFamily="65" charset="-120"/>
                <a:ea typeface="標楷體" pitchFamily="65" charset="-120"/>
              </a:rPr>
              <a:t>hyperlink </a:t>
            </a:r>
            <a:r>
              <a:rPr lang="zh-TW" altLang="en-US" dirty="0" smtClean="0">
                <a:solidFill>
                  <a:schemeClr val="tx1"/>
                </a:solidFill>
                <a:latin typeface="標楷體" pitchFamily="65" charset="-120"/>
                <a:ea typeface="標楷體" pitchFamily="65" charset="-120"/>
              </a:rPr>
              <a:t>閱讀詳細版</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又</a:t>
            </a:r>
            <a:r>
              <a:rPr lang="en-US" altLang="zh-TW" dirty="0" smtClean="0">
                <a:solidFill>
                  <a:schemeClr val="tx1"/>
                </a:solidFill>
                <a:latin typeface="標楷體" pitchFamily="65" charset="-120"/>
                <a:ea typeface="標楷體" pitchFamily="65" charset="-120"/>
              </a:rPr>
              <a:t>,video</a:t>
            </a:r>
            <a:r>
              <a:rPr lang="zh-TW" altLang="en-US" dirty="0" smtClean="0">
                <a:solidFill>
                  <a:schemeClr val="tx1"/>
                </a:solidFill>
                <a:latin typeface="標楷體" pitchFamily="65" charset="-120"/>
                <a:ea typeface="標楷體" pitchFamily="65" charset="-120"/>
              </a:rPr>
              <a:t>文件比 文字文件 易溝通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也比 動畫文件 製作快</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而手機就可很方便的拍 </a:t>
            </a:r>
            <a:r>
              <a:rPr lang="en-US" altLang="zh-TW" dirty="0" smtClean="0">
                <a:solidFill>
                  <a:schemeClr val="tx1"/>
                </a:solidFill>
                <a:latin typeface="標楷體" pitchFamily="65" charset="-120"/>
                <a:ea typeface="標楷體" pitchFamily="65" charset="-120"/>
              </a:rPr>
              <a:t>video</a:t>
            </a:r>
            <a:r>
              <a:rPr lang="zh-TW" altLang="en-US" dirty="0" smtClean="0">
                <a:solidFill>
                  <a:schemeClr val="tx1"/>
                </a:solidFill>
                <a:latin typeface="標楷體" pitchFamily="65" charset="-120"/>
                <a:ea typeface="標楷體" pitchFamily="65" charset="-120"/>
              </a:rPr>
              <a:t> 了</a:t>
            </a:r>
            <a:endParaRPr lang="en-US" altLang="zh-TW"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184299445"/>
      </p:ext>
    </p:extLst>
  </p:cSld>
  <p:clrMapOvr>
    <a:masterClrMapping/>
  </p:clrMapOvr>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F00195B-9410-4D41-AE12-BC05BD545052}" type="slidenum">
              <a:rPr lang="zh-TW" altLang="en-US" smtClean="0"/>
              <a:pPr>
                <a:defRPr/>
              </a:pPr>
              <a:t>420</a:t>
            </a:fld>
            <a:endParaRPr lang="en-US" altLang="zh-TW"/>
          </a:p>
        </p:txBody>
      </p:sp>
      <p:sp>
        <p:nvSpPr>
          <p:cNvPr id="143362" name="Rectangle 2"/>
          <p:cNvSpPr>
            <a:spLocks noGrp="1" noChangeArrowheads="1"/>
          </p:cNvSpPr>
          <p:nvPr>
            <p:ph type="title"/>
          </p:nvPr>
        </p:nvSpPr>
        <p:spPr>
          <a:xfrm>
            <a:off x="609600" y="0"/>
            <a:ext cx="10972800" cy="1272209"/>
          </a:xfrm>
        </p:spPr>
        <p:txBody>
          <a:bodyPr/>
          <a:lstStyle/>
          <a:p>
            <a:pPr eaLnBrk="1" hangingPunct="1">
              <a:defRPr/>
            </a:pPr>
            <a:r>
              <a:rPr lang="zh-TW" altLang="en-US" dirty="0" smtClean="0">
                <a:solidFill>
                  <a:schemeClr val="tx1"/>
                </a:solidFill>
                <a:ea typeface="標楷體" pitchFamily="65" charset="-120"/>
              </a:rPr>
              <a:t>英詞 命名</a:t>
            </a:r>
          </a:p>
        </p:txBody>
      </p:sp>
      <p:sp>
        <p:nvSpPr>
          <p:cNvPr id="143363" name="Rectangle 3"/>
          <p:cNvSpPr>
            <a:spLocks noGrp="1" noChangeArrowheads="1"/>
          </p:cNvSpPr>
          <p:nvPr>
            <p:ph sz="quarter" idx="4294967295"/>
          </p:nvPr>
        </p:nvSpPr>
        <p:spPr>
          <a:xfrm>
            <a:off x="1709530" y="1198880"/>
            <a:ext cx="8348870" cy="5476239"/>
          </a:xfrm>
          <a:prstGeom prst="rect">
            <a:avLst/>
          </a:prstGeom>
        </p:spPr>
        <p:txBody>
          <a:bodyPr>
            <a:normAutofit fontScale="92500" lnSpcReduction="20000"/>
          </a:bodyPr>
          <a:lstStyle/>
          <a:p>
            <a:pPr eaLnBrk="1" hangingPunct="1">
              <a:buFont typeface="Wingdings" pitchFamily="2" charset="2"/>
              <a:buNone/>
              <a:defRPr/>
            </a:pPr>
            <a:r>
              <a:rPr lang="en-US" altLang="zh-TW" dirty="0" smtClean="0">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Class, object, variable </a:t>
            </a:r>
            <a:r>
              <a:rPr lang="zh-TW" altLang="en-US" sz="2000" dirty="0" smtClean="0">
                <a:solidFill>
                  <a:schemeClr val="tx1"/>
                </a:solidFill>
                <a:latin typeface="標楷體" pitchFamily="65" charset="-120"/>
                <a:ea typeface="標楷體" pitchFamily="65" charset="-120"/>
              </a:rPr>
              <a:t>以</a:t>
            </a:r>
            <a:r>
              <a:rPr lang="zh-TW" altLang="en-US" sz="2000" b="1" dirty="0" smtClean="0">
                <a:solidFill>
                  <a:srgbClr val="FF0000"/>
                </a:solidFill>
                <a:latin typeface="新細明體" pitchFamily="18" charset="-120"/>
              </a:rPr>
              <a:t>名詞</a:t>
            </a:r>
            <a:r>
              <a:rPr lang="zh-TW" altLang="en-US" sz="2000" dirty="0" smtClean="0">
                <a:solidFill>
                  <a:schemeClr val="tx1"/>
                </a:solidFill>
                <a:latin typeface="標楷體" pitchFamily="65" charset="-120"/>
                <a:ea typeface="標楷體" pitchFamily="65" charset="-120"/>
              </a:rPr>
              <a:t>命名</a:t>
            </a:r>
          </a:p>
          <a:p>
            <a:pPr lvl="1" eaLnBrk="1" hangingPunct="1">
              <a:buFontTx/>
              <a:buNone/>
              <a:defRPr/>
            </a:pP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class   </a:t>
            </a:r>
            <a:r>
              <a:rPr lang="zh-TW" altLang="en-US" sz="2000" dirty="0" smtClean="0">
                <a:solidFill>
                  <a:schemeClr val="tx1"/>
                </a:solidFill>
                <a:latin typeface="標楷體" pitchFamily="65" charset="-120"/>
                <a:ea typeface="標楷體" pitchFamily="65" charset="-120"/>
              </a:rPr>
              <a:t>用大寫開頭 最好複數   </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如</a:t>
            </a:r>
            <a:r>
              <a:rPr lang="en-US" altLang="zh-TW" sz="2000" dirty="0" smtClean="0">
                <a:solidFill>
                  <a:schemeClr val="tx1"/>
                </a:solidFill>
                <a:latin typeface="標楷體" pitchFamily="65" charset="-120"/>
                <a:ea typeface="標楷體" pitchFamily="65" charset="-120"/>
              </a:rPr>
              <a:t>Desks)</a:t>
            </a:r>
          </a:p>
          <a:p>
            <a:pPr lvl="1" eaLnBrk="1" hangingPunct="1">
              <a:buFontTx/>
              <a:buNone/>
              <a:defRPr/>
            </a:pPr>
            <a:r>
              <a:rPr lang="en-US" altLang="zh-TW" sz="2000" dirty="0" smtClean="0">
                <a:solidFill>
                  <a:schemeClr val="tx1"/>
                </a:solidFill>
                <a:latin typeface="標楷體" pitchFamily="65" charset="-120"/>
                <a:ea typeface="標楷體" pitchFamily="65" charset="-120"/>
              </a:rPr>
              <a:t>    object  </a:t>
            </a:r>
            <a:r>
              <a:rPr lang="zh-TW" altLang="en-US" sz="2000" dirty="0" smtClean="0">
                <a:solidFill>
                  <a:schemeClr val="tx1"/>
                </a:solidFill>
                <a:latin typeface="標楷體" pitchFamily="65" charset="-120"/>
                <a:ea typeface="標楷體" pitchFamily="65" charset="-120"/>
              </a:rPr>
              <a:t>用單數     最好有冠詞 </a:t>
            </a:r>
            <a:r>
              <a:rPr lang="en-US" altLang="zh-TW" sz="2000" dirty="0" smtClean="0">
                <a:solidFill>
                  <a:schemeClr val="tx1"/>
                </a:solidFill>
                <a:latin typeface="標楷體" pitchFamily="65" charset="-120"/>
                <a:ea typeface="標楷體" pitchFamily="65" charset="-120"/>
              </a:rPr>
              <a:t>a an the (</a:t>
            </a:r>
            <a:r>
              <a:rPr lang="zh-TW" altLang="en-US" sz="2000" dirty="0" smtClean="0">
                <a:solidFill>
                  <a:schemeClr val="tx1"/>
                </a:solidFill>
                <a:latin typeface="標楷體" pitchFamily="65" charset="-120"/>
                <a:ea typeface="標楷體" pitchFamily="65" charset="-120"/>
              </a:rPr>
              <a:t>如 </a:t>
            </a:r>
            <a:r>
              <a:rPr lang="en-US" altLang="zh-TW" sz="2000" dirty="0" err="1" smtClean="0">
                <a:solidFill>
                  <a:schemeClr val="tx1"/>
                </a:solidFill>
                <a:latin typeface="標楷體" pitchFamily="65" charset="-120"/>
                <a:ea typeface="標楷體" pitchFamily="65" charset="-120"/>
              </a:rPr>
              <a:t>aDesk</a:t>
            </a:r>
            <a:r>
              <a:rPr lang="en-US" altLang="zh-TW" sz="2000" dirty="0" smtClean="0">
                <a:solidFill>
                  <a:schemeClr val="tx1"/>
                </a:solidFill>
                <a:latin typeface="標楷體" pitchFamily="65" charset="-120"/>
                <a:ea typeface="標楷體" pitchFamily="65" charset="-120"/>
              </a:rPr>
              <a:t>)</a:t>
            </a:r>
          </a:p>
          <a:p>
            <a:pPr lvl="1" eaLnBrk="1" hangingPunct="1">
              <a:buFontTx/>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只有一個 </a:t>
            </a:r>
            <a:r>
              <a:rPr lang="en-US" altLang="zh-TW" sz="2000" dirty="0" smtClean="0">
                <a:solidFill>
                  <a:schemeClr val="tx1"/>
                </a:solidFill>
                <a:latin typeface="標楷體" pitchFamily="65" charset="-120"/>
                <a:ea typeface="標楷體" pitchFamily="65" charset="-120"/>
              </a:rPr>
              <a:t>object</a:t>
            </a:r>
            <a:r>
              <a:rPr lang="zh-TW" altLang="en-US" sz="2000" dirty="0" smtClean="0">
                <a:solidFill>
                  <a:schemeClr val="tx1"/>
                </a:solidFill>
                <a:latin typeface="標楷體" pitchFamily="65" charset="-120"/>
                <a:ea typeface="標楷體" pitchFamily="65" charset="-120"/>
              </a:rPr>
              <a:t>，不致混淆，則省冠詞</a:t>
            </a:r>
          </a:p>
          <a:p>
            <a:pPr lvl="1" eaLnBrk="1" hangingPunct="1">
              <a:buFontTx/>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如 </a:t>
            </a:r>
            <a:r>
              <a:rPr lang="en-US" altLang="zh-TW" sz="2000" dirty="0" err="1" smtClean="0">
                <a:solidFill>
                  <a:schemeClr val="tx1"/>
                </a:solidFill>
                <a:latin typeface="標楷體" pitchFamily="65" charset="-120"/>
                <a:ea typeface="標楷體" pitchFamily="65" charset="-120"/>
              </a:rPr>
              <a:t>symbolTable</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而非 </a:t>
            </a:r>
            <a:r>
              <a:rPr lang="en-US" altLang="zh-TW" sz="2000" dirty="0" err="1" smtClean="0">
                <a:solidFill>
                  <a:schemeClr val="tx1"/>
                </a:solidFill>
                <a:latin typeface="標楷體" pitchFamily="65" charset="-120"/>
                <a:ea typeface="標楷體" pitchFamily="65" charset="-120"/>
              </a:rPr>
              <a:t>aSymbolTable</a:t>
            </a:r>
            <a:endParaRPr lang="en-US" altLang="zh-TW" sz="2000" dirty="0" smtClean="0">
              <a:solidFill>
                <a:schemeClr val="tx1"/>
              </a:solidFill>
              <a:latin typeface="標楷體" pitchFamily="65" charset="-120"/>
              <a:ea typeface="標楷體" pitchFamily="65" charset="-120"/>
            </a:endParaRPr>
          </a:p>
          <a:p>
            <a:pPr lvl="1" eaLnBrk="1" hangingPunct="1">
              <a:buFontTx/>
              <a:buNone/>
              <a:defRPr/>
            </a:pPr>
            <a:r>
              <a:rPr lang="zh-TW" altLang="en-US" sz="2000" dirty="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stingy </a:t>
            </a:r>
            <a:r>
              <a:rPr lang="zh-TW" altLang="en-US" sz="2000" dirty="0" smtClean="0">
                <a:solidFill>
                  <a:schemeClr val="tx1"/>
                </a:solidFill>
                <a:latin typeface="標楷體" pitchFamily="65" charset="-120"/>
                <a:ea typeface="標楷體" pitchFamily="65" charset="-120"/>
              </a:rPr>
              <a:t>是形容詞 但比 </a:t>
            </a:r>
            <a:r>
              <a:rPr lang="en-US" altLang="zh-TW" sz="2000" dirty="0" smtClean="0">
                <a:solidFill>
                  <a:schemeClr val="tx1"/>
                </a:solidFill>
                <a:latin typeface="標楷體" pitchFamily="65" charset="-120"/>
                <a:ea typeface="標楷體" pitchFamily="65" charset="-120"/>
              </a:rPr>
              <a:t>stinginess</a:t>
            </a: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名詞</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簡潔</a:t>
            </a:r>
            <a:endParaRPr lang="en-US" altLang="zh-TW" sz="2000" dirty="0" smtClean="0">
              <a:solidFill>
                <a:schemeClr val="tx1"/>
              </a:solidFill>
              <a:latin typeface="標楷體" pitchFamily="65" charset="-120"/>
              <a:ea typeface="標楷體" pitchFamily="65" charset="-120"/>
            </a:endParaRPr>
          </a:p>
          <a:p>
            <a:pPr lvl="1">
              <a:buNone/>
              <a:defRPr/>
            </a:pPr>
            <a:r>
              <a:rPr lang="zh-TW" altLang="en-US" sz="2000" dirty="0" smtClean="0">
                <a:solidFill>
                  <a:schemeClr val="tx1"/>
                </a:solidFill>
                <a:latin typeface="標楷體" pitchFamily="65" charset="-120"/>
                <a:ea typeface="標楷體" pitchFamily="65" charset="-120"/>
              </a:rPr>
              <a:t>   多詞組成 </a:t>
            </a:r>
            <a:r>
              <a:rPr lang="en-US" altLang="zh-TW" sz="2000" dirty="0" err="1" smtClean="0">
                <a:solidFill>
                  <a:schemeClr val="tx1"/>
                </a:solidFill>
                <a:latin typeface="標楷體" pitchFamily="65" charset="-120"/>
                <a:ea typeface="標楷體" pitchFamily="65" charset="-120"/>
              </a:rPr>
              <a:t>rightChild</a:t>
            </a:r>
            <a:r>
              <a:rPr lang="en-US" altLang="zh-TW" sz="2000" dirty="0" smtClean="0">
                <a:solidFill>
                  <a:schemeClr val="tx1"/>
                </a:solidFill>
                <a:latin typeface="標楷體" pitchFamily="65" charset="-120"/>
                <a:ea typeface="標楷體" pitchFamily="65" charset="-120"/>
              </a:rPr>
              <a:t> </a:t>
            </a:r>
          </a:p>
          <a:p>
            <a:pPr lvl="1">
              <a:buNone/>
              <a:defRPr/>
            </a:pPr>
            <a:r>
              <a:rPr lang="en-US" altLang="zh-TW" sz="2000" dirty="0" smtClean="0">
                <a:solidFill>
                  <a:schemeClr val="tx1"/>
                </a:solidFill>
                <a:latin typeface="標楷體" pitchFamily="65" charset="-120"/>
                <a:ea typeface="標楷體" pitchFamily="65" charset="-120"/>
              </a:rPr>
              <a:t>            </a:t>
            </a:r>
            <a:r>
              <a:rPr lang="en-US" altLang="zh-TW" sz="2000" dirty="0" err="1" smtClean="0">
                <a:solidFill>
                  <a:schemeClr val="tx1"/>
                </a:solidFill>
                <a:latin typeface="標楷體" pitchFamily="65" charset="-120"/>
                <a:ea typeface="標楷體" pitchFamily="65" charset="-120"/>
              </a:rPr>
              <a:t>DSindex</a:t>
            </a:r>
            <a:r>
              <a:rPr lang="en-US" altLang="zh-TW" sz="2000" dirty="0" smtClean="0">
                <a:solidFill>
                  <a:schemeClr val="tx1"/>
                </a:solidFill>
                <a:latin typeface="標楷體" pitchFamily="65" charset="-120"/>
                <a:ea typeface="標楷體" pitchFamily="65" charset="-120"/>
              </a:rPr>
              <a:t> //data structure (DS) </a:t>
            </a:r>
          </a:p>
          <a:p>
            <a:pPr lvl="1">
              <a:buNone/>
              <a:defRPr/>
            </a:pPr>
            <a:r>
              <a:rPr lang="zh-TW" altLang="en-US" sz="2000" dirty="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  </a:t>
            </a:r>
            <a:r>
              <a:rPr lang="en-US" altLang="zh-TW" sz="2000" dirty="0" err="1" smtClean="0">
                <a:solidFill>
                  <a:schemeClr val="tx1"/>
                </a:solidFill>
                <a:latin typeface="標楷體" pitchFamily="65" charset="-120"/>
                <a:ea typeface="標楷體" pitchFamily="65" charset="-120"/>
              </a:rPr>
              <a:t>timeAtDestination</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目的地時間 </a:t>
            </a:r>
            <a:r>
              <a:rPr lang="en-US" altLang="zh-TW" sz="2000" dirty="0" err="1" smtClean="0">
                <a:solidFill>
                  <a:schemeClr val="tx1"/>
                </a:solidFill>
                <a:latin typeface="標楷體" pitchFamily="65" charset="-120"/>
                <a:ea typeface="標楷體" pitchFamily="65" charset="-120"/>
              </a:rPr>
              <a:t>timeToDestination</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距</a:t>
            </a:r>
            <a:r>
              <a:rPr lang="zh-TW" altLang="en-US" sz="2000" dirty="0">
                <a:solidFill>
                  <a:schemeClr val="tx1"/>
                </a:solidFill>
                <a:latin typeface="標楷體" pitchFamily="65" charset="-120"/>
                <a:ea typeface="標楷體" pitchFamily="65" charset="-120"/>
              </a:rPr>
              <a:t>目的地時間 </a:t>
            </a:r>
            <a:endParaRPr lang="en-US" altLang="zh-TW" sz="2000" dirty="0" smtClean="0">
              <a:solidFill>
                <a:schemeClr val="tx1"/>
              </a:solidFill>
              <a:latin typeface="標楷體" pitchFamily="65" charset="-120"/>
              <a:ea typeface="標楷體" pitchFamily="65" charset="-120"/>
            </a:endParaRPr>
          </a:p>
          <a:p>
            <a:pPr lvl="1" eaLnBrk="1" hangingPunct="1">
              <a:buFontTx/>
              <a:buNone/>
              <a:defRPr/>
            </a:pPr>
            <a:r>
              <a:rPr lang="en-US" altLang="zh-TW" sz="2400" dirty="0" smtClean="0">
                <a:solidFill>
                  <a:schemeClr val="tx1"/>
                </a:solidFill>
                <a:latin typeface="標楷體" pitchFamily="65" charset="-120"/>
                <a:ea typeface="標楷體" pitchFamily="65" charset="-120"/>
              </a:rPr>
              <a:t>       </a:t>
            </a:r>
          </a:p>
          <a:p>
            <a:pPr lvl="1" eaLnBrk="1" hangingPunct="1">
              <a:buFontTx/>
              <a:buNone/>
              <a:defRPr/>
            </a:pPr>
            <a:r>
              <a:rPr lang="en-US" altLang="zh-TW" sz="2000" dirty="0" smtClean="0">
                <a:solidFill>
                  <a:schemeClr val="tx1"/>
                </a:solidFill>
                <a:latin typeface="標楷體" pitchFamily="65" charset="-120"/>
                <a:ea typeface="標楷體" pitchFamily="65" charset="-120"/>
              </a:rPr>
              <a:t>Method </a:t>
            </a:r>
            <a:r>
              <a:rPr lang="zh-TW" altLang="en-US" sz="2000" dirty="0" smtClean="0">
                <a:solidFill>
                  <a:schemeClr val="tx1"/>
                </a:solidFill>
                <a:latin typeface="標楷體" pitchFamily="65" charset="-120"/>
                <a:ea typeface="標楷體" pitchFamily="65" charset="-120"/>
              </a:rPr>
              <a:t>以</a:t>
            </a:r>
            <a:r>
              <a:rPr lang="zh-TW" altLang="en-US" sz="2000" b="1" dirty="0" smtClean="0">
                <a:solidFill>
                  <a:srgbClr val="FF0000"/>
                </a:solidFill>
                <a:latin typeface="新細明體" pitchFamily="18" charset="-120"/>
              </a:rPr>
              <a:t>動詞</a:t>
            </a:r>
            <a:r>
              <a:rPr lang="zh-TW" altLang="en-US" sz="2000" dirty="0" smtClean="0">
                <a:solidFill>
                  <a:schemeClr val="tx1"/>
                </a:solidFill>
                <a:latin typeface="標楷體" pitchFamily="65" charset="-120"/>
                <a:ea typeface="標楷體" pitchFamily="65" charset="-120"/>
              </a:rPr>
              <a:t>命名，並以參數區別之，如：</a:t>
            </a:r>
          </a:p>
          <a:p>
            <a:pPr lvl="2" eaLnBrk="1" hangingPunct="1">
              <a:buFont typeface="Wingdings" pitchFamily="2" charset="2"/>
              <a:buNone/>
              <a:defRPr/>
            </a:pPr>
            <a:r>
              <a:rPr lang="en-US" altLang="zh-TW" sz="2000" dirty="0" smtClean="0">
                <a:solidFill>
                  <a:schemeClr val="tx1"/>
                </a:solidFill>
                <a:latin typeface="標楷體" pitchFamily="65" charset="-120"/>
                <a:ea typeface="標楷體" pitchFamily="65" charset="-120"/>
              </a:rPr>
              <a:t> buy (Desks  </a:t>
            </a:r>
            <a:r>
              <a:rPr lang="en-US" altLang="zh-TW" sz="2000" dirty="0" err="1" smtClean="0">
                <a:solidFill>
                  <a:schemeClr val="tx1"/>
                </a:solidFill>
                <a:latin typeface="標楷體" pitchFamily="65" charset="-120"/>
                <a:ea typeface="標楷體" pitchFamily="65" charset="-120"/>
              </a:rPr>
              <a:t>myDesk</a:t>
            </a:r>
            <a:r>
              <a:rPr lang="en-US" altLang="zh-TW" sz="2000" dirty="0" smtClean="0">
                <a:solidFill>
                  <a:schemeClr val="tx1"/>
                </a:solidFill>
                <a:latin typeface="標楷體" pitchFamily="65" charset="-120"/>
                <a:ea typeface="標楷體" pitchFamily="65" charset="-120"/>
              </a:rPr>
              <a:t>)</a:t>
            </a:r>
          </a:p>
          <a:p>
            <a:pPr lvl="2">
              <a:buNone/>
              <a:defRPr/>
            </a:pPr>
            <a:r>
              <a:rPr lang="en-US" altLang="zh-TW" sz="2000" dirty="0" smtClean="0">
                <a:solidFill>
                  <a:schemeClr val="tx1"/>
                </a:solidFill>
                <a:latin typeface="標楷體" pitchFamily="65" charset="-120"/>
                <a:ea typeface="標楷體" pitchFamily="65" charset="-120"/>
              </a:rPr>
              <a:t> buy (Tables </a:t>
            </a:r>
            <a:r>
              <a:rPr lang="en-US" altLang="zh-TW" sz="2000" dirty="0" err="1" smtClean="0">
                <a:solidFill>
                  <a:schemeClr val="tx1"/>
                </a:solidFill>
                <a:latin typeface="標楷體" pitchFamily="65" charset="-120"/>
                <a:ea typeface="標楷體" pitchFamily="65" charset="-120"/>
              </a:rPr>
              <a:t>hisTable</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為不同 </a:t>
            </a:r>
            <a:r>
              <a:rPr lang="en-US" altLang="zh-TW" sz="2000" dirty="0" smtClean="0">
                <a:solidFill>
                  <a:schemeClr val="tx1"/>
                </a:solidFill>
                <a:latin typeface="標楷體" pitchFamily="65" charset="-120"/>
                <a:ea typeface="標楷體" pitchFamily="65" charset="-120"/>
              </a:rPr>
              <a:t>methods</a:t>
            </a:r>
          </a:p>
          <a:p>
            <a:pPr lvl="2">
              <a:buNone/>
              <a:defRPr/>
            </a:pPr>
            <a:endParaRPr lang="en-US" altLang="zh-TW" sz="2000" dirty="0" smtClean="0">
              <a:solidFill>
                <a:schemeClr val="tx1"/>
              </a:solidFill>
              <a:latin typeface="標楷體" pitchFamily="65" charset="-120"/>
              <a:ea typeface="標楷體" pitchFamily="65" charset="-120"/>
            </a:endParaRPr>
          </a:p>
          <a:p>
            <a:pPr lvl="2">
              <a:buNone/>
              <a:defRPr/>
            </a:pPr>
            <a:r>
              <a:rPr lang="zh-TW" altLang="en-US" sz="2000" dirty="0" smtClean="0">
                <a:solidFill>
                  <a:schemeClr val="tx1"/>
                </a:solidFill>
                <a:latin typeface="標楷體" pitchFamily="65" charset="-120"/>
                <a:ea typeface="標楷體" pitchFamily="65" charset="-120"/>
              </a:rPr>
              <a:t>多詞組成 </a:t>
            </a:r>
            <a:r>
              <a:rPr lang="en-US" altLang="zh-TW" sz="2000" dirty="0" err="1" smtClean="0">
                <a:solidFill>
                  <a:schemeClr val="tx1"/>
                </a:solidFill>
                <a:latin typeface="標楷體" pitchFamily="65" charset="-120"/>
                <a:ea typeface="標楷體" pitchFamily="65" charset="-120"/>
              </a:rPr>
              <a:t>rotateRight</a:t>
            </a:r>
            <a:r>
              <a:rPr lang="en-US" altLang="zh-TW" sz="2000" dirty="0" smtClean="0">
                <a:solidFill>
                  <a:schemeClr val="tx1"/>
                </a:solidFill>
                <a:latin typeface="標楷體" pitchFamily="65" charset="-120"/>
                <a:ea typeface="標楷體" pitchFamily="65" charset="-120"/>
              </a:rPr>
              <a:t> ( ) </a:t>
            </a:r>
          </a:p>
          <a:p>
            <a:pPr lvl="2">
              <a:buNone/>
              <a:defRPr/>
            </a:pPr>
            <a:r>
              <a:rPr lang="en-US" altLang="zh-TW" sz="2000" dirty="0" smtClean="0">
                <a:solidFill>
                  <a:schemeClr val="tx1"/>
                </a:solidFill>
                <a:latin typeface="標楷體" pitchFamily="65" charset="-120"/>
                <a:ea typeface="標楷體" pitchFamily="65" charset="-120"/>
              </a:rPr>
              <a:t>         </a:t>
            </a:r>
            <a:r>
              <a:rPr lang="en-US" altLang="zh-TW" sz="2000" dirty="0" err="1" smtClean="0">
                <a:solidFill>
                  <a:schemeClr val="tx1"/>
                </a:solidFill>
                <a:latin typeface="標楷體" pitchFamily="65" charset="-120"/>
                <a:ea typeface="標楷體" pitchFamily="65" charset="-120"/>
              </a:rPr>
              <a:t>RBTinsert</a:t>
            </a:r>
            <a:r>
              <a:rPr lang="en-US" altLang="zh-TW" sz="2000" dirty="0" smtClean="0">
                <a:solidFill>
                  <a:schemeClr val="tx1"/>
                </a:solidFill>
                <a:latin typeface="標楷體" pitchFamily="65" charset="-120"/>
                <a:ea typeface="標楷體" pitchFamily="65" charset="-120"/>
              </a:rPr>
              <a:t> ( ) //red black tree (RBT)</a:t>
            </a:r>
          </a:p>
          <a:p>
            <a:pPr lvl="2">
              <a:buNone/>
              <a:defRPr/>
            </a:pPr>
            <a:endParaRPr lang="en-US" altLang="zh-TW" sz="2000" dirty="0" smtClean="0">
              <a:solidFill>
                <a:schemeClr val="tx1"/>
              </a:solidFill>
              <a:latin typeface="標楷體" pitchFamily="65" charset="-120"/>
              <a:ea typeface="標楷體" pitchFamily="65" charset="-120"/>
            </a:endParaRPr>
          </a:p>
          <a:p>
            <a:pPr lvl="2">
              <a:buNone/>
              <a:defRPr/>
            </a:pPr>
            <a:r>
              <a:rPr lang="en-US" altLang="zh-TW" sz="2000" dirty="0">
                <a:solidFill>
                  <a:schemeClr val="tx1"/>
                </a:solidFill>
                <a:latin typeface="標楷體" pitchFamily="65" charset="-120"/>
                <a:ea typeface="標楷體" pitchFamily="65" charset="-120"/>
              </a:rPr>
              <a:t>a</a:t>
            </a:r>
            <a:r>
              <a:rPr lang="en-US" altLang="zh-TW" sz="2000" dirty="0" smtClean="0">
                <a:solidFill>
                  <a:schemeClr val="tx1"/>
                </a:solidFill>
                <a:latin typeface="標楷體" pitchFamily="65" charset="-120"/>
                <a:ea typeface="標楷體" pitchFamily="65" charset="-120"/>
              </a:rPr>
              <a:t>ct </a:t>
            </a:r>
            <a:r>
              <a:rPr lang="zh-TW" altLang="en-US" sz="2000" dirty="0" smtClean="0">
                <a:solidFill>
                  <a:schemeClr val="tx1"/>
                </a:solidFill>
                <a:latin typeface="標楷體" pitchFamily="65" charset="-120"/>
                <a:ea typeface="標楷體" pitchFamily="65" charset="-120"/>
              </a:rPr>
              <a:t>比 </a:t>
            </a:r>
            <a:r>
              <a:rPr lang="en-US" altLang="zh-TW" sz="2000" dirty="0" err="1" smtClean="0">
                <a:solidFill>
                  <a:schemeClr val="tx1"/>
                </a:solidFill>
                <a:latin typeface="標楷體" pitchFamily="65" charset="-120"/>
                <a:ea typeface="標楷體" pitchFamily="65" charset="-120"/>
              </a:rPr>
              <a:t>doAction</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簡潔</a:t>
            </a:r>
            <a:endParaRPr lang="en-US" altLang="zh-TW" sz="2000" dirty="0" smtClean="0">
              <a:solidFill>
                <a:schemeClr val="tx1"/>
              </a:solidFill>
              <a:latin typeface="標楷體" pitchFamily="65" charset="-120"/>
              <a:ea typeface="標楷體" pitchFamily="65" charset="-120"/>
            </a:endParaRPr>
          </a:p>
          <a:p>
            <a:pPr lvl="2">
              <a:buNone/>
              <a:defRPr/>
            </a:pPr>
            <a:endParaRPr lang="en-US" altLang="zh-TW" sz="2000" dirty="0" smtClean="0">
              <a:solidFill>
                <a:schemeClr val="tx1"/>
              </a:solidFill>
              <a:latin typeface="標楷體" pitchFamily="65" charset="-120"/>
              <a:ea typeface="標楷體" pitchFamily="65" charset="-120"/>
            </a:endParaRPr>
          </a:p>
          <a:p>
            <a:pPr lvl="2" eaLnBrk="1" hangingPunct="1">
              <a:buFont typeface="Wingdings" pitchFamily="2" charset="2"/>
              <a:buNone/>
              <a:defRPr/>
            </a:pPr>
            <a:endParaRPr lang="en-US" altLang="zh-TW" sz="2000" dirty="0" smtClean="0">
              <a:latin typeface="標楷體" pitchFamily="65" charset="-120"/>
              <a:ea typeface="標楷體" pitchFamily="65" charset="-120"/>
            </a:endParaRPr>
          </a:p>
          <a:p>
            <a:pPr eaLnBrk="1" hangingPunct="1">
              <a:defRPr/>
            </a:pPr>
            <a:endParaRPr lang="zh-TW" altLang="en-US" dirty="0" smtClean="0">
              <a:latin typeface="標楷體" pitchFamily="65" charset="-120"/>
              <a:ea typeface="標楷體" pitchFamily="65" charset="-120"/>
            </a:endParaRPr>
          </a:p>
        </p:txBody>
      </p:sp>
    </p:spTree>
    <p:extLst>
      <p:ext uri="{BB962C8B-B14F-4D97-AF65-F5344CB8AC3E}">
        <p14:creationId xmlns:p14="http://schemas.microsoft.com/office/powerpoint/2010/main" val="2616282559"/>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84200" y="1846261"/>
            <a:ext cx="10998200" cy="4207405"/>
          </a:xfrm>
        </p:spPr>
        <p:txBody>
          <a:bodyPr>
            <a:noAutofit/>
          </a:bodyPr>
          <a:lstStyle/>
          <a:p>
            <a:pPr marL="0" indent="0">
              <a:buNone/>
            </a:pPr>
            <a:r>
              <a:rPr lang="zh-TW" altLang="en-US" sz="2000" b="1" dirty="0" smtClean="0">
                <a:latin typeface="標楷體" pitchFamily="65" charset="-120"/>
                <a:ea typeface="標楷體" pitchFamily="65" charset="-120"/>
              </a:rPr>
              <a:t>命名 </a:t>
            </a:r>
            <a:r>
              <a:rPr lang="en-US" altLang="zh-TW" sz="2000" b="1" dirty="0" smtClean="0">
                <a:latin typeface="標楷體" pitchFamily="65" charset="-120"/>
                <a:ea typeface="標楷體" pitchFamily="65" charset="-120"/>
              </a:rPr>
              <a:t>(naming) </a:t>
            </a:r>
            <a:r>
              <a:rPr lang="zh-TW" altLang="en-US" sz="2000" b="1" dirty="0" smtClean="0">
                <a:latin typeface="標楷體" pitchFamily="65" charset="-120"/>
                <a:ea typeface="標楷體" pitchFamily="65" charset="-120"/>
              </a:rPr>
              <a:t>影響程式可</a:t>
            </a:r>
            <a:r>
              <a:rPr lang="zh-TW" altLang="en-US" sz="2000" b="1" dirty="0">
                <a:latin typeface="標楷體" pitchFamily="65" charset="-120"/>
                <a:ea typeface="標楷體" pitchFamily="65" charset="-120"/>
              </a:rPr>
              <a:t>讀</a:t>
            </a:r>
            <a:r>
              <a:rPr lang="zh-TW" altLang="en-US" sz="2000" b="1" dirty="0" smtClean="0">
                <a:latin typeface="標楷體" pitchFamily="65" charset="-120"/>
                <a:ea typeface="標楷體" pitchFamily="65" charset="-120"/>
              </a:rPr>
              <a:t>性 反映出程式品質 所以要使用能清楚溝通你的意圖 </a:t>
            </a:r>
            <a:r>
              <a:rPr lang="en-US" altLang="zh-TW" sz="2000" b="1" dirty="0" smtClean="0">
                <a:latin typeface="標楷體" pitchFamily="65" charset="-120"/>
                <a:ea typeface="標楷體" pitchFamily="65" charset="-120"/>
              </a:rPr>
              <a:t>(intention) </a:t>
            </a:r>
            <a:r>
              <a:rPr lang="zh-TW" altLang="en-US" sz="2000" b="1" dirty="0" smtClean="0">
                <a:latin typeface="標楷體" pitchFamily="65" charset="-120"/>
                <a:ea typeface="標楷體" pitchFamily="65" charset="-120"/>
              </a:rPr>
              <a:t>的名字 </a:t>
            </a:r>
            <a:r>
              <a:rPr lang="en-US" altLang="zh-TW" sz="2000" b="1" dirty="0" smtClean="0">
                <a:latin typeface="標楷體" pitchFamily="65" charset="-120"/>
                <a:ea typeface="標楷體" pitchFamily="65" charset="-120"/>
              </a:rPr>
              <a:t>(name)</a:t>
            </a:r>
            <a:r>
              <a:rPr lang="zh-TW" altLang="en-US" sz="2000" b="1" dirty="0" smtClean="0">
                <a:latin typeface="標楷體" pitchFamily="65" charset="-120"/>
                <a:ea typeface="標楷體" pitchFamily="65" charset="-120"/>
              </a:rPr>
              <a:t> 而且 當你的意圖改變時 要記得重整程式 改掉這些名字</a:t>
            </a:r>
            <a:endParaRPr lang="en-US" altLang="zh-TW" sz="2000" b="1" dirty="0" smtClean="0">
              <a:latin typeface="標楷體" pitchFamily="65" charset="-120"/>
              <a:ea typeface="標楷體" pitchFamily="65" charset="-120"/>
            </a:endParaRPr>
          </a:p>
          <a:p>
            <a:pPr marL="0" indent="0">
              <a:buNone/>
            </a:pPr>
            <a:endParaRPr lang="en-US" altLang="zh-TW" sz="2000" b="1" dirty="0">
              <a:latin typeface="標楷體" pitchFamily="65" charset="-120"/>
              <a:ea typeface="標楷體" pitchFamily="65" charset="-120"/>
            </a:endParaRPr>
          </a:p>
          <a:p>
            <a:pPr marL="0" indent="0">
              <a:buNone/>
            </a:pPr>
            <a:r>
              <a:rPr lang="zh-TW" altLang="en-US" sz="2000" b="1" dirty="0" smtClean="0">
                <a:latin typeface="標楷體" pitchFamily="65" charset="-120"/>
                <a:ea typeface="標楷體" pitchFamily="65" charset="-120"/>
              </a:rPr>
              <a:t>讓</a:t>
            </a:r>
            <a:r>
              <a:rPr lang="zh-TW" altLang="en-US" sz="2000" b="1" dirty="0" smtClean="0">
                <a:latin typeface="微軟正黑體" pitchFamily="34" charset="-120"/>
                <a:ea typeface="微軟正黑體" pitchFamily="34" charset="-120"/>
              </a:rPr>
              <a:t>使用者的原始意圖 </a:t>
            </a:r>
            <a:r>
              <a:rPr lang="en-US" altLang="zh-TW" sz="2000" b="1" dirty="0" smtClean="0">
                <a:latin typeface="微軟正黑體" pitchFamily="34" charset="-120"/>
                <a:ea typeface="微軟正黑體" pitchFamily="34" charset="-120"/>
              </a:rPr>
              <a:t>(original intension)</a:t>
            </a:r>
            <a:r>
              <a:rPr lang="zh-TW" altLang="en-US" sz="2000" b="1" dirty="0" smtClean="0">
                <a:latin typeface="微軟正黑體" pitchFamily="34" charset="-120"/>
                <a:ea typeface="微軟正黑體" pitchFamily="34" charset="-120"/>
              </a:rPr>
              <a:t> </a:t>
            </a:r>
            <a:r>
              <a:rPr lang="zh-TW" altLang="en-US" sz="2000" b="1" dirty="0" smtClean="0">
                <a:latin typeface="標楷體" pitchFamily="65" charset="-120"/>
                <a:ea typeface="標楷體" pitchFamily="65" charset="-120"/>
              </a:rPr>
              <a:t>一路走下來 成為 </a:t>
            </a:r>
            <a:r>
              <a:rPr lang="en-US" altLang="zh-TW" sz="2000" b="1" dirty="0" smtClean="0">
                <a:latin typeface="標楷體" pitchFamily="65" charset="-120"/>
                <a:ea typeface="標楷體" pitchFamily="65" charset="-120"/>
              </a:rPr>
              <a:t>class </a:t>
            </a:r>
            <a:r>
              <a:rPr lang="zh-TW" altLang="en-US" sz="2000" b="1" dirty="0" smtClean="0">
                <a:latin typeface="標楷體" pitchFamily="65" charset="-120"/>
                <a:ea typeface="標楷體" pitchFamily="65" charset="-120"/>
              </a:rPr>
              <a:t>及</a:t>
            </a:r>
            <a:r>
              <a:rPr lang="zh-TW" altLang="en-US" sz="2000" b="1" dirty="0">
                <a:latin typeface="標楷體" pitchFamily="65" charset="-120"/>
                <a:ea typeface="標楷體" pitchFamily="65" charset="-120"/>
              </a:rPr>
              <a:t> </a:t>
            </a:r>
            <a:r>
              <a:rPr lang="en-US" altLang="zh-TW" sz="2000" b="1" dirty="0" smtClean="0">
                <a:latin typeface="標楷體" pitchFamily="65" charset="-120"/>
                <a:ea typeface="標楷體" pitchFamily="65" charset="-120"/>
              </a:rPr>
              <a:t>method </a:t>
            </a:r>
            <a:r>
              <a:rPr lang="zh-TW" altLang="en-US" sz="2000" b="1" dirty="0" smtClean="0">
                <a:latin typeface="標楷體" pitchFamily="65" charset="-120"/>
                <a:ea typeface="標楷體" pitchFamily="65" charset="-120"/>
              </a:rPr>
              <a:t>的名字 這將使得開發者維持思考的一致性 因而 產出優質軟體</a:t>
            </a:r>
            <a:endParaRPr lang="en-US" altLang="zh-TW" sz="2000" b="1" dirty="0" smtClean="0">
              <a:latin typeface="標楷體" pitchFamily="65" charset="-120"/>
              <a:ea typeface="標楷體" pitchFamily="65" charset="-120"/>
            </a:endParaRPr>
          </a:p>
          <a:p>
            <a:pPr marL="0" indent="0">
              <a:buNone/>
            </a:pPr>
            <a:r>
              <a:rPr lang="zh-TW" altLang="en-US" sz="2000" b="1" dirty="0" smtClean="0">
                <a:latin typeface="標楷體" pitchFamily="65" charset="-120"/>
                <a:ea typeface="標楷體" pitchFamily="65" charset="-120"/>
              </a:rPr>
              <a:t>如果 我們無法把意圖精準命名 這表示我們對觀念了解不清楚 或者這名字包含太多觀念了</a:t>
            </a:r>
            <a:r>
              <a:rPr lang="en-US" altLang="zh-TW" sz="2000" b="1" dirty="0" smtClean="0">
                <a:latin typeface="標楷體" pitchFamily="65" charset="-120"/>
                <a:ea typeface="標楷體" pitchFamily="65" charset="-120"/>
              </a:rPr>
              <a:t>(</a:t>
            </a:r>
            <a:r>
              <a:rPr lang="zh-TW" altLang="en-US" sz="2000" b="1" dirty="0" smtClean="0">
                <a:latin typeface="標楷體" pitchFamily="65" charset="-120"/>
                <a:ea typeface="標楷體" pitchFamily="65" charset="-120"/>
              </a:rPr>
              <a:t>要細分之</a:t>
            </a:r>
            <a:r>
              <a:rPr lang="en-US" altLang="zh-TW" sz="2000" b="1" dirty="0" smtClean="0">
                <a:latin typeface="標楷體" pitchFamily="65" charset="-120"/>
                <a:ea typeface="標楷體" pitchFamily="65" charset="-120"/>
              </a:rPr>
              <a:t>)</a:t>
            </a:r>
            <a:r>
              <a:rPr lang="zh-TW" altLang="en-US" sz="2000" b="1" dirty="0" smtClean="0">
                <a:latin typeface="標楷體" pitchFamily="65" charset="-120"/>
                <a:ea typeface="標楷體" pitchFamily="65" charset="-120"/>
              </a:rPr>
              <a:t> </a:t>
            </a:r>
            <a:endParaRPr lang="en-US" altLang="zh-TW" sz="2000" b="1" dirty="0" smtClean="0">
              <a:latin typeface="標楷體" pitchFamily="65" charset="-120"/>
              <a:ea typeface="標楷體" pitchFamily="65" charset="-120"/>
            </a:endParaRPr>
          </a:p>
          <a:p>
            <a:pPr marL="0" indent="0">
              <a:buNone/>
            </a:pPr>
            <a:endParaRPr lang="en-US" altLang="zh-TW" sz="2000" dirty="0" smtClean="0"/>
          </a:p>
          <a:p>
            <a:pPr marL="0" indent="0">
              <a:buNone/>
            </a:pPr>
            <a:r>
              <a:rPr lang="zh-TW" altLang="en-US" sz="2000" b="1" dirty="0" smtClean="0"/>
              <a:t>例子</a:t>
            </a:r>
            <a:r>
              <a:rPr lang="en-US" altLang="zh-TW" sz="2000" b="1" dirty="0" smtClean="0"/>
              <a:t>:</a:t>
            </a:r>
            <a:r>
              <a:rPr lang="en-US" altLang="zh-TW" sz="2000" dirty="0" smtClean="0"/>
              <a:t> method</a:t>
            </a:r>
            <a:r>
              <a:rPr lang="zh-TW" altLang="en-US" sz="2000" b="1" dirty="0" smtClean="0">
                <a:latin typeface="標楷體" pitchFamily="65" charset="-120"/>
                <a:ea typeface="標楷體" pitchFamily="65" charset="-120"/>
              </a:rPr>
              <a:t>命名 </a:t>
            </a:r>
            <a:r>
              <a:rPr lang="en-US" altLang="zh-TW" sz="2000" b="1" dirty="0" err="1" smtClean="0">
                <a:latin typeface="標楷體" pitchFamily="65" charset="-120"/>
                <a:ea typeface="標楷體" pitchFamily="65" charset="-120"/>
              </a:rPr>
              <a:t>isCustomer</a:t>
            </a:r>
            <a:r>
              <a:rPr lang="en-US" altLang="zh-TW" sz="2000" b="1" dirty="0" smtClean="0">
                <a:latin typeface="標楷體" pitchFamily="65" charset="-120"/>
                <a:ea typeface="標楷體" pitchFamily="65" charset="-120"/>
              </a:rPr>
              <a:t> (name) returns </a:t>
            </a:r>
            <a:r>
              <a:rPr lang="en-US" altLang="zh-TW" sz="2000" b="1" dirty="0" err="1" smtClean="0">
                <a:latin typeface="標楷體" pitchFamily="65" charset="-120"/>
                <a:ea typeface="標楷體" pitchFamily="65" charset="-120"/>
              </a:rPr>
              <a:t>boolean</a:t>
            </a:r>
            <a:r>
              <a:rPr lang="en-US" altLang="zh-TW" sz="2000" b="1" dirty="0" smtClean="0">
                <a:latin typeface="標楷體" pitchFamily="65" charset="-120"/>
                <a:ea typeface="標楷體" pitchFamily="65" charset="-120"/>
              </a:rPr>
              <a:t> </a:t>
            </a:r>
          </a:p>
          <a:p>
            <a:pPr marL="0" indent="0">
              <a:buNone/>
            </a:pPr>
            <a:r>
              <a:rPr lang="en-US" altLang="zh-TW" sz="2000" b="1" dirty="0">
                <a:latin typeface="標楷體" pitchFamily="65" charset="-120"/>
                <a:ea typeface="標楷體" pitchFamily="65" charset="-120"/>
              </a:rPr>
              <a:t> </a:t>
            </a:r>
            <a:r>
              <a:rPr lang="en-US" altLang="zh-TW" sz="2000" b="1" dirty="0" smtClean="0">
                <a:latin typeface="標楷體" pitchFamily="65" charset="-120"/>
                <a:ea typeface="標楷體" pitchFamily="65" charset="-120"/>
              </a:rPr>
              <a:t>    if name is in the customer collection then return true else return false</a:t>
            </a:r>
          </a:p>
          <a:p>
            <a:pPr marL="0" indent="0">
              <a:buNone/>
            </a:pPr>
            <a:endParaRPr lang="en-US" altLang="zh-TW" sz="2000" dirty="0"/>
          </a:p>
          <a:p>
            <a:pPr marL="0" indent="0">
              <a:buNone/>
            </a:pPr>
            <a:r>
              <a:rPr lang="en-US" altLang="zh-TW" sz="1400" dirty="0" smtClean="0"/>
              <a:t>[David Bernstein, “What is in a Name?” </a:t>
            </a:r>
            <a:r>
              <a:rPr lang="en-US" altLang="zh-TW" sz="1400" dirty="0" err="1" smtClean="0"/>
              <a:t>AgileConnection</a:t>
            </a:r>
            <a:r>
              <a:rPr lang="en-US" altLang="zh-TW" sz="1400" dirty="0" smtClean="0"/>
              <a:t> To Go, Apr. 5, 2018]</a:t>
            </a:r>
            <a:endParaRPr lang="zh-TW" altLang="en-US" sz="1400" dirty="0"/>
          </a:p>
        </p:txBody>
      </p:sp>
      <p:sp>
        <p:nvSpPr>
          <p:cNvPr id="3" name="標題 2"/>
          <p:cNvSpPr>
            <a:spLocks noGrp="1"/>
          </p:cNvSpPr>
          <p:nvPr>
            <p:ph type="title"/>
          </p:nvPr>
        </p:nvSpPr>
        <p:spPr/>
        <p:txBody>
          <a:bodyPr/>
          <a:lstStyle/>
          <a:p>
            <a:r>
              <a:rPr lang="zh-TW" altLang="en-US" dirty="0">
                <a:solidFill>
                  <a:schemeClr val="tx1"/>
                </a:solidFill>
                <a:ea typeface="標楷體" pitchFamily="65" charset="-120"/>
              </a:rPr>
              <a:t>英詞 </a:t>
            </a:r>
            <a:r>
              <a:rPr lang="zh-TW" altLang="en-US" dirty="0" smtClean="0">
                <a:solidFill>
                  <a:schemeClr val="tx1"/>
                </a:solidFill>
                <a:ea typeface="標楷體" pitchFamily="65" charset="-120"/>
              </a:rPr>
              <a:t>命名 </a:t>
            </a:r>
            <a:r>
              <a:rPr lang="en-US" altLang="zh-TW" dirty="0" smtClean="0">
                <a:solidFill>
                  <a:schemeClr val="tx1"/>
                </a:solidFill>
                <a:ea typeface="標楷體" pitchFamily="65" charset="-120"/>
              </a:rPr>
              <a:t>(Cont.)</a:t>
            </a:r>
            <a:endParaRPr lang="zh-TW" altLang="en-US" dirty="0"/>
          </a:p>
        </p:txBody>
      </p:sp>
    </p:spTree>
    <p:extLst>
      <p:ext uri="{BB962C8B-B14F-4D97-AF65-F5344CB8AC3E}">
        <p14:creationId xmlns:p14="http://schemas.microsoft.com/office/powerpoint/2010/main" val="4057041456"/>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FE323C4-E2D3-451A-A2FA-6784109B4EDC}" type="slidenum">
              <a:rPr lang="zh-TW" altLang="en-US" smtClean="0">
                <a:solidFill>
                  <a:schemeClr val="tx1"/>
                </a:solidFill>
              </a:rPr>
              <a:pPr>
                <a:defRPr/>
              </a:pPr>
              <a:t>422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英詞 命名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600201"/>
            <a:ext cx="10972800" cy="2043113"/>
          </a:xfrm>
          <a:prstGeom prst="rect">
            <a:avLst/>
          </a:prstGeom>
        </p:spPr>
        <p:txBody>
          <a:bodyPr/>
          <a:lstStyle/>
          <a:p>
            <a:pPr>
              <a:buFont typeface="Wingdings" pitchFamily="2" charset="2"/>
              <a:buNone/>
              <a:defRPr/>
            </a:pPr>
            <a:r>
              <a:rPr lang="zh-TW" altLang="en-US" dirty="0" smtClean="0">
                <a:solidFill>
                  <a:schemeClr val="tx1"/>
                </a:solidFill>
                <a:ea typeface="標楷體" pitchFamily="65" charset="-120"/>
              </a:rPr>
              <a:t>英詞 要易了解，才記得住 </a:t>
            </a:r>
            <a:r>
              <a:rPr lang="en-US" altLang="zh-TW" dirty="0" smtClean="0">
                <a:solidFill>
                  <a:schemeClr val="tx1"/>
                </a:solidFill>
                <a:ea typeface="標楷體" pitchFamily="65" charset="-120"/>
              </a:rPr>
              <a:t>(sticky </a:t>
            </a:r>
            <a:r>
              <a:rPr lang="zh-TW" altLang="en-US" dirty="0" smtClean="0">
                <a:solidFill>
                  <a:schemeClr val="tx1"/>
                </a:solidFill>
                <a:ea typeface="標楷體" pitchFamily="65" charset="-120"/>
              </a:rPr>
              <a:t>黏得緊不脫落 意即不忘記</a:t>
            </a:r>
            <a:r>
              <a:rPr lang="en-US" altLang="zh-TW" dirty="0" smtClean="0">
                <a:solidFill>
                  <a:schemeClr val="tx1"/>
                </a:solidFill>
                <a:ea typeface="標楷體" pitchFamily="65" charset="-120"/>
              </a:rPr>
              <a:t>)</a:t>
            </a:r>
          </a:p>
          <a:p>
            <a:pPr>
              <a:buFont typeface="Wingdings" pitchFamily="2" charset="2"/>
              <a:buNone/>
              <a:defRPr/>
            </a:pPr>
            <a:endParaRPr lang="en-US" altLang="zh-TW" dirty="0" smtClean="0">
              <a:solidFill>
                <a:schemeClr val="tx1"/>
              </a:solidFill>
              <a:ea typeface="標楷體" pitchFamily="65" charset="-120"/>
            </a:endParaRPr>
          </a:p>
          <a:p>
            <a:pPr>
              <a:buFont typeface="Wingdings" pitchFamily="2" charset="2"/>
              <a:buNone/>
              <a:defRPr/>
            </a:pPr>
            <a:r>
              <a:rPr lang="zh-TW" altLang="en-US" dirty="0" smtClean="0">
                <a:solidFill>
                  <a:schemeClr val="tx1"/>
                </a:solidFill>
                <a:ea typeface="標楷體" pitchFamily="65" charset="-120"/>
              </a:rPr>
              <a:t>請用三秒鐘  默記下面英詞   再寫出：</a:t>
            </a:r>
            <a:endParaRPr lang="en-US" altLang="zh-TW" dirty="0" smtClean="0">
              <a:solidFill>
                <a:schemeClr val="tx1"/>
              </a:solidFill>
              <a:ea typeface="標楷體" pitchFamily="65" charset="-120"/>
            </a:endParaRPr>
          </a:p>
          <a:p>
            <a:pPr>
              <a:buFont typeface="Wingdings" pitchFamily="2" charset="2"/>
              <a:buNone/>
              <a:defRPr/>
            </a:pPr>
            <a:endParaRPr lang="zh-TW" altLang="en-US" dirty="0">
              <a:solidFill>
                <a:schemeClr val="tx1"/>
              </a:solidFill>
            </a:endParaRPr>
          </a:p>
        </p:txBody>
      </p:sp>
      <p:sp>
        <p:nvSpPr>
          <p:cNvPr id="7" name="文字方塊 6"/>
          <p:cNvSpPr txBox="1">
            <a:spLocks noChangeArrowheads="1"/>
          </p:cNvSpPr>
          <p:nvPr/>
        </p:nvSpPr>
        <p:spPr bwMode="auto">
          <a:xfrm>
            <a:off x="571500" y="4000500"/>
            <a:ext cx="1000125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3200" dirty="0">
                <a:latin typeface="標楷體" pitchFamily="65" charset="-120"/>
                <a:ea typeface="標楷體" pitchFamily="65" charset="-120"/>
              </a:rPr>
              <a:t>測驗一</a:t>
            </a:r>
            <a:r>
              <a:rPr lang="en-US" altLang="zh-TW" sz="3200" dirty="0">
                <a:latin typeface="標楷體" pitchFamily="65" charset="-120"/>
                <a:ea typeface="標楷體" pitchFamily="65" charset="-120"/>
              </a:rPr>
              <a:t>:  </a:t>
            </a:r>
            <a:r>
              <a:rPr lang="en-US" altLang="zh-TW" sz="3200" dirty="0" smtClean="0">
                <a:latin typeface="標楷體" pitchFamily="65" charset="-120"/>
                <a:ea typeface="標楷體" pitchFamily="65" charset="-120"/>
              </a:rPr>
              <a:t>W8T020   </a:t>
            </a:r>
            <a:r>
              <a:rPr lang="en-US" altLang="zh-TW" sz="3200" dirty="0" err="1">
                <a:latin typeface="標楷體" pitchFamily="65" charset="-120"/>
                <a:ea typeface="標楷體" pitchFamily="65" charset="-120"/>
              </a:rPr>
              <a:t>Oleogg</a:t>
            </a:r>
            <a:r>
              <a:rPr lang="en-US" altLang="zh-TW" sz="3200" dirty="0">
                <a:latin typeface="標楷體" pitchFamily="65" charset="-120"/>
                <a:ea typeface="標楷體" pitchFamily="65" charset="-120"/>
              </a:rPr>
              <a:t>  </a:t>
            </a:r>
            <a:r>
              <a:rPr lang="en-US" altLang="zh-TW" sz="3200" dirty="0" err="1">
                <a:latin typeface="標楷體" pitchFamily="65" charset="-120"/>
                <a:ea typeface="標楷體" pitchFamily="65" charset="-120"/>
              </a:rPr>
              <a:t>Crosmioft</a:t>
            </a:r>
            <a:endParaRPr lang="zh-TW" altLang="en-US" sz="3200" dirty="0">
              <a:latin typeface="標楷體" pitchFamily="65" charset="-120"/>
              <a:ea typeface="標楷體" pitchFamily="65" charset="-120"/>
            </a:endParaRPr>
          </a:p>
        </p:txBody>
      </p:sp>
      <p:sp>
        <p:nvSpPr>
          <p:cNvPr id="8" name="文字方塊 7"/>
          <p:cNvSpPr txBox="1">
            <a:spLocks noChangeArrowheads="1"/>
          </p:cNvSpPr>
          <p:nvPr/>
        </p:nvSpPr>
        <p:spPr bwMode="auto">
          <a:xfrm>
            <a:off x="571500" y="5357813"/>
            <a:ext cx="10287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3200">
                <a:latin typeface="標楷體" pitchFamily="65" charset="-120"/>
                <a:ea typeface="標楷體" pitchFamily="65" charset="-120"/>
              </a:rPr>
              <a:t>測驗二</a:t>
            </a:r>
            <a:r>
              <a:rPr lang="en-US" altLang="zh-TW" sz="3200">
                <a:latin typeface="標楷體" pitchFamily="65" charset="-120"/>
                <a:ea typeface="標楷體" pitchFamily="65" charset="-120"/>
              </a:rPr>
              <a:t>:  TW2008   Google  Microsoft</a:t>
            </a:r>
          </a:p>
        </p:txBody>
      </p:sp>
    </p:spTree>
    <p:extLst>
      <p:ext uri="{BB962C8B-B14F-4D97-AF65-F5344CB8AC3E}">
        <p14:creationId xmlns:p14="http://schemas.microsoft.com/office/powerpoint/2010/main" val="3857068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1B8B340-7C26-4EC0-AFDC-E18DF06E4706}" type="slidenum">
              <a:rPr lang="zh-TW" altLang="en-US" smtClean="0">
                <a:solidFill>
                  <a:schemeClr val="tx1"/>
                </a:solidFill>
              </a:rPr>
              <a:pPr>
                <a:defRPr/>
              </a:pPr>
              <a:t>423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英詞 命名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19072"/>
            <a:ext cx="8534400" cy="4001008"/>
          </a:xfrm>
          <a:prstGeom prst="rect">
            <a:avLst/>
          </a:prstGeom>
        </p:spPr>
        <p:txBody>
          <a:bodyPr>
            <a:normAutofit/>
          </a:bodyPr>
          <a:lstStyle/>
          <a:p>
            <a:pPr>
              <a:defRPr/>
            </a:pPr>
            <a:r>
              <a:rPr lang="zh-TW" altLang="en-US" dirty="0" smtClean="0">
                <a:solidFill>
                  <a:schemeClr val="tx1"/>
                </a:solidFill>
                <a:latin typeface="標楷體" pitchFamily="65" charset="-120"/>
                <a:ea typeface="標楷體" pitchFamily="65" charset="-120"/>
              </a:rPr>
              <a:t>上面的英詞 </a:t>
            </a:r>
            <a:r>
              <a:rPr lang="en-US" altLang="zh-TW" dirty="0" smtClean="0">
                <a:solidFill>
                  <a:schemeClr val="tx1"/>
                </a:solidFill>
                <a:latin typeface="標楷體" pitchFamily="65" charset="-120"/>
                <a:ea typeface="標楷體" pitchFamily="65" charset="-120"/>
              </a:rPr>
              <a:t>W8T020  TW2008</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雖擁有相同字母 但因排列不同 其易記性  </a:t>
            </a:r>
            <a:r>
              <a:rPr lang="en-US" altLang="zh-TW" dirty="0" smtClean="0">
                <a:solidFill>
                  <a:schemeClr val="tx1"/>
                </a:solidFill>
                <a:latin typeface="標楷體" pitchFamily="65" charset="-120"/>
                <a:ea typeface="標楷體" pitchFamily="65" charset="-120"/>
              </a:rPr>
              <a:t>(stickiness) </a:t>
            </a:r>
            <a:r>
              <a:rPr lang="zh-TW" altLang="en-US" dirty="0" smtClean="0">
                <a:solidFill>
                  <a:schemeClr val="tx1"/>
                </a:solidFill>
                <a:latin typeface="標楷體" pitchFamily="65" charset="-120"/>
                <a:ea typeface="標楷體" pitchFamily="65" charset="-120"/>
              </a:rPr>
              <a:t>品質差異甚大</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TW2008 </a:t>
            </a:r>
            <a:r>
              <a:rPr lang="zh-TW" altLang="en-US" dirty="0" smtClean="0">
                <a:solidFill>
                  <a:schemeClr val="tx1"/>
                </a:solidFill>
                <a:latin typeface="標楷體" pitchFamily="65" charset="-120"/>
                <a:ea typeface="標楷體" pitchFamily="65" charset="-120"/>
              </a:rPr>
              <a:t>使讀者聯想到</a:t>
            </a:r>
            <a:r>
              <a:rPr lang="en-US" altLang="zh-TW" dirty="0" smtClean="0">
                <a:solidFill>
                  <a:schemeClr val="tx1"/>
                </a:solidFill>
                <a:latin typeface="標楷體" pitchFamily="65" charset="-120"/>
                <a:ea typeface="標楷體" pitchFamily="65" charset="-120"/>
              </a:rPr>
              <a:t>:</a:t>
            </a: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   1. TAIWAN (TW) 2. </a:t>
            </a:r>
            <a:r>
              <a:rPr lang="zh-TW" altLang="en-US" dirty="0" smtClean="0">
                <a:solidFill>
                  <a:schemeClr val="tx1"/>
                </a:solidFill>
                <a:latin typeface="標楷體" pitchFamily="65" charset="-120"/>
                <a:ea typeface="標楷體" pitchFamily="65" charset="-120"/>
              </a:rPr>
              <a:t>西元</a:t>
            </a:r>
            <a:r>
              <a:rPr lang="en-US" altLang="zh-TW" dirty="0" smtClean="0">
                <a:solidFill>
                  <a:schemeClr val="tx1"/>
                </a:solidFill>
                <a:latin typeface="標楷體" pitchFamily="65" charset="-120"/>
                <a:ea typeface="標楷體" pitchFamily="65" charset="-120"/>
              </a:rPr>
              <a:t>2008</a:t>
            </a:r>
            <a:r>
              <a:rPr lang="zh-TW" altLang="en-US" dirty="0" smtClean="0">
                <a:solidFill>
                  <a:schemeClr val="tx1"/>
                </a:solidFill>
                <a:latin typeface="標楷體" pitchFamily="65" charset="-120"/>
                <a:ea typeface="標楷體" pitchFamily="65" charset="-120"/>
              </a:rPr>
              <a:t>年 </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這兩個印象深刻的詞 易了解 因而易記</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W8T020 </a:t>
            </a:r>
            <a:r>
              <a:rPr lang="zh-TW" altLang="en-US" dirty="0" smtClean="0">
                <a:solidFill>
                  <a:schemeClr val="tx1"/>
                </a:solidFill>
                <a:latin typeface="標楷體" pitchFamily="65" charset="-120"/>
                <a:ea typeface="標楷體" pitchFamily="65" charset="-120"/>
              </a:rPr>
              <a:t>則無此機制 讀者需死背字母順序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所以易忘 不易記得</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997639564"/>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A81BE3C-F1AE-4B6F-B63D-79D67592DDBB}" type="slidenum">
              <a:rPr lang="zh-TW" altLang="en-US" smtClean="0">
                <a:solidFill>
                  <a:schemeClr val="tx1"/>
                </a:solidFill>
              </a:rPr>
              <a:pPr>
                <a:defRPr/>
              </a:pPr>
              <a:t>424</a:t>
            </a:fld>
            <a:endParaRPr lang="en-US" altLang="zh-TW">
              <a:solidFill>
                <a:schemeClr val="tx1"/>
              </a:solidFill>
            </a:endParaRPr>
          </a:p>
        </p:txBody>
      </p:sp>
      <p:sp>
        <p:nvSpPr>
          <p:cNvPr id="79874"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Pseudo code </a:t>
            </a:r>
            <a:r>
              <a:rPr lang="zh-TW" altLang="en-US" dirty="0" smtClean="0">
                <a:solidFill>
                  <a:schemeClr val="tx1"/>
                </a:solidFill>
                <a:latin typeface="標楷體" pitchFamily="65" charset="-120"/>
                <a:ea typeface="標楷體" pitchFamily="65" charset="-120"/>
              </a:rPr>
              <a:t>基本</a:t>
            </a:r>
            <a:r>
              <a:rPr lang="zh-TW" altLang="en-US" dirty="0" smtClean="0">
                <a:solidFill>
                  <a:schemeClr val="tx1"/>
                </a:solidFill>
                <a:latin typeface="Times New Roman" pitchFamily="18" charset="0"/>
                <a:ea typeface="標楷體" pitchFamily="65" charset="-120"/>
              </a:rPr>
              <a:t>結構有三</a:t>
            </a:r>
          </a:p>
        </p:txBody>
      </p:sp>
      <p:sp>
        <p:nvSpPr>
          <p:cNvPr id="79875" name="Rectangle 3"/>
          <p:cNvSpPr>
            <a:spLocks noGrp="1" noChangeArrowheads="1"/>
          </p:cNvSpPr>
          <p:nvPr>
            <p:ph sz="quarter" idx="4294967295"/>
          </p:nvPr>
        </p:nvSpPr>
        <p:spPr>
          <a:xfrm>
            <a:off x="1524000" y="1792224"/>
            <a:ext cx="8534400" cy="3493008"/>
          </a:xfrm>
          <a:prstGeom prst="rect">
            <a:avLst/>
          </a:prstGeom>
        </p:spPr>
        <p:txBody>
          <a:bodyPr>
            <a:normAutofit fontScale="92500" lnSpcReduction="10000"/>
          </a:bodyPr>
          <a:lstStyle/>
          <a:p>
            <a:pPr marL="609600" indent="-609600" eaLnBrk="1" hangingPunct="1">
              <a:lnSpc>
                <a:spcPct val="80000"/>
              </a:lnSpc>
              <a:buFont typeface="Wingdings" pitchFamily="2" charset="2"/>
              <a:buNone/>
              <a:defRPr/>
            </a:pPr>
            <a:r>
              <a:rPr lang="en-US" altLang="zh-TW" sz="1800" dirty="0" smtClean="0">
                <a:solidFill>
                  <a:schemeClr val="tx1"/>
                </a:solidFill>
                <a:latin typeface="Times New Roman" pitchFamily="18" charset="0"/>
                <a:ea typeface="標楷體" pitchFamily="65" charset="-120"/>
              </a:rPr>
              <a:t>1. Sequence  </a:t>
            </a:r>
            <a:r>
              <a:rPr lang="zh-TW" altLang="en-US" sz="1800" dirty="0" smtClean="0">
                <a:solidFill>
                  <a:schemeClr val="tx1"/>
                </a:solidFill>
                <a:latin typeface="Times New Roman" pitchFamily="18" charset="0"/>
                <a:ea typeface="標楷體" pitchFamily="65" charset="-120"/>
              </a:rPr>
              <a:t>如</a:t>
            </a:r>
            <a:r>
              <a:rPr lang="en-US" altLang="zh-TW" sz="1800" dirty="0" smtClean="0">
                <a:solidFill>
                  <a:schemeClr val="tx1"/>
                </a:solidFill>
                <a:latin typeface="Times New Roman" pitchFamily="18" charset="0"/>
                <a:ea typeface="標楷體" pitchFamily="65" charset="-120"/>
              </a:rPr>
              <a:t>: </a:t>
            </a:r>
          </a:p>
          <a:p>
            <a:pPr marL="609600" indent="-609600" eaLnBrk="1" hangingPunct="1">
              <a:lnSpc>
                <a:spcPct val="80000"/>
              </a:lnSpc>
              <a:buFont typeface="Wingdings" pitchFamily="2" charset="2"/>
              <a:buNone/>
              <a:defRPr/>
            </a:pPr>
            <a:r>
              <a:rPr lang="en-US" altLang="zh-TW" sz="1600" dirty="0" smtClean="0">
                <a:solidFill>
                  <a:schemeClr val="tx1"/>
                </a:solidFill>
                <a:latin typeface="Times New Roman" pitchFamily="18" charset="0"/>
                <a:ea typeface="標楷體" pitchFamily="65" charset="-120"/>
              </a:rPr>
              <a:t>     1.</a:t>
            </a:r>
            <a:r>
              <a:rPr lang="zh-TW" altLang="en-US" sz="1600" dirty="0" smtClean="0">
                <a:solidFill>
                  <a:schemeClr val="tx1"/>
                </a:solidFill>
                <a:latin typeface="Times New Roman" pitchFamily="18" charset="0"/>
                <a:ea typeface="標楷體" pitchFamily="65" charset="-120"/>
              </a:rPr>
              <a:t>從 </a:t>
            </a:r>
            <a:r>
              <a:rPr lang="en-US" altLang="zh-TW" sz="1600" i="1" dirty="0" smtClean="0">
                <a:solidFill>
                  <a:schemeClr val="tx1"/>
                </a:solidFill>
                <a:latin typeface="Times New Roman" pitchFamily="18" charset="0"/>
                <a:ea typeface="標楷體" pitchFamily="65" charset="-120"/>
              </a:rPr>
              <a:t>array[</a:t>
            </a:r>
            <a:r>
              <a:rPr lang="en-US" altLang="zh-TW" sz="1600" i="1" dirty="0" err="1" smtClean="0">
                <a:solidFill>
                  <a:schemeClr val="tx1"/>
                </a:solidFill>
                <a:latin typeface="Times New Roman" pitchFamily="18" charset="0"/>
                <a:ea typeface="標楷體" pitchFamily="65" charset="-120"/>
              </a:rPr>
              <a:t>i</a:t>
            </a:r>
            <a:r>
              <a:rPr lang="en-US" altLang="zh-TW" sz="1600" i="1" dirty="0" smtClean="0">
                <a:solidFill>
                  <a:schemeClr val="tx1"/>
                </a:solidFill>
                <a:latin typeface="Times New Roman" pitchFamily="18" charset="0"/>
                <a:ea typeface="標楷體" pitchFamily="65" charset="-120"/>
              </a:rPr>
              <a:t>..N-1] </a:t>
            </a:r>
            <a:r>
              <a:rPr lang="zh-TW" altLang="en-US" sz="1600" dirty="0" smtClean="0">
                <a:solidFill>
                  <a:schemeClr val="tx1"/>
                </a:solidFill>
                <a:latin typeface="Times New Roman" pitchFamily="18" charset="0"/>
                <a:ea typeface="標楷體" pitchFamily="65" charset="-120"/>
              </a:rPr>
              <a:t>中</a:t>
            </a:r>
            <a:r>
              <a:rPr lang="en-US" altLang="zh-TW" sz="1600" dirty="0" smtClean="0">
                <a:solidFill>
                  <a:schemeClr val="tx1"/>
                </a:solidFill>
                <a:latin typeface="Times New Roman" pitchFamily="18" charset="0"/>
                <a:ea typeface="標楷體" pitchFamily="65" charset="-120"/>
              </a:rPr>
              <a:t>select</a:t>
            </a:r>
            <a:r>
              <a:rPr lang="zh-TW" altLang="en-US" sz="1600" dirty="0" smtClean="0">
                <a:solidFill>
                  <a:schemeClr val="tx1"/>
                </a:solidFill>
                <a:latin typeface="Times New Roman" pitchFamily="18" charset="0"/>
                <a:ea typeface="標楷體" pitchFamily="65" charset="-120"/>
              </a:rPr>
              <a:t>出 </a:t>
            </a:r>
            <a:r>
              <a:rPr lang="en-US" altLang="zh-TW" sz="1600" dirty="0" smtClean="0">
                <a:solidFill>
                  <a:schemeClr val="tx1"/>
                </a:solidFill>
                <a:latin typeface="Times New Roman" pitchFamily="18" charset="0"/>
                <a:ea typeface="標楷體" pitchFamily="65" charset="-120"/>
              </a:rPr>
              <a:t>min</a:t>
            </a:r>
            <a:r>
              <a:rPr lang="zh-TW" altLang="en-US" sz="1600" dirty="0" smtClean="0">
                <a:solidFill>
                  <a:schemeClr val="tx1"/>
                </a:solidFill>
                <a:latin typeface="Times New Roman" pitchFamily="18" charset="0"/>
                <a:ea typeface="標楷體" pitchFamily="65" charset="-120"/>
              </a:rPr>
              <a:t>，且換到</a:t>
            </a:r>
            <a:r>
              <a:rPr lang="zh-TW" altLang="en-US" sz="1600" i="1" dirty="0" smtClean="0">
                <a:solidFill>
                  <a:schemeClr val="tx1"/>
                </a:solidFill>
                <a:latin typeface="Times New Roman" pitchFamily="18" charset="0"/>
                <a:ea typeface="標楷體" pitchFamily="65" charset="-120"/>
              </a:rPr>
              <a:t>它</a:t>
            </a:r>
            <a:r>
              <a:rPr lang="zh-TW" altLang="en-US" sz="1600" dirty="0" smtClean="0">
                <a:solidFill>
                  <a:schemeClr val="tx1"/>
                </a:solidFill>
                <a:latin typeface="Times New Roman" pitchFamily="18" charset="0"/>
                <a:ea typeface="標楷體" pitchFamily="65" charset="-120"/>
              </a:rPr>
              <a:t>的第一個位置</a:t>
            </a:r>
          </a:p>
          <a:p>
            <a:pPr marL="609600" indent="-609600" eaLnBrk="1" hangingPunct="1">
              <a:lnSpc>
                <a:spcPct val="80000"/>
              </a:lnSpc>
              <a:buFont typeface="Wingdings" pitchFamily="2" charset="2"/>
              <a:buNone/>
              <a:defRPr/>
            </a:pPr>
            <a:r>
              <a:rPr lang="en-US" altLang="zh-TW" sz="1600" dirty="0" smtClean="0">
                <a:solidFill>
                  <a:schemeClr val="tx1"/>
                </a:solidFill>
                <a:latin typeface="Times New Roman" pitchFamily="18" charset="0"/>
                <a:ea typeface="標楷體" pitchFamily="65" charset="-120"/>
              </a:rPr>
              <a:t>     2.</a:t>
            </a:r>
            <a:r>
              <a:rPr lang="zh-TW" altLang="en-US" sz="1600" dirty="0" smtClean="0">
                <a:solidFill>
                  <a:schemeClr val="tx1"/>
                </a:solidFill>
                <a:latin typeface="Times New Roman" pitchFamily="18" charset="0"/>
                <a:ea typeface="標楷體" pitchFamily="65" charset="-120"/>
              </a:rPr>
              <a:t>固定此數不再更動</a:t>
            </a:r>
          </a:p>
          <a:p>
            <a:pPr marL="609600" indent="-609600" eaLnBrk="1" hangingPunct="1">
              <a:lnSpc>
                <a:spcPct val="80000"/>
              </a:lnSpc>
              <a:buFont typeface="Wingdings" pitchFamily="2" charset="2"/>
              <a:buNone/>
              <a:defRPr/>
            </a:pPr>
            <a:endParaRPr lang="zh-TW" altLang="en-US" sz="1600" dirty="0" smtClean="0">
              <a:solidFill>
                <a:schemeClr val="tx1"/>
              </a:solidFill>
              <a:latin typeface="Times New Roman" pitchFamily="18" charset="0"/>
              <a:ea typeface="標楷體" pitchFamily="65" charset="-120"/>
            </a:endParaRPr>
          </a:p>
          <a:p>
            <a:pPr marL="609600" indent="-609600" eaLnBrk="1" hangingPunct="1">
              <a:lnSpc>
                <a:spcPct val="80000"/>
              </a:lnSpc>
              <a:buFont typeface="Wingdings" pitchFamily="2" charset="2"/>
              <a:buNone/>
              <a:defRPr/>
            </a:pPr>
            <a:r>
              <a:rPr lang="zh-TW" altLang="en-US" sz="1600" dirty="0" smtClean="0">
                <a:solidFill>
                  <a:schemeClr val="tx1"/>
                </a:solidFill>
                <a:latin typeface="Times New Roman" pitchFamily="18" charset="0"/>
                <a:ea typeface="標楷體" pitchFamily="65" charset="-120"/>
              </a:rPr>
              <a:t>   只有</a:t>
            </a:r>
            <a:r>
              <a:rPr lang="en-US" altLang="zh-TW" sz="1600" dirty="0" smtClean="0">
                <a:solidFill>
                  <a:schemeClr val="tx1"/>
                </a:solidFill>
                <a:latin typeface="Times New Roman" pitchFamily="18" charset="0"/>
                <a:ea typeface="標楷體" pitchFamily="65" charset="-120"/>
              </a:rPr>
              <a:t>1.</a:t>
            </a:r>
            <a:r>
              <a:rPr lang="zh-TW" altLang="en-US" sz="1600" dirty="0" smtClean="0">
                <a:solidFill>
                  <a:schemeClr val="tx1"/>
                </a:solidFill>
                <a:latin typeface="Times New Roman" pitchFamily="18" charset="0"/>
                <a:ea typeface="標楷體" pitchFamily="65" charset="-120"/>
              </a:rPr>
              <a:t>無</a:t>
            </a:r>
            <a:r>
              <a:rPr lang="en-US" altLang="zh-TW" sz="1600" dirty="0" smtClean="0">
                <a:solidFill>
                  <a:schemeClr val="tx1"/>
                </a:solidFill>
                <a:latin typeface="Times New Roman" pitchFamily="18" charset="0"/>
                <a:ea typeface="標楷體" pitchFamily="65" charset="-120"/>
              </a:rPr>
              <a:t>2. </a:t>
            </a:r>
            <a:r>
              <a:rPr lang="zh-TW" altLang="en-US" sz="1600" dirty="0" smtClean="0">
                <a:solidFill>
                  <a:schemeClr val="tx1"/>
                </a:solidFill>
                <a:latin typeface="Times New Roman" pitchFamily="18" charset="0"/>
                <a:ea typeface="標楷體" pitchFamily="65" charset="-120"/>
              </a:rPr>
              <a:t>時，不構成</a:t>
            </a:r>
            <a:r>
              <a:rPr lang="en-US" altLang="zh-TW" sz="1600" dirty="0" smtClean="0">
                <a:solidFill>
                  <a:schemeClr val="tx1"/>
                </a:solidFill>
                <a:latin typeface="Times New Roman" pitchFamily="18" charset="0"/>
                <a:ea typeface="標楷體" pitchFamily="65" charset="-120"/>
              </a:rPr>
              <a:t>sequence</a:t>
            </a:r>
            <a:r>
              <a:rPr lang="zh-TW" altLang="en-US" sz="1600" dirty="0" smtClean="0">
                <a:solidFill>
                  <a:schemeClr val="tx1"/>
                </a:solidFill>
                <a:latin typeface="Times New Roman" pitchFamily="18" charset="0"/>
                <a:ea typeface="標楷體" pitchFamily="65" charset="-120"/>
              </a:rPr>
              <a:t>，故不寫</a:t>
            </a:r>
            <a:r>
              <a:rPr lang="en-US" altLang="zh-TW" sz="1600" dirty="0" smtClean="0">
                <a:solidFill>
                  <a:schemeClr val="tx1"/>
                </a:solidFill>
                <a:latin typeface="Times New Roman" pitchFamily="18" charset="0"/>
                <a:ea typeface="標楷體" pitchFamily="65" charset="-120"/>
              </a:rPr>
              <a:t>1.</a:t>
            </a:r>
          </a:p>
          <a:p>
            <a:pPr marL="609600" indent="-609600" eaLnBrk="1" hangingPunct="1">
              <a:lnSpc>
                <a:spcPct val="80000"/>
              </a:lnSpc>
              <a:buFont typeface="Wingdings" pitchFamily="2" charset="2"/>
              <a:buNone/>
              <a:defRPr/>
            </a:pPr>
            <a:endParaRPr lang="zh-TW" altLang="en-US" sz="1800" dirty="0" smtClean="0">
              <a:solidFill>
                <a:schemeClr val="tx1"/>
              </a:solidFill>
              <a:latin typeface="Times New Roman" pitchFamily="18" charset="0"/>
              <a:ea typeface="標楷體" pitchFamily="65" charset="-120"/>
            </a:endParaRPr>
          </a:p>
          <a:p>
            <a:pPr marL="609600" indent="-609600" eaLnBrk="1" hangingPunct="1">
              <a:lnSpc>
                <a:spcPct val="80000"/>
              </a:lnSpc>
              <a:buFont typeface="Wingdings" pitchFamily="2" charset="2"/>
              <a:buNone/>
              <a:defRPr/>
            </a:pPr>
            <a:r>
              <a:rPr lang="en-US" altLang="zh-TW" sz="1800" dirty="0" smtClean="0">
                <a:solidFill>
                  <a:schemeClr val="tx1"/>
                </a:solidFill>
                <a:latin typeface="Times New Roman" pitchFamily="18" charset="0"/>
                <a:ea typeface="標楷體" pitchFamily="65" charset="-120"/>
              </a:rPr>
              <a:t>2. Selection </a:t>
            </a:r>
            <a:r>
              <a:rPr lang="zh-TW" altLang="en-US" sz="1800" dirty="0" smtClean="0">
                <a:solidFill>
                  <a:schemeClr val="tx1"/>
                </a:solidFill>
                <a:latin typeface="Times New Roman" pitchFamily="18" charset="0"/>
                <a:ea typeface="標楷體" pitchFamily="65" charset="-120"/>
              </a:rPr>
              <a:t>如</a:t>
            </a:r>
            <a:r>
              <a:rPr lang="en-US" altLang="zh-TW" sz="1800" dirty="0" smtClean="0">
                <a:solidFill>
                  <a:schemeClr val="tx1"/>
                </a:solidFill>
                <a:latin typeface="Times New Roman" pitchFamily="18" charset="0"/>
                <a:ea typeface="標楷體" pitchFamily="65" charset="-120"/>
              </a:rPr>
              <a:t>:</a:t>
            </a:r>
          </a:p>
          <a:p>
            <a:pPr marL="609600" indent="-609600" eaLnBrk="1" hangingPunct="1">
              <a:lnSpc>
                <a:spcPct val="80000"/>
              </a:lnSpc>
              <a:buFont typeface="Wingdings" pitchFamily="2" charset="2"/>
              <a:buNone/>
              <a:defRPr/>
            </a:pPr>
            <a:r>
              <a:rPr lang="en-US" altLang="zh-TW" sz="1600" dirty="0" smtClean="0">
                <a:solidFill>
                  <a:schemeClr val="tx1"/>
                </a:solidFill>
                <a:latin typeface="Times New Roman" pitchFamily="18" charset="0"/>
                <a:ea typeface="標楷體" pitchFamily="65" charset="-120"/>
              </a:rPr>
              <a:t>      if </a:t>
            </a:r>
            <a:r>
              <a:rPr lang="zh-TW" altLang="en-US" sz="1600" dirty="0" smtClean="0">
                <a:solidFill>
                  <a:schemeClr val="tx1"/>
                </a:solidFill>
                <a:latin typeface="Times New Roman" pitchFamily="18" charset="0"/>
                <a:ea typeface="標楷體" pitchFamily="65" charset="-120"/>
              </a:rPr>
              <a:t>第 </a:t>
            </a:r>
            <a:r>
              <a:rPr lang="en-US" altLang="zh-TW" sz="1600" dirty="0" smtClean="0">
                <a:solidFill>
                  <a:schemeClr val="tx1"/>
                </a:solidFill>
                <a:latin typeface="Times New Roman" pitchFamily="18" charset="0"/>
                <a:ea typeface="標楷體" pitchFamily="65" charset="-120"/>
              </a:rPr>
              <a:t>j </a:t>
            </a:r>
            <a:r>
              <a:rPr lang="zh-TW" altLang="en-US" sz="1600" dirty="0" smtClean="0">
                <a:solidFill>
                  <a:schemeClr val="tx1"/>
                </a:solidFill>
                <a:latin typeface="Times New Roman" pitchFamily="18" charset="0"/>
                <a:ea typeface="標楷體" pitchFamily="65" charset="-120"/>
              </a:rPr>
              <a:t>個數比 </a:t>
            </a:r>
            <a:r>
              <a:rPr lang="en-US" altLang="zh-TW" sz="1600" dirty="0" smtClean="0">
                <a:solidFill>
                  <a:schemeClr val="tx1"/>
                </a:solidFill>
                <a:latin typeface="Times New Roman" pitchFamily="18" charset="0"/>
                <a:ea typeface="標楷體" pitchFamily="65" charset="-120"/>
              </a:rPr>
              <a:t>min </a:t>
            </a:r>
            <a:r>
              <a:rPr lang="zh-TW" altLang="en-US" sz="1600" dirty="0" smtClean="0">
                <a:solidFill>
                  <a:schemeClr val="tx1"/>
                </a:solidFill>
                <a:latin typeface="Times New Roman" pitchFamily="18" charset="0"/>
                <a:ea typeface="標楷體" pitchFamily="65" charset="-120"/>
              </a:rPr>
              <a:t>所指的數小 </a:t>
            </a:r>
            <a:r>
              <a:rPr lang="en-US" altLang="zh-TW" sz="1600" dirty="0" smtClean="0">
                <a:solidFill>
                  <a:schemeClr val="tx1"/>
                </a:solidFill>
                <a:latin typeface="Times New Roman" pitchFamily="18" charset="0"/>
                <a:ea typeface="標楷體" pitchFamily="65" charset="-120"/>
              </a:rPr>
              <a:t>then  </a:t>
            </a:r>
            <a:r>
              <a:rPr lang="zh-TW" altLang="en-US" sz="1600" dirty="0" smtClean="0">
                <a:solidFill>
                  <a:schemeClr val="tx1"/>
                </a:solidFill>
                <a:latin typeface="Times New Roman" pitchFamily="18" charset="0"/>
                <a:ea typeface="標楷體" pitchFamily="65" charset="-120"/>
              </a:rPr>
              <a:t>叫它</a:t>
            </a:r>
            <a:r>
              <a:rPr lang="en-US" altLang="zh-TW" sz="1600" dirty="0" smtClean="0">
                <a:solidFill>
                  <a:schemeClr val="tx1"/>
                </a:solidFill>
                <a:latin typeface="Times New Roman" pitchFamily="18" charset="0"/>
                <a:ea typeface="標楷體" pitchFamily="65" charset="-120"/>
              </a:rPr>
              <a:t>min  else null</a:t>
            </a:r>
            <a:r>
              <a:rPr lang="zh-TW" altLang="en-US" sz="1600" dirty="0" smtClean="0">
                <a:solidFill>
                  <a:schemeClr val="tx1"/>
                </a:solidFill>
                <a:latin typeface="Times New Roman" pitchFamily="18" charset="0"/>
                <a:ea typeface="標楷體" pitchFamily="65" charset="-120"/>
              </a:rPr>
              <a:t> </a:t>
            </a:r>
            <a:r>
              <a:rPr lang="en-US" altLang="zh-TW" sz="1600" dirty="0" smtClean="0">
                <a:solidFill>
                  <a:schemeClr val="tx1"/>
                </a:solidFill>
                <a:latin typeface="Times New Roman" pitchFamily="18" charset="0"/>
                <a:ea typeface="標楷體" pitchFamily="65" charset="-120"/>
              </a:rPr>
              <a:t>end if  </a:t>
            </a:r>
          </a:p>
          <a:p>
            <a:pPr marL="609600" indent="-609600" eaLnBrk="1" hangingPunct="1">
              <a:lnSpc>
                <a:spcPct val="80000"/>
              </a:lnSpc>
              <a:buFont typeface="Wingdings" pitchFamily="2" charset="2"/>
              <a:buNone/>
              <a:defRPr/>
            </a:pPr>
            <a:r>
              <a:rPr lang="zh-TW" altLang="en-US" sz="1600" dirty="0" smtClean="0">
                <a:solidFill>
                  <a:schemeClr val="tx1"/>
                </a:solidFill>
                <a:latin typeface="Times New Roman" pitchFamily="18" charset="0"/>
                <a:ea typeface="標楷體" pitchFamily="65" charset="-120"/>
              </a:rPr>
              <a:t>    又如 </a:t>
            </a:r>
            <a:r>
              <a:rPr lang="en-US" altLang="zh-TW" sz="1600" dirty="0" smtClean="0">
                <a:solidFill>
                  <a:schemeClr val="tx1"/>
                </a:solidFill>
                <a:latin typeface="Times New Roman" pitchFamily="18" charset="0"/>
                <a:ea typeface="標楷體" pitchFamily="65" charset="-120"/>
              </a:rPr>
              <a:t>case .. end case</a:t>
            </a:r>
          </a:p>
          <a:p>
            <a:pPr marL="609600" indent="-609600" eaLnBrk="1" hangingPunct="1">
              <a:lnSpc>
                <a:spcPct val="80000"/>
              </a:lnSpc>
              <a:buFont typeface="Wingdings" pitchFamily="2" charset="2"/>
              <a:buNone/>
              <a:defRPr/>
            </a:pPr>
            <a:endParaRPr lang="en-US" altLang="zh-TW" sz="1800" dirty="0" smtClean="0">
              <a:solidFill>
                <a:schemeClr val="tx1"/>
              </a:solidFill>
              <a:latin typeface="Times New Roman" pitchFamily="18" charset="0"/>
              <a:ea typeface="標楷體" pitchFamily="65" charset="-120"/>
            </a:endParaRPr>
          </a:p>
          <a:p>
            <a:pPr marL="609600" indent="-609600" eaLnBrk="1" hangingPunct="1">
              <a:lnSpc>
                <a:spcPct val="80000"/>
              </a:lnSpc>
              <a:buFont typeface="Wingdings" pitchFamily="2" charset="2"/>
              <a:buNone/>
              <a:defRPr/>
            </a:pPr>
            <a:r>
              <a:rPr lang="en-US" altLang="zh-TW" sz="1800" dirty="0" smtClean="0">
                <a:solidFill>
                  <a:schemeClr val="tx1"/>
                </a:solidFill>
                <a:latin typeface="Times New Roman" pitchFamily="18" charset="0"/>
                <a:ea typeface="標楷體" pitchFamily="65" charset="-120"/>
              </a:rPr>
              <a:t>3. Iteration </a:t>
            </a:r>
            <a:r>
              <a:rPr lang="zh-TW" altLang="en-US" sz="1800" dirty="0" smtClean="0">
                <a:solidFill>
                  <a:schemeClr val="tx1"/>
                </a:solidFill>
                <a:latin typeface="Times New Roman" pitchFamily="18" charset="0"/>
                <a:ea typeface="標楷體" pitchFamily="65" charset="-120"/>
              </a:rPr>
              <a:t>如</a:t>
            </a:r>
            <a:r>
              <a:rPr lang="en-US" altLang="zh-TW" sz="1800" dirty="0" smtClean="0">
                <a:solidFill>
                  <a:schemeClr val="tx1"/>
                </a:solidFill>
                <a:latin typeface="Times New Roman" pitchFamily="18" charset="0"/>
                <a:ea typeface="標楷體" pitchFamily="65" charset="-120"/>
              </a:rPr>
              <a:t>:</a:t>
            </a:r>
          </a:p>
          <a:p>
            <a:pPr marL="609600" indent="-609600" eaLnBrk="1" hangingPunct="1">
              <a:lnSpc>
                <a:spcPct val="80000"/>
              </a:lnSpc>
              <a:buClr>
                <a:schemeClr val="bg2"/>
              </a:buClr>
              <a:buFont typeface="Wingdings" pitchFamily="2" charset="2"/>
              <a:buNone/>
              <a:defRPr/>
            </a:pPr>
            <a:r>
              <a:rPr lang="en-US" altLang="zh-TW" sz="1600" dirty="0" smtClean="0">
                <a:solidFill>
                  <a:schemeClr val="tx1"/>
                </a:solidFill>
                <a:latin typeface="Times New Roman" pitchFamily="18" charset="0"/>
                <a:ea typeface="標楷體" pitchFamily="65" charset="-120"/>
              </a:rPr>
              <a:t>      for  j from</a:t>
            </a:r>
            <a:r>
              <a:rPr lang="zh-TW" altLang="en-US" sz="1600" dirty="0" smtClean="0">
                <a:solidFill>
                  <a:schemeClr val="tx1"/>
                </a:solidFill>
                <a:latin typeface="Times New Roman" pitchFamily="18" charset="0"/>
                <a:ea typeface="標楷體" pitchFamily="65" charset="-120"/>
              </a:rPr>
              <a:t> </a:t>
            </a:r>
            <a:r>
              <a:rPr lang="en-US" altLang="zh-TW" sz="1600" dirty="0" smtClean="0">
                <a:solidFill>
                  <a:schemeClr val="tx1"/>
                </a:solidFill>
                <a:latin typeface="Times New Roman" pitchFamily="18" charset="0"/>
                <a:ea typeface="標楷體" pitchFamily="65" charset="-120"/>
              </a:rPr>
              <a:t>i+1 </a:t>
            </a:r>
            <a:r>
              <a:rPr lang="en-US" altLang="zh-TW" sz="1600" dirty="0" err="1" smtClean="0">
                <a:solidFill>
                  <a:schemeClr val="tx1"/>
                </a:solidFill>
                <a:latin typeface="Times New Roman" pitchFamily="18" charset="0"/>
                <a:ea typeface="標楷體" pitchFamily="65" charset="-120"/>
              </a:rPr>
              <a:t>upto</a:t>
            </a:r>
            <a:r>
              <a:rPr lang="zh-TW" altLang="en-US" sz="1600" dirty="0" smtClean="0">
                <a:solidFill>
                  <a:schemeClr val="tx1"/>
                </a:solidFill>
                <a:latin typeface="Times New Roman" pitchFamily="18" charset="0"/>
                <a:ea typeface="標楷體" pitchFamily="65" charset="-120"/>
              </a:rPr>
              <a:t> </a:t>
            </a:r>
            <a:r>
              <a:rPr lang="en-US" altLang="zh-TW" sz="1600" dirty="0" smtClean="0">
                <a:solidFill>
                  <a:schemeClr val="tx1"/>
                </a:solidFill>
                <a:latin typeface="Times New Roman" pitchFamily="18" charset="0"/>
                <a:ea typeface="標楷體" pitchFamily="65" charset="-120"/>
              </a:rPr>
              <a:t>N-1 </a:t>
            </a:r>
          </a:p>
          <a:p>
            <a:pPr marL="609600" indent="-609600" eaLnBrk="1" hangingPunct="1">
              <a:lnSpc>
                <a:spcPct val="80000"/>
              </a:lnSpc>
              <a:buClr>
                <a:schemeClr val="bg2"/>
              </a:buClr>
              <a:buFont typeface="Wingdings" pitchFamily="2" charset="2"/>
              <a:buNone/>
              <a:defRPr/>
            </a:pPr>
            <a:r>
              <a:rPr lang="zh-TW" altLang="en-US" sz="1600" dirty="0" smtClean="0">
                <a:solidFill>
                  <a:schemeClr val="tx1"/>
                </a:solidFill>
                <a:latin typeface="Times New Roman" pitchFamily="18" charset="0"/>
                <a:ea typeface="標楷體" pitchFamily="65" charset="-120"/>
              </a:rPr>
              <a:t>            </a:t>
            </a:r>
            <a:r>
              <a:rPr lang="en-US" altLang="zh-TW" sz="1600" dirty="0" smtClean="0">
                <a:solidFill>
                  <a:schemeClr val="tx1"/>
                </a:solidFill>
                <a:latin typeface="Times New Roman" pitchFamily="18" charset="0"/>
                <a:ea typeface="標楷體" pitchFamily="65" charset="-120"/>
              </a:rPr>
              <a:t>if </a:t>
            </a:r>
            <a:r>
              <a:rPr lang="zh-TW" altLang="en-US" sz="1600" dirty="0" smtClean="0">
                <a:solidFill>
                  <a:schemeClr val="tx1"/>
                </a:solidFill>
                <a:latin typeface="Times New Roman" pitchFamily="18" charset="0"/>
                <a:ea typeface="標楷體" pitchFamily="65" charset="-120"/>
              </a:rPr>
              <a:t>第 </a:t>
            </a:r>
            <a:r>
              <a:rPr lang="en-US" altLang="zh-TW" sz="1600" dirty="0" smtClean="0">
                <a:solidFill>
                  <a:schemeClr val="tx1"/>
                </a:solidFill>
                <a:latin typeface="Times New Roman" pitchFamily="18" charset="0"/>
                <a:ea typeface="標楷體" pitchFamily="65" charset="-120"/>
              </a:rPr>
              <a:t>j </a:t>
            </a:r>
            <a:r>
              <a:rPr lang="zh-TW" altLang="en-US" sz="1600" dirty="0" smtClean="0">
                <a:solidFill>
                  <a:schemeClr val="tx1"/>
                </a:solidFill>
                <a:latin typeface="Times New Roman" pitchFamily="18" charset="0"/>
                <a:ea typeface="標楷體" pitchFamily="65" charset="-120"/>
              </a:rPr>
              <a:t>個數比 </a:t>
            </a:r>
            <a:r>
              <a:rPr lang="en-US" altLang="zh-TW" sz="1600" dirty="0" smtClean="0">
                <a:solidFill>
                  <a:schemeClr val="tx1"/>
                </a:solidFill>
                <a:latin typeface="Times New Roman" pitchFamily="18" charset="0"/>
                <a:ea typeface="標楷體" pitchFamily="65" charset="-120"/>
              </a:rPr>
              <a:t>min </a:t>
            </a:r>
            <a:r>
              <a:rPr lang="zh-TW" altLang="en-US" sz="1600" dirty="0" smtClean="0">
                <a:solidFill>
                  <a:schemeClr val="tx1"/>
                </a:solidFill>
                <a:latin typeface="Times New Roman" pitchFamily="18" charset="0"/>
                <a:ea typeface="標楷體" pitchFamily="65" charset="-120"/>
              </a:rPr>
              <a:t>所指的數小 </a:t>
            </a:r>
            <a:r>
              <a:rPr lang="en-US" altLang="zh-TW" sz="1600" dirty="0" smtClean="0">
                <a:solidFill>
                  <a:schemeClr val="tx1"/>
                </a:solidFill>
                <a:latin typeface="Times New Roman" pitchFamily="18" charset="0"/>
                <a:ea typeface="標楷體" pitchFamily="65" charset="-120"/>
              </a:rPr>
              <a:t>then</a:t>
            </a:r>
            <a:r>
              <a:rPr lang="zh-TW" altLang="en-US" sz="1600" dirty="0" smtClean="0">
                <a:solidFill>
                  <a:schemeClr val="tx1"/>
                </a:solidFill>
                <a:latin typeface="Times New Roman" pitchFamily="18" charset="0"/>
                <a:ea typeface="標楷體" pitchFamily="65" charset="-120"/>
              </a:rPr>
              <a:t>叫它</a:t>
            </a:r>
            <a:r>
              <a:rPr lang="en-US" altLang="zh-TW" sz="1600" dirty="0" smtClean="0">
                <a:solidFill>
                  <a:schemeClr val="tx1"/>
                </a:solidFill>
                <a:latin typeface="Times New Roman" pitchFamily="18" charset="0"/>
                <a:ea typeface="標楷體" pitchFamily="65" charset="-120"/>
              </a:rPr>
              <a:t>min   end if</a:t>
            </a:r>
          </a:p>
          <a:p>
            <a:pPr marL="609600" indent="-609600" eaLnBrk="1" hangingPunct="1">
              <a:lnSpc>
                <a:spcPct val="80000"/>
              </a:lnSpc>
              <a:buClr>
                <a:schemeClr val="bg2"/>
              </a:buClr>
              <a:buFont typeface="Wingdings" pitchFamily="2" charset="2"/>
              <a:buNone/>
              <a:defRPr/>
            </a:pPr>
            <a:r>
              <a:rPr lang="en-US" altLang="zh-TW" sz="1600" dirty="0" smtClean="0">
                <a:solidFill>
                  <a:schemeClr val="tx1"/>
                </a:solidFill>
                <a:latin typeface="Times New Roman" pitchFamily="18" charset="0"/>
                <a:ea typeface="標楷體" pitchFamily="65" charset="-120"/>
              </a:rPr>
              <a:t>      end for      </a:t>
            </a:r>
          </a:p>
          <a:p>
            <a:pPr marL="609600" indent="-609600" eaLnBrk="1" hangingPunct="1">
              <a:lnSpc>
                <a:spcPct val="80000"/>
              </a:lnSpc>
              <a:buClr>
                <a:schemeClr val="bg2"/>
              </a:buClr>
              <a:buFont typeface="Wingdings" pitchFamily="2" charset="2"/>
              <a:buNone/>
              <a:defRPr/>
            </a:pPr>
            <a:r>
              <a:rPr lang="zh-TW" altLang="en-US" sz="1600" dirty="0" smtClean="0">
                <a:solidFill>
                  <a:schemeClr val="tx1"/>
                </a:solidFill>
                <a:latin typeface="Times New Roman" pitchFamily="18" charset="0"/>
                <a:ea typeface="標楷體" pitchFamily="65" charset="-120"/>
              </a:rPr>
              <a:t>    又如  </a:t>
            </a:r>
            <a:r>
              <a:rPr lang="en-US" altLang="zh-TW" sz="1600" dirty="0" smtClean="0">
                <a:solidFill>
                  <a:schemeClr val="tx1"/>
                </a:solidFill>
                <a:latin typeface="Times New Roman" pitchFamily="18" charset="0"/>
                <a:ea typeface="標楷體" pitchFamily="65" charset="-120"/>
              </a:rPr>
              <a:t>while .. end while</a:t>
            </a:r>
            <a:r>
              <a:rPr lang="zh-TW" altLang="en-US" sz="1600" dirty="0" smtClean="0">
                <a:solidFill>
                  <a:schemeClr val="tx1"/>
                </a:solidFill>
                <a:latin typeface="Times New Roman" pitchFamily="18" charset="0"/>
                <a:ea typeface="標楷體" pitchFamily="65" charset="-120"/>
              </a:rPr>
              <a:t>  </a:t>
            </a:r>
            <a:r>
              <a:rPr lang="en-US" altLang="zh-TW" sz="1600" dirty="0" smtClean="0">
                <a:solidFill>
                  <a:schemeClr val="tx1"/>
                </a:solidFill>
                <a:latin typeface="Times New Roman" pitchFamily="18" charset="0"/>
                <a:ea typeface="標楷體" pitchFamily="65" charset="-120"/>
              </a:rPr>
              <a:t>loop  ,,, end  loop</a:t>
            </a:r>
          </a:p>
          <a:p>
            <a:pPr marL="609600" indent="-609600"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741491382"/>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AF4FCCA-DCB2-437B-A72F-5F7C4B417E3E}" type="slidenum">
              <a:rPr lang="zh-TW" altLang="en-US" smtClean="0">
                <a:solidFill>
                  <a:schemeClr val="tx1"/>
                </a:solidFill>
              </a:rPr>
              <a:pPr>
                <a:defRPr/>
              </a:pPr>
              <a:t>425</a:t>
            </a:fld>
            <a:endParaRPr lang="en-US" altLang="zh-TW">
              <a:solidFill>
                <a:schemeClr val="tx1"/>
              </a:solidFill>
            </a:endParaRPr>
          </a:p>
        </p:txBody>
      </p:sp>
      <p:sp>
        <p:nvSpPr>
          <p:cNvPr id="203778"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標楷體" pitchFamily="65" charset="-120"/>
                <a:ea typeface="標楷體" pitchFamily="65" charset="-120"/>
              </a:rPr>
              <a:t>Pseudo Code </a:t>
            </a:r>
            <a:r>
              <a:rPr lang="zh-TW" altLang="en-US" dirty="0" smtClean="0">
                <a:solidFill>
                  <a:schemeClr val="tx1"/>
                </a:solidFill>
                <a:latin typeface="標楷體" pitchFamily="65" charset="-120"/>
                <a:ea typeface="標楷體" pitchFamily="65" charset="-120"/>
              </a:rPr>
              <a:t>關鍵詞</a:t>
            </a:r>
          </a:p>
        </p:txBody>
      </p:sp>
      <p:sp>
        <p:nvSpPr>
          <p:cNvPr id="203779" name="Rectangle 3"/>
          <p:cNvSpPr>
            <a:spLocks noGrp="1" noChangeArrowheads="1"/>
          </p:cNvSpPr>
          <p:nvPr>
            <p:ph sz="quarter" idx="4294967295"/>
          </p:nvPr>
        </p:nvSpPr>
        <p:spPr>
          <a:xfrm>
            <a:off x="1524000" y="1728216"/>
            <a:ext cx="8534400" cy="3776472"/>
          </a:xfrm>
          <a:prstGeom prst="rect">
            <a:avLst/>
          </a:prstGeom>
        </p:spPr>
        <p:txBody>
          <a:bodyPr>
            <a:normAutofit fontScale="92500" lnSpcReduction="10000"/>
          </a:bodyPr>
          <a:lstStyle/>
          <a:p>
            <a:pPr marL="609600" indent="-609600" eaLnBrk="1" hangingPunct="1">
              <a:lnSpc>
                <a:spcPct val="80000"/>
              </a:lnSpc>
              <a:buFont typeface="Wingdings" pitchFamily="2" charset="2"/>
              <a:buNone/>
              <a:defRPr/>
            </a:pPr>
            <a:r>
              <a:rPr lang="en-US" altLang="zh-TW" sz="2000" dirty="0" smtClean="0">
                <a:solidFill>
                  <a:schemeClr val="tx1"/>
                </a:solidFill>
              </a:rPr>
              <a:t>1. 2. </a:t>
            </a:r>
            <a:r>
              <a:rPr lang="en-US" altLang="zh-TW" sz="2000" dirty="0" smtClean="0">
                <a:solidFill>
                  <a:schemeClr val="tx1"/>
                </a:solidFill>
                <a:latin typeface="Arial"/>
              </a:rPr>
              <a:t>…</a:t>
            </a:r>
            <a:r>
              <a:rPr lang="en-US" altLang="zh-TW" sz="2000" dirty="0" smtClean="0">
                <a:solidFill>
                  <a:schemeClr val="tx1"/>
                </a:solidFill>
              </a:rPr>
              <a:t>.</a:t>
            </a:r>
          </a:p>
          <a:p>
            <a:pPr marL="609600" indent="-609600" eaLnBrk="1" hangingPunct="1">
              <a:lnSpc>
                <a:spcPct val="80000"/>
              </a:lnSpc>
              <a:buFont typeface="Wingdings" pitchFamily="2" charset="2"/>
              <a:buNone/>
              <a:defRPr/>
            </a:pPr>
            <a:endParaRPr lang="en-US" altLang="zh-TW" sz="2000" dirty="0" smtClean="0">
              <a:solidFill>
                <a:schemeClr val="tx1"/>
              </a:solidFill>
            </a:endParaRPr>
          </a:p>
          <a:p>
            <a:pPr marL="609600" indent="-609600" eaLnBrk="1" hangingPunct="1">
              <a:lnSpc>
                <a:spcPct val="80000"/>
              </a:lnSpc>
              <a:buFont typeface="Wingdings" pitchFamily="2" charset="2"/>
              <a:buNone/>
              <a:defRPr/>
            </a:pPr>
            <a:r>
              <a:rPr lang="en-US" altLang="zh-TW" sz="2000" dirty="0" smtClean="0">
                <a:solidFill>
                  <a:schemeClr val="tx1"/>
                </a:solidFill>
              </a:rPr>
              <a:t>if  then  else     end if</a:t>
            </a:r>
          </a:p>
          <a:p>
            <a:pPr marL="609600" indent="-609600" eaLnBrk="1" hangingPunct="1">
              <a:lnSpc>
                <a:spcPct val="80000"/>
              </a:lnSpc>
              <a:buFont typeface="Wingdings" pitchFamily="2" charset="2"/>
              <a:buNone/>
              <a:defRPr/>
            </a:pPr>
            <a:r>
              <a:rPr lang="en-US" altLang="zh-TW" sz="2000" dirty="0" smtClean="0">
                <a:solidFill>
                  <a:schemeClr val="tx1"/>
                </a:solidFill>
              </a:rPr>
              <a:t>case                end case</a:t>
            </a:r>
          </a:p>
          <a:p>
            <a:pPr marL="609600" indent="-609600" eaLnBrk="1" hangingPunct="1">
              <a:lnSpc>
                <a:spcPct val="80000"/>
              </a:lnSpc>
              <a:buFont typeface="Wingdings" pitchFamily="2" charset="2"/>
              <a:buNone/>
              <a:defRPr/>
            </a:pPr>
            <a:endParaRPr lang="en-US" altLang="zh-TW" sz="2000" dirty="0" smtClean="0">
              <a:solidFill>
                <a:schemeClr val="tx1"/>
              </a:solidFill>
            </a:endParaRPr>
          </a:p>
          <a:p>
            <a:pPr marL="609600" indent="-609600" eaLnBrk="1" hangingPunct="1">
              <a:lnSpc>
                <a:spcPct val="80000"/>
              </a:lnSpc>
              <a:buFont typeface="Wingdings" pitchFamily="2" charset="2"/>
              <a:buNone/>
              <a:defRPr/>
            </a:pPr>
            <a:r>
              <a:rPr lang="en-US" altLang="zh-TW" sz="2000" dirty="0" smtClean="0">
                <a:solidFill>
                  <a:schemeClr val="tx1"/>
                </a:solidFill>
              </a:rPr>
              <a:t>while               end while</a:t>
            </a:r>
          </a:p>
          <a:p>
            <a:pPr marL="609600" indent="-609600" eaLnBrk="1" hangingPunct="1">
              <a:lnSpc>
                <a:spcPct val="80000"/>
              </a:lnSpc>
              <a:buFont typeface="Wingdings" pitchFamily="2" charset="2"/>
              <a:buNone/>
              <a:defRPr/>
            </a:pPr>
            <a:r>
              <a:rPr lang="en-US" altLang="zh-TW" sz="2000" dirty="0" smtClean="0">
                <a:solidFill>
                  <a:schemeClr val="tx1"/>
                </a:solidFill>
              </a:rPr>
              <a:t>for each           end for      from  </a:t>
            </a:r>
            <a:r>
              <a:rPr lang="en-US" altLang="zh-TW" sz="2000" dirty="0" err="1" smtClean="0">
                <a:solidFill>
                  <a:schemeClr val="tx1"/>
                </a:solidFill>
              </a:rPr>
              <a:t>upto</a:t>
            </a:r>
            <a:r>
              <a:rPr lang="en-US" altLang="zh-TW" sz="2000" dirty="0" smtClean="0">
                <a:solidFill>
                  <a:schemeClr val="tx1"/>
                </a:solidFill>
              </a:rPr>
              <a:t>  </a:t>
            </a:r>
            <a:r>
              <a:rPr lang="en-US" altLang="zh-TW" sz="2000" dirty="0" err="1" smtClean="0">
                <a:solidFill>
                  <a:schemeClr val="tx1"/>
                </a:solidFill>
              </a:rPr>
              <a:t>downto</a:t>
            </a:r>
            <a:r>
              <a:rPr lang="en-US" altLang="zh-TW" sz="2000" dirty="0" smtClean="0">
                <a:solidFill>
                  <a:schemeClr val="tx1"/>
                </a:solidFill>
              </a:rPr>
              <a:t>  by </a:t>
            </a:r>
          </a:p>
          <a:p>
            <a:pPr marL="609600" indent="-609600" eaLnBrk="1" hangingPunct="1">
              <a:lnSpc>
                <a:spcPct val="80000"/>
              </a:lnSpc>
              <a:buFont typeface="Wingdings" pitchFamily="2" charset="2"/>
              <a:buNone/>
              <a:defRPr/>
            </a:pPr>
            <a:endParaRPr lang="en-US" altLang="zh-TW" sz="2000" dirty="0" smtClean="0">
              <a:solidFill>
                <a:schemeClr val="tx1"/>
              </a:solidFill>
            </a:endParaRPr>
          </a:p>
          <a:p>
            <a:pPr marL="609600" indent="-609600" eaLnBrk="1" hangingPunct="1">
              <a:lnSpc>
                <a:spcPct val="80000"/>
              </a:lnSpc>
              <a:buFont typeface="Wingdings" pitchFamily="2" charset="2"/>
              <a:buNone/>
              <a:defRPr/>
            </a:pPr>
            <a:r>
              <a:rPr lang="en-US" altLang="zh-TW" sz="2000" smtClean="0">
                <a:solidFill>
                  <a:schemeClr val="tx1"/>
                </a:solidFill>
              </a:rPr>
              <a:t>call  return   null   </a:t>
            </a:r>
            <a:r>
              <a:rPr lang="zh-TW" altLang="zh-TW" sz="2000" smtClean="0">
                <a:solidFill>
                  <a:schemeClr val="tx1"/>
                </a:solidFill>
              </a:rPr>
              <a:t>←</a:t>
            </a:r>
            <a:r>
              <a:rPr lang="en-US" altLang="zh-TW" sz="2000" dirty="0" smtClean="0">
                <a:solidFill>
                  <a:schemeClr val="tx1"/>
                </a:solidFill>
              </a:rPr>
              <a:t> ( a</a:t>
            </a:r>
            <a:r>
              <a:rPr lang="zh-TW" altLang="zh-TW" sz="2000" dirty="0" smtClean="0">
                <a:solidFill>
                  <a:schemeClr val="tx1"/>
                </a:solidFill>
              </a:rPr>
              <a:t>←</a:t>
            </a:r>
            <a:r>
              <a:rPr lang="en-US" altLang="zh-TW" sz="2000" dirty="0" smtClean="0">
                <a:solidFill>
                  <a:schemeClr val="tx1"/>
                </a:solidFill>
              </a:rPr>
              <a:t>1 means “set a to 1”)</a:t>
            </a:r>
          </a:p>
          <a:p>
            <a:pPr marL="609600" indent="-609600" eaLnBrk="1" hangingPunct="1">
              <a:lnSpc>
                <a:spcPct val="80000"/>
              </a:lnSpc>
              <a:buFont typeface="Wingdings" pitchFamily="2" charset="2"/>
              <a:buNone/>
              <a:defRPr/>
            </a:pPr>
            <a:endParaRPr lang="en-US" altLang="zh-TW" sz="2000" dirty="0" smtClean="0">
              <a:solidFill>
                <a:schemeClr val="tx1"/>
              </a:solidFill>
            </a:endParaRPr>
          </a:p>
          <a:p>
            <a:pPr marL="609600" indent="-609600" eaLnBrk="1" hangingPunct="1">
              <a:lnSpc>
                <a:spcPct val="80000"/>
              </a:lnSpc>
              <a:buFont typeface="Wingdings" pitchFamily="2" charset="2"/>
              <a:buNone/>
              <a:defRPr/>
            </a:pPr>
            <a:r>
              <a:rPr lang="en-US" altLang="zh-TW" sz="2000" dirty="0" smtClean="0">
                <a:solidFill>
                  <a:schemeClr val="tx1"/>
                </a:solidFill>
              </a:rPr>
              <a:t>//??      </a:t>
            </a:r>
            <a:r>
              <a:rPr lang="zh-TW" altLang="en-US" sz="2000" dirty="0" smtClean="0">
                <a:solidFill>
                  <a:schemeClr val="tx1"/>
                </a:solidFill>
                <a:ea typeface="標楷體" pitchFamily="65" charset="-120"/>
              </a:rPr>
              <a:t>存疑部分</a:t>
            </a:r>
            <a:endParaRPr lang="en-US" altLang="zh-TW" sz="2000" dirty="0" smtClean="0">
              <a:solidFill>
                <a:schemeClr val="tx1"/>
              </a:solidFill>
            </a:endParaRPr>
          </a:p>
          <a:p>
            <a:pPr marL="609600" indent="-609600" eaLnBrk="1" hangingPunct="1">
              <a:lnSpc>
                <a:spcPct val="80000"/>
              </a:lnSpc>
              <a:buFont typeface="Wingdings" pitchFamily="2" charset="2"/>
              <a:buNone/>
              <a:defRPr/>
            </a:pPr>
            <a:r>
              <a:rPr lang="en-US" altLang="zh-TW" sz="2000" dirty="0" smtClean="0">
                <a:solidFill>
                  <a:schemeClr val="tx1"/>
                </a:solidFill>
              </a:rPr>
              <a:t>//TODO </a:t>
            </a:r>
            <a:r>
              <a:rPr lang="zh-TW" altLang="en-US" sz="2000" dirty="0" smtClean="0">
                <a:solidFill>
                  <a:schemeClr val="tx1"/>
                </a:solidFill>
                <a:ea typeface="標楷體" pitchFamily="65" charset="-120"/>
              </a:rPr>
              <a:t>待補充部分</a:t>
            </a:r>
            <a:r>
              <a:rPr lang="zh-TW" altLang="en-US" sz="2000" dirty="0" smtClean="0">
                <a:solidFill>
                  <a:schemeClr val="tx1"/>
                </a:solidFill>
              </a:rPr>
              <a:t>    </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有</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或</a:t>
            </a:r>
            <a:r>
              <a:rPr lang="en-US" altLang="zh-TW" sz="2000" dirty="0" smtClean="0">
                <a:solidFill>
                  <a:schemeClr val="tx1"/>
                </a:solidFill>
                <a:latin typeface="標楷體" pitchFamily="65" charset="-120"/>
                <a:ea typeface="標楷體" pitchFamily="65" charset="-120"/>
              </a:rPr>
              <a:t>TODO</a:t>
            </a:r>
            <a:r>
              <a:rPr lang="zh-TW" altLang="en-US" sz="2000" dirty="0" smtClean="0">
                <a:solidFill>
                  <a:schemeClr val="tx1"/>
                </a:solidFill>
                <a:latin typeface="標楷體" pitchFamily="65" charset="-120"/>
                <a:ea typeface="標楷體" pitchFamily="65" charset="-120"/>
              </a:rPr>
              <a:t>時 不可</a:t>
            </a:r>
            <a:r>
              <a:rPr lang="en-US" altLang="zh-TW" sz="2000" dirty="0" smtClean="0">
                <a:solidFill>
                  <a:schemeClr val="tx1"/>
                </a:solidFill>
                <a:latin typeface="Times New Roman" pitchFamily="18" charset="0"/>
                <a:ea typeface="標楷體" pitchFamily="65" charset="-120"/>
              </a:rPr>
              <a:t>coding</a:t>
            </a:r>
            <a:r>
              <a:rPr lang="en-US" altLang="zh-TW" sz="2000" dirty="0" smtClean="0">
                <a:solidFill>
                  <a:schemeClr val="tx1"/>
                </a:solidFill>
                <a:latin typeface="標楷體" pitchFamily="65" charset="-120"/>
                <a:ea typeface="標楷體" pitchFamily="65" charset="-120"/>
              </a:rPr>
              <a:t>)</a:t>
            </a:r>
          </a:p>
          <a:p>
            <a:pPr marL="609600" indent="-609600" eaLnBrk="1" hangingPunct="1">
              <a:lnSpc>
                <a:spcPct val="80000"/>
              </a:lnSpc>
              <a:buFont typeface="Wingdings" pitchFamily="2" charset="2"/>
              <a:buNone/>
              <a:defRPr/>
            </a:pPr>
            <a:endParaRPr lang="en-US" altLang="zh-TW" sz="2000" dirty="0" smtClean="0">
              <a:solidFill>
                <a:schemeClr val="tx1"/>
              </a:solidFill>
              <a:latin typeface="標楷體" pitchFamily="65" charset="-120"/>
              <a:ea typeface="標楷體" pitchFamily="65" charset="-120"/>
            </a:endParaRPr>
          </a:p>
          <a:p>
            <a:pPr marL="609600" indent="-609600" eaLnBrk="1" hangingPunct="1">
              <a:lnSpc>
                <a:spcPct val="80000"/>
              </a:lnSpc>
              <a:buFont typeface="Wingdings" pitchFamily="2" charset="2"/>
              <a:buNone/>
              <a:defRPr/>
            </a:pPr>
            <a:r>
              <a:rPr lang="zh-TW" altLang="en-US" sz="2400" dirty="0" smtClean="0">
                <a:solidFill>
                  <a:schemeClr val="tx1"/>
                </a:solidFill>
                <a:latin typeface="標楷體" pitchFamily="65" charset="-120"/>
                <a:ea typeface="標楷體" pitchFamily="65" charset="-120"/>
              </a:rPr>
              <a:t>關鍵詞以外的英詞，必須是 </a:t>
            </a:r>
            <a:r>
              <a:rPr lang="en-US" altLang="zh-TW" sz="2400" dirty="0" smtClean="0">
                <a:solidFill>
                  <a:schemeClr val="tx1"/>
                </a:solidFill>
                <a:latin typeface="標楷體" pitchFamily="65" charset="-120"/>
                <a:ea typeface="標楷體" pitchFamily="65" charset="-120"/>
              </a:rPr>
              <a:t>data (</a:t>
            </a:r>
            <a:r>
              <a:rPr lang="zh-TW" altLang="en-US" sz="2400" dirty="0" smtClean="0">
                <a:solidFill>
                  <a:schemeClr val="tx1"/>
                </a:solidFill>
                <a:latin typeface="標楷體" pitchFamily="65" charset="-120"/>
                <a:ea typeface="標楷體" pitchFamily="65" charset="-120"/>
              </a:rPr>
              <a:t>或</a:t>
            </a:r>
            <a:r>
              <a:rPr lang="en-US" altLang="zh-TW" sz="2400" dirty="0" smtClean="0">
                <a:solidFill>
                  <a:schemeClr val="tx1"/>
                </a:solidFill>
                <a:latin typeface="標楷體" pitchFamily="65" charset="-120"/>
                <a:ea typeface="標楷體" pitchFamily="65" charset="-120"/>
              </a:rPr>
              <a:t>method) names</a:t>
            </a:r>
          </a:p>
        </p:txBody>
      </p:sp>
    </p:spTree>
    <p:extLst>
      <p:ext uri="{BB962C8B-B14F-4D97-AF65-F5344CB8AC3E}">
        <p14:creationId xmlns:p14="http://schemas.microsoft.com/office/powerpoint/2010/main" val="2976030494"/>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CBCDAE6-F274-4B3C-AE12-111174AA7ABD}" type="slidenum">
              <a:rPr lang="zh-TW" altLang="en-US" smtClean="0">
                <a:solidFill>
                  <a:schemeClr val="tx1"/>
                </a:solidFill>
              </a:rPr>
              <a:pPr>
                <a:defRPr/>
              </a:pPr>
              <a:t>426</a:t>
            </a:fld>
            <a:endParaRPr lang="en-US" altLang="zh-TW">
              <a:solidFill>
                <a:schemeClr val="tx1"/>
              </a:solidFill>
            </a:endParaRPr>
          </a:p>
        </p:txBody>
      </p:sp>
      <p:sp>
        <p:nvSpPr>
          <p:cNvPr id="21506" name="Rectangle 2"/>
          <p:cNvSpPr>
            <a:spLocks noGrp="1" noChangeArrowheads="1"/>
          </p:cNvSpPr>
          <p:nvPr>
            <p:ph type="title"/>
          </p:nvPr>
        </p:nvSpPr>
        <p:spPr/>
        <p:txBody>
          <a:bodyPr/>
          <a:lstStyle/>
          <a:p>
            <a:pPr eaLnBrk="1" hangingPunct="1">
              <a:defRPr/>
            </a:pPr>
            <a:r>
              <a:rPr lang="en-US" altLang="zh-TW" smtClean="0">
                <a:solidFill>
                  <a:schemeClr val="tx1"/>
                </a:solidFill>
                <a:latin typeface="Times New Roman" pitchFamily="18" charset="0"/>
              </a:rPr>
              <a:t>Pseudo Code (Cont.)</a:t>
            </a:r>
          </a:p>
        </p:txBody>
      </p:sp>
      <p:sp>
        <p:nvSpPr>
          <p:cNvPr id="21507" name="Rectangle 3"/>
          <p:cNvSpPr>
            <a:spLocks noGrp="1" noChangeArrowheads="1"/>
          </p:cNvSpPr>
          <p:nvPr>
            <p:ph sz="quarter" idx="4294967295"/>
          </p:nvPr>
        </p:nvSpPr>
        <p:spPr>
          <a:xfrm>
            <a:off x="1524000" y="1828800"/>
            <a:ext cx="8534400" cy="3593592"/>
          </a:xfrm>
          <a:prstGeom prst="rect">
            <a:avLst/>
          </a:prstGeom>
        </p:spPr>
        <p:txBody>
          <a:bodyPr>
            <a:normAutofit/>
          </a:bodyPr>
          <a:lstStyle/>
          <a:p>
            <a:pPr marL="609600" indent="-609600" eaLnBrk="1" hangingPunct="1">
              <a:lnSpc>
                <a:spcPct val="90000"/>
              </a:lnSpc>
              <a:buClr>
                <a:schemeClr val="bg2"/>
              </a:buClr>
              <a:buFont typeface="Wingdings" pitchFamily="2" charset="2"/>
              <a:buNone/>
              <a:defRPr/>
            </a:pPr>
            <a:r>
              <a:rPr lang="en-US" altLang="zh-TW" dirty="0" smtClean="0">
                <a:solidFill>
                  <a:schemeClr val="tx1"/>
                </a:solidFill>
                <a:latin typeface="Times New Roman" pitchFamily="18" charset="0"/>
                <a:ea typeface="標楷體" pitchFamily="65" charset="-120"/>
              </a:rPr>
              <a:t> Pseudo Code </a:t>
            </a:r>
            <a:r>
              <a:rPr lang="zh-TW" altLang="en-US" dirty="0" smtClean="0">
                <a:solidFill>
                  <a:schemeClr val="tx1"/>
                </a:solidFill>
                <a:latin typeface="Times New Roman" pitchFamily="18" charset="0"/>
                <a:ea typeface="標楷體" pitchFamily="65" charset="-120"/>
              </a:rPr>
              <a:t>依據下面抽象層次 </a:t>
            </a:r>
            <a:r>
              <a:rPr lang="en-US" altLang="zh-TW" dirty="0" smtClean="0">
                <a:solidFill>
                  <a:schemeClr val="tx1"/>
                </a:solidFill>
                <a:latin typeface="Times New Roman" pitchFamily="18" charset="0"/>
                <a:ea typeface="標楷體" pitchFamily="65" charset="-120"/>
              </a:rPr>
              <a:t>(abstraction levels) </a:t>
            </a:r>
            <a:r>
              <a:rPr lang="zh-TW" altLang="en-US" dirty="0" smtClean="0">
                <a:solidFill>
                  <a:schemeClr val="tx1"/>
                </a:solidFill>
                <a:latin typeface="Times New Roman" pitchFamily="18" charset="0"/>
                <a:ea typeface="標楷體" pitchFamily="65" charset="-120"/>
              </a:rPr>
              <a:t>逐層開發：</a:t>
            </a:r>
          </a:p>
          <a:p>
            <a:pPr marL="609600" indent="-609600" eaLnBrk="1" hangingPunct="1">
              <a:lnSpc>
                <a:spcPct val="90000"/>
              </a:lnSpc>
              <a:buClr>
                <a:schemeClr val="bg2"/>
              </a:buClr>
              <a:buFont typeface="Wingdings" pitchFamily="2" charset="2"/>
              <a:buNone/>
              <a:defRPr/>
            </a:pPr>
            <a:endParaRPr lang="zh-TW" altLang="en-US" dirty="0" smtClean="0">
              <a:solidFill>
                <a:schemeClr val="tx1"/>
              </a:solidFill>
              <a:latin typeface="Times New Roman" pitchFamily="18" charset="0"/>
              <a:ea typeface="標楷體" pitchFamily="65" charset="-120"/>
            </a:endParaRPr>
          </a:p>
          <a:p>
            <a:pPr marL="990600" lvl="1" indent="-533400" eaLnBrk="1" hangingPunct="1">
              <a:lnSpc>
                <a:spcPct val="90000"/>
              </a:lnSpc>
              <a:buClr>
                <a:schemeClr val="bg2"/>
              </a:buClr>
              <a:buFontTx/>
              <a:buNone/>
              <a:defRPr/>
            </a:pPr>
            <a:r>
              <a:rPr lang="en-US" altLang="zh-TW" dirty="0" smtClean="0">
                <a:solidFill>
                  <a:schemeClr val="tx1"/>
                </a:solidFill>
                <a:latin typeface="Times New Roman" pitchFamily="18" charset="0"/>
                <a:ea typeface="標楷體" pitchFamily="65" charset="-120"/>
              </a:rPr>
              <a:t> </a:t>
            </a:r>
            <a:r>
              <a:rPr lang="en-US" altLang="zh-TW" sz="2400" dirty="0" smtClean="0">
                <a:solidFill>
                  <a:schemeClr val="tx1"/>
                </a:solidFill>
                <a:latin typeface="Times New Roman" pitchFamily="18" charset="0"/>
                <a:ea typeface="標楷體" pitchFamily="65" charset="-120"/>
              </a:rPr>
              <a:t>1. </a:t>
            </a:r>
            <a:r>
              <a:rPr lang="zh-TW" altLang="en-US" sz="2400" dirty="0" smtClean="0">
                <a:solidFill>
                  <a:schemeClr val="tx1"/>
                </a:solidFill>
                <a:latin typeface="Times New Roman" pitchFamily="18" charset="0"/>
                <a:ea typeface="標楷體" pitchFamily="65" charset="-120"/>
              </a:rPr>
              <a:t>抽象層次最高，接近人類思考敘述方式。</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 2. </a:t>
            </a:r>
            <a:r>
              <a:rPr lang="zh-TW" altLang="en-US" sz="2400" dirty="0" smtClean="0">
                <a:solidFill>
                  <a:schemeClr val="tx1"/>
                </a:solidFill>
                <a:latin typeface="Times New Roman" pitchFamily="18" charset="0"/>
                <a:ea typeface="標楷體" pitchFamily="65" charset="-120"/>
              </a:rPr>
              <a:t>抽象層次中等，一半程式一半人類方式。</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 3. </a:t>
            </a:r>
            <a:r>
              <a:rPr lang="zh-TW" altLang="en-US" sz="2400" dirty="0" smtClean="0">
                <a:solidFill>
                  <a:schemeClr val="tx1"/>
                </a:solidFill>
                <a:latin typeface="Times New Roman" pitchFamily="18" charset="0"/>
                <a:ea typeface="標楷體" pitchFamily="65" charset="-120"/>
              </a:rPr>
              <a:t>抽象層次最低，接近程式層次。</a:t>
            </a:r>
          </a:p>
          <a:p>
            <a:pPr marL="990600" lvl="1" indent="-533400" eaLnBrk="1" hangingPunct="1">
              <a:lnSpc>
                <a:spcPct val="90000"/>
              </a:lnSpc>
              <a:buClr>
                <a:schemeClr val="bg2"/>
              </a:buClr>
              <a:buFontTx/>
              <a:buNone/>
              <a:defRPr/>
            </a:pPr>
            <a:endParaRPr lang="zh-TW" altLang="en-US" sz="2400" dirty="0" smtClean="0">
              <a:solidFill>
                <a:schemeClr val="tx1"/>
              </a:solidFill>
              <a:latin typeface="Times New Roman" pitchFamily="18" charset="0"/>
              <a:ea typeface="標楷體" pitchFamily="65" charset="-120"/>
            </a:endParaRPr>
          </a:p>
          <a:p>
            <a:pPr marL="990600" lvl="1" indent="-533400" eaLnBrk="1" hangingPunct="1">
              <a:lnSpc>
                <a:spcPct val="90000"/>
              </a:lnSpc>
              <a:buClr>
                <a:schemeClr val="bg2"/>
              </a:buClr>
              <a:buFontTx/>
              <a:buNone/>
              <a:defRPr/>
            </a:pPr>
            <a:r>
              <a:rPr lang="zh-TW" altLang="en-US" sz="2400" dirty="0" smtClean="0">
                <a:solidFill>
                  <a:schemeClr val="tx1"/>
                </a:solidFill>
                <a:latin typeface="Times New Roman" pitchFamily="18" charset="0"/>
                <a:ea typeface="標楷體" pitchFamily="65" charset="-120"/>
              </a:rPr>
              <a:t>且逐層用 </a:t>
            </a:r>
            <a:r>
              <a:rPr lang="en-US" altLang="zh-TW" sz="2400" dirty="0" smtClean="0">
                <a:solidFill>
                  <a:schemeClr val="tx1"/>
                </a:solidFill>
                <a:latin typeface="Times New Roman" pitchFamily="18" charset="0"/>
                <a:ea typeface="標楷體" pitchFamily="65" charset="-120"/>
              </a:rPr>
              <a:t>test case </a:t>
            </a:r>
            <a:r>
              <a:rPr lang="zh-TW" altLang="en-US" sz="2400" dirty="0" smtClean="0">
                <a:solidFill>
                  <a:schemeClr val="tx1"/>
                </a:solidFill>
                <a:latin typeface="Times New Roman" pitchFamily="18" charset="0"/>
                <a:ea typeface="標楷體" pitchFamily="65" charset="-120"/>
              </a:rPr>
              <a:t>手工 </a:t>
            </a:r>
            <a:r>
              <a:rPr lang="en-US" altLang="zh-TW" sz="2400" dirty="0" smtClean="0">
                <a:solidFill>
                  <a:schemeClr val="tx1"/>
                </a:solidFill>
                <a:latin typeface="Times New Roman" pitchFamily="18" charset="0"/>
                <a:ea typeface="標楷體" pitchFamily="65" charset="-120"/>
              </a:rPr>
              <a:t>trace</a:t>
            </a:r>
            <a:r>
              <a:rPr lang="zh-TW" altLang="en-US" sz="2400" dirty="0" smtClean="0">
                <a:solidFill>
                  <a:schemeClr val="tx1"/>
                </a:solidFill>
                <a:latin typeface="Times New Roman" pitchFamily="18" charset="0"/>
                <a:ea typeface="標楷體" pitchFamily="65" charset="-120"/>
              </a:rPr>
              <a:t>，</a:t>
            </a:r>
          </a:p>
          <a:p>
            <a:pPr marL="990600" lvl="1" indent="-533400" eaLnBrk="1" hangingPunct="1">
              <a:lnSpc>
                <a:spcPct val="90000"/>
              </a:lnSpc>
              <a:buClr>
                <a:schemeClr val="bg2"/>
              </a:buClr>
              <a:buFontTx/>
              <a:buNone/>
              <a:defRPr/>
            </a:pPr>
            <a:r>
              <a:rPr lang="zh-TW" altLang="en-US" sz="2400" dirty="0" smtClean="0">
                <a:solidFill>
                  <a:schemeClr val="tx1"/>
                </a:solidFill>
                <a:latin typeface="Times New Roman" pitchFamily="18" charset="0"/>
                <a:ea typeface="標楷體" pitchFamily="65" charset="-120"/>
              </a:rPr>
              <a:t>這就是 </a:t>
            </a:r>
            <a:r>
              <a:rPr lang="en-US" altLang="zh-TW" sz="2400" dirty="0" smtClean="0">
                <a:solidFill>
                  <a:schemeClr val="tx1"/>
                </a:solidFill>
                <a:latin typeface="Times New Roman" pitchFamily="18" charset="0"/>
                <a:ea typeface="標楷體" pitchFamily="65" charset="-120"/>
              </a:rPr>
              <a:t> </a:t>
            </a:r>
            <a:r>
              <a:rPr lang="zh-TW" altLang="en-US" sz="2400" dirty="0" smtClean="0">
                <a:solidFill>
                  <a:schemeClr val="tx1"/>
                </a:solidFill>
                <a:latin typeface="Times New Roman" pitchFamily="18" charset="0"/>
              </a:rPr>
              <a:t>演算法設計 除錯</a:t>
            </a:r>
            <a:endParaRPr lang="en-US" altLang="zh-TW" sz="2400" dirty="0" smtClean="0">
              <a:solidFill>
                <a:schemeClr val="tx1"/>
              </a:solidFill>
              <a:latin typeface="Times New Roman" pitchFamily="18" charset="0"/>
            </a:endParaRPr>
          </a:p>
        </p:txBody>
      </p:sp>
    </p:spTree>
    <p:extLst>
      <p:ext uri="{BB962C8B-B14F-4D97-AF65-F5344CB8AC3E}">
        <p14:creationId xmlns:p14="http://schemas.microsoft.com/office/powerpoint/2010/main" val="278041094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6041BFC-EA6E-40A0-8E52-676187FD1955}" type="slidenum">
              <a:rPr lang="zh-TW" altLang="en-US" smtClean="0">
                <a:solidFill>
                  <a:schemeClr val="tx1"/>
                </a:solidFill>
              </a:rPr>
              <a:pPr>
                <a:defRPr/>
              </a:pPr>
              <a:t>427</a:t>
            </a:fld>
            <a:endParaRPr lang="en-US" altLang="zh-TW">
              <a:solidFill>
                <a:schemeClr val="tx1"/>
              </a:solidFill>
            </a:endParaRPr>
          </a:p>
        </p:txBody>
      </p:sp>
      <p:sp>
        <p:nvSpPr>
          <p:cNvPr id="22530" name="Rectangle 2"/>
          <p:cNvSpPr>
            <a:spLocks noGrp="1" noChangeArrowheads="1"/>
          </p:cNvSpPr>
          <p:nvPr>
            <p:ph type="title"/>
          </p:nvPr>
        </p:nvSpPr>
        <p:spPr>
          <a:xfrm>
            <a:off x="624417" y="115889"/>
            <a:ext cx="10972800" cy="1139825"/>
          </a:xfrm>
        </p:spPr>
        <p:txBody>
          <a:bodyPr/>
          <a:lstStyle/>
          <a:p>
            <a:pPr eaLnBrk="1" hangingPunct="1">
              <a:defRPr/>
            </a:pPr>
            <a:r>
              <a:rPr lang="en-US" altLang="zh-TW" dirty="0" smtClean="0">
                <a:solidFill>
                  <a:schemeClr val="tx1"/>
                </a:solidFill>
                <a:latin typeface="Times New Roman" pitchFamily="18" charset="0"/>
              </a:rPr>
              <a:t>Pseudo Code (Cont.) </a:t>
            </a:r>
            <a:endParaRPr lang="zh-TW" altLang="en-US" dirty="0" smtClean="0">
              <a:solidFill>
                <a:schemeClr val="tx1"/>
              </a:solidFill>
              <a:latin typeface="Times New Roman" pitchFamily="18" charset="0"/>
            </a:endParaRPr>
          </a:p>
        </p:txBody>
      </p:sp>
      <p:sp>
        <p:nvSpPr>
          <p:cNvPr id="22531" name="Rectangle 3"/>
          <p:cNvSpPr>
            <a:spLocks noGrp="1" noChangeArrowheads="1"/>
          </p:cNvSpPr>
          <p:nvPr>
            <p:ph sz="quarter" idx="4294967295"/>
          </p:nvPr>
        </p:nvSpPr>
        <p:spPr>
          <a:xfrm>
            <a:off x="190501" y="1412875"/>
            <a:ext cx="12001500" cy="5329238"/>
          </a:xfrm>
          <a:prstGeom prst="rect">
            <a:avLst/>
          </a:prstGeom>
        </p:spPr>
        <p:txBody>
          <a:bodyPr/>
          <a:lstStyle/>
          <a:p>
            <a:pPr marL="609600" indent="-609600" eaLnBrk="1" hangingPunct="1">
              <a:lnSpc>
                <a:spcPct val="90000"/>
              </a:lnSpc>
              <a:buClr>
                <a:schemeClr val="bg2"/>
              </a:buClr>
              <a:buFontTx/>
              <a:buNone/>
              <a:defRPr/>
            </a:pPr>
            <a:r>
              <a:rPr lang="en-US" altLang="zh-TW" sz="2800" dirty="0" smtClean="0">
                <a:solidFill>
                  <a:schemeClr val="tx1"/>
                </a:solidFill>
                <a:latin typeface="Times New Roman" pitchFamily="18" charset="0"/>
                <a:ea typeface="標楷體" pitchFamily="65" charset="-120"/>
              </a:rPr>
              <a:t>1. </a:t>
            </a:r>
            <a:r>
              <a:rPr lang="zh-TW" altLang="en-US" sz="2800" dirty="0" smtClean="0">
                <a:solidFill>
                  <a:schemeClr val="tx1"/>
                </a:solidFill>
                <a:latin typeface="Times New Roman" pitchFamily="18" charset="0"/>
                <a:ea typeface="標楷體" pitchFamily="65" charset="-120"/>
              </a:rPr>
              <a:t>最高抽象層次為：</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  1.  </a:t>
            </a:r>
            <a:r>
              <a:rPr lang="zh-TW" altLang="en-US" sz="2400" dirty="0" smtClean="0">
                <a:solidFill>
                  <a:schemeClr val="tx1"/>
                </a:solidFill>
                <a:latin typeface="Times New Roman" pitchFamily="18" charset="0"/>
                <a:ea typeface="標楷體" pitchFamily="65" charset="-120"/>
              </a:rPr>
              <a:t>首先從</a:t>
            </a:r>
            <a:r>
              <a:rPr lang="zh-TW" altLang="en-US" sz="2400" i="1" dirty="0" smtClean="0">
                <a:solidFill>
                  <a:schemeClr val="tx1"/>
                </a:solidFill>
                <a:latin typeface="Times New Roman" pitchFamily="18" charset="0"/>
                <a:ea typeface="標楷體" pitchFamily="65" charset="-120"/>
              </a:rPr>
              <a:t>數列 </a:t>
            </a:r>
            <a:r>
              <a:rPr lang="zh-TW" altLang="en-US" sz="2400" dirty="0" smtClean="0">
                <a:solidFill>
                  <a:schemeClr val="tx1"/>
                </a:solidFill>
                <a:latin typeface="Times New Roman" pitchFamily="18" charset="0"/>
                <a:ea typeface="標楷體" pitchFamily="65" charset="-120"/>
              </a:rPr>
              <a:t>中</a:t>
            </a:r>
            <a:r>
              <a:rPr lang="en-US" altLang="zh-TW" sz="2400" dirty="0" smtClean="0">
                <a:solidFill>
                  <a:schemeClr val="tx1"/>
                </a:solidFill>
                <a:latin typeface="Times New Roman" pitchFamily="18" charset="0"/>
                <a:ea typeface="標楷體" pitchFamily="65" charset="-120"/>
              </a:rPr>
              <a:t>select</a:t>
            </a:r>
            <a:r>
              <a:rPr lang="zh-TW" altLang="en-US" sz="2400" dirty="0" smtClean="0">
                <a:solidFill>
                  <a:schemeClr val="tx1"/>
                </a:solidFill>
                <a:latin typeface="Times New Roman" pitchFamily="18" charset="0"/>
                <a:ea typeface="標楷體" pitchFamily="65" charset="-120"/>
              </a:rPr>
              <a:t>出 </a:t>
            </a:r>
            <a:r>
              <a:rPr lang="en-US" altLang="zh-TW" sz="2400" dirty="0" smtClean="0">
                <a:solidFill>
                  <a:schemeClr val="tx1"/>
                </a:solidFill>
                <a:latin typeface="Times New Roman" pitchFamily="18" charset="0"/>
                <a:ea typeface="標楷體" pitchFamily="65" charset="-120"/>
              </a:rPr>
              <a:t>min</a:t>
            </a:r>
            <a:r>
              <a:rPr lang="zh-TW" altLang="en-US" sz="2400" dirty="0" smtClean="0">
                <a:solidFill>
                  <a:schemeClr val="tx1"/>
                </a:solidFill>
                <a:latin typeface="Times New Roman" pitchFamily="18" charset="0"/>
                <a:ea typeface="標楷體" pitchFamily="65" charset="-120"/>
              </a:rPr>
              <a:t>，放到它的第一個位置，</a:t>
            </a:r>
            <a:endParaRPr lang="en-US" altLang="zh-TW" sz="2400" dirty="0" smtClean="0">
              <a:solidFill>
                <a:schemeClr val="tx1"/>
              </a:solidFill>
              <a:latin typeface="Times New Roman" pitchFamily="18" charset="0"/>
              <a:ea typeface="標楷體" pitchFamily="65" charset="-120"/>
            </a:endParaRPr>
          </a:p>
          <a:p>
            <a:pPr marL="990600" lvl="1" indent="-533400" eaLnBrk="1" hangingPunct="1">
              <a:lnSpc>
                <a:spcPct val="90000"/>
              </a:lnSpc>
              <a:buClr>
                <a:schemeClr val="bg2"/>
              </a:buClr>
              <a:buFontTx/>
              <a:buNone/>
              <a:defRPr/>
            </a:pPr>
            <a:r>
              <a:rPr lang="zh-TW" altLang="en-US" sz="2400" dirty="0" smtClean="0">
                <a:solidFill>
                  <a:schemeClr val="tx1"/>
                </a:solidFill>
                <a:latin typeface="Times New Roman" pitchFamily="18" charset="0"/>
                <a:ea typeface="標楷體" pitchFamily="65" charset="-120"/>
              </a:rPr>
              <a:t>       並固定此數不再更動</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  2.  </a:t>
            </a:r>
            <a:r>
              <a:rPr lang="zh-TW" altLang="en-US" sz="2400" dirty="0" smtClean="0">
                <a:solidFill>
                  <a:schemeClr val="tx1"/>
                </a:solidFill>
                <a:latin typeface="Times New Roman" pitchFamily="18" charset="0"/>
                <a:ea typeface="標楷體" pitchFamily="65" charset="-120"/>
              </a:rPr>
              <a:t>再從</a:t>
            </a:r>
            <a:r>
              <a:rPr lang="zh-TW" altLang="en-US" sz="2400" i="1" dirty="0" smtClean="0">
                <a:solidFill>
                  <a:schemeClr val="tx1"/>
                </a:solidFill>
                <a:latin typeface="Times New Roman" pitchFamily="18" charset="0"/>
                <a:ea typeface="標楷體" pitchFamily="65" charset="-120"/>
              </a:rPr>
              <a:t>剩餘數列</a:t>
            </a:r>
            <a:r>
              <a:rPr lang="zh-TW" altLang="en-US" sz="2400" dirty="0" smtClean="0">
                <a:solidFill>
                  <a:schemeClr val="tx1"/>
                </a:solidFill>
                <a:latin typeface="Times New Roman" pitchFamily="18" charset="0"/>
                <a:ea typeface="標楷體" pitchFamily="65" charset="-120"/>
              </a:rPr>
              <a:t>中，</a:t>
            </a:r>
            <a:r>
              <a:rPr lang="en-US" altLang="zh-TW" sz="2400" dirty="0" smtClean="0">
                <a:solidFill>
                  <a:schemeClr val="tx1"/>
                </a:solidFill>
                <a:latin typeface="Times New Roman" pitchFamily="18" charset="0"/>
                <a:ea typeface="標楷體" pitchFamily="65" charset="-120"/>
              </a:rPr>
              <a:t>select</a:t>
            </a:r>
            <a:r>
              <a:rPr lang="zh-TW" altLang="en-US" sz="2400" dirty="0" smtClean="0">
                <a:solidFill>
                  <a:schemeClr val="tx1"/>
                </a:solidFill>
                <a:latin typeface="Times New Roman" pitchFamily="18" charset="0"/>
                <a:ea typeface="標楷體" pitchFamily="65" charset="-120"/>
              </a:rPr>
              <a:t>出 </a:t>
            </a:r>
            <a:r>
              <a:rPr lang="en-US" altLang="zh-TW" sz="2400" dirty="0" smtClean="0">
                <a:solidFill>
                  <a:schemeClr val="tx1"/>
                </a:solidFill>
                <a:latin typeface="Times New Roman" pitchFamily="18" charset="0"/>
                <a:ea typeface="標楷體" pitchFamily="65" charset="-120"/>
              </a:rPr>
              <a:t>min</a:t>
            </a:r>
            <a:r>
              <a:rPr lang="zh-TW" altLang="en-US" sz="2400" dirty="0" smtClean="0">
                <a:solidFill>
                  <a:schemeClr val="tx1"/>
                </a:solidFill>
                <a:latin typeface="Times New Roman" pitchFamily="18" charset="0"/>
                <a:ea typeface="標楷體" pitchFamily="65" charset="-120"/>
              </a:rPr>
              <a:t>，並且放到它的第一個位置</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  3.  </a:t>
            </a:r>
            <a:r>
              <a:rPr lang="zh-TW" altLang="en-US" sz="2400" dirty="0" smtClean="0">
                <a:solidFill>
                  <a:schemeClr val="tx1"/>
                </a:solidFill>
                <a:latin typeface="Times New Roman" pitchFamily="18" charset="0"/>
                <a:ea typeface="標楷體" pitchFamily="65" charset="-120"/>
              </a:rPr>
              <a:t>依此方式</a:t>
            </a:r>
            <a:r>
              <a:rPr lang="en-US" altLang="zh-TW" sz="2400" dirty="0" smtClean="0">
                <a:solidFill>
                  <a:schemeClr val="tx1"/>
                </a:solidFill>
                <a:latin typeface="Times New Roman" pitchFamily="18" charset="0"/>
                <a:ea typeface="標楷體" pitchFamily="65" charset="-120"/>
              </a:rPr>
              <a:t>(repeat)</a:t>
            </a:r>
            <a:r>
              <a:rPr lang="zh-TW" altLang="en-US" sz="2400" dirty="0" smtClean="0">
                <a:solidFill>
                  <a:schemeClr val="tx1"/>
                </a:solidFill>
                <a:latin typeface="Times New Roman" pitchFamily="18" charset="0"/>
                <a:ea typeface="標楷體" pitchFamily="65" charset="-120"/>
              </a:rPr>
              <a:t>，直到</a:t>
            </a:r>
            <a:r>
              <a:rPr lang="en-US" altLang="zh-TW" sz="2400" dirty="0" smtClean="0">
                <a:solidFill>
                  <a:schemeClr val="tx1"/>
                </a:solidFill>
                <a:latin typeface="Times New Roman" pitchFamily="18" charset="0"/>
                <a:ea typeface="標楷體" pitchFamily="65" charset="-120"/>
              </a:rPr>
              <a:t>(until)</a:t>
            </a:r>
            <a:r>
              <a:rPr lang="zh-TW" altLang="en-US" sz="2400" dirty="0" smtClean="0">
                <a:solidFill>
                  <a:schemeClr val="tx1"/>
                </a:solidFill>
                <a:latin typeface="Times New Roman" pitchFamily="18" charset="0"/>
                <a:ea typeface="標楷體" pitchFamily="65" charset="-120"/>
              </a:rPr>
              <a:t> 走訪完</a:t>
            </a:r>
            <a:r>
              <a:rPr lang="zh-TW" altLang="en-US" sz="2400" i="1" dirty="0" smtClean="0">
                <a:solidFill>
                  <a:schemeClr val="tx1"/>
                </a:solidFill>
                <a:latin typeface="Times New Roman" pitchFamily="18" charset="0"/>
                <a:ea typeface="標楷體" pitchFamily="65" charset="-120"/>
              </a:rPr>
              <a:t>數列</a:t>
            </a:r>
            <a:r>
              <a:rPr lang="en-US" altLang="zh-TW" sz="2400" dirty="0" smtClean="0">
                <a:solidFill>
                  <a:schemeClr val="tx1"/>
                </a:solidFill>
                <a:latin typeface="Times New Roman" pitchFamily="18" charset="0"/>
                <a:ea typeface="標楷體" pitchFamily="65" charset="-120"/>
              </a:rPr>
              <a:t> </a:t>
            </a:r>
            <a:r>
              <a:rPr lang="zh-TW" altLang="en-US" sz="2400" dirty="0" smtClean="0">
                <a:solidFill>
                  <a:schemeClr val="tx1"/>
                </a:solidFill>
                <a:latin typeface="Times New Roman" pitchFamily="18" charset="0"/>
                <a:ea typeface="標楷體" pitchFamily="65" charset="-120"/>
              </a:rPr>
              <a:t>倒數第二</a:t>
            </a:r>
            <a:r>
              <a:rPr kumimoji="0" lang="zh-TW" altLang="en-US" sz="2400" dirty="0" smtClean="0">
                <a:solidFill>
                  <a:schemeClr val="tx1"/>
                </a:solidFill>
                <a:latin typeface="Times New Roman" pitchFamily="18" charset="0"/>
                <a:ea typeface="標楷體" pitchFamily="65" charset="-120"/>
              </a:rPr>
              <a:t>個</a:t>
            </a:r>
            <a:r>
              <a:rPr lang="zh-TW" altLang="en-US" sz="2400" dirty="0" smtClean="0">
                <a:solidFill>
                  <a:schemeClr val="tx1"/>
                </a:solidFill>
                <a:latin typeface="Times New Roman" pitchFamily="18" charset="0"/>
                <a:ea typeface="標楷體" pitchFamily="65" charset="-120"/>
              </a:rPr>
              <a:t>數</a:t>
            </a:r>
          </a:p>
          <a:p>
            <a:pPr marL="609600" indent="-609600" eaLnBrk="1" hangingPunct="1">
              <a:lnSpc>
                <a:spcPct val="90000"/>
              </a:lnSpc>
              <a:buClr>
                <a:schemeClr val="bg2"/>
              </a:buClr>
              <a:buFontTx/>
              <a:buNone/>
              <a:defRPr/>
            </a:pPr>
            <a:r>
              <a:rPr lang="en-US" altLang="zh-TW" sz="2800" dirty="0" smtClean="0">
                <a:solidFill>
                  <a:schemeClr val="tx1"/>
                </a:solidFill>
                <a:latin typeface="Times New Roman" pitchFamily="18" charset="0"/>
                <a:ea typeface="標楷體" pitchFamily="65" charset="-120"/>
              </a:rPr>
              <a:t>2. </a:t>
            </a:r>
            <a:r>
              <a:rPr lang="zh-TW" altLang="en-US" sz="2800" dirty="0" smtClean="0">
                <a:solidFill>
                  <a:schemeClr val="tx1"/>
                </a:solidFill>
                <a:latin typeface="Times New Roman" pitchFamily="18" charset="0"/>
                <a:ea typeface="標楷體" pitchFamily="65" charset="-120"/>
              </a:rPr>
              <a:t>中等抽象層次為：</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repeat</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  1.  </a:t>
            </a:r>
            <a:r>
              <a:rPr lang="zh-TW" altLang="en-US" sz="2400" dirty="0" smtClean="0">
                <a:solidFill>
                  <a:schemeClr val="tx1"/>
                </a:solidFill>
                <a:latin typeface="Times New Roman" pitchFamily="18" charset="0"/>
                <a:ea typeface="標楷體" pitchFamily="65" charset="-120"/>
              </a:rPr>
              <a:t>從</a:t>
            </a:r>
            <a:r>
              <a:rPr lang="zh-TW" altLang="en-US" sz="2400" i="1" dirty="0" smtClean="0">
                <a:solidFill>
                  <a:schemeClr val="tx1"/>
                </a:solidFill>
                <a:latin typeface="Times New Roman" pitchFamily="18" charset="0"/>
                <a:ea typeface="標楷體" pitchFamily="65" charset="-120"/>
              </a:rPr>
              <a:t>數列  </a:t>
            </a:r>
            <a:r>
              <a:rPr lang="en-US" altLang="zh-TW" sz="2400" dirty="0" smtClean="0">
                <a:solidFill>
                  <a:schemeClr val="tx1"/>
                </a:solidFill>
                <a:latin typeface="Times New Roman" pitchFamily="18" charset="0"/>
                <a:ea typeface="標楷體" pitchFamily="65" charset="-120"/>
              </a:rPr>
              <a:t>(0 ..n-1)</a:t>
            </a:r>
            <a:r>
              <a:rPr lang="zh-TW" altLang="en-US" sz="2400" dirty="0" smtClean="0">
                <a:solidFill>
                  <a:schemeClr val="tx1"/>
                </a:solidFill>
                <a:latin typeface="Times New Roman" pitchFamily="18" charset="0"/>
                <a:ea typeface="標楷體" pitchFamily="65" charset="-120"/>
              </a:rPr>
              <a:t>中</a:t>
            </a:r>
            <a:r>
              <a:rPr lang="en-US" altLang="zh-TW" sz="2400" dirty="0" smtClean="0">
                <a:solidFill>
                  <a:schemeClr val="tx1"/>
                </a:solidFill>
                <a:latin typeface="Times New Roman" pitchFamily="18" charset="0"/>
                <a:ea typeface="標楷體" pitchFamily="65" charset="-120"/>
              </a:rPr>
              <a:t>select</a:t>
            </a:r>
            <a:r>
              <a:rPr lang="zh-TW" altLang="en-US" sz="2400" dirty="0" smtClean="0">
                <a:solidFill>
                  <a:schemeClr val="tx1"/>
                </a:solidFill>
                <a:latin typeface="Times New Roman" pitchFamily="18" charset="0"/>
                <a:ea typeface="標楷體" pitchFamily="65" charset="-120"/>
              </a:rPr>
              <a:t>出 </a:t>
            </a:r>
            <a:r>
              <a:rPr lang="en-US" altLang="zh-TW" sz="2400" dirty="0" smtClean="0">
                <a:solidFill>
                  <a:schemeClr val="tx1"/>
                </a:solidFill>
                <a:latin typeface="Times New Roman" pitchFamily="18" charset="0"/>
                <a:ea typeface="標楷體" pitchFamily="65" charset="-120"/>
              </a:rPr>
              <a:t>min</a:t>
            </a:r>
            <a:r>
              <a:rPr lang="zh-TW" altLang="en-US" sz="2400" dirty="0" smtClean="0">
                <a:solidFill>
                  <a:schemeClr val="tx1"/>
                </a:solidFill>
                <a:latin typeface="Times New Roman" pitchFamily="18" charset="0"/>
                <a:ea typeface="標楷體" pitchFamily="65" charset="-120"/>
              </a:rPr>
              <a:t>，</a:t>
            </a:r>
            <a:endParaRPr lang="en-US" altLang="zh-TW" sz="2400" dirty="0" smtClean="0">
              <a:solidFill>
                <a:schemeClr val="tx1"/>
              </a:solidFill>
              <a:latin typeface="Times New Roman" pitchFamily="18" charset="0"/>
              <a:ea typeface="標楷體" pitchFamily="65" charset="-120"/>
            </a:endParaRPr>
          </a:p>
          <a:p>
            <a:pPr marL="990600" lvl="1" indent="-533400" eaLnBrk="1" hangingPunct="1">
              <a:lnSpc>
                <a:spcPct val="90000"/>
              </a:lnSpc>
              <a:buClr>
                <a:schemeClr val="bg2"/>
              </a:buClr>
              <a:buFontTx/>
              <a:buNone/>
              <a:defRPr/>
            </a:pPr>
            <a:r>
              <a:rPr lang="zh-TW" altLang="en-US" sz="2400" dirty="0" smtClean="0">
                <a:solidFill>
                  <a:schemeClr val="tx1"/>
                </a:solidFill>
                <a:latin typeface="Times New Roman" pitchFamily="18" charset="0"/>
                <a:ea typeface="標楷體" pitchFamily="65" charset="-120"/>
              </a:rPr>
              <a:t>       放到它的第一個位置</a:t>
            </a:r>
            <a:r>
              <a:rPr lang="en-US" altLang="zh-TW" sz="2400" dirty="0" smtClean="0">
                <a:solidFill>
                  <a:schemeClr val="tx1"/>
                </a:solidFill>
                <a:latin typeface="Times New Roman" pitchFamily="18" charset="0"/>
                <a:ea typeface="標楷體" pitchFamily="65" charset="-120"/>
              </a:rPr>
              <a:t>(</a:t>
            </a:r>
            <a:r>
              <a:rPr lang="zh-TW" altLang="en-US" sz="2400" dirty="0" smtClean="0">
                <a:solidFill>
                  <a:schemeClr val="tx1"/>
                </a:solidFill>
                <a:latin typeface="Times New Roman" pitchFamily="18" charset="0"/>
                <a:ea typeface="標楷體" pitchFamily="65" charset="-120"/>
              </a:rPr>
              <a:t>即索引</a:t>
            </a:r>
            <a:r>
              <a:rPr lang="en-US" altLang="zh-TW" sz="2400" dirty="0" smtClean="0">
                <a:solidFill>
                  <a:schemeClr val="tx1"/>
                </a:solidFill>
                <a:latin typeface="Times New Roman" pitchFamily="18" charset="0"/>
                <a:ea typeface="標楷體" pitchFamily="65" charset="-120"/>
              </a:rPr>
              <a:t>0) </a:t>
            </a:r>
            <a:r>
              <a:rPr lang="zh-TW" altLang="en-US" sz="2400" dirty="0" smtClean="0">
                <a:solidFill>
                  <a:schemeClr val="tx1"/>
                </a:solidFill>
                <a:latin typeface="Times New Roman" pitchFamily="18" charset="0"/>
                <a:ea typeface="標楷體" pitchFamily="65" charset="-120"/>
              </a:rPr>
              <a:t>，並固定此數不再更動。</a:t>
            </a:r>
          </a:p>
          <a:p>
            <a:pPr marL="990600" lvl="1" indent="-533400" eaLnBrk="1" hangingPunct="1">
              <a:lnSpc>
                <a:spcPct val="90000"/>
              </a:lnSpc>
              <a:buClr>
                <a:schemeClr val="bg2"/>
              </a:buClr>
              <a:buFontTx/>
              <a:buNone/>
              <a:defRPr/>
            </a:pPr>
            <a:r>
              <a:rPr lang="zh-TW" altLang="en-US" sz="2400" i="1" dirty="0" smtClean="0">
                <a:solidFill>
                  <a:schemeClr val="tx1"/>
                </a:solidFill>
                <a:latin typeface="Times New Roman" pitchFamily="18" charset="0"/>
                <a:ea typeface="標楷體" pitchFamily="65" charset="-120"/>
              </a:rPr>
              <a:t>  </a:t>
            </a:r>
            <a:r>
              <a:rPr lang="en-US" altLang="zh-TW" sz="2400" i="1" dirty="0" smtClean="0">
                <a:solidFill>
                  <a:schemeClr val="tx1"/>
                </a:solidFill>
                <a:latin typeface="Times New Roman" pitchFamily="18" charset="0"/>
                <a:ea typeface="標楷體" pitchFamily="65" charset="-120"/>
              </a:rPr>
              <a:t>2.  </a:t>
            </a:r>
            <a:r>
              <a:rPr lang="zh-TW" altLang="en-US" sz="2400" i="1" dirty="0" smtClean="0">
                <a:solidFill>
                  <a:schemeClr val="tx1"/>
                </a:solidFill>
                <a:latin typeface="Times New Roman" pitchFamily="18" charset="0"/>
                <a:ea typeface="標楷體" pitchFamily="65" charset="-120"/>
              </a:rPr>
              <a:t>繼續走訪剩餘數列  </a:t>
            </a:r>
            <a:r>
              <a:rPr lang="en-US" altLang="zh-TW" sz="2400" dirty="0" smtClean="0">
                <a:solidFill>
                  <a:schemeClr val="tx1"/>
                </a:solidFill>
                <a:latin typeface="Times New Roman" pitchFamily="18" charset="0"/>
                <a:ea typeface="標楷體" pitchFamily="65" charset="-120"/>
              </a:rPr>
              <a:t>(1 .. n-1)</a:t>
            </a:r>
            <a:endParaRPr lang="zh-TW" altLang="en-US" sz="2400" dirty="0" smtClean="0">
              <a:solidFill>
                <a:schemeClr val="tx1"/>
              </a:solidFill>
              <a:latin typeface="Times New Roman" pitchFamily="18" charset="0"/>
              <a:ea typeface="標楷體" pitchFamily="65" charset="-120"/>
            </a:endParaRP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until </a:t>
            </a:r>
            <a:r>
              <a:rPr lang="zh-TW" altLang="en-US" sz="2400" dirty="0" smtClean="0">
                <a:solidFill>
                  <a:schemeClr val="tx1"/>
                </a:solidFill>
                <a:latin typeface="Times New Roman" pitchFamily="18" charset="0"/>
                <a:ea typeface="標楷體" pitchFamily="65" charset="-120"/>
              </a:rPr>
              <a:t>走訪到</a:t>
            </a:r>
            <a:r>
              <a:rPr lang="zh-TW" altLang="en-US" sz="2400" i="1" dirty="0" smtClean="0">
                <a:solidFill>
                  <a:schemeClr val="tx1"/>
                </a:solidFill>
                <a:latin typeface="Times New Roman" pitchFamily="18" charset="0"/>
                <a:ea typeface="標楷體" pitchFamily="65" charset="-120"/>
              </a:rPr>
              <a:t>數列</a:t>
            </a:r>
            <a:r>
              <a:rPr lang="en-US" altLang="zh-TW" sz="2400" b="1" i="1" dirty="0" smtClean="0">
                <a:solidFill>
                  <a:schemeClr val="tx1"/>
                </a:solidFill>
                <a:latin typeface="Times New Roman" pitchFamily="18" charset="0"/>
                <a:ea typeface="標楷體" pitchFamily="65" charset="-120"/>
              </a:rPr>
              <a:t> </a:t>
            </a:r>
            <a:r>
              <a:rPr lang="zh-TW" altLang="en-US" sz="2400" dirty="0" smtClean="0">
                <a:solidFill>
                  <a:schemeClr val="tx1"/>
                </a:solidFill>
                <a:latin typeface="Times New Roman" pitchFamily="18" charset="0"/>
                <a:ea typeface="標楷體" pitchFamily="65" charset="-120"/>
              </a:rPr>
              <a:t>倒數第二個數 </a:t>
            </a:r>
            <a:r>
              <a:rPr lang="en-US" altLang="zh-TW" sz="2400" dirty="0" smtClean="0">
                <a:solidFill>
                  <a:schemeClr val="tx1"/>
                </a:solidFill>
                <a:latin typeface="Times New Roman" pitchFamily="18" charset="0"/>
                <a:ea typeface="標楷體" pitchFamily="65" charset="-120"/>
              </a:rPr>
              <a:t>(</a:t>
            </a:r>
            <a:r>
              <a:rPr lang="zh-TW" altLang="en-US" sz="2400" dirty="0" smtClean="0">
                <a:solidFill>
                  <a:schemeClr val="tx1"/>
                </a:solidFill>
                <a:latin typeface="Times New Roman" pitchFamily="18" charset="0"/>
                <a:ea typeface="標楷體" pitchFamily="65" charset="-120"/>
              </a:rPr>
              <a:t>即索引 </a:t>
            </a:r>
            <a:r>
              <a:rPr lang="en-US" altLang="zh-TW" sz="2400" dirty="0" smtClean="0">
                <a:solidFill>
                  <a:schemeClr val="tx1"/>
                </a:solidFill>
                <a:latin typeface="Times New Roman" pitchFamily="18" charset="0"/>
                <a:ea typeface="標楷體" pitchFamily="65" charset="-120"/>
              </a:rPr>
              <a:t>n-2)</a:t>
            </a:r>
            <a:endParaRPr lang="zh-TW" altLang="en-US" sz="24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930419910"/>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9C6EE93-C002-4C1D-AE66-F17B01466441}" type="slidenum">
              <a:rPr lang="zh-TW" altLang="en-US" smtClean="0"/>
              <a:pPr>
                <a:defRPr/>
              </a:pPr>
              <a:t>428</a:t>
            </a:fld>
            <a:endParaRPr lang="en-US" altLang="zh-TW"/>
          </a:p>
        </p:txBody>
      </p:sp>
      <p:sp>
        <p:nvSpPr>
          <p:cNvPr id="58370" name="Rectangle 2"/>
          <p:cNvSpPr>
            <a:spLocks noGrp="1" noChangeArrowheads="1"/>
          </p:cNvSpPr>
          <p:nvPr>
            <p:ph type="title"/>
          </p:nvPr>
        </p:nvSpPr>
        <p:spPr>
          <a:xfrm>
            <a:off x="609600" y="0"/>
            <a:ext cx="10972800" cy="1143000"/>
          </a:xfrm>
        </p:spPr>
        <p:txBody>
          <a:bodyPr/>
          <a:lstStyle/>
          <a:p>
            <a:pPr eaLnBrk="1" hangingPunct="1">
              <a:defRPr/>
            </a:pPr>
            <a:r>
              <a:rPr lang="en-US" altLang="zh-TW" dirty="0" smtClean="0">
                <a:solidFill>
                  <a:schemeClr val="tx1"/>
                </a:solidFill>
                <a:latin typeface="Times New Roman" pitchFamily="18" charset="0"/>
              </a:rPr>
              <a:t>Pseudo Code (Cont.)</a:t>
            </a:r>
            <a:endParaRPr lang="zh-TW" altLang="en-US" dirty="0" smtClean="0">
              <a:solidFill>
                <a:schemeClr val="tx1"/>
              </a:solidFill>
              <a:latin typeface="Times New Roman" pitchFamily="18" charset="0"/>
            </a:endParaRPr>
          </a:p>
        </p:txBody>
      </p:sp>
      <p:sp>
        <p:nvSpPr>
          <p:cNvPr id="58371" name="Rectangle 3"/>
          <p:cNvSpPr>
            <a:spLocks noGrp="1" noChangeArrowheads="1"/>
          </p:cNvSpPr>
          <p:nvPr>
            <p:ph sz="quarter" idx="4294967295"/>
          </p:nvPr>
        </p:nvSpPr>
        <p:spPr>
          <a:xfrm>
            <a:off x="381001" y="1357314"/>
            <a:ext cx="11334751" cy="5286375"/>
          </a:xfrm>
          <a:prstGeom prst="rect">
            <a:avLst/>
          </a:prstGeom>
        </p:spPr>
        <p:txBody>
          <a:bodyPr/>
          <a:lstStyle/>
          <a:p>
            <a:pPr eaLnBrk="1" hangingPunct="1">
              <a:lnSpc>
                <a:spcPct val="80000"/>
              </a:lnSpc>
              <a:buFont typeface="Wingdings" pitchFamily="2" charset="2"/>
              <a:buNone/>
              <a:defRPr/>
            </a:pPr>
            <a:r>
              <a:rPr lang="en-US" altLang="zh-TW" sz="3600" dirty="0" smtClean="0">
                <a:solidFill>
                  <a:schemeClr val="tx1"/>
                </a:solidFill>
                <a:latin typeface="Times New Roman" pitchFamily="18" charset="0"/>
                <a:ea typeface="標楷體" pitchFamily="65" charset="-120"/>
              </a:rPr>
              <a:t>3.</a:t>
            </a:r>
            <a:r>
              <a:rPr lang="en-US" altLang="zh-TW" sz="2800" dirty="0" smtClean="0">
                <a:solidFill>
                  <a:schemeClr val="tx1"/>
                </a:solidFill>
                <a:latin typeface="Times New Roman" pitchFamily="18" charset="0"/>
                <a:ea typeface="標楷體" pitchFamily="65" charset="-120"/>
              </a:rPr>
              <a:t> </a:t>
            </a:r>
            <a:r>
              <a:rPr lang="zh-TW" altLang="en-US" sz="3600" dirty="0" smtClean="0">
                <a:solidFill>
                  <a:schemeClr val="tx1"/>
                </a:solidFill>
                <a:latin typeface="Times New Roman" pitchFamily="18" charset="0"/>
                <a:ea typeface="標楷體" pitchFamily="65" charset="-120"/>
              </a:rPr>
              <a:t>最低抽象層次為</a:t>
            </a:r>
            <a:r>
              <a:rPr lang="en-US" altLang="zh-TW" sz="36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endParaRPr lang="en-US" altLang="zh-TW" sz="3600" dirty="0" smtClean="0">
              <a:solidFill>
                <a:srgbClr val="800000"/>
              </a:solidFill>
              <a:latin typeface="Times New Roman" pitchFamily="18" charset="0"/>
              <a:ea typeface="標楷體" pitchFamily="65" charset="-120"/>
            </a:endParaRPr>
          </a:p>
          <a:p>
            <a:pPr eaLnBrk="1" hangingPunct="1">
              <a:lnSpc>
                <a:spcPct val="80000"/>
              </a:lnSpc>
              <a:buClr>
                <a:schemeClr val="bg2"/>
              </a:buClr>
              <a:buFontTx/>
              <a:buNone/>
              <a:defRPr/>
            </a:pPr>
            <a:r>
              <a:rPr lang="en-US" altLang="zh-TW" sz="2800" b="1" dirty="0" smtClean="0">
                <a:solidFill>
                  <a:schemeClr val="folHlink"/>
                </a:solidFill>
                <a:latin typeface="Times New Roman" pitchFamily="18" charset="0"/>
                <a:ea typeface="標楷體" pitchFamily="65" charset="-120"/>
              </a:rPr>
              <a:t>sort: sort array </a:t>
            </a:r>
            <a:r>
              <a:rPr lang="zh-TW" altLang="en-US" sz="2800" b="1" dirty="0" smtClean="0">
                <a:solidFill>
                  <a:schemeClr val="folHlink"/>
                </a:solidFill>
                <a:latin typeface="Times New Roman" pitchFamily="18" charset="0"/>
                <a:ea typeface="標楷體" pitchFamily="65" charset="-120"/>
              </a:rPr>
              <a:t>成由小而大的順序</a:t>
            </a:r>
            <a:endParaRPr lang="en-US" altLang="zh-TW" sz="2800" b="1" dirty="0" smtClean="0">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2800" dirty="0" smtClean="0">
                <a:solidFill>
                  <a:schemeClr val="tx1"/>
                </a:solidFill>
                <a:latin typeface="Times New Roman" pitchFamily="18" charset="0"/>
                <a:ea typeface="標楷體" pitchFamily="65" charset="-120"/>
              </a:rPr>
              <a:t>for </a:t>
            </a:r>
            <a:r>
              <a:rPr lang="en-US" altLang="zh-TW" sz="2800" dirty="0" err="1" smtClean="0">
                <a:solidFill>
                  <a:schemeClr val="tx1"/>
                </a:solidFill>
                <a:latin typeface="Times New Roman" pitchFamily="18" charset="0"/>
                <a:ea typeface="標楷體" pitchFamily="65" charset="-120"/>
              </a:rPr>
              <a:t>i</a:t>
            </a:r>
            <a:r>
              <a:rPr lang="en-US" altLang="zh-TW" sz="2800" dirty="0" smtClean="0">
                <a:solidFill>
                  <a:schemeClr val="tx1"/>
                </a:solidFill>
                <a:latin typeface="Times New Roman" pitchFamily="18" charset="0"/>
                <a:ea typeface="標楷體" pitchFamily="65" charset="-120"/>
              </a:rPr>
              <a:t> from</a:t>
            </a: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0 </a:t>
            </a:r>
            <a:r>
              <a:rPr lang="en-US" altLang="zh-TW" sz="2800" dirty="0" err="1" smtClean="0">
                <a:solidFill>
                  <a:schemeClr val="tx1"/>
                </a:solidFill>
                <a:latin typeface="Times New Roman" pitchFamily="18" charset="0"/>
                <a:ea typeface="標楷體" pitchFamily="65" charset="-120"/>
              </a:rPr>
              <a:t>upto</a:t>
            </a: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N-2 </a:t>
            </a:r>
          </a:p>
          <a:p>
            <a:pPr eaLnBrk="1" hangingPunct="1">
              <a:lnSpc>
                <a:spcPct val="80000"/>
              </a:lnSpc>
              <a:buClr>
                <a:schemeClr val="bg2"/>
              </a:buClr>
              <a:buFont typeface="Wingdings" pitchFamily="2" charset="2"/>
              <a:buNone/>
              <a:defRPr/>
            </a:pPr>
            <a:r>
              <a:rPr lang="en-US" altLang="zh-TW" sz="2800" dirty="0" smtClean="0">
                <a:solidFill>
                  <a:schemeClr val="tx1"/>
                </a:solidFill>
                <a:latin typeface="Times New Roman" pitchFamily="18" charset="0"/>
                <a:ea typeface="標楷體" pitchFamily="65" charset="-120"/>
              </a:rPr>
              <a:t>   1.min</a:t>
            </a:r>
            <a:r>
              <a:rPr lang="zh-TW" altLang="en-US" sz="2800" dirty="0" smtClean="0">
                <a:solidFill>
                  <a:schemeClr val="tx1"/>
                </a:solidFill>
                <a:latin typeface="Times New Roman" pitchFamily="18" charset="0"/>
                <a:ea typeface="標楷體" pitchFamily="65" charset="-120"/>
              </a:rPr>
              <a:t>指著</a:t>
            </a:r>
            <a:r>
              <a:rPr lang="en-US" altLang="zh-TW" sz="2800" i="1" dirty="0" smtClean="0">
                <a:solidFill>
                  <a:schemeClr val="tx1"/>
                </a:solidFill>
                <a:latin typeface="Times New Roman" pitchFamily="18" charset="0"/>
                <a:ea typeface="標楷體" pitchFamily="65" charset="-120"/>
              </a:rPr>
              <a:t>array[</a:t>
            </a:r>
            <a:r>
              <a:rPr lang="en-US" altLang="zh-TW" sz="2800" i="1" dirty="0" err="1" smtClean="0">
                <a:solidFill>
                  <a:schemeClr val="tx1"/>
                </a:solidFill>
                <a:latin typeface="Times New Roman" pitchFamily="18" charset="0"/>
                <a:ea typeface="標楷體" pitchFamily="65" charset="-120"/>
              </a:rPr>
              <a:t>i</a:t>
            </a:r>
            <a:r>
              <a:rPr lang="en-US" altLang="zh-TW" sz="2800" i="1" dirty="0" smtClean="0">
                <a:solidFill>
                  <a:schemeClr val="tx1"/>
                </a:solidFill>
                <a:latin typeface="Times New Roman" pitchFamily="18" charset="0"/>
                <a:ea typeface="標楷體" pitchFamily="65" charset="-120"/>
              </a:rPr>
              <a:t>..N-1]</a:t>
            </a:r>
            <a:r>
              <a:rPr lang="zh-TW" altLang="en-US" sz="2800" dirty="0" smtClean="0">
                <a:solidFill>
                  <a:schemeClr val="tx1"/>
                </a:solidFill>
                <a:latin typeface="Times New Roman" pitchFamily="18" charset="0"/>
                <a:ea typeface="標楷體" pitchFamily="65" charset="-120"/>
              </a:rPr>
              <a:t>的第一個位置</a:t>
            </a:r>
            <a:r>
              <a:rPr lang="en-US" altLang="zh-TW" sz="2800" dirty="0" smtClean="0">
                <a:solidFill>
                  <a:schemeClr val="tx1"/>
                </a:solidFill>
                <a:latin typeface="Times New Roman" pitchFamily="18" charset="0"/>
                <a:ea typeface="標楷體" pitchFamily="65" charset="-120"/>
              </a:rPr>
              <a:t>(</a:t>
            </a:r>
            <a:r>
              <a:rPr lang="zh-TW" altLang="en-US" sz="2800" dirty="0" smtClean="0">
                <a:solidFill>
                  <a:schemeClr val="tx1"/>
                </a:solidFill>
                <a:latin typeface="Times New Roman" pitchFamily="18" charset="0"/>
                <a:ea typeface="標楷體" pitchFamily="65" charset="-120"/>
              </a:rPr>
              <a:t>即</a:t>
            </a:r>
            <a:r>
              <a:rPr lang="en-US" altLang="zh-TW" sz="2800" i="1" dirty="0" err="1" smtClean="0">
                <a:solidFill>
                  <a:schemeClr val="tx1"/>
                </a:solidFill>
                <a:latin typeface="Times New Roman" pitchFamily="18" charset="0"/>
                <a:ea typeface="標楷體" pitchFamily="65" charset="-120"/>
              </a:rPr>
              <a:t>i</a:t>
            </a:r>
            <a:r>
              <a:rPr lang="en-US" altLang="zh-TW" sz="2800" dirty="0" smtClean="0">
                <a:solidFill>
                  <a:schemeClr val="tx1"/>
                </a:solidFill>
                <a:latin typeface="Times New Roman" pitchFamily="18" charset="0"/>
                <a:ea typeface="標楷體" pitchFamily="65" charset="-120"/>
              </a:rPr>
              <a:t>)</a:t>
            </a:r>
            <a:endParaRPr lang="zh-TW" altLang="en-US" sz="28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2.</a:t>
            </a:r>
            <a:r>
              <a:rPr lang="zh-TW" altLang="en-US" sz="2800" dirty="0" smtClean="0">
                <a:solidFill>
                  <a:schemeClr val="tx1"/>
                </a:solidFill>
                <a:latin typeface="Times New Roman" pitchFamily="18" charset="0"/>
                <a:ea typeface="標楷體" pitchFamily="65" charset="-120"/>
              </a:rPr>
              <a:t>從 </a:t>
            </a:r>
            <a:r>
              <a:rPr lang="en-US" altLang="zh-TW" sz="2800" i="1" dirty="0" smtClean="0">
                <a:solidFill>
                  <a:schemeClr val="tx1"/>
                </a:solidFill>
                <a:latin typeface="Times New Roman" pitchFamily="18" charset="0"/>
                <a:ea typeface="標楷體" pitchFamily="65" charset="-120"/>
              </a:rPr>
              <a:t>array[</a:t>
            </a:r>
            <a:r>
              <a:rPr lang="en-US" altLang="zh-TW" sz="2800" i="1" dirty="0" err="1" smtClean="0">
                <a:solidFill>
                  <a:schemeClr val="tx1"/>
                </a:solidFill>
                <a:latin typeface="Times New Roman" pitchFamily="18" charset="0"/>
                <a:ea typeface="標楷體" pitchFamily="65" charset="-120"/>
              </a:rPr>
              <a:t>i</a:t>
            </a:r>
            <a:r>
              <a:rPr lang="en-US" altLang="zh-TW" sz="2800" i="1" dirty="0" smtClean="0">
                <a:solidFill>
                  <a:schemeClr val="tx1"/>
                </a:solidFill>
                <a:latin typeface="Times New Roman" pitchFamily="18" charset="0"/>
                <a:ea typeface="標楷體" pitchFamily="65" charset="-120"/>
              </a:rPr>
              <a:t>..N-1] </a:t>
            </a:r>
            <a:r>
              <a:rPr lang="zh-TW" altLang="en-US" sz="2800" dirty="0" smtClean="0">
                <a:solidFill>
                  <a:schemeClr val="tx1"/>
                </a:solidFill>
                <a:latin typeface="Times New Roman" pitchFamily="18" charset="0"/>
                <a:ea typeface="標楷體" pitchFamily="65" charset="-120"/>
              </a:rPr>
              <a:t>中</a:t>
            </a:r>
            <a:r>
              <a:rPr lang="en-US" altLang="zh-TW" sz="2800" dirty="0" smtClean="0">
                <a:solidFill>
                  <a:schemeClr val="tx1"/>
                </a:solidFill>
                <a:latin typeface="Times New Roman" pitchFamily="18" charset="0"/>
                <a:ea typeface="標楷體" pitchFamily="65" charset="-120"/>
              </a:rPr>
              <a:t>select</a:t>
            </a:r>
            <a:r>
              <a:rPr lang="zh-TW" altLang="en-US" sz="2800" dirty="0" smtClean="0">
                <a:solidFill>
                  <a:schemeClr val="tx1"/>
                </a:solidFill>
                <a:latin typeface="Times New Roman" pitchFamily="18" charset="0"/>
                <a:ea typeface="標楷體" pitchFamily="65" charset="-120"/>
              </a:rPr>
              <a:t>出 </a:t>
            </a:r>
            <a:r>
              <a:rPr lang="en-US" altLang="zh-TW" sz="2800" dirty="0" smtClean="0">
                <a:solidFill>
                  <a:schemeClr val="tx1"/>
                </a:solidFill>
                <a:latin typeface="Times New Roman" pitchFamily="18" charset="0"/>
                <a:ea typeface="標楷體" pitchFamily="65" charset="-120"/>
              </a:rPr>
              <a:t>min </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for  j from</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i+1 </a:t>
            </a:r>
            <a:r>
              <a:rPr lang="en-US" altLang="zh-TW" sz="2000" dirty="0" err="1" smtClean="0">
                <a:solidFill>
                  <a:schemeClr val="tx1"/>
                </a:solidFill>
                <a:latin typeface="Times New Roman" pitchFamily="18" charset="0"/>
                <a:ea typeface="標楷體" pitchFamily="65" charset="-120"/>
              </a:rPr>
              <a:t>upto</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N-1 </a:t>
            </a:r>
          </a:p>
          <a:p>
            <a:pPr eaLnBrk="1" hangingPunct="1">
              <a:lnSpc>
                <a:spcPct val="80000"/>
              </a:lnSpc>
              <a:buClr>
                <a:schemeClr val="bg2"/>
              </a:buClr>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if </a:t>
            </a:r>
            <a:r>
              <a:rPr lang="zh-TW" altLang="en-US" sz="2000" dirty="0" smtClean="0">
                <a:solidFill>
                  <a:schemeClr val="tx1"/>
                </a:solidFill>
                <a:latin typeface="Times New Roman" pitchFamily="18" charset="0"/>
                <a:ea typeface="標楷體" pitchFamily="65" charset="-120"/>
              </a:rPr>
              <a:t>第 </a:t>
            </a:r>
            <a:r>
              <a:rPr lang="en-US" altLang="zh-TW" sz="2000" dirty="0" smtClean="0">
                <a:solidFill>
                  <a:schemeClr val="tx1"/>
                </a:solidFill>
                <a:latin typeface="Times New Roman" pitchFamily="18" charset="0"/>
                <a:ea typeface="標楷體" pitchFamily="65" charset="-120"/>
              </a:rPr>
              <a:t>j </a:t>
            </a:r>
            <a:r>
              <a:rPr lang="zh-TW" altLang="en-US" sz="2000" dirty="0" smtClean="0">
                <a:solidFill>
                  <a:schemeClr val="tx1"/>
                </a:solidFill>
                <a:latin typeface="Times New Roman" pitchFamily="18" charset="0"/>
                <a:ea typeface="標楷體" pitchFamily="65" charset="-120"/>
              </a:rPr>
              <a:t>個數比 </a:t>
            </a:r>
            <a:r>
              <a:rPr lang="en-US" altLang="zh-TW" sz="2000" dirty="0" smtClean="0">
                <a:solidFill>
                  <a:schemeClr val="tx1"/>
                </a:solidFill>
                <a:latin typeface="Times New Roman" pitchFamily="18" charset="0"/>
                <a:ea typeface="標楷體" pitchFamily="65" charset="-120"/>
              </a:rPr>
              <a:t>min </a:t>
            </a:r>
            <a:r>
              <a:rPr lang="zh-TW" altLang="en-US" sz="2000" dirty="0" smtClean="0">
                <a:solidFill>
                  <a:schemeClr val="tx1"/>
                </a:solidFill>
                <a:latin typeface="Times New Roman" pitchFamily="18" charset="0"/>
                <a:ea typeface="標楷體" pitchFamily="65" charset="-120"/>
              </a:rPr>
              <a:t>所指的數小  </a:t>
            </a:r>
            <a:r>
              <a:rPr lang="en-US" altLang="zh-TW" sz="2000" dirty="0" smtClean="0">
                <a:solidFill>
                  <a:schemeClr val="tx1"/>
                </a:solidFill>
                <a:latin typeface="Times New Roman" pitchFamily="18" charset="0"/>
                <a:ea typeface="標楷體" pitchFamily="65" charset="-120"/>
              </a:rPr>
              <a:t>then </a:t>
            </a:r>
            <a:r>
              <a:rPr lang="zh-TW" altLang="en-US" sz="2000" dirty="0" smtClean="0">
                <a:solidFill>
                  <a:schemeClr val="tx1"/>
                </a:solidFill>
                <a:latin typeface="Times New Roman" pitchFamily="18" charset="0"/>
                <a:ea typeface="標楷體" pitchFamily="65" charset="-120"/>
              </a:rPr>
              <a:t>叫它</a:t>
            </a:r>
            <a:r>
              <a:rPr lang="en-US" altLang="zh-TW" sz="2000" dirty="0" smtClean="0">
                <a:solidFill>
                  <a:schemeClr val="tx1"/>
                </a:solidFill>
                <a:latin typeface="Times New Roman" pitchFamily="18" charset="0"/>
                <a:ea typeface="標楷體" pitchFamily="65" charset="-120"/>
              </a:rPr>
              <a:t>min  end if</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end for </a:t>
            </a:r>
          </a:p>
          <a:p>
            <a:pPr eaLnBrk="1" hangingPunct="1">
              <a:lnSpc>
                <a:spcPct val="80000"/>
              </a:lnSpc>
              <a:buClr>
                <a:schemeClr val="bg2"/>
              </a:buClr>
              <a:buFont typeface="Wingdings" pitchFamily="2" charset="2"/>
              <a:buNone/>
              <a:defRPr/>
            </a:pP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3.</a:t>
            </a:r>
            <a:r>
              <a:rPr lang="zh-TW" altLang="en-US" sz="2800" dirty="0" smtClean="0">
                <a:solidFill>
                  <a:schemeClr val="tx1"/>
                </a:solidFill>
                <a:latin typeface="Times New Roman" pitchFamily="18" charset="0"/>
                <a:ea typeface="標楷體" pitchFamily="65" charset="-120"/>
              </a:rPr>
              <a:t>把 </a:t>
            </a:r>
            <a:r>
              <a:rPr lang="en-US" altLang="zh-TW" sz="2800" dirty="0" smtClean="0">
                <a:solidFill>
                  <a:schemeClr val="tx1"/>
                </a:solidFill>
                <a:latin typeface="Times New Roman" pitchFamily="18" charset="0"/>
                <a:ea typeface="標楷體" pitchFamily="65" charset="-120"/>
              </a:rPr>
              <a:t>min </a:t>
            </a:r>
            <a:r>
              <a:rPr lang="zh-TW" altLang="en-US" sz="2800" dirty="0" smtClean="0">
                <a:solidFill>
                  <a:schemeClr val="tx1"/>
                </a:solidFill>
                <a:latin typeface="Times New Roman" pitchFamily="18" charset="0"/>
                <a:ea typeface="標楷體" pitchFamily="65" charset="-120"/>
              </a:rPr>
              <a:t>指的數 </a:t>
            </a:r>
            <a:r>
              <a:rPr lang="en-US" altLang="zh-TW" sz="2800" dirty="0" smtClean="0">
                <a:solidFill>
                  <a:schemeClr val="tx1"/>
                </a:solidFill>
                <a:latin typeface="Times New Roman" pitchFamily="18" charset="0"/>
                <a:ea typeface="標楷體" pitchFamily="65" charset="-120"/>
              </a:rPr>
              <a:t>swap </a:t>
            </a:r>
            <a:r>
              <a:rPr lang="zh-TW" altLang="en-US" sz="2800" dirty="0" smtClean="0">
                <a:solidFill>
                  <a:schemeClr val="tx1"/>
                </a:solidFill>
                <a:latin typeface="Times New Roman" pitchFamily="18" charset="0"/>
                <a:ea typeface="標楷體" pitchFamily="65" charset="-120"/>
              </a:rPr>
              <a:t>到 </a:t>
            </a:r>
            <a:r>
              <a:rPr lang="en-US" altLang="zh-TW" sz="2800" i="1" dirty="0" smtClean="0">
                <a:solidFill>
                  <a:schemeClr val="tx1"/>
                </a:solidFill>
                <a:latin typeface="Times New Roman" pitchFamily="18" charset="0"/>
                <a:ea typeface="標楷體" pitchFamily="65" charset="-120"/>
              </a:rPr>
              <a:t>array[</a:t>
            </a:r>
            <a:r>
              <a:rPr lang="en-US" altLang="zh-TW" sz="2800" i="1" dirty="0" err="1" smtClean="0">
                <a:solidFill>
                  <a:schemeClr val="tx1"/>
                </a:solidFill>
                <a:latin typeface="Times New Roman" pitchFamily="18" charset="0"/>
                <a:ea typeface="標楷體" pitchFamily="65" charset="-120"/>
              </a:rPr>
              <a:t>i</a:t>
            </a:r>
            <a:r>
              <a:rPr lang="en-US" altLang="zh-TW" sz="2800" i="1" dirty="0" smtClean="0">
                <a:solidFill>
                  <a:schemeClr val="tx1"/>
                </a:solidFill>
                <a:latin typeface="Times New Roman" pitchFamily="18" charset="0"/>
                <a:ea typeface="標楷體" pitchFamily="65" charset="-120"/>
              </a:rPr>
              <a:t>..N-1]</a:t>
            </a:r>
            <a:r>
              <a:rPr lang="zh-TW" altLang="en-US" sz="2800" dirty="0" smtClean="0">
                <a:solidFill>
                  <a:schemeClr val="tx1"/>
                </a:solidFill>
                <a:latin typeface="Times New Roman" pitchFamily="18" charset="0"/>
                <a:ea typeface="標楷體" pitchFamily="65" charset="-120"/>
              </a:rPr>
              <a:t>的第一個位置</a:t>
            </a:r>
          </a:p>
          <a:p>
            <a:pPr eaLnBrk="1" hangingPunct="1">
              <a:lnSpc>
                <a:spcPct val="80000"/>
              </a:lnSpc>
              <a:buClr>
                <a:schemeClr val="bg2"/>
              </a:buClr>
              <a:buFont typeface="Wingdings" pitchFamily="2" charset="2"/>
              <a:buNone/>
              <a:defRPr/>
            </a:pPr>
            <a:r>
              <a:rPr lang="en-US" altLang="zh-TW" sz="2800" dirty="0" smtClean="0">
                <a:solidFill>
                  <a:schemeClr val="tx1"/>
                </a:solidFill>
                <a:latin typeface="Times New Roman" pitchFamily="18" charset="0"/>
                <a:ea typeface="標楷體" pitchFamily="65" charset="-120"/>
              </a:rPr>
              <a:t> end for</a:t>
            </a:r>
          </a:p>
          <a:p>
            <a:pPr eaLnBrk="1" hangingPunct="1">
              <a:lnSpc>
                <a:spcPct val="80000"/>
              </a:lnSpc>
              <a:defRPr/>
            </a:pPr>
            <a:endParaRPr lang="zh-TW" altLang="en-US" sz="2800" dirty="0" smtClean="0">
              <a:latin typeface="Times New Roman" pitchFamily="18" charset="0"/>
              <a:ea typeface="標楷體" pitchFamily="65" charset="-120"/>
            </a:endParaRPr>
          </a:p>
        </p:txBody>
      </p:sp>
    </p:spTree>
    <p:extLst>
      <p:ext uri="{BB962C8B-B14F-4D97-AF65-F5344CB8AC3E}">
        <p14:creationId xmlns:p14="http://schemas.microsoft.com/office/powerpoint/2010/main" val="412718892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6B0EF20-AE01-421B-9484-6D05282505C0}" type="slidenum">
              <a:rPr lang="zh-TW" altLang="en-US" smtClean="0"/>
              <a:pPr>
                <a:defRPr/>
              </a:pPr>
              <a:t>429</a:t>
            </a:fld>
            <a:endParaRPr lang="en-US" altLang="zh-TW"/>
          </a:p>
        </p:txBody>
      </p:sp>
      <p:sp>
        <p:nvSpPr>
          <p:cNvPr id="147458"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Trace to Debug</a:t>
            </a:r>
            <a:r>
              <a:rPr lang="en-US" altLang="zh-TW" dirty="0" smtClean="0">
                <a:solidFill>
                  <a:schemeClr val="tx1"/>
                </a:solidFill>
              </a:rPr>
              <a:t> (</a:t>
            </a:r>
            <a:r>
              <a:rPr lang="zh-TW" altLang="en-US" dirty="0" smtClean="0">
                <a:solidFill>
                  <a:schemeClr val="tx1"/>
                </a:solidFill>
                <a:latin typeface="Times New Roman" pitchFamily="18" charset="0"/>
                <a:ea typeface="標楷體" pitchFamily="65" charset="-120"/>
              </a:rPr>
              <a:t>演算法設計  除錯</a:t>
            </a:r>
            <a:r>
              <a:rPr lang="en-US" altLang="zh-TW" dirty="0" smtClean="0">
                <a:solidFill>
                  <a:schemeClr val="tx1"/>
                </a:solidFill>
                <a:latin typeface="Times New Roman" pitchFamily="18" charset="0"/>
                <a:ea typeface="標楷體" pitchFamily="65" charset="-120"/>
              </a:rPr>
              <a:t>)</a:t>
            </a:r>
          </a:p>
        </p:txBody>
      </p:sp>
      <p:sp>
        <p:nvSpPr>
          <p:cNvPr id="147459" name="Rectangle 3"/>
          <p:cNvSpPr>
            <a:spLocks noGrp="1" noChangeArrowheads="1"/>
          </p:cNvSpPr>
          <p:nvPr>
            <p:ph sz="quarter" idx="4294967295"/>
          </p:nvPr>
        </p:nvSpPr>
        <p:spPr>
          <a:xfrm>
            <a:off x="1524000" y="1719072"/>
            <a:ext cx="8534400" cy="3547872"/>
          </a:xfrm>
          <a:prstGeom prst="rect">
            <a:avLst/>
          </a:prstGeom>
        </p:spPr>
        <p:txBody>
          <a:bodyPr>
            <a:normAutofit fontScale="92500" lnSpcReduction="20000"/>
          </a:bodyPr>
          <a:lstStyle/>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Trace pseudo code </a:t>
            </a:r>
            <a:r>
              <a:rPr lang="zh-TW" altLang="en-US" sz="2400" dirty="0" smtClean="0">
                <a:solidFill>
                  <a:schemeClr val="tx1"/>
                </a:solidFill>
                <a:latin typeface="標楷體" pitchFamily="65" charset="-120"/>
                <a:ea typeface="標楷體" pitchFamily="65" charset="-120"/>
              </a:rPr>
              <a:t>要精準  </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如無法</a:t>
            </a:r>
            <a:r>
              <a:rPr lang="en-US" altLang="zh-TW" sz="2400" dirty="0" smtClean="0">
                <a:solidFill>
                  <a:schemeClr val="tx1"/>
                </a:solidFill>
                <a:latin typeface="標楷體" pitchFamily="65" charset="-120"/>
                <a:ea typeface="標楷體" pitchFamily="65" charset="-120"/>
              </a:rPr>
              <a:t>trace </a:t>
            </a:r>
            <a:r>
              <a:rPr lang="zh-TW" altLang="en-US" sz="2400" dirty="0" smtClean="0">
                <a:solidFill>
                  <a:schemeClr val="tx1"/>
                </a:solidFill>
                <a:latin typeface="標楷體" pitchFamily="65" charset="-120"/>
                <a:ea typeface="標楷體" pitchFamily="65" charset="-120"/>
              </a:rPr>
              <a:t>則表示</a:t>
            </a:r>
            <a:r>
              <a:rPr lang="en-US" altLang="zh-TW" sz="2400" dirty="0" smtClean="0">
                <a:solidFill>
                  <a:schemeClr val="tx1"/>
                </a:solidFill>
                <a:latin typeface="標楷體" pitchFamily="65" charset="-120"/>
                <a:ea typeface="標楷體" pitchFamily="65" charset="-120"/>
              </a:rPr>
              <a:t>pseudo code 有</a:t>
            </a:r>
            <a:r>
              <a:rPr lang="zh-TW" altLang="en-US" sz="2400" dirty="0" smtClean="0">
                <a:solidFill>
                  <a:schemeClr val="tx1"/>
                </a:solidFill>
                <a:latin typeface="標楷體" pitchFamily="65" charset="-120"/>
                <a:ea typeface="標楷體" pitchFamily="65" charset="-120"/>
              </a:rPr>
              <a:t>思考不週之處</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絕不可貿然進行 </a:t>
            </a:r>
            <a:r>
              <a:rPr lang="en-US" altLang="zh-TW" sz="2400" dirty="0" smtClean="0">
                <a:solidFill>
                  <a:schemeClr val="tx1"/>
                </a:solidFill>
                <a:latin typeface="標楷體" pitchFamily="65" charset="-120"/>
                <a:ea typeface="標楷體" pitchFamily="65" charset="-120"/>
              </a:rPr>
              <a:t>coding, </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否則</a:t>
            </a:r>
            <a:r>
              <a:rPr lang="en-US" altLang="zh-TW" sz="2400" dirty="0" smtClean="0">
                <a:solidFill>
                  <a:schemeClr val="tx1"/>
                </a:solidFill>
                <a:latin typeface="標楷體" pitchFamily="65" charset="-120"/>
                <a:ea typeface="標楷體" pitchFamily="65" charset="-120"/>
              </a:rPr>
              <a:t>, source code </a:t>
            </a:r>
            <a:r>
              <a:rPr lang="zh-TW" altLang="en-US" sz="2400" dirty="0" smtClean="0">
                <a:solidFill>
                  <a:schemeClr val="tx1"/>
                </a:solidFill>
                <a:latin typeface="標楷體" pitchFamily="65" charset="-120"/>
                <a:ea typeface="標楷體" pitchFamily="65" charset="-120"/>
              </a:rPr>
              <a:t>絕不會 </a:t>
            </a:r>
            <a:r>
              <a:rPr lang="en-US" altLang="zh-TW" sz="2400" dirty="0" smtClean="0">
                <a:solidFill>
                  <a:schemeClr val="tx1"/>
                </a:solidFill>
                <a:latin typeface="標楷體" pitchFamily="65" charset="-120"/>
                <a:ea typeface="標楷體" pitchFamily="65" charset="-120"/>
              </a:rPr>
              <a:t>work</a:t>
            </a:r>
          </a:p>
          <a:p>
            <a:pPr eaLnBrk="1" hangingPunct="1">
              <a:lnSpc>
                <a:spcPct val="90000"/>
              </a:lnSpc>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Trace </a:t>
            </a:r>
            <a:r>
              <a:rPr lang="zh-TW" altLang="en-US" sz="2400" dirty="0" smtClean="0">
                <a:solidFill>
                  <a:schemeClr val="tx1"/>
                </a:solidFill>
                <a:latin typeface="標楷體" pitchFamily="65" charset="-120"/>
                <a:ea typeface="標楷體" pitchFamily="65" charset="-120"/>
              </a:rPr>
              <a:t>要心平氣和，從容自信，要優雅，</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不慌亂粗糙，才能精準除錯 </a:t>
            </a:r>
            <a:r>
              <a:rPr lang="en-US" altLang="zh-TW" sz="2400" dirty="0" smtClean="0">
                <a:solidFill>
                  <a:schemeClr val="tx1"/>
                </a:solidFill>
                <a:latin typeface="標楷體" pitchFamily="65" charset="-120"/>
                <a:ea typeface="標楷體" pitchFamily="65" charset="-120"/>
              </a:rPr>
              <a:t>(Trace to Debug)</a:t>
            </a:r>
          </a:p>
          <a:p>
            <a:pPr eaLnBrk="1" hangingPunct="1">
              <a:lnSpc>
                <a:spcPct val="90000"/>
              </a:lnSpc>
              <a:buFont typeface="Wingdings" pitchFamily="2" charset="2"/>
              <a:buNone/>
              <a:defRPr/>
            </a:pPr>
            <a:endParaRPr lang="en-US" altLang="zh-TW" sz="2400" dirty="0" smtClean="0">
              <a:latin typeface="標楷體" pitchFamily="65" charset="-120"/>
              <a:ea typeface="標楷體" pitchFamily="65" charset="-120"/>
            </a:endParaRPr>
          </a:p>
          <a:p>
            <a:pPr eaLnBrk="1" hangingPunct="1">
              <a:lnSpc>
                <a:spcPct val="90000"/>
              </a:lnSpc>
              <a:buFont typeface="Wingdings" pitchFamily="2" charset="2"/>
              <a:buNone/>
              <a:defRPr/>
            </a:pPr>
            <a:r>
              <a:rPr lang="zh-TW" altLang="en-US" sz="2400" dirty="0" smtClean="0"/>
              <a:t> </a:t>
            </a:r>
            <a:r>
              <a:rPr lang="en-US" altLang="zh-TW" sz="4000" dirty="0" smtClean="0">
                <a:solidFill>
                  <a:schemeClr val="folHlink"/>
                </a:solidFill>
                <a:latin typeface="標楷體" pitchFamily="65" charset="-120"/>
                <a:ea typeface="標楷體" pitchFamily="65" charset="-120"/>
              </a:rPr>
              <a:t>source code</a:t>
            </a:r>
            <a:r>
              <a:rPr lang="en-US" altLang="zh-TW" sz="2400" dirty="0" smtClean="0">
                <a:solidFill>
                  <a:schemeClr val="folHlink"/>
                </a:solidFill>
                <a:latin typeface="標楷體" pitchFamily="65" charset="-120"/>
                <a:ea typeface="標楷體" pitchFamily="65" charset="-120"/>
              </a:rPr>
              <a:t> </a:t>
            </a:r>
            <a:r>
              <a:rPr lang="zh-TW" altLang="en-US" sz="6000" dirty="0" smtClean="0">
                <a:solidFill>
                  <a:schemeClr val="folHlink"/>
                </a:solidFill>
                <a:latin typeface="新細明體" pitchFamily="18" charset="-120"/>
              </a:rPr>
              <a:t>將無任何 </a:t>
            </a:r>
            <a:r>
              <a:rPr lang="en-US" altLang="zh-TW" sz="6000" dirty="0" smtClean="0">
                <a:solidFill>
                  <a:schemeClr val="folHlink"/>
                </a:solidFill>
                <a:latin typeface="新細明體" pitchFamily="18" charset="-120"/>
              </a:rPr>
              <a:t>BUG!</a:t>
            </a:r>
          </a:p>
        </p:txBody>
      </p:sp>
    </p:spTree>
    <p:extLst>
      <p:ext uri="{BB962C8B-B14F-4D97-AF65-F5344CB8AC3E}">
        <p14:creationId xmlns:p14="http://schemas.microsoft.com/office/powerpoint/2010/main" val="15719390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629FF65-9610-4465-847D-DC53E1B71DD0}" type="slidenum">
              <a:rPr lang="zh-TW" altLang="en-US" smtClean="0"/>
              <a:pPr>
                <a:defRPr/>
              </a:pPr>
              <a:t>43</a:t>
            </a:fld>
            <a:endParaRPr lang="en-US" altLang="zh-TW"/>
          </a:p>
        </p:txBody>
      </p:sp>
      <p:sp>
        <p:nvSpPr>
          <p:cNvPr id="2" name="標題 1"/>
          <p:cNvSpPr>
            <a:spLocks noGrp="1"/>
          </p:cNvSpPr>
          <p:nvPr>
            <p:ph type="title"/>
          </p:nvPr>
        </p:nvSpPr>
        <p:spPr/>
        <p:txBody>
          <a:bodyPr/>
          <a:lstStyle/>
          <a:p>
            <a:pPr>
              <a:defRPr/>
            </a:pPr>
            <a:r>
              <a:rPr lang="en-US" altLang="zh-TW" dirty="0" smtClean="0">
                <a:solidFill>
                  <a:schemeClr val="tx1"/>
                </a:solidFill>
              </a:rPr>
              <a:t>CMMI and </a:t>
            </a:r>
            <a:r>
              <a:rPr lang="en-US" altLang="zh-TW" dirty="0" err="1" smtClean="0">
                <a:solidFill>
                  <a:schemeClr val="tx1"/>
                </a:solidFill>
                <a:latin typeface="標楷體" pitchFamily="65" charset="-120"/>
                <a:ea typeface="標楷體" pitchFamily="65" charset="-120"/>
              </a:rPr>
              <a:t>敏捷方法</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783079"/>
            <a:ext cx="10972800" cy="4347845"/>
          </a:xfrm>
          <a:prstGeom prst="rect">
            <a:avLst/>
          </a:prstGeom>
        </p:spPr>
        <p:txBody>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CMMI Level 2 (project management)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有助</a:t>
            </a:r>
            <a:r>
              <a:rPr lang="en-US" altLang="zh-TW" dirty="0" err="1" smtClean="0">
                <a:solidFill>
                  <a:schemeClr val="tx1"/>
                </a:solidFill>
                <a:latin typeface="微軟正黑體" pitchFamily="34" charset="-120"/>
                <a:ea typeface="微軟正黑體" pitchFamily="34" charset="-120"/>
              </a:rPr>
              <a:t>敏捷方法</a:t>
            </a:r>
            <a:r>
              <a:rPr lang="en-US" altLang="zh-TW" dirty="0" smtClean="0">
                <a:solidFill>
                  <a:schemeClr val="tx1"/>
                </a:solidFill>
                <a:latin typeface="標楷體" pitchFamily="65" charset="-120"/>
                <a:ea typeface="標楷體" pitchFamily="65" charset="-120"/>
              </a:rPr>
              <a:t>  </a:t>
            </a:r>
            <a:r>
              <a:rPr lang="zh-TW" altLang="en-US" b="1" dirty="0" smtClean="0">
                <a:solidFill>
                  <a:schemeClr val="tx1"/>
                </a:solidFill>
                <a:latin typeface="微軟正黑體" pitchFamily="34" charset="-120"/>
                <a:ea typeface="微軟正黑體" pitchFamily="34" charset="-120"/>
              </a:rPr>
              <a:t>須</a:t>
            </a:r>
            <a:r>
              <a:rPr lang="en-US" altLang="zh-TW" b="1" dirty="0" err="1" smtClean="0">
                <a:solidFill>
                  <a:schemeClr val="tx1"/>
                </a:solidFill>
                <a:latin typeface="微軟正黑體" pitchFamily="34" charset="-120"/>
                <a:ea typeface="微軟正黑體" pitchFamily="34" charset="-120"/>
              </a:rPr>
              <a:t>實現</a:t>
            </a:r>
            <a:r>
              <a:rPr lang="zh-TW" altLang="en-US" b="1" dirty="0" smtClean="0">
                <a:solidFill>
                  <a:schemeClr val="tx1"/>
                </a:solidFill>
                <a:latin typeface="微軟正黑體" pitchFamily="34" charset="-120"/>
                <a:ea typeface="微軟正黑體" pitchFamily="34" charset="-120"/>
              </a:rPr>
              <a:t>之</a:t>
            </a:r>
            <a:endParaRPr lang="en-US" altLang="zh-TW" b="1" dirty="0" smtClean="0">
              <a:solidFill>
                <a:schemeClr val="tx1"/>
              </a:solidFill>
              <a:latin typeface="微軟正黑體" pitchFamily="34" charset="-120"/>
              <a:ea typeface="微軟正黑體" pitchFamily="34"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CMMI Levels 3,4,5 (engineering and  process management</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註</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 </a:t>
            </a: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000"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則與</a:t>
            </a:r>
            <a:r>
              <a:rPr lang="en-US" altLang="zh-TW" dirty="0" err="1" smtClean="0">
                <a:solidFill>
                  <a:schemeClr val="tx1"/>
                </a:solidFill>
                <a:latin typeface="微軟正黑體" pitchFamily="34" charset="-120"/>
                <a:ea typeface="微軟正黑體" pitchFamily="34" charset="-120"/>
              </a:rPr>
              <a:t>敏捷方法</a:t>
            </a:r>
            <a:r>
              <a:rPr lang="en-US" altLang="zh-TW" dirty="0" smtClean="0">
                <a:solidFill>
                  <a:schemeClr val="tx1"/>
                </a:solidFill>
                <a:latin typeface="微軟正黑體" pitchFamily="34" charset="-120"/>
                <a:ea typeface="微軟正黑體" pitchFamily="34" charset="-120"/>
              </a:rPr>
              <a:t>  </a:t>
            </a:r>
            <a:r>
              <a:rPr lang="en-US" altLang="zh-TW" dirty="0" err="1" smtClean="0">
                <a:solidFill>
                  <a:schemeClr val="tx1"/>
                </a:solidFill>
                <a:latin typeface="標楷體" pitchFamily="65" charset="-120"/>
                <a:ea typeface="標楷體" pitchFamily="65" charset="-120"/>
              </a:rPr>
              <a:t>觀點不同</a:t>
            </a:r>
            <a:r>
              <a:rPr lang="en-US" altLang="zh-TW" dirty="0" smtClean="0">
                <a:solidFill>
                  <a:schemeClr val="tx1"/>
                </a:solidFill>
                <a:latin typeface="標楷體" pitchFamily="65" charset="-120"/>
                <a:ea typeface="標楷體" pitchFamily="65" charset="-120"/>
              </a:rPr>
              <a:t> </a:t>
            </a:r>
            <a:r>
              <a:rPr lang="zh-TW" altLang="en-US" b="1" dirty="0" smtClean="0">
                <a:solidFill>
                  <a:schemeClr val="tx1"/>
                </a:solidFill>
                <a:latin typeface="微軟正黑體" pitchFamily="34" charset="-120"/>
                <a:ea typeface="微軟正黑體" pitchFamily="34" charset="-120"/>
              </a:rPr>
              <a:t>不應進行之 </a:t>
            </a:r>
            <a:r>
              <a:rPr lang="en-US" altLang="zh-TW" sz="2000"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2000" dirty="0" smtClean="0">
              <a:solidFill>
                <a:schemeClr val="tx1"/>
              </a:solidFill>
              <a:latin typeface="標楷體" pitchFamily="65" charset="-120"/>
              <a:ea typeface="標楷體" pitchFamily="65" charset="-120"/>
              <a:cs typeface="Times New Roman" pitchFamily="18" charset="0"/>
            </a:endParaRPr>
          </a:p>
          <a:p>
            <a:pPr marL="0" indent="0">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en-US" altLang="zh-TW" sz="2000" dirty="0" err="1" smtClean="0">
                <a:solidFill>
                  <a:schemeClr val="tx1"/>
                </a:solidFill>
                <a:latin typeface="標楷體" pitchFamily="65" charset="-120"/>
                <a:ea typeface="標楷體" pitchFamily="65" charset="-120"/>
              </a:rPr>
              <a:t>Sison</a:t>
            </a:r>
            <a:r>
              <a:rPr lang="en-US" altLang="zh-TW" sz="2000" dirty="0" smtClean="0">
                <a:solidFill>
                  <a:schemeClr val="tx1"/>
                </a:solidFill>
                <a:latin typeface="標楷體" pitchFamily="65" charset="-120"/>
                <a:ea typeface="標楷體" pitchFamily="65" charset="-120"/>
              </a:rPr>
              <a:t> and Yang, Use of Agile Methods and Practices in the Philippines, Asian Pacific Software Eng. Conf. (APSEC), Nagoya, Japan, 2007.</a:t>
            </a:r>
          </a:p>
          <a:p>
            <a:pPr marL="0" indent="0">
              <a:buFont typeface="Wingdings" pitchFamily="2" charset="2"/>
              <a:buNone/>
              <a:defRPr/>
            </a:pPr>
            <a:r>
              <a:rPr lang="zh-TW" altLang="en-US" sz="2000" dirty="0" smtClean="0">
                <a:solidFill>
                  <a:schemeClr val="tx1"/>
                </a:solidFill>
                <a:latin typeface="標楷體" pitchFamily="65" charset="-120"/>
                <a:ea typeface="標楷體" pitchFamily="65" charset="-120"/>
              </a:rPr>
              <a:t>註</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Level 3 </a:t>
            </a:r>
            <a:r>
              <a:rPr lang="zh-TW" altLang="en-US" sz="2000" dirty="0">
                <a:solidFill>
                  <a:schemeClr val="tx1"/>
                </a:solidFill>
                <a:latin typeface="標楷體" pitchFamily="65" charset="-120"/>
                <a:ea typeface="標楷體" pitchFamily="65" charset="-120"/>
              </a:rPr>
              <a:t>設</a:t>
            </a:r>
            <a:r>
              <a:rPr lang="zh-TW" altLang="en-US" sz="2000" dirty="0" smtClean="0">
                <a:solidFill>
                  <a:schemeClr val="tx1"/>
                </a:solidFill>
                <a:latin typeface="標楷體" pitchFamily="65" charset="-120"/>
                <a:ea typeface="標楷體" pitchFamily="65" charset="-120"/>
              </a:rPr>
              <a:t>專責單位制訂流程  </a:t>
            </a:r>
            <a:endParaRPr lang="en-US" altLang="zh-TW" sz="2000" dirty="0" smtClean="0">
              <a:solidFill>
                <a:schemeClr val="tx1"/>
              </a:solidFill>
              <a:latin typeface="標楷體" pitchFamily="65" charset="-120"/>
              <a:ea typeface="標楷體" pitchFamily="65" charset="-120"/>
            </a:endParaRPr>
          </a:p>
          <a:p>
            <a:pPr marL="0" indent="0">
              <a:buFont typeface="Wingdings" pitchFamily="2" charset="2"/>
              <a:buNone/>
              <a:defRPr/>
            </a:pP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Level 4 </a:t>
            </a:r>
            <a:r>
              <a:rPr lang="zh-TW" altLang="en-US" sz="2000" dirty="0" smtClean="0">
                <a:solidFill>
                  <a:schemeClr val="tx1"/>
                </a:solidFill>
                <a:latin typeface="標楷體" pitchFamily="65" charset="-120"/>
                <a:ea typeface="標楷體" pitchFamily="65" charset="-120"/>
              </a:rPr>
              <a:t>收集量化流程資料 </a:t>
            </a:r>
            <a:endParaRPr lang="en-US" altLang="zh-TW" sz="2000" dirty="0" smtClean="0">
              <a:solidFill>
                <a:schemeClr val="tx1"/>
              </a:solidFill>
              <a:latin typeface="標楷體" pitchFamily="65" charset="-120"/>
              <a:ea typeface="標楷體" pitchFamily="65" charset="-120"/>
            </a:endParaRPr>
          </a:p>
          <a:p>
            <a:pPr marL="0" indent="0">
              <a:buFont typeface="Wingdings" pitchFamily="2" charset="2"/>
              <a:buNone/>
              <a:defRPr/>
            </a:pPr>
            <a:r>
              <a:rPr lang="zh-TW" altLang="en-US" sz="2000" dirty="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Level 5 </a:t>
            </a:r>
            <a:r>
              <a:rPr lang="zh-TW" altLang="en-US" sz="2000" dirty="0" smtClean="0">
                <a:solidFill>
                  <a:schemeClr val="tx1"/>
                </a:solidFill>
                <a:latin typeface="標楷體" pitchFamily="65" charset="-120"/>
                <a:ea typeface="標楷體" pitchFamily="65" charset="-120"/>
              </a:rPr>
              <a:t>用該資料調整</a:t>
            </a:r>
            <a:r>
              <a:rPr lang="zh-TW" altLang="en-US" sz="2000" dirty="0">
                <a:solidFill>
                  <a:schemeClr val="tx1"/>
                </a:solidFill>
                <a:latin typeface="標楷體" pitchFamily="65" charset="-120"/>
                <a:ea typeface="標楷體" pitchFamily="65" charset="-120"/>
              </a:rPr>
              <a:t>流程</a:t>
            </a: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sz="2000" b="1" dirty="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845784664"/>
      </p:ext>
    </p:extLst>
  </p:cSld>
  <p:clrMapOvr>
    <a:masterClrMapping/>
  </p:clrMapOvr>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2982C73-A66E-4736-AC0E-BAE582F7899D}" type="slidenum">
              <a:rPr lang="zh-TW" altLang="en-US" smtClean="0"/>
              <a:pPr>
                <a:defRPr/>
              </a:pPr>
              <a:t>430</a:t>
            </a:fld>
            <a:endParaRPr lang="en-US" altLang="zh-TW"/>
          </a:p>
        </p:txBody>
      </p:sp>
      <p:sp>
        <p:nvSpPr>
          <p:cNvPr id="180226"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Trace to Debug (Cont.)</a:t>
            </a:r>
            <a:endParaRPr lang="zh-TW" altLang="en-US" dirty="0" smtClean="0">
              <a:solidFill>
                <a:schemeClr val="tx1"/>
              </a:solidFill>
              <a:latin typeface="Times New Roman" pitchFamily="18" charset="0"/>
            </a:endParaRPr>
          </a:p>
        </p:txBody>
      </p:sp>
      <p:sp>
        <p:nvSpPr>
          <p:cNvPr id="180227" name="Rectangle 3"/>
          <p:cNvSpPr>
            <a:spLocks noGrp="1" noChangeArrowheads="1"/>
          </p:cNvSpPr>
          <p:nvPr>
            <p:ph sz="quarter" idx="4294967295"/>
          </p:nvPr>
        </p:nvSpPr>
        <p:spPr>
          <a:xfrm>
            <a:off x="609600" y="1783080"/>
            <a:ext cx="10972800" cy="3950970"/>
          </a:xfrm>
          <a:prstGeom prst="rect">
            <a:avLst/>
          </a:prstGeom>
        </p:spPr>
        <p:txBody>
          <a:bodyPr/>
          <a:lstStyle/>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認知心理學家指出</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要放鬆</a:t>
            </a:r>
            <a:r>
              <a:rPr lang="en-US" altLang="zh-TW" dirty="0" smtClean="0">
                <a:solidFill>
                  <a:schemeClr val="tx1"/>
                </a:solidFill>
                <a:latin typeface="標楷體" pitchFamily="65" charset="-120"/>
                <a:ea typeface="標楷體" pitchFamily="65" charset="-120"/>
              </a:rPr>
              <a:t>(relax)</a:t>
            </a:r>
            <a:r>
              <a:rPr lang="zh-TW" altLang="en-US" dirty="0" smtClean="0">
                <a:solidFill>
                  <a:schemeClr val="tx1"/>
                </a:solidFill>
                <a:latin typeface="標楷體" pitchFamily="65" charset="-120"/>
                <a:ea typeface="標楷體" pitchFamily="65" charset="-120"/>
              </a:rPr>
              <a:t>、</a:t>
            </a:r>
            <a:r>
              <a:rPr lang="zh-TW" altLang="en-US" b="1" dirty="0" smtClean="0">
                <a:solidFill>
                  <a:schemeClr val="tx1"/>
                </a:solidFill>
                <a:latin typeface="新細明體" pitchFamily="18" charset="-120"/>
              </a:rPr>
              <a:t>專注</a:t>
            </a:r>
            <a:r>
              <a:rPr lang="zh-TW" altLang="en-US" dirty="0" smtClean="0">
                <a:solidFill>
                  <a:schemeClr val="tx1"/>
                </a:solidFill>
                <a:latin typeface="標楷體" pitchFamily="65" charset="-120"/>
                <a:ea typeface="標楷體" pitchFamily="65" charset="-120"/>
              </a:rPr>
              <a:t>沉靜，不能焦慮不安，才能心智暢通，創意湧現</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神經緊繃時，做不到這個的</a:t>
            </a:r>
            <a:r>
              <a:rPr lang="en-US" altLang="zh-TW" dirty="0" smtClean="0">
                <a:solidFill>
                  <a:schemeClr val="tx1"/>
                </a:solidFill>
                <a:latin typeface="標楷體" pitchFamily="65" charset="-120"/>
                <a:ea typeface="標楷體" pitchFamily="65" charset="-120"/>
              </a:rPr>
              <a:t>)</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不妨泡杯好茶，戴耳機</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不妨礙同事</a:t>
            </a:r>
            <a:r>
              <a:rPr lang="en-US" altLang="zh-TW" dirty="0" smtClean="0">
                <a:solidFill>
                  <a:schemeClr val="tx1"/>
                </a:solidFill>
                <a:latin typeface="標楷體" pitchFamily="65" charset="-120"/>
                <a:ea typeface="標楷體" pitchFamily="65" charset="-120"/>
              </a:rPr>
              <a:t>)聽</a:t>
            </a:r>
            <a:r>
              <a:rPr lang="zh-TW" altLang="en-US" dirty="0" smtClean="0">
                <a:solidFill>
                  <a:schemeClr val="tx1"/>
                </a:solidFill>
                <a:latin typeface="標楷體" pitchFamily="65" charset="-120"/>
                <a:ea typeface="標楷體" pitchFamily="65" charset="-120"/>
              </a:rPr>
              <a:t>音樂 </a:t>
            </a:r>
            <a:endParaRPr lang="en-US" altLang="zh-TW"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在此 </a:t>
            </a:r>
            <a:r>
              <a:rPr lang="zh-TW" altLang="en-US" b="1" dirty="0" smtClean="0">
                <a:solidFill>
                  <a:schemeClr val="tx1"/>
                </a:solidFill>
                <a:latin typeface="新細明體" pitchFamily="18" charset="-120"/>
              </a:rPr>
              <a:t>專注 </a:t>
            </a:r>
            <a:r>
              <a:rPr lang="zh-TW" altLang="en-US" dirty="0" smtClean="0">
                <a:solidFill>
                  <a:schemeClr val="tx1"/>
                </a:solidFill>
                <a:latin typeface="標楷體" pitchFamily="65" charset="-120"/>
                <a:ea typeface="標楷體" pitchFamily="65" charset="-120"/>
              </a:rPr>
              <a:t>情境下，才能查出：</a:t>
            </a:r>
          </a:p>
          <a:p>
            <a:pPr eaLnBrk="1" hangingPunct="1">
              <a:buFont typeface="Wingdings" pitchFamily="2" charset="2"/>
              <a:buNone/>
              <a:defRPr/>
            </a:pPr>
            <a:r>
              <a:rPr lang="zh-TW" altLang="en-US" dirty="0" smtClean="0">
                <a:latin typeface="標楷體" pitchFamily="65" charset="-120"/>
                <a:ea typeface="標楷體" pitchFamily="65" charset="-120"/>
              </a:rPr>
              <a:t>       </a:t>
            </a:r>
            <a:r>
              <a:rPr lang="zh-TW" altLang="en-US" b="1" dirty="0" smtClean="0">
                <a:solidFill>
                  <a:srgbClr val="FF0000"/>
                </a:solidFill>
                <a:latin typeface="新細明體" pitchFamily="18" charset="-120"/>
              </a:rPr>
              <a:t>軟體思考漏洞 </a:t>
            </a:r>
            <a:r>
              <a:rPr lang="en-US" altLang="zh-TW" b="1" dirty="0" smtClean="0">
                <a:solidFill>
                  <a:srgbClr val="FF0000"/>
                </a:solidFill>
                <a:latin typeface="新細明體" pitchFamily="18" charset="-120"/>
              </a:rPr>
              <a:t>(BUG!)</a:t>
            </a:r>
          </a:p>
          <a:p>
            <a:pPr eaLnBrk="1" hangingPunct="1">
              <a:buFont typeface="Wingdings" pitchFamily="2" charset="2"/>
              <a:buNone/>
              <a:defRPr/>
            </a:pPr>
            <a:r>
              <a:rPr lang="zh-TW" altLang="en-US" b="1" dirty="0" smtClean="0">
                <a:solidFill>
                  <a:schemeClr val="tx1"/>
                </a:solidFill>
                <a:latin typeface="新細明體" pitchFamily="18" charset="-120"/>
              </a:rPr>
              <a:t>例子</a:t>
            </a:r>
            <a:r>
              <a:rPr lang="en-US" altLang="zh-TW" b="1" dirty="0" smtClean="0">
                <a:solidFill>
                  <a:schemeClr val="tx1"/>
                </a:solidFill>
                <a:latin typeface="新細明體" pitchFamily="18" charset="-120"/>
              </a:rPr>
              <a:t>:</a:t>
            </a:r>
            <a:r>
              <a:rPr lang="en-US" altLang="zh-TW" b="1" dirty="0" err="1" smtClean="0">
                <a:solidFill>
                  <a:schemeClr val="tx1"/>
                </a:solidFill>
                <a:latin typeface="新細明體" pitchFamily="18" charset="-120"/>
              </a:rPr>
              <a:t>某生</a:t>
            </a:r>
            <a:r>
              <a:rPr lang="en-US" altLang="zh-TW" b="1" dirty="0" smtClean="0">
                <a:solidFill>
                  <a:schemeClr val="tx1"/>
                </a:solidFill>
                <a:latin typeface="新細明體" pitchFamily="18" charset="-120"/>
              </a:rPr>
              <a:t> </a:t>
            </a:r>
            <a:r>
              <a:rPr lang="zh-TW" altLang="en-US" b="1" dirty="0" smtClean="0">
                <a:solidFill>
                  <a:schemeClr val="tx1"/>
                </a:solidFill>
                <a:latin typeface="新細明體" pitchFamily="18" charset="-120"/>
              </a:rPr>
              <a:t>確實 </a:t>
            </a:r>
            <a:r>
              <a:rPr lang="en-US" altLang="zh-TW" b="1" dirty="0" smtClean="0">
                <a:solidFill>
                  <a:schemeClr val="tx1"/>
                </a:solidFill>
                <a:latin typeface="新細明體" pitchFamily="18" charset="-120"/>
              </a:rPr>
              <a:t>trace Compiler Project </a:t>
            </a:r>
            <a:r>
              <a:rPr lang="en-US" altLang="zh-TW" b="1" dirty="0" err="1" smtClean="0">
                <a:solidFill>
                  <a:schemeClr val="tx1"/>
                </a:solidFill>
                <a:latin typeface="新細明體" pitchFamily="18" charset="-120"/>
              </a:rPr>
              <a:t>虛擬碼</a:t>
            </a:r>
            <a:r>
              <a:rPr lang="en-US" altLang="zh-TW" b="1" dirty="0" smtClean="0">
                <a:solidFill>
                  <a:schemeClr val="tx1"/>
                </a:solidFill>
                <a:latin typeface="新細明體" pitchFamily="18" charset="-120"/>
              </a:rPr>
              <a:t>，</a:t>
            </a:r>
          </a:p>
          <a:p>
            <a:pPr eaLnBrk="1" hangingPunct="1">
              <a:buFont typeface="Wingdings" pitchFamily="2" charset="2"/>
              <a:buNone/>
              <a:defRPr/>
            </a:pPr>
            <a:r>
              <a:rPr lang="en-US" altLang="zh-TW" b="1" dirty="0" smtClean="0">
                <a:solidFill>
                  <a:schemeClr val="tx1"/>
                </a:solidFill>
                <a:latin typeface="新細明體" pitchFamily="18" charset="-120"/>
              </a:rPr>
              <a:t>         使 </a:t>
            </a:r>
            <a:r>
              <a:rPr lang="zh-TW" altLang="en-US" b="1" dirty="0" smtClean="0">
                <a:solidFill>
                  <a:schemeClr val="tx1"/>
                </a:solidFill>
                <a:latin typeface="新細明體" pitchFamily="18" charset="-120"/>
              </a:rPr>
              <a:t>整個 </a:t>
            </a:r>
            <a:r>
              <a:rPr lang="en-US" altLang="zh-TW" b="1" dirty="0" smtClean="0">
                <a:solidFill>
                  <a:schemeClr val="tx1"/>
                </a:solidFill>
                <a:latin typeface="新細明體" pitchFamily="18" charset="-120"/>
              </a:rPr>
              <a:t>project </a:t>
            </a:r>
            <a:r>
              <a:rPr lang="en-US" altLang="zh-TW" b="1" dirty="0" err="1" smtClean="0">
                <a:solidFill>
                  <a:schemeClr val="tx1"/>
                </a:solidFill>
                <a:latin typeface="新細明體" pitchFamily="18" charset="-120"/>
              </a:rPr>
              <a:t>程式無</a:t>
            </a:r>
            <a:r>
              <a:rPr lang="en-US" altLang="zh-TW" b="1" dirty="0" smtClean="0">
                <a:solidFill>
                  <a:schemeClr val="tx1"/>
                </a:solidFill>
                <a:latin typeface="新細明體" pitchFamily="18" charset="-120"/>
              </a:rPr>
              <a:t> BUG!</a:t>
            </a:r>
          </a:p>
        </p:txBody>
      </p:sp>
    </p:spTree>
    <p:extLst>
      <p:ext uri="{BB962C8B-B14F-4D97-AF65-F5344CB8AC3E}">
        <p14:creationId xmlns:p14="http://schemas.microsoft.com/office/powerpoint/2010/main" val="2934311313"/>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3906E9D-97AE-4A41-A3B8-F4B9E7A36129}" type="slidenum">
              <a:rPr lang="zh-TW" altLang="en-US" smtClean="0"/>
              <a:pPr>
                <a:defRPr/>
              </a:pPr>
              <a:t>431</a:t>
            </a:fld>
            <a:endParaRPr lang="en-US" altLang="zh-TW"/>
          </a:p>
        </p:txBody>
      </p:sp>
      <p:sp>
        <p:nvSpPr>
          <p:cNvPr id="250882"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Trace to Debug (Cont.)</a:t>
            </a:r>
            <a:endParaRPr lang="zh-TW" altLang="en-US" dirty="0" smtClean="0">
              <a:solidFill>
                <a:schemeClr val="tx1"/>
              </a:solidFill>
              <a:latin typeface="Times New Roman" pitchFamily="18" charset="0"/>
            </a:endParaRPr>
          </a:p>
        </p:txBody>
      </p:sp>
      <p:sp>
        <p:nvSpPr>
          <p:cNvPr id="250883" name="Rectangle 3"/>
          <p:cNvSpPr>
            <a:spLocks noGrp="1" noChangeArrowheads="1"/>
          </p:cNvSpPr>
          <p:nvPr>
            <p:ph sz="quarter" idx="4294967295"/>
          </p:nvPr>
        </p:nvSpPr>
        <p:spPr>
          <a:xfrm>
            <a:off x="1524000" y="1627632"/>
            <a:ext cx="8534400" cy="2578608"/>
          </a:xfrm>
          <a:prstGeom prst="rect">
            <a:avLst/>
          </a:prstGeom>
        </p:spPr>
        <p:txBody>
          <a:bodyPr>
            <a:normAutofit fontScale="92500" lnSpcReduction="20000"/>
          </a:bodyPr>
          <a:lstStyle/>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請回想</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上次找不到鑰匙的情形</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愈著急、愈找不到，氣了一整天 </a:t>
            </a:r>
            <a:r>
              <a:rPr lang="en-US" altLang="zh-TW" dirty="0" smtClean="0">
                <a:solidFill>
                  <a:schemeClr val="tx1"/>
                </a:solidFill>
                <a:latin typeface="標楷體" pitchFamily="65" charset="-120"/>
                <a:ea typeface="標楷體" pitchFamily="65" charset="-120"/>
              </a:rPr>
              <a:t>……</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晚餐時，氣消了、認了、算了、</a:t>
            </a:r>
            <a:r>
              <a:rPr lang="zh-TW" altLang="en-US" b="1" dirty="0" smtClean="0">
                <a:solidFill>
                  <a:schemeClr val="tx1"/>
                </a:solidFill>
                <a:latin typeface="新細明體" pitchFamily="18" charset="-120"/>
              </a:rPr>
              <a:t>放鬆了</a:t>
            </a:r>
            <a:r>
              <a:rPr lang="zh-TW" altLang="en-US" dirty="0" smtClean="0">
                <a:solidFill>
                  <a:schemeClr val="tx1"/>
                </a:solidFill>
                <a:latin typeface="標楷體" pitchFamily="65" charset="-120"/>
                <a:ea typeface="標楷體" pitchFamily="65" charset="-120"/>
              </a:rPr>
              <a:t> </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突然間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想到了！鑰匙就放在 </a:t>
            </a:r>
            <a:r>
              <a:rPr lang="en-US" altLang="zh-TW" dirty="0" smtClean="0">
                <a:solidFill>
                  <a:schemeClr val="tx1"/>
                </a:solidFill>
                <a:latin typeface="標楷體" pitchFamily="65" charset="-120"/>
                <a:ea typeface="標楷體" pitchFamily="65" charset="-120"/>
              </a:rPr>
              <a:t>……</a:t>
            </a:r>
          </a:p>
          <a:p>
            <a:pPr eaLnBrk="1" hangingPunct="1">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放鬆而專注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絕不是鬆懈</a:t>
            </a:r>
            <a:r>
              <a:rPr lang="en-US" altLang="zh-TW" dirty="0" smtClean="0">
                <a:solidFill>
                  <a:schemeClr val="tx1"/>
                </a:solidFill>
                <a:latin typeface="標楷體" pitchFamily="65" charset="-120"/>
                <a:ea typeface="標楷體" pitchFamily="65" charset="-120"/>
              </a:rPr>
              <a:t>) </a:t>
            </a: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 </a:t>
            </a:r>
            <a:r>
              <a:rPr lang="zh-TW" altLang="en-US" dirty="0" smtClean="0">
                <a:solidFill>
                  <a:schemeClr val="tx1"/>
                </a:solidFill>
                <a:latin typeface="標楷體" pitchFamily="65" charset="-120"/>
                <a:ea typeface="標楷體" pitchFamily="65" charset="-120"/>
              </a:rPr>
              <a:t>才能 </a:t>
            </a:r>
            <a:r>
              <a:rPr lang="zh-TW" altLang="en-US" b="1" dirty="0" smtClean="0">
                <a:solidFill>
                  <a:srgbClr val="FF0000"/>
                </a:solidFill>
                <a:latin typeface="新細明體" pitchFamily="18" charset="-120"/>
              </a:rPr>
              <a:t>創意湧現  </a:t>
            </a:r>
            <a:r>
              <a:rPr lang="en-US" altLang="zh-TW" b="1" dirty="0" smtClean="0">
                <a:solidFill>
                  <a:srgbClr val="FF0000"/>
                </a:solidFill>
                <a:latin typeface="新細明體" pitchFamily="18" charset="-120"/>
              </a:rPr>
              <a:t>(Flow)</a:t>
            </a:r>
          </a:p>
        </p:txBody>
      </p:sp>
    </p:spTree>
    <p:extLst>
      <p:ext uri="{BB962C8B-B14F-4D97-AF65-F5344CB8AC3E}">
        <p14:creationId xmlns:p14="http://schemas.microsoft.com/office/powerpoint/2010/main" val="2923775095"/>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A479181-F348-49E0-AD05-477A35B242E3}" type="slidenum">
              <a:rPr lang="zh-TW" altLang="en-US" smtClean="0"/>
              <a:pPr>
                <a:defRPr/>
              </a:pPr>
              <a:t>432</a:t>
            </a:fld>
            <a:endParaRPr lang="en-US" altLang="zh-TW"/>
          </a:p>
        </p:txBody>
      </p:sp>
      <p:sp>
        <p:nvSpPr>
          <p:cNvPr id="176130"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Trace to Debug (Cont.)</a:t>
            </a:r>
          </a:p>
        </p:txBody>
      </p:sp>
      <p:sp>
        <p:nvSpPr>
          <p:cNvPr id="176131" name="Rectangle 3"/>
          <p:cNvSpPr>
            <a:spLocks noGrp="1" noChangeArrowheads="1"/>
          </p:cNvSpPr>
          <p:nvPr>
            <p:ph sz="quarter" idx="4294967295"/>
          </p:nvPr>
        </p:nvSpPr>
        <p:spPr>
          <a:xfrm>
            <a:off x="1524000" y="1700784"/>
            <a:ext cx="8534400" cy="2505456"/>
          </a:xfrm>
          <a:prstGeom prst="rect">
            <a:avLst/>
          </a:prstGeom>
        </p:spPr>
        <p:txBody>
          <a:bodyPr>
            <a:normAutofit fontScale="92500" lnSpcReduction="20000"/>
          </a:bodyPr>
          <a:lstStyle/>
          <a:p>
            <a:pPr eaLnBrk="1" hangingPunct="1">
              <a:lnSpc>
                <a:spcPct val="90000"/>
              </a:lnSpc>
              <a:buFont typeface="Wingdings" pitchFamily="2" charset="2"/>
              <a:buNone/>
              <a:defRPr/>
            </a:pPr>
            <a:r>
              <a:rPr lang="en-US" altLang="zh-TW" dirty="0" smtClean="0">
                <a:solidFill>
                  <a:schemeClr val="tx1"/>
                </a:solidFill>
                <a:latin typeface="標楷體" pitchFamily="65" charset="-120"/>
                <a:ea typeface="標楷體" pitchFamily="65" charset="-120"/>
              </a:rPr>
              <a:t>Trace</a:t>
            </a:r>
            <a:r>
              <a:rPr lang="zh-TW" altLang="en-US" dirty="0" smtClean="0">
                <a:solidFill>
                  <a:schemeClr val="tx1"/>
                </a:solidFill>
                <a:latin typeface="標楷體" pitchFamily="65" charset="-120"/>
                <a:ea typeface="標楷體" pitchFamily="65" charset="-120"/>
              </a:rPr>
              <a:t>不下去時，表示在那特定點</a:t>
            </a:r>
            <a:r>
              <a:rPr lang="zh-TW" altLang="en-US" dirty="0" smtClean="0">
                <a:solidFill>
                  <a:schemeClr val="tx1"/>
                </a:solidFill>
                <a:latin typeface="新細明體" pitchFamily="18" charset="-120"/>
              </a:rPr>
              <a:t>思考不清</a:t>
            </a:r>
            <a:r>
              <a:rPr lang="zh-TW" altLang="en-US" dirty="0" smtClean="0">
                <a:solidFill>
                  <a:schemeClr val="tx1"/>
                </a:solidFill>
                <a:latin typeface="標楷體" pitchFamily="65" charset="-120"/>
                <a:ea typeface="標楷體" pitchFamily="65" charset="-120"/>
              </a:rPr>
              <a:t>，可即刻尋求他人協助那點</a:t>
            </a: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只要問題點明確，他人可快速解答之，</a:t>
            </a: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這種溝通甚為</a:t>
            </a:r>
            <a:r>
              <a:rPr lang="zh-TW" altLang="en-US" dirty="0" smtClean="0">
                <a:latin typeface="標楷體" pitchFamily="65" charset="-120"/>
                <a:ea typeface="標楷體" pitchFamily="65" charset="-120"/>
              </a:rPr>
              <a:t> </a:t>
            </a:r>
            <a:r>
              <a:rPr lang="zh-TW" altLang="en-US" b="1" dirty="0" smtClean="0">
                <a:solidFill>
                  <a:srgbClr val="FF0000"/>
                </a:solidFill>
                <a:latin typeface="新細明體" pitchFamily="18" charset="-120"/>
              </a:rPr>
              <a:t>簡短有效</a:t>
            </a:r>
          </a:p>
          <a:p>
            <a:pPr eaLnBrk="1" hangingPunct="1">
              <a:lnSpc>
                <a:spcPct val="90000"/>
              </a:lnSpc>
              <a:buFont typeface="Wingdings" pitchFamily="2" charset="2"/>
              <a:buNone/>
              <a:defRPr/>
            </a:pPr>
            <a:endParaRPr lang="zh-TW" altLang="en-US" dirty="0" smtClean="0">
              <a:latin typeface="標楷體" pitchFamily="65" charset="-120"/>
              <a:ea typeface="標楷體" pitchFamily="65" charset="-120"/>
            </a:endParaRP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若無 </a:t>
            </a:r>
            <a:r>
              <a:rPr lang="en-US" altLang="zh-TW" dirty="0" smtClean="0">
                <a:solidFill>
                  <a:schemeClr val="tx1"/>
                </a:solidFill>
                <a:latin typeface="標楷體" pitchFamily="65" charset="-120"/>
                <a:ea typeface="標楷體" pitchFamily="65" charset="-120"/>
              </a:rPr>
              <a:t>pseudo code</a:t>
            </a:r>
            <a:r>
              <a:rPr lang="zh-TW" altLang="en-US" dirty="0" smtClean="0">
                <a:solidFill>
                  <a:schemeClr val="tx1"/>
                </a:solidFill>
                <a:latin typeface="標楷體" pitchFamily="65" charset="-120"/>
                <a:ea typeface="標楷體" pitchFamily="65" charset="-120"/>
              </a:rPr>
              <a:t>，他人縱然有心協助，</a:t>
            </a: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也將陷入 </a:t>
            </a:r>
            <a:r>
              <a:rPr lang="en-US" altLang="zh-TW" dirty="0" smtClean="0">
                <a:solidFill>
                  <a:schemeClr val="tx1"/>
                </a:solidFill>
                <a:latin typeface="標楷體" pitchFamily="65" charset="-120"/>
                <a:ea typeface="標楷體" pitchFamily="65" charset="-120"/>
              </a:rPr>
              <a:t>source code </a:t>
            </a:r>
            <a:r>
              <a:rPr lang="zh-TW" altLang="en-US" dirty="0" smtClean="0">
                <a:solidFill>
                  <a:schemeClr val="tx1"/>
                </a:solidFill>
                <a:latin typeface="標楷體" pitchFamily="65" charset="-120"/>
                <a:ea typeface="標楷體" pitchFamily="65" charset="-120"/>
              </a:rPr>
              <a:t>泥淖中</a:t>
            </a:r>
            <a:r>
              <a:rPr lang="en-US" altLang="zh-TW"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dirty="0" smtClean="0">
                <a:solidFill>
                  <a:schemeClr val="tx1"/>
                </a:solidFill>
                <a:latin typeface="標楷體" pitchFamily="65" charset="-120"/>
                <a:ea typeface="標楷體" pitchFamily="65" charset="-120"/>
              </a:rPr>
              <a:t>  這種溝通 </a:t>
            </a:r>
            <a:r>
              <a:rPr lang="zh-TW" altLang="en-US" b="1" dirty="0" smtClean="0">
                <a:solidFill>
                  <a:srgbClr val="FF0000"/>
                </a:solidFill>
                <a:latin typeface="新細明體" pitchFamily="18" charset="-120"/>
              </a:rPr>
              <a:t>耗時耗力、而無成效</a:t>
            </a:r>
            <a:endParaRPr lang="en-US" altLang="zh-TW" b="1" dirty="0" smtClean="0">
              <a:solidFill>
                <a:srgbClr val="FF0000"/>
              </a:solidFill>
              <a:latin typeface="新細明體" pitchFamily="18" charset="-120"/>
            </a:endParaRPr>
          </a:p>
        </p:txBody>
      </p:sp>
    </p:spTree>
    <p:extLst>
      <p:ext uri="{BB962C8B-B14F-4D97-AF65-F5344CB8AC3E}">
        <p14:creationId xmlns:p14="http://schemas.microsoft.com/office/powerpoint/2010/main" val="1244013329"/>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b="1" dirty="0" smtClean="0">
                <a:latin typeface="標楷體" pitchFamily="65" charset="-120"/>
                <a:ea typeface="標楷體" pitchFamily="65" charset="-120"/>
              </a:rPr>
              <a:t>Trace to Debug </a:t>
            </a:r>
            <a:r>
              <a:rPr lang="zh-TW" altLang="en-US" b="1" dirty="0" smtClean="0">
                <a:latin typeface="標楷體" pitchFamily="65" charset="-120"/>
                <a:ea typeface="標楷體" pitchFamily="65" charset="-120"/>
              </a:rPr>
              <a:t>這方法有重大的心理優勢</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 </a:t>
            </a:r>
            <a:endParaRPr lang="en-US" altLang="zh-TW" b="1" dirty="0" smtClean="0">
              <a:latin typeface="標楷體" pitchFamily="65" charset="-120"/>
              <a:ea typeface="標楷體" pitchFamily="65" charset="-120"/>
            </a:endParaRPr>
          </a:p>
          <a:p>
            <a:pPr marL="0" indent="0">
              <a:buNone/>
            </a:pPr>
            <a:r>
              <a:rPr lang="en-US" altLang="zh-TW" b="1" dirty="0" smtClean="0">
                <a:latin typeface="標楷體" pitchFamily="65" charset="-120"/>
                <a:ea typeface="標楷體" pitchFamily="65" charset="-120"/>
              </a:rPr>
              <a:t>Trace</a:t>
            </a:r>
            <a:r>
              <a:rPr lang="zh-TW" altLang="en-US" b="1" dirty="0" smtClean="0">
                <a:latin typeface="標楷體" pitchFamily="65" charset="-120"/>
                <a:ea typeface="標楷體" pitchFamily="65" charset="-120"/>
              </a:rPr>
              <a:t>時 你掌握</a:t>
            </a:r>
            <a:r>
              <a:rPr lang="zh-TW" altLang="en-US" b="1" dirty="0" smtClean="0">
                <a:latin typeface="微軟正黑體" pitchFamily="34" charset="-120"/>
                <a:ea typeface="微軟正黑體" pitchFamily="34" charset="-120"/>
              </a:rPr>
              <a:t>主動權</a:t>
            </a:r>
            <a:r>
              <a:rPr lang="zh-TW" altLang="en-US" b="1" dirty="0" smtClean="0">
                <a:latin typeface="標楷體" pitchFamily="65" charset="-120"/>
                <a:ea typeface="標楷體" pitchFamily="65" charset="-120"/>
              </a:rPr>
              <a:t> 主動搜尋 </a:t>
            </a:r>
            <a:r>
              <a:rPr lang="en-US" altLang="zh-TW" b="1" dirty="0" smtClean="0">
                <a:latin typeface="標楷體" pitchFamily="65" charset="-120"/>
                <a:ea typeface="標楷體" pitchFamily="65" charset="-120"/>
              </a:rPr>
              <a:t>bug </a:t>
            </a:r>
            <a:r>
              <a:rPr lang="zh-TW" altLang="en-US" b="1" dirty="0" smtClean="0">
                <a:latin typeface="標楷體" pitchFamily="65" charset="-120"/>
                <a:ea typeface="標楷體" pitchFamily="65" charset="-120"/>
              </a:rPr>
              <a:t>此時心平氣和 反應靈敏 易於成功</a:t>
            </a:r>
            <a:endParaRPr lang="en-US" altLang="zh-TW" b="1" dirty="0" smtClean="0">
              <a:latin typeface="標楷體" pitchFamily="65" charset="-120"/>
              <a:ea typeface="標楷體" pitchFamily="65" charset="-120"/>
            </a:endParaRPr>
          </a:p>
          <a:p>
            <a:pPr marL="0" indent="0">
              <a:buNone/>
            </a:pP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反之 如你不</a:t>
            </a:r>
            <a:r>
              <a:rPr lang="en-US" altLang="zh-TW" b="1" dirty="0" smtClean="0">
                <a:latin typeface="標楷體" pitchFamily="65" charset="-120"/>
                <a:ea typeface="標楷體" pitchFamily="65" charset="-120"/>
              </a:rPr>
              <a:t>trace pseudo-code </a:t>
            </a:r>
            <a:r>
              <a:rPr lang="zh-TW" altLang="en-US" b="1" dirty="0" smtClean="0">
                <a:latin typeface="標楷體" pitchFamily="65" charset="-120"/>
                <a:ea typeface="標楷體" pitchFamily="65" charset="-120"/>
              </a:rPr>
              <a:t>而直接 </a:t>
            </a:r>
            <a:r>
              <a:rPr lang="en-US" altLang="zh-TW" b="1" dirty="0" smtClean="0">
                <a:latin typeface="標楷體" pitchFamily="65" charset="-120"/>
                <a:ea typeface="標楷體" pitchFamily="65" charset="-120"/>
              </a:rPr>
              <a:t>coding </a:t>
            </a:r>
            <a:r>
              <a:rPr lang="zh-TW" altLang="en-US" b="1" dirty="0" smtClean="0">
                <a:latin typeface="標楷體" pitchFamily="65" charset="-120"/>
                <a:ea typeface="標楷體" pitchFamily="65" charset="-120"/>
              </a:rPr>
              <a:t>並急著把 </a:t>
            </a:r>
            <a:r>
              <a:rPr lang="en-US" altLang="zh-TW" b="1" dirty="0" smtClean="0">
                <a:latin typeface="標楷體" pitchFamily="65" charset="-120"/>
                <a:ea typeface="標楷體" pitchFamily="65" charset="-120"/>
              </a:rPr>
              <a:t>code</a:t>
            </a:r>
            <a:r>
              <a:rPr lang="zh-TW" altLang="en-US" b="1" dirty="0" smtClean="0">
                <a:latin typeface="標楷體" pitchFamily="65" charset="-120"/>
                <a:ea typeface="標楷體" pitchFamily="65" charset="-120"/>
              </a:rPr>
              <a:t> 丟入電腦去執行 則通常會有你意想不到的 </a:t>
            </a:r>
            <a:r>
              <a:rPr lang="en-US" altLang="zh-TW" b="1" dirty="0" smtClean="0">
                <a:latin typeface="標楷體" pitchFamily="65" charset="-120"/>
                <a:ea typeface="標楷體" pitchFamily="65" charset="-120"/>
              </a:rPr>
              <a:t>bug </a:t>
            </a:r>
            <a:r>
              <a:rPr lang="zh-TW" altLang="en-US" b="1" dirty="0" smtClean="0">
                <a:latin typeface="標楷體" pitchFamily="65" charset="-120"/>
                <a:ea typeface="標楷體" pitchFamily="65" charset="-120"/>
              </a:rPr>
              <a:t>突然出現 這彷彿在艱難行軍中 突然遭遇敵軍</a:t>
            </a:r>
            <a:r>
              <a:rPr lang="zh-TW" altLang="en-US" b="1" dirty="0" smtClean="0">
                <a:latin typeface="微軟正黑體" pitchFamily="34" charset="-120"/>
                <a:ea typeface="微軟正黑體" pitchFamily="34" charset="-120"/>
              </a:rPr>
              <a:t>埋伏襲擊 </a:t>
            </a:r>
            <a:r>
              <a:rPr lang="zh-TW" altLang="en-US" b="1" dirty="0" smtClean="0">
                <a:latin typeface="標楷體" pitchFamily="65" charset="-120"/>
                <a:ea typeface="標楷體" pitchFamily="65" charset="-120"/>
              </a:rPr>
              <a:t>我軍一片混亂 元氣大傷 甚至全軍被殲滅了 </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 </a:t>
            </a:r>
            <a:endParaRPr lang="zh-TW" altLang="en-US" b="1"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latin typeface="Times New Roman" pitchFamily="18" charset="0"/>
              </a:rPr>
              <a:t>Trace to Debug (Cont.)</a:t>
            </a:r>
            <a:endParaRPr lang="zh-TW" altLang="en-US" dirty="0"/>
          </a:p>
        </p:txBody>
      </p:sp>
    </p:spTree>
    <p:extLst>
      <p:ext uri="{BB962C8B-B14F-4D97-AF65-F5344CB8AC3E}">
        <p14:creationId xmlns:p14="http://schemas.microsoft.com/office/powerpoint/2010/main" val="651748382"/>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94CBB1A-1A90-450E-9BF5-D7B19C2345BA}" type="slidenum">
              <a:rPr lang="zh-TW" altLang="en-US" smtClean="0">
                <a:solidFill>
                  <a:schemeClr val="tx1"/>
                </a:solidFill>
              </a:rPr>
              <a:pPr>
                <a:defRPr/>
              </a:pPr>
              <a:t>434</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ea typeface="標楷體" pitchFamily="65" charset="-120"/>
              </a:rPr>
              <a:t>8.</a:t>
            </a:r>
            <a:r>
              <a:rPr lang="zh-TW" altLang="en-US" dirty="0" smtClean="0">
                <a:solidFill>
                  <a:schemeClr val="tx1"/>
                </a:solidFill>
                <a:ea typeface="標楷體" pitchFamily="65" charset="-120"/>
              </a:rPr>
              <a:t>演算法設計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28216"/>
            <a:ext cx="8534400" cy="2478024"/>
          </a:xfrm>
          <a:prstGeom prst="rect">
            <a:avLst/>
          </a:prstGeom>
        </p:spPr>
        <p:txBody>
          <a:bodyPr>
            <a:normAutofit fontScale="92500" lnSpcReduction="10000"/>
          </a:bodyPr>
          <a:lstStyle/>
          <a:p>
            <a:pPr>
              <a:defRPr/>
            </a:pPr>
            <a:r>
              <a:rPr lang="zh-TW" altLang="en-US" dirty="0" smtClean="0">
                <a:solidFill>
                  <a:schemeClr val="tx1"/>
                </a:solidFill>
                <a:latin typeface="標楷體" pitchFamily="65" charset="-120"/>
                <a:ea typeface="標楷體" pitchFamily="65" charset="-120"/>
              </a:rPr>
              <a:t>寫出完整虛擬碼，然後耐心地 </a:t>
            </a:r>
            <a:r>
              <a:rPr lang="en-US" altLang="zh-TW" dirty="0" smtClean="0">
                <a:solidFill>
                  <a:schemeClr val="tx1"/>
                </a:solidFill>
                <a:latin typeface="標楷體" pitchFamily="65" charset="-120"/>
                <a:ea typeface="標楷體" pitchFamily="65" charset="-120"/>
              </a:rPr>
              <a:t>trace to </a:t>
            </a:r>
            <a:r>
              <a:rPr lang="en-US" altLang="zh-TW" dirty="0" err="1" smtClean="0">
                <a:solidFill>
                  <a:schemeClr val="tx1"/>
                </a:solidFill>
                <a:latin typeface="標楷體" pitchFamily="65" charset="-120"/>
                <a:ea typeface="標楷體" pitchFamily="65" charset="-120"/>
              </a:rPr>
              <a:t>debug，這工作似易實難</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因為</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長年來工作習慣根深蒂固，要寫程式才能思考</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趕工不放心時更是如此</a:t>
            </a:r>
            <a:r>
              <a:rPr lang="en-US" altLang="zh-TW" dirty="0" smtClean="0">
                <a:solidFill>
                  <a:schemeClr val="tx1"/>
                </a:solidFill>
                <a:latin typeface="標楷體" pitchFamily="65" charset="-120"/>
                <a:ea typeface="標楷體" pitchFamily="65" charset="-120"/>
              </a:rPr>
              <a:t>)；寫</a:t>
            </a:r>
            <a:r>
              <a:rPr lang="zh-TW" altLang="en-US" dirty="0" smtClean="0">
                <a:solidFill>
                  <a:schemeClr val="tx1"/>
                </a:solidFill>
                <a:latin typeface="標楷體" pitchFamily="65" charset="-120"/>
                <a:ea typeface="標楷體" pitchFamily="65" charset="-120"/>
              </a:rPr>
              <a:t>虛擬碼只是應付上級要求，不習慣在該階層思考。也不會封裝低階</a:t>
            </a:r>
            <a:r>
              <a:rPr lang="en-US" altLang="zh-TW" dirty="0" smtClean="0">
                <a:solidFill>
                  <a:schemeClr val="tx1"/>
                </a:solidFill>
                <a:latin typeface="標楷體" pitchFamily="65" charset="-120"/>
                <a:ea typeface="標楷體" pitchFamily="65" charset="-120"/>
              </a:rPr>
              <a:t>data 為</a:t>
            </a:r>
            <a:r>
              <a:rPr lang="zh-TW" altLang="en-US" dirty="0" smtClean="0">
                <a:solidFill>
                  <a:schemeClr val="tx1"/>
                </a:solidFill>
                <a:latin typeface="標楷體" pitchFamily="65" charset="-120"/>
                <a:ea typeface="標楷體" pitchFamily="65" charset="-120"/>
              </a:rPr>
              <a:t>高階</a:t>
            </a:r>
            <a:r>
              <a:rPr lang="en-US" altLang="zh-TW" dirty="0" err="1" smtClean="0">
                <a:solidFill>
                  <a:schemeClr val="tx1"/>
                </a:solidFill>
                <a:latin typeface="標楷體" pitchFamily="65" charset="-120"/>
                <a:ea typeface="標楷體" pitchFamily="65" charset="-120"/>
              </a:rPr>
              <a:t>class，以進行高階思考，當然無法有效做此事</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sz="2400" dirty="0" smtClean="0">
                <a:solidFill>
                  <a:schemeClr val="tx1"/>
                </a:solidFill>
                <a:latin typeface="標楷體" pitchFamily="65" charset="-120"/>
                <a:ea typeface="標楷體" pitchFamily="65" charset="-120"/>
              </a:rPr>
              <a:t>一定要深信本方法威力，才能心平氣和、心思澄靜，</a:t>
            </a: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400" dirty="0" smtClean="0">
                <a:solidFill>
                  <a:schemeClr val="tx1"/>
                </a:solidFill>
                <a:latin typeface="標楷體" pitchFamily="65" charset="-120"/>
                <a:ea typeface="標楷體" pitchFamily="65" charset="-120"/>
              </a:rPr>
              <a:t>不只無錯，而且有創意、美感</a:t>
            </a:r>
            <a:endParaRPr lang="zh-TW" altLang="en-US" sz="24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083115030"/>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E7CB46D-BB98-4328-8D60-53F76013749F}" type="slidenum">
              <a:rPr lang="zh-TW" altLang="en-US" smtClean="0">
                <a:solidFill>
                  <a:schemeClr val="tx1"/>
                </a:solidFill>
              </a:rPr>
              <a:pPr>
                <a:defRPr/>
              </a:pPr>
              <a:t>435</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ea typeface="標楷體" pitchFamily="65" charset="-120"/>
              </a:rPr>
              <a:t>8.</a:t>
            </a:r>
            <a:r>
              <a:rPr lang="zh-TW" altLang="en-US" dirty="0" smtClean="0">
                <a:solidFill>
                  <a:schemeClr val="tx1"/>
                </a:solidFill>
                <a:ea typeface="標楷體" pitchFamily="65" charset="-120"/>
              </a:rPr>
              <a:t>演算法設計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956816"/>
            <a:ext cx="8534400" cy="3502152"/>
          </a:xfrm>
          <a:prstGeom prst="rect">
            <a:avLst/>
          </a:prstGeom>
        </p:spPr>
        <p:txBody>
          <a:bodyPr>
            <a:normAutofit lnSpcReduction="10000"/>
          </a:bodyPr>
          <a:lstStyle/>
          <a:p>
            <a:pPr>
              <a:defRPr/>
            </a:pPr>
            <a:r>
              <a:rPr lang="zh-TW" altLang="en-US" b="1" dirty="0" smtClean="0">
                <a:solidFill>
                  <a:schemeClr val="tx1"/>
                </a:solidFill>
                <a:latin typeface="標楷體" pitchFamily="65" charset="-120"/>
                <a:ea typeface="標楷體" pitchFamily="65" charset="-120"/>
              </a:rPr>
              <a:t>有人指出</a:t>
            </a: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不需寫出虛擬碼  </a:t>
            </a:r>
            <a:endParaRPr lang="en-US" altLang="zh-TW" b="1" dirty="0" smtClean="0">
              <a:solidFill>
                <a:schemeClr val="tx1"/>
              </a:solidFill>
              <a:latin typeface="標楷體" pitchFamily="65" charset="-120"/>
              <a:ea typeface="標楷體" pitchFamily="65" charset="-120"/>
            </a:endParaRPr>
          </a:p>
          <a:p>
            <a:pPr>
              <a:buFont typeface="Wingdings" pitchFamily="2" charset="2"/>
              <a:buNone/>
              <a:defRPr/>
            </a:pP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因為</a:t>
            </a:r>
            <a:r>
              <a:rPr lang="en-US" altLang="zh-TW" b="1" dirty="0" smtClean="0">
                <a:solidFill>
                  <a:schemeClr val="tx1"/>
                </a:solidFill>
                <a:latin typeface="標楷體" pitchFamily="65" charset="-120"/>
                <a:ea typeface="標楷體" pitchFamily="65" charset="-120"/>
              </a:rPr>
              <a:t>Java code </a:t>
            </a:r>
            <a:r>
              <a:rPr lang="zh-TW" altLang="en-US" b="1" dirty="0" smtClean="0">
                <a:solidFill>
                  <a:schemeClr val="tx1"/>
                </a:solidFill>
                <a:latin typeface="標楷體" pitchFamily="65" charset="-120"/>
                <a:ea typeface="標楷體" pitchFamily="65" charset="-120"/>
              </a:rPr>
              <a:t>是高階語言 </a:t>
            </a:r>
            <a:endParaRPr lang="en-US" altLang="zh-TW" b="1" dirty="0" smtClean="0">
              <a:solidFill>
                <a:schemeClr val="tx1"/>
              </a:solidFill>
              <a:latin typeface="標楷體" pitchFamily="65" charset="-120"/>
              <a:ea typeface="標楷體" pitchFamily="65" charset="-120"/>
            </a:endParaRPr>
          </a:p>
          <a:p>
            <a:pPr>
              <a:buFont typeface="Wingdings" pitchFamily="2" charset="2"/>
              <a:buNone/>
              <a:defRPr/>
            </a:pP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本身程式碼即具相當可讀性 </a:t>
            </a:r>
            <a:endParaRPr lang="en-US" altLang="zh-TW" b="1" dirty="0" smtClean="0">
              <a:solidFill>
                <a:schemeClr val="tx1"/>
              </a:solidFill>
              <a:latin typeface="標楷體" pitchFamily="65" charset="-120"/>
              <a:ea typeface="標楷體" pitchFamily="65" charset="-120"/>
            </a:endParaRPr>
          </a:p>
          <a:p>
            <a:pPr>
              <a:defRPr/>
            </a:pPr>
            <a:endParaRPr lang="en-US" altLang="zh-TW" b="1" dirty="0" smtClean="0">
              <a:solidFill>
                <a:schemeClr val="tx1"/>
              </a:solidFill>
              <a:latin typeface="標楷體" pitchFamily="65" charset="-120"/>
              <a:ea typeface="標楷體" pitchFamily="65" charset="-120"/>
            </a:endParaRPr>
          </a:p>
          <a:p>
            <a:pPr>
              <a:defRPr/>
            </a:pPr>
            <a:r>
              <a:rPr lang="zh-TW" altLang="en-US" b="1" dirty="0" smtClean="0">
                <a:solidFill>
                  <a:schemeClr val="tx1"/>
                </a:solidFill>
                <a:latin typeface="標楷體" pitchFamily="65" charset="-120"/>
                <a:ea typeface="標楷體" pitchFamily="65" charset="-120"/>
              </a:rPr>
              <a:t>但是 依陳教授經驗</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a:t>
            </a:r>
            <a:endParaRPr lang="en-US" altLang="zh-TW" b="1" dirty="0" smtClean="0">
              <a:solidFill>
                <a:schemeClr val="tx1"/>
              </a:solidFill>
              <a:latin typeface="標楷體" pitchFamily="65" charset="-120"/>
              <a:ea typeface="標楷體" pitchFamily="65" charset="-120"/>
            </a:endParaRPr>
          </a:p>
          <a:p>
            <a:pPr>
              <a:buFont typeface="Wingdings" pitchFamily="2" charset="2"/>
              <a:buNone/>
              <a:defRPr/>
            </a:pP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虛擬碼提升軟體的</a:t>
            </a:r>
            <a:r>
              <a:rPr lang="zh-TW" altLang="en-US" b="1" dirty="0" smtClean="0">
                <a:solidFill>
                  <a:schemeClr val="tx1"/>
                </a:solidFill>
                <a:latin typeface="微軟正黑體" pitchFamily="34" charset="-120"/>
                <a:ea typeface="微軟正黑體" pitchFamily="34" charset="-120"/>
              </a:rPr>
              <a:t>抽象層</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可提供更簡潔</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更高階的了解 </a:t>
            </a:r>
            <a:endParaRPr lang="en-US" altLang="zh-TW" b="1" dirty="0" smtClean="0">
              <a:solidFill>
                <a:schemeClr val="tx1"/>
              </a:solidFill>
              <a:latin typeface="標楷體" pitchFamily="65" charset="-120"/>
              <a:ea typeface="標楷體" pitchFamily="65" charset="-120"/>
            </a:endParaRPr>
          </a:p>
          <a:p>
            <a:pPr>
              <a:buFont typeface="Wingdings" pitchFamily="2" charset="2"/>
              <a:buNone/>
              <a:defRPr/>
            </a:pPr>
            <a:r>
              <a:rPr lang="zh-TW" altLang="en-US" b="1" dirty="0" smtClean="0">
                <a:solidFill>
                  <a:schemeClr val="tx1"/>
                </a:solidFill>
                <a:latin typeface="標楷體" pitchFamily="65" charset="-120"/>
                <a:ea typeface="標楷體" pitchFamily="65" charset="-120"/>
              </a:rPr>
              <a:t>   有助日後維修 </a:t>
            </a:r>
            <a:endParaRPr lang="en-US" altLang="zh-TW" b="1" dirty="0" smtClean="0">
              <a:solidFill>
                <a:schemeClr val="tx1"/>
              </a:solidFill>
              <a:latin typeface="標楷體" pitchFamily="65" charset="-120"/>
              <a:ea typeface="標楷體" pitchFamily="65" charset="-120"/>
            </a:endParaRPr>
          </a:p>
          <a:p>
            <a:pPr>
              <a:buFont typeface="Wingdings" pitchFamily="2" charset="2"/>
              <a:buNone/>
              <a:defRPr/>
            </a:pPr>
            <a:r>
              <a:rPr lang="zh-TW" altLang="en-US" b="1" dirty="0" smtClean="0">
                <a:solidFill>
                  <a:schemeClr val="tx1"/>
                </a:solidFill>
                <a:latin typeface="標楷體" pitchFamily="65" charset="-120"/>
                <a:ea typeface="標楷體" pitchFamily="65" charset="-120"/>
              </a:rPr>
              <a:t>   當然 虛擬碼的</a:t>
            </a:r>
            <a:r>
              <a:rPr lang="zh-TW" altLang="en-US" b="1" dirty="0" smtClean="0">
                <a:solidFill>
                  <a:schemeClr val="tx1"/>
                </a:solidFill>
                <a:latin typeface="微軟正黑體" pitchFamily="34" charset="-120"/>
                <a:ea typeface="微軟正黑體" pitchFamily="34" charset="-120"/>
              </a:rPr>
              <a:t>抽象層</a:t>
            </a:r>
            <a:r>
              <a:rPr lang="zh-TW" altLang="en-US" b="1" dirty="0" smtClean="0">
                <a:solidFill>
                  <a:schemeClr val="tx1"/>
                </a:solidFill>
                <a:latin typeface="標楷體" pitchFamily="65" charset="-120"/>
                <a:ea typeface="標楷體" pitchFamily="65" charset="-120"/>
              </a:rPr>
              <a:t>必須高於程式碼 絕不可重複程式碼</a:t>
            </a:r>
            <a:endParaRPr lang="en-US" altLang="zh-TW" b="1" dirty="0" smtClean="0">
              <a:solidFill>
                <a:schemeClr val="tx1"/>
              </a:solidFill>
              <a:latin typeface="標楷體" pitchFamily="65" charset="-120"/>
              <a:ea typeface="標楷體" pitchFamily="65" charset="-120"/>
            </a:endParaRPr>
          </a:p>
          <a:p>
            <a:pPr>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569101078"/>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b="1" dirty="0" smtClean="0">
                <a:solidFill>
                  <a:schemeClr val="tx1"/>
                </a:solidFill>
                <a:latin typeface="標楷體" pitchFamily="65" charset="-120"/>
                <a:ea typeface="標楷體" pitchFamily="65" charset="-120"/>
              </a:rPr>
              <a:t>新的程式語言的發展 越來越抽象 </a:t>
            </a:r>
            <a:r>
              <a:rPr lang="zh-TW" altLang="en-US" b="1" dirty="0">
                <a:solidFill>
                  <a:schemeClr val="tx1"/>
                </a:solidFill>
                <a:latin typeface="標楷體" pitchFamily="65" charset="-120"/>
                <a:ea typeface="標楷體" pitchFamily="65" charset="-120"/>
              </a:rPr>
              <a:t>越來越接近</a:t>
            </a:r>
            <a:r>
              <a:rPr lang="zh-TW" altLang="en-US" b="1" dirty="0" smtClean="0">
                <a:solidFill>
                  <a:schemeClr val="tx1"/>
                </a:solidFill>
                <a:latin typeface="標楷體" pitchFamily="65" charset="-120"/>
                <a:ea typeface="標楷體" pitchFamily="65" charset="-120"/>
              </a:rPr>
              <a:t>虛擬碼</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例如</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Python </a:t>
            </a:r>
            <a:r>
              <a:rPr lang="zh-TW" altLang="en-US" b="1" dirty="0" smtClean="0">
                <a:solidFill>
                  <a:schemeClr val="tx1"/>
                </a:solidFill>
                <a:latin typeface="標楷體" pitchFamily="65" charset="-120"/>
                <a:ea typeface="標楷體" pitchFamily="65" charset="-120"/>
              </a:rPr>
              <a:t>是</a:t>
            </a:r>
            <a:r>
              <a:rPr lang="zh-TW" altLang="en-US" b="1" dirty="0">
                <a:solidFill>
                  <a:schemeClr val="tx1"/>
                </a:solidFill>
                <a:latin typeface="標楷體" pitchFamily="65" charset="-120"/>
                <a:ea typeface="標楷體" pitchFamily="65" charset="-120"/>
              </a:rPr>
              <a:t>新</a:t>
            </a:r>
            <a:r>
              <a:rPr lang="zh-TW" altLang="en-US" b="1" dirty="0" smtClean="0">
                <a:solidFill>
                  <a:schemeClr val="tx1"/>
                </a:solidFill>
                <a:latin typeface="標楷體" pitchFamily="65" charset="-120"/>
                <a:ea typeface="標楷體" pitchFamily="65" charset="-120"/>
              </a:rPr>
              <a:t>的 簡單而文字簡約的</a:t>
            </a:r>
            <a:r>
              <a:rPr lang="zh-TW" altLang="en-US" b="1" dirty="0">
                <a:solidFill>
                  <a:schemeClr val="tx1"/>
                </a:solidFill>
                <a:latin typeface="標楷體" pitchFamily="65" charset="-120"/>
                <a:ea typeface="標楷體" pitchFamily="65" charset="-120"/>
              </a:rPr>
              <a:t>程式</a:t>
            </a:r>
            <a:r>
              <a:rPr lang="zh-TW" altLang="en-US" b="1" dirty="0" smtClean="0">
                <a:solidFill>
                  <a:schemeClr val="tx1"/>
                </a:solidFill>
                <a:latin typeface="標楷體" pitchFamily="65" charset="-120"/>
                <a:ea typeface="標楷體" pitchFamily="65" charset="-120"/>
              </a:rPr>
              <a:t>語言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閱讀好的 </a:t>
            </a:r>
            <a:r>
              <a:rPr lang="en-US" altLang="zh-TW" b="1" dirty="0" smtClean="0">
                <a:solidFill>
                  <a:schemeClr val="tx1"/>
                </a:solidFill>
                <a:latin typeface="標楷體" pitchFamily="65" charset="-120"/>
                <a:ea typeface="標楷體" pitchFamily="65" charset="-120"/>
              </a:rPr>
              <a:t>Python </a:t>
            </a:r>
            <a:r>
              <a:rPr lang="zh-TW" altLang="en-US" b="1" dirty="0" smtClean="0">
                <a:solidFill>
                  <a:schemeClr val="tx1"/>
                </a:solidFill>
                <a:latin typeface="標楷體" pitchFamily="65" charset="-120"/>
                <a:ea typeface="標楷體" pitchFamily="65" charset="-120"/>
              </a:rPr>
              <a:t>程式 就好像閱讀一篇嚴謹的英文文章</a:t>
            </a:r>
            <a:endParaRPr lang="en-US" altLang="zh-TW" b="1" dirty="0" smtClean="0">
              <a:solidFill>
                <a:schemeClr val="tx1"/>
              </a:solidFill>
              <a:latin typeface="標楷體" pitchFamily="65" charset="-120"/>
              <a:ea typeface="標楷體" pitchFamily="65" charset="-120"/>
            </a:endParaRPr>
          </a:p>
          <a:p>
            <a:pPr marL="0" indent="0">
              <a:buNone/>
            </a:pPr>
            <a:endParaRPr lang="en-US" altLang="zh-TW" b="1" dirty="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所以 新的程式碼 會消去低階</a:t>
            </a:r>
            <a:r>
              <a:rPr lang="zh-TW" altLang="en-US" b="1" dirty="0">
                <a:solidFill>
                  <a:schemeClr val="tx1"/>
                </a:solidFill>
                <a:latin typeface="標楷體" pitchFamily="65" charset="-120"/>
                <a:ea typeface="標楷體" pitchFamily="65" charset="-120"/>
              </a:rPr>
              <a:t>虛擬</a:t>
            </a:r>
            <a:r>
              <a:rPr lang="zh-TW" altLang="en-US" b="1" dirty="0" smtClean="0">
                <a:solidFill>
                  <a:schemeClr val="tx1"/>
                </a:solidFill>
                <a:latin typeface="標楷體" pitchFamily="65" charset="-120"/>
                <a:ea typeface="標楷體" pitchFamily="65" charset="-120"/>
              </a:rPr>
              <a:t>碼 只需做高階虛擬碼  </a:t>
            </a:r>
            <a:endParaRPr lang="en-US" altLang="zh-TW" b="1" dirty="0" smtClean="0">
              <a:solidFill>
                <a:schemeClr val="tx1"/>
              </a:solidFill>
              <a:latin typeface="標楷體" pitchFamily="65" charset="-120"/>
              <a:ea typeface="標楷體" pitchFamily="65" charset="-120"/>
            </a:endParaRPr>
          </a:p>
          <a:p>
            <a:pPr marL="0" indent="0">
              <a:buNone/>
            </a:pPr>
            <a:r>
              <a:rPr lang="zh-TW" altLang="en-US" b="1" dirty="0" smtClean="0">
                <a:solidFill>
                  <a:schemeClr val="tx1"/>
                </a:solidFill>
                <a:latin typeface="標楷體" pitchFamily="65" charset="-120"/>
                <a:ea typeface="標楷體" pitchFamily="65" charset="-120"/>
              </a:rPr>
              <a:t>開發者的工作量會因而變少</a:t>
            </a:r>
            <a:endParaRPr lang="zh-TW" altLang="en-US" b="1"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ea typeface="標楷體" pitchFamily="65" charset="-120"/>
              </a:rPr>
              <a:t>8.</a:t>
            </a:r>
            <a:r>
              <a:rPr lang="zh-TW" altLang="en-US" dirty="0">
                <a:solidFill>
                  <a:schemeClr val="tx1"/>
                </a:solidFill>
                <a:ea typeface="標楷體" pitchFamily="65" charset="-120"/>
              </a:rPr>
              <a:t>演算法設計 </a:t>
            </a:r>
            <a:r>
              <a:rPr lang="en-US" altLang="zh-TW" dirty="0">
                <a:solidFill>
                  <a:schemeClr val="tx1"/>
                </a:solidFill>
                <a:ea typeface="標楷體" pitchFamily="65" charset="-120"/>
              </a:rPr>
              <a:t>(Cont.)</a:t>
            </a:r>
            <a:endParaRPr lang="zh-TW" altLang="en-US" dirty="0"/>
          </a:p>
        </p:txBody>
      </p:sp>
    </p:spTree>
    <p:extLst>
      <p:ext uri="{BB962C8B-B14F-4D97-AF65-F5344CB8AC3E}">
        <p14:creationId xmlns:p14="http://schemas.microsoft.com/office/powerpoint/2010/main" val="1675962531"/>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b="1" dirty="0" smtClean="0"/>
              <a:t> </a:t>
            </a:r>
            <a:r>
              <a:rPr lang="zh-TW" altLang="en-US" b="1" dirty="0" smtClean="0">
                <a:latin typeface="標楷體" pitchFamily="65" charset="-120"/>
                <a:ea typeface="標楷體" pitchFamily="65" charset="-120"/>
              </a:rPr>
              <a:t>一般 演算法的教科書 在講解某個演算法的時候 常會舉個小例子 畫成一個小插圖 再用課本上的文字 解釋此圖 這樣 讀者就易於了解</a:t>
            </a:r>
            <a:r>
              <a:rPr lang="zh-TW" altLang="en-US" b="1" dirty="0">
                <a:latin typeface="標楷體" pitchFamily="65" charset="-120"/>
                <a:ea typeface="標楷體" pitchFamily="65" charset="-120"/>
              </a:rPr>
              <a:t>此演算法</a:t>
            </a:r>
            <a:r>
              <a:rPr lang="zh-TW" altLang="en-US" b="1" dirty="0" smtClean="0">
                <a:latin typeface="標楷體" pitchFamily="65" charset="-120"/>
                <a:ea typeface="標楷體" pitchFamily="65" charset="-120"/>
              </a:rPr>
              <a:t>了</a:t>
            </a:r>
            <a:endParaRPr lang="en-US" altLang="zh-TW" b="1" dirty="0" smtClean="0">
              <a:latin typeface="標楷體" pitchFamily="65" charset="-120"/>
              <a:ea typeface="標楷體" pitchFamily="65" charset="-120"/>
            </a:endParaRPr>
          </a:p>
          <a:p>
            <a:pPr marL="0" indent="0">
              <a:buNone/>
            </a:pPr>
            <a:endParaRPr lang="en-US" altLang="zh-TW" b="1" dirty="0">
              <a:latin typeface="標楷體" pitchFamily="65" charset="-120"/>
              <a:ea typeface="標楷體" pitchFamily="65" charset="-120"/>
            </a:endParaRPr>
          </a:p>
          <a:p>
            <a:pPr marL="0" indent="0">
              <a:buNone/>
            </a:pPr>
            <a:r>
              <a:rPr lang="en-US" altLang="zh-TW" b="1" dirty="0" err="1" smtClean="0">
                <a:latin typeface="標楷體" pitchFamily="65" charset="-120"/>
                <a:ea typeface="標楷體" pitchFamily="65" charset="-120"/>
              </a:rPr>
              <a:t>myAgile</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所訂的</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設計草圖</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及</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虛擬碼</a:t>
            </a:r>
            <a:r>
              <a:rPr lang="en-US" altLang="zh-TW" b="1" dirty="0" smtClean="0">
                <a:latin typeface="標楷體" pitchFamily="65" charset="-120"/>
                <a:ea typeface="標楷體" pitchFamily="65" charset="-120"/>
              </a:rPr>
              <a:t>”</a:t>
            </a:r>
            <a:r>
              <a:rPr lang="zh-TW" altLang="en-US" b="1" dirty="0" smtClean="0"/>
              <a:t> </a:t>
            </a:r>
            <a:r>
              <a:rPr lang="zh-TW" altLang="en-US" b="1" dirty="0" smtClean="0">
                <a:latin typeface="標楷體" pitchFamily="65" charset="-120"/>
                <a:ea typeface="標楷體" pitchFamily="65" charset="-120"/>
              </a:rPr>
              <a:t>與上述是類似的 其目的在使讀者易於</a:t>
            </a:r>
            <a:r>
              <a:rPr lang="zh-TW" altLang="en-US" b="1" dirty="0">
                <a:latin typeface="標楷體" pitchFamily="65" charset="-120"/>
                <a:ea typeface="標楷體" pitchFamily="65" charset="-120"/>
              </a:rPr>
              <a:t>了解此</a:t>
            </a:r>
            <a:r>
              <a:rPr lang="zh-TW" altLang="en-US" b="1" dirty="0" smtClean="0">
                <a:latin typeface="標楷體" pitchFamily="65" charset="-120"/>
                <a:ea typeface="標楷體" pitchFamily="65" charset="-120"/>
              </a:rPr>
              <a:t>演算法 才</a:t>
            </a:r>
            <a:r>
              <a:rPr lang="zh-TW" altLang="en-US" b="1" dirty="0">
                <a:latin typeface="標楷體" pitchFamily="65" charset="-120"/>
                <a:ea typeface="標楷體" pitchFamily="65" charset="-120"/>
              </a:rPr>
              <a:t>易於</a:t>
            </a:r>
            <a:r>
              <a:rPr lang="zh-TW" altLang="en-US" b="1" dirty="0" smtClean="0">
                <a:latin typeface="標楷體" pitchFamily="65" charset="-120"/>
                <a:ea typeface="標楷體" pitchFamily="65" charset="-120"/>
              </a:rPr>
              <a:t>維修程式</a:t>
            </a:r>
            <a:endParaRPr lang="en-US" altLang="zh-TW" b="1" dirty="0" smtClean="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ea typeface="標楷體" pitchFamily="65" charset="-120"/>
              </a:rPr>
              <a:t>8.</a:t>
            </a:r>
            <a:r>
              <a:rPr lang="zh-TW" altLang="en-US" dirty="0">
                <a:solidFill>
                  <a:schemeClr val="tx1"/>
                </a:solidFill>
                <a:ea typeface="標楷體" pitchFamily="65" charset="-120"/>
              </a:rPr>
              <a:t>演算法設計 </a:t>
            </a:r>
            <a:r>
              <a:rPr lang="en-US" altLang="zh-TW" dirty="0">
                <a:solidFill>
                  <a:schemeClr val="tx1"/>
                </a:solidFill>
                <a:ea typeface="標楷體" pitchFamily="65" charset="-120"/>
              </a:rPr>
              <a:t>(Cont.)</a:t>
            </a:r>
            <a:endParaRPr lang="zh-TW" altLang="en-US" dirty="0"/>
          </a:p>
        </p:txBody>
      </p:sp>
    </p:spTree>
    <p:extLst>
      <p:ext uri="{BB962C8B-B14F-4D97-AF65-F5344CB8AC3E}">
        <p14:creationId xmlns:p14="http://schemas.microsoft.com/office/powerpoint/2010/main" val="1944226840"/>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投影片編號版面配置區 14"/>
          <p:cNvSpPr>
            <a:spLocks noGrp="1"/>
          </p:cNvSpPr>
          <p:nvPr>
            <p:ph type="sldNum" sz="quarter" idx="12"/>
          </p:nvPr>
        </p:nvSpPr>
        <p:spPr/>
        <p:txBody>
          <a:bodyPr/>
          <a:lstStyle/>
          <a:p>
            <a:pPr>
              <a:defRPr/>
            </a:pPr>
            <a:fld id="{718E8877-B02E-405C-8DFE-19640F85CCD7}" type="slidenum">
              <a:rPr lang="zh-TW" altLang="en-US" smtClean="0">
                <a:solidFill>
                  <a:schemeClr val="tx1"/>
                </a:solidFill>
              </a:rPr>
              <a:pPr>
                <a:defRPr/>
              </a:pPr>
              <a:t>438</a:t>
            </a:fld>
            <a:endParaRPr lang="en-US" altLang="zh-TW">
              <a:solidFill>
                <a:schemeClr val="tx1"/>
              </a:solidFill>
            </a:endParaRPr>
          </a:p>
        </p:txBody>
      </p:sp>
      <p:sp>
        <p:nvSpPr>
          <p:cNvPr id="196610" name="Rectangle 2"/>
          <p:cNvSpPr>
            <a:spLocks noGrp="1" noChangeArrowheads="1"/>
          </p:cNvSpPr>
          <p:nvPr>
            <p:ph type="title"/>
          </p:nvPr>
        </p:nvSpPr>
        <p:spPr>
          <a:xfrm>
            <a:off x="334434" y="512064"/>
            <a:ext cx="11247967" cy="829375"/>
          </a:xfrm>
        </p:spPr>
        <p:txBody>
          <a:bodyPr/>
          <a:lstStyle/>
          <a:p>
            <a:pPr>
              <a:defRPr/>
            </a:pPr>
            <a:r>
              <a:rPr lang="en-US" altLang="zh-TW" dirty="0" smtClean="0">
                <a:solidFill>
                  <a:schemeClr val="tx1"/>
                </a:solidFill>
                <a:latin typeface="標楷體" pitchFamily="65" charset="-120"/>
                <a:ea typeface="標楷體" pitchFamily="65" charset="-120"/>
              </a:rPr>
              <a:t/>
            </a:r>
            <a:br>
              <a:rPr lang="en-US" altLang="zh-TW" dirty="0" smtClean="0">
                <a:solidFill>
                  <a:schemeClr val="tx1"/>
                </a:solidFill>
                <a:latin typeface="標楷體" pitchFamily="65" charset="-120"/>
                <a:ea typeface="標楷體" pitchFamily="65" charset="-120"/>
              </a:rPr>
            </a:br>
            <a:r>
              <a:rPr lang="zh-TW" altLang="en-US" dirty="0">
                <a:solidFill>
                  <a:schemeClr val="tx1"/>
                </a:solidFill>
                <a:latin typeface="標楷體" pitchFamily="65" charset="-120"/>
                <a:ea typeface="標楷體" pitchFamily="65" charset="-120"/>
              </a:rPr>
              <a:t>設計草圖 </a:t>
            </a:r>
            <a:r>
              <a:rPr lang="zh-TW" altLang="en-US" dirty="0">
                <a:solidFill>
                  <a:schemeClr val="tx1"/>
                </a:solidFill>
                <a:ea typeface="標楷體" pitchFamily="65" charset="-120"/>
              </a:rPr>
              <a:t>虛擬碼 </a:t>
            </a:r>
            <a:r>
              <a:rPr lang="zh-TW" altLang="en-US" dirty="0" smtClean="0">
                <a:solidFill>
                  <a:schemeClr val="tx1"/>
                </a:solidFill>
                <a:latin typeface="Times New Roman" pitchFamily="18" charset="0"/>
                <a:ea typeface="標楷體" pitchFamily="65" charset="-120"/>
              </a:rPr>
              <a:t>例子</a:t>
            </a:r>
          </a:p>
        </p:txBody>
      </p:sp>
      <p:sp>
        <p:nvSpPr>
          <p:cNvPr id="196611" name="Rectangle 3"/>
          <p:cNvSpPr>
            <a:spLocks noGrp="1" noChangeArrowheads="1"/>
          </p:cNvSpPr>
          <p:nvPr>
            <p:ph sz="quarter" idx="4294967295"/>
          </p:nvPr>
        </p:nvSpPr>
        <p:spPr>
          <a:xfrm>
            <a:off x="609600" y="1600200"/>
            <a:ext cx="10972800" cy="5043488"/>
          </a:xfrm>
          <a:prstGeom prst="rect">
            <a:avLst/>
          </a:prstGeom>
        </p:spPr>
        <p:txBody>
          <a:bodyPr/>
          <a:lstStyle/>
          <a:p>
            <a:pPr eaLnBrk="1" hangingPunct="1">
              <a:buFont typeface="Wingdings" pitchFamily="2" charset="2"/>
              <a:buNone/>
              <a:defRPr/>
            </a:pPr>
            <a:r>
              <a:rPr lang="zh-TW" altLang="en-US" dirty="0" smtClean="0">
                <a:solidFill>
                  <a:schemeClr val="tx1"/>
                </a:solidFill>
                <a:ea typeface="標楷體" pitchFamily="65" charset="-120"/>
              </a:rPr>
              <a:t>單元</a:t>
            </a:r>
            <a:r>
              <a:rPr lang="en-US" altLang="zh-TW" dirty="0" smtClean="0">
                <a:solidFill>
                  <a:schemeClr val="tx1"/>
                </a:solidFill>
                <a:ea typeface="標楷體" pitchFamily="65" charset="-120"/>
              </a:rPr>
              <a:t>: </a:t>
            </a:r>
            <a:r>
              <a:rPr lang="en-US" altLang="zh-TW" dirty="0" smtClean="0">
                <a:solidFill>
                  <a:schemeClr val="tx1"/>
                </a:solidFill>
              </a:rPr>
              <a:t>public Entry </a:t>
            </a:r>
            <a:r>
              <a:rPr lang="en-US" altLang="zh-TW" b="1" dirty="0" err="1" smtClean="0">
                <a:solidFill>
                  <a:schemeClr val="tx1"/>
                </a:solidFill>
              </a:rPr>
              <a:t>findMin</a:t>
            </a:r>
            <a:r>
              <a:rPr lang="en-US" altLang="zh-TW" b="1" dirty="0" smtClean="0">
                <a:solidFill>
                  <a:schemeClr val="tx1"/>
                </a:solidFill>
              </a:rPr>
              <a:t> </a:t>
            </a:r>
            <a:r>
              <a:rPr lang="en-US" altLang="zh-TW" dirty="0" smtClean="0">
                <a:solidFill>
                  <a:schemeClr val="tx1"/>
                </a:solidFill>
              </a:rPr>
              <a:t>(root)</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資料結構</a:t>
            </a:r>
            <a:r>
              <a:rPr lang="en-US" altLang="zh-TW" dirty="0" smtClean="0">
                <a:solidFill>
                  <a:schemeClr val="tx1"/>
                </a:solidFill>
                <a:latin typeface="標楷體" pitchFamily="65" charset="-120"/>
                <a:ea typeface="標楷體" pitchFamily="65" charset="-120"/>
              </a:rPr>
              <a:t>: </a:t>
            </a:r>
            <a:r>
              <a:rPr lang="en-US" altLang="zh-TW" dirty="0" smtClean="0">
                <a:solidFill>
                  <a:schemeClr val="tx1"/>
                </a:solidFill>
                <a:latin typeface="Times New Roman" pitchFamily="18" charset="0"/>
                <a:ea typeface="標楷體" pitchFamily="65" charset="-120"/>
              </a:rPr>
              <a:t>binary search tree</a:t>
            </a:r>
          </a:p>
          <a:p>
            <a:pPr eaLnBrk="1" hangingPunct="1">
              <a:buFont typeface="Wingdings" pitchFamily="2" charset="2"/>
              <a:buNone/>
              <a:defRPr/>
            </a:pPr>
            <a:r>
              <a:rPr lang="zh-TW" altLang="en-US" dirty="0" smtClean="0">
                <a:solidFill>
                  <a:schemeClr val="tx1"/>
                </a:solidFill>
                <a:latin typeface="Times New Roman" pitchFamily="18" charset="0"/>
                <a:ea typeface="標楷體" pitchFamily="65" charset="-120"/>
              </a:rPr>
              <a:t>單元測試</a:t>
            </a:r>
            <a:r>
              <a:rPr lang="en-US" altLang="zh-TW" dirty="0" smtClean="0">
                <a:solidFill>
                  <a:schemeClr val="tx1"/>
                </a:solidFill>
                <a:latin typeface="Times New Roman" pitchFamily="18" charset="0"/>
                <a:ea typeface="標楷體" pitchFamily="65" charset="-120"/>
              </a:rPr>
              <a:t>:   input  5;  expected result 2</a:t>
            </a:r>
            <a:endParaRPr lang="en-US" altLang="zh-TW" dirty="0" smtClean="0">
              <a:solidFill>
                <a:schemeClr val="tx1"/>
              </a:solidFill>
            </a:endParaRP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設計草圖</a:t>
            </a:r>
            <a:r>
              <a:rPr lang="en-US" altLang="zh-TW" dirty="0" smtClean="0">
                <a:solidFill>
                  <a:schemeClr val="tx1"/>
                </a:solidFill>
                <a:latin typeface="標楷體" pitchFamily="65" charset="-120"/>
                <a:ea typeface="標楷體" pitchFamily="65" charset="-120"/>
              </a:rPr>
              <a:t>:</a:t>
            </a:r>
            <a:endParaRPr lang="en-US" altLang="zh-TW" dirty="0" smtClean="0">
              <a:solidFill>
                <a:schemeClr val="tx1"/>
              </a:solidFill>
            </a:endParaRPr>
          </a:p>
          <a:p>
            <a:pPr eaLnBrk="1" hangingPunct="1">
              <a:buFont typeface="Wingdings" pitchFamily="2" charset="2"/>
              <a:buNone/>
              <a:defRPr/>
            </a:pPr>
            <a:endParaRPr lang="en-US" altLang="zh-TW" dirty="0" smtClean="0">
              <a:solidFill>
                <a:schemeClr val="tx1"/>
              </a:solidFill>
            </a:endParaRPr>
          </a:p>
        </p:txBody>
      </p:sp>
      <p:sp>
        <p:nvSpPr>
          <p:cNvPr id="363524" name="Line 4"/>
          <p:cNvSpPr>
            <a:spLocks noChangeShapeType="1"/>
          </p:cNvSpPr>
          <p:nvPr/>
        </p:nvSpPr>
        <p:spPr bwMode="auto">
          <a:xfrm flipH="1">
            <a:off x="5048252" y="3860801"/>
            <a:ext cx="374649" cy="282575"/>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3525" name="Line 5"/>
          <p:cNvSpPr>
            <a:spLocks noChangeShapeType="1"/>
          </p:cNvSpPr>
          <p:nvPr/>
        </p:nvSpPr>
        <p:spPr bwMode="auto">
          <a:xfrm>
            <a:off x="6000751" y="3860801"/>
            <a:ext cx="383116" cy="360363"/>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3526" name="Text Box 6"/>
          <p:cNvSpPr txBox="1">
            <a:spLocks noChangeArrowheads="1"/>
          </p:cNvSpPr>
          <p:nvPr/>
        </p:nvSpPr>
        <p:spPr bwMode="auto">
          <a:xfrm>
            <a:off x="5422900" y="3500438"/>
            <a:ext cx="404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2400" b="1"/>
              <a:t>5</a:t>
            </a:r>
          </a:p>
        </p:txBody>
      </p:sp>
      <p:sp>
        <p:nvSpPr>
          <p:cNvPr id="363527" name="Text Box 7"/>
          <p:cNvSpPr txBox="1">
            <a:spLocks noChangeArrowheads="1"/>
          </p:cNvSpPr>
          <p:nvPr/>
        </p:nvSpPr>
        <p:spPr bwMode="auto">
          <a:xfrm>
            <a:off x="4572000" y="3929063"/>
            <a:ext cx="5757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2400" b="1"/>
              <a:t>3</a:t>
            </a:r>
          </a:p>
        </p:txBody>
      </p:sp>
      <p:sp>
        <p:nvSpPr>
          <p:cNvPr id="363528" name="Text Box 8"/>
          <p:cNvSpPr txBox="1">
            <a:spLocks noChangeArrowheads="1"/>
          </p:cNvSpPr>
          <p:nvPr/>
        </p:nvSpPr>
        <p:spPr bwMode="auto">
          <a:xfrm>
            <a:off x="6383867" y="4005263"/>
            <a:ext cx="7979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2400" b="1"/>
              <a:t>6</a:t>
            </a:r>
          </a:p>
        </p:txBody>
      </p:sp>
      <p:sp>
        <p:nvSpPr>
          <p:cNvPr id="196617" name="Text Box 9"/>
          <p:cNvSpPr txBox="1">
            <a:spLocks noChangeArrowheads="1"/>
          </p:cNvSpPr>
          <p:nvPr/>
        </p:nvSpPr>
        <p:spPr bwMode="auto">
          <a:xfrm>
            <a:off x="789517" y="4995863"/>
            <a:ext cx="1790875" cy="1077218"/>
          </a:xfrm>
          <a:prstGeom prst="rect">
            <a:avLst/>
          </a:prstGeom>
          <a:noFill/>
          <a:ln w="9525">
            <a:noFill/>
            <a:miter lim="800000"/>
            <a:headEnd/>
            <a:tailEnd/>
          </a:ln>
          <a:effectLst/>
        </p:spPr>
        <p:txBody>
          <a:bodyPr wrap="none">
            <a:spAutoFit/>
          </a:bodyPr>
          <a:lstStyle/>
          <a:p>
            <a:pPr>
              <a:defRPr/>
            </a:pPr>
            <a:r>
              <a:rPr lang="zh-TW" altLang="en-US" sz="3200" dirty="0">
                <a:effectLst>
                  <a:outerShdw blurRad="38100" dist="38100" dir="2700000" algn="tl">
                    <a:srgbClr val="000000"/>
                  </a:outerShdw>
                </a:effectLst>
                <a:ea typeface="標楷體" pitchFamily="65" charset="-120"/>
              </a:rPr>
              <a:t>虛擬碼</a:t>
            </a:r>
            <a:endParaRPr lang="en-US" altLang="zh-TW" sz="3200" dirty="0">
              <a:effectLst>
                <a:outerShdw blurRad="38100" dist="38100" dir="2700000" algn="tl">
                  <a:srgbClr val="000000"/>
                </a:outerShdw>
              </a:effectLst>
              <a:ea typeface="標楷體" pitchFamily="65" charset="-120"/>
            </a:endParaRPr>
          </a:p>
          <a:p>
            <a:pPr>
              <a:defRPr/>
            </a:pPr>
            <a:r>
              <a:rPr lang="en-US" altLang="zh-TW" sz="3200" dirty="0">
                <a:effectLst>
                  <a:outerShdw blurRad="38100" dist="38100" dir="2700000" algn="tl">
                    <a:srgbClr val="000000"/>
                  </a:outerShdw>
                </a:effectLst>
                <a:ea typeface="標楷體" pitchFamily="65" charset="-120"/>
              </a:rPr>
              <a:t>(</a:t>
            </a:r>
            <a:r>
              <a:rPr lang="zh-TW" altLang="en-US" sz="3200" dirty="0">
                <a:effectLst>
                  <a:outerShdw blurRad="38100" dist="38100" dir="2700000" algn="tl">
                    <a:srgbClr val="000000"/>
                  </a:outerShdw>
                </a:effectLst>
                <a:ea typeface="標楷體" pitchFamily="65" charset="-120"/>
              </a:rPr>
              <a:t>演算法</a:t>
            </a:r>
            <a:r>
              <a:rPr lang="en-US" altLang="zh-TW" sz="3200" dirty="0">
                <a:effectLst>
                  <a:outerShdw blurRad="38100" dist="38100" dir="2700000" algn="tl">
                    <a:srgbClr val="000000"/>
                  </a:outerShdw>
                </a:effectLst>
                <a:ea typeface="標楷體" pitchFamily="65" charset="-120"/>
              </a:rPr>
              <a:t>):</a:t>
            </a:r>
          </a:p>
        </p:txBody>
      </p:sp>
      <p:sp>
        <p:nvSpPr>
          <p:cNvPr id="363530" name="Text Box 10"/>
          <p:cNvSpPr txBox="1">
            <a:spLocks noChangeArrowheads="1"/>
          </p:cNvSpPr>
          <p:nvPr/>
        </p:nvSpPr>
        <p:spPr bwMode="auto">
          <a:xfrm>
            <a:off x="3572934" y="5178426"/>
            <a:ext cx="43396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2400">
                <a:latin typeface="標楷體" pitchFamily="65" charset="-120"/>
                <a:ea typeface="標楷體" pitchFamily="65" charset="-120"/>
              </a:rPr>
              <a:t>1.</a:t>
            </a:r>
            <a:r>
              <a:rPr lang="zh-TW" altLang="en-US" sz="2400">
                <a:latin typeface="標楷體" pitchFamily="65" charset="-120"/>
                <a:ea typeface="標楷體" pitchFamily="65" charset="-120"/>
              </a:rPr>
              <a:t>從 </a:t>
            </a:r>
            <a:r>
              <a:rPr lang="en-US" altLang="zh-TW" sz="2400">
                <a:latin typeface="標楷體" pitchFamily="65" charset="-120"/>
                <a:ea typeface="標楷體" pitchFamily="65" charset="-120"/>
              </a:rPr>
              <a:t>root </a:t>
            </a:r>
            <a:r>
              <a:rPr lang="zh-TW" altLang="en-US" sz="2400">
                <a:latin typeface="標楷體" pitchFamily="65" charset="-120"/>
                <a:ea typeface="標楷體" pitchFamily="65" charset="-120"/>
              </a:rPr>
              <a:t>沿左邊走到底</a:t>
            </a:r>
          </a:p>
          <a:p>
            <a:pPr eaLnBrk="1" hangingPunct="1"/>
            <a:r>
              <a:rPr lang="en-US" altLang="zh-TW" sz="2400">
                <a:latin typeface="標楷體" pitchFamily="65" charset="-120"/>
                <a:ea typeface="標楷體" pitchFamily="65" charset="-120"/>
              </a:rPr>
              <a:t>2.return </a:t>
            </a:r>
            <a:r>
              <a:rPr lang="zh-TW" altLang="en-US" sz="2400">
                <a:latin typeface="標楷體" pitchFamily="65" charset="-120"/>
                <a:ea typeface="標楷體" pitchFamily="65" charset="-120"/>
              </a:rPr>
              <a:t>該 </a:t>
            </a:r>
            <a:r>
              <a:rPr lang="en-US" altLang="zh-TW" sz="2400">
                <a:latin typeface="標楷體" pitchFamily="65" charset="-120"/>
                <a:ea typeface="標楷體" pitchFamily="65" charset="-120"/>
              </a:rPr>
              <a:t>entry</a:t>
            </a:r>
            <a:r>
              <a:rPr lang="zh-TW" altLang="en-US" sz="2400">
                <a:latin typeface="標楷體" pitchFamily="65" charset="-120"/>
                <a:ea typeface="標楷體" pitchFamily="65" charset="-120"/>
              </a:rPr>
              <a:t>的 </a:t>
            </a:r>
            <a:r>
              <a:rPr lang="en-US" altLang="zh-TW" sz="2400">
                <a:latin typeface="標楷體" pitchFamily="65" charset="-120"/>
                <a:ea typeface="標楷體" pitchFamily="65" charset="-120"/>
              </a:rPr>
              <a:t>element</a:t>
            </a:r>
          </a:p>
        </p:txBody>
      </p:sp>
      <p:sp>
        <p:nvSpPr>
          <p:cNvPr id="363531" name="Line 11"/>
          <p:cNvSpPr>
            <a:spLocks noChangeShapeType="1"/>
          </p:cNvSpPr>
          <p:nvPr/>
        </p:nvSpPr>
        <p:spPr bwMode="auto">
          <a:xfrm flipH="1">
            <a:off x="4176184" y="4429126"/>
            <a:ext cx="395816" cy="295275"/>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3532" name="Line 12"/>
          <p:cNvSpPr>
            <a:spLocks noChangeShapeType="1"/>
          </p:cNvSpPr>
          <p:nvPr/>
        </p:nvSpPr>
        <p:spPr bwMode="auto">
          <a:xfrm>
            <a:off x="4944534" y="4508501"/>
            <a:ext cx="383117" cy="360363"/>
          </a:xfrm>
          <a:prstGeom prst="line">
            <a:avLst/>
          </a:prstGeom>
          <a:noFill/>
          <a:ln w="635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63533" name="Text Box 13"/>
          <p:cNvSpPr txBox="1">
            <a:spLocks noChangeArrowheads="1"/>
          </p:cNvSpPr>
          <p:nvPr/>
        </p:nvSpPr>
        <p:spPr bwMode="auto">
          <a:xfrm>
            <a:off x="3695701" y="4581525"/>
            <a:ext cx="41275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2400" b="1"/>
              <a:t>2</a:t>
            </a:r>
          </a:p>
        </p:txBody>
      </p:sp>
      <p:sp>
        <p:nvSpPr>
          <p:cNvPr id="363534" name="Text Box 14"/>
          <p:cNvSpPr txBox="1">
            <a:spLocks noChangeArrowheads="1"/>
          </p:cNvSpPr>
          <p:nvPr/>
        </p:nvSpPr>
        <p:spPr bwMode="auto">
          <a:xfrm>
            <a:off x="5422900" y="4652963"/>
            <a:ext cx="51011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2400" b="1"/>
              <a:t>4</a:t>
            </a:r>
          </a:p>
        </p:txBody>
      </p:sp>
    </p:spTree>
    <p:extLst>
      <p:ext uri="{BB962C8B-B14F-4D97-AF65-F5344CB8AC3E}">
        <p14:creationId xmlns:p14="http://schemas.microsoft.com/office/powerpoint/2010/main" val="298602709"/>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CE47423-FFE7-478E-886F-5FBD6D09ED52}" type="slidenum">
              <a:rPr lang="zh-TW" altLang="en-US" smtClean="0">
                <a:solidFill>
                  <a:schemeClr val="tx1"/>
                </a:solidFill>
              </a:rPr>
              <a:pPr>
                <a:defRPr/>
              </a:pPr>
              <a:t>439</a:t>
            </a:fld>
            <a:endParaRPr lang="en-US" altLang="zh-TW">
              <a:solidFill>
                <a:schemeClr val="tx1"/>
              </a:solidFill>
            </a:endParaRPr>
          </a:p>
        </p:txBody>
      </p:sp>
      <p:sp>
        <p:nvSpPr>
          <p:cNvPr id="2" name="標題 1"/>
          <p:cNvSpPr>
            <a:spLocks noGrp="1"/>
          </p:cNvSpPr>
          <p:nvPr>
            <p:ph type="title"/>
          </p:nvPr>
        </p:nvSpPr>
        <p:spPr>
          <a:xfrm>
            <a:off x="609600" y="0"/>
            <a:ext cx="10972800" cy="1170432"/>
          </a:xfrm>
        </p:spPr>
        <p:txBody>
          <a:bodyPr/>
          <a:lstStyle/>
          <a:p>
            <a:pPr>
              <a:defRPr/>
            </a:pPr>
            <a:r>
              <a:rPr lang="zh-TW" altLang="en-US" dirty="0" smtClean="0">
                <a:solidFill>
                  <a:schemeClr val="tx1"/>
                </a:solidFill>
                <a:latin typeface="標楷體" pitchFamily="65" charset="-120"/>
                <a:ea typeface="標楷體" pitchFamily="65" charset="-120"/>
              </a:rPr>
              <a:t>資料結構 </a:t>
            </a:r>
            <a:r>
              <a:rPr lang="zh-TW" altLang="en-US" dirty="0" smtClean="0">
                <a:solidFill>
                  <a:schemeClr val="tx1"/>
                </a:solidFill>
                <a:latin typeface="Times New Roman" pitchFamily="18" charset="0"/>
                <a:ea typeface="標楷體" pitchFamily="65" charset="-120"/>
              </a:rPr>
              <a:t>例子 </a:t>
            </a:r>
            <a:endParaRPr lang="zh-TW" altLang="en-US" dirty="0">
              <a:solidFill>
                <a:schemeClr val="tx1"/>
              </a:solidFill>
            </a:endParaRPr>
          </a:p>
        </p:txBody>
      </p:sp>
      <p:sp>
        <p:nvSpPr>
          <p:cNvPr id="3" name="內容版面配置區 2"/>
          <p:cNvSpPr>
            <a:spLocks noGrp="1"/>
          </p:cNvSpPr>
          <p:nvPr>
            <p:ph sz="quarter" idx="4294967295"/>
          </p:nvPr>
        </p:nvSpPr>
        <p:spPr>
          <a:xfrm>
            <a:off x="912284" y="1125538"/>
            <a:ext cx="10972800" cy="4914900"/>
          </a:xfrm>
          <a:prstGeom prst="rect">
            <a:avLst/>
          </a:prstGeom>
        </p:spPr>
        <p:txBody>
          <a:bodyPr>
            <a:normAutofit lnSpcReduction="10000"/>
          </a:bodyPr>
          <a:lstStyle/>
          <a:p>
            <a:pPr>
              <a:buFont typeface="Wingdings" pitchFamily="2" charset="2"/>
              <a:buNone/>
              <a:defRPr/>
            </a:pPr>
            <a:r>
              <a:rPr lang="zh-TW" altLang="en-US" sz="2000" dirty="0" smtClean="0">
                <a:solidFill>
                  <a:schemeClr val="tx1"/>
                </a:solidFill>
                <a:latin typeface="標楷體" pitchFamily="65" charset="-120"/>
                <a:ea typeface="標楷體" pitchFamily="65" charset="-120"/>
              </a:rPr>
              <a:t>三個方法開發</a:t>
            </a:r>
            <a:r>
              <a:rPr lang="en-US" altLang="zh-TW" sz="2000" dirty="0" err="1" smtClean="0">
                <a:solidFill>
                  <a:schemeClr val="tx1"/>
                </a:solidFill>
                <a:latin typeface="標楷體" pitchFamily="65" charset="-120"/>
                <a:ea typeface="標楷體" pitchFamily="65" charset="-120"/>
              </a:rPr>
              <a:t>findMin</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找</a:t>
            </a:r>
            <a:r>
              <a:rPr lang="en-US" altLang="zh-TW" sz="2000" dirty="0" err="1" smtClean="0">
                <a:solidFill>
                  <a:schemeClr val="tx1"/>
                </a:solidFill>
                <a:latin typeface="標楷體" pitchFamily="65" charset="-120"/>
                <a:ea typeface="標楷體" pitchFamily="65" charset="-120"/>
              </a:rPr>
              <a:t>a,b,c</a:t>
            </a:r>
            <a:r>
              <a:rPr lang="zh-TW" altLang="en-US" sz="2000" dirty="0" smtClean="0">
                <a:solidFill>
                  <a:schemeClr val="tx1"/>
                </a:solidFill>
                <a:latin typeface="標楷體" pitchFamily="65" charset="-120"/>
                <a:ea typeface="標楷體" pitchFamily="65" charset="-120"/>
              </a:rPr>
              <a:t>等</a:t>
            </a:r>
            <a:r>
              <a:rPr lang="en-US" altLang="zh-TW" sz="2000" dirty="0" smtClean="0">
                <a:solidFill>
                  <a:schemeClr val="tx1"/>
                </a:solidFill>
                <a:latin typeface="標楷體" pitchFamily="65" charset="-120"/>
                <a:ea typeface="標楷體" pitchFamily="65" charset="-120"/>
              </a:rPr>
              <a:t>10000</a:t>
            </a:r>
            <a:r>
              <a:rPr lang="zh-TW" altLang="en-US" sz="2000" dirty="0" smtClean="0">
                <a:solidFill>
                  <a:schemeClr val="tx1"/>
                </a:solidFill>
                <a:latin typeface="標楷體" pitchFamily="65" charset="-120"/>
                <a:ea typeface="標楷體" pitchFamily="65" charset="-120"/>
              </a:rPr>
              <a:t>個 </a:t>
            </a:r>
            <a:r>
              <a:rPr lang="en-US" altLang="zh-TW" sz="2000" dirty="0" smtClean="0">
                <a:solidFill>
                  <a:schemeClr val="tx1"/>
                </a:solidFill>
                <a:latin typeface="標楷體" pitchFamily="65" charset="-120"/>
                <a:ea typeface="標楷體" pitchFamily="65" charset="-120"/>
              </a:rPr>
              <a:t>data elements </a:t>
            </a:r>
            <a:r>
              <a:rPr lang="zh-TW" altLang="en-US" sz="2000" dirty="0" smtClean="0">
                <a:solidFill>
                  <a:schemeClr val="tx1"/>
                </a:solidFill>
                <a:latin typeface="標楷體" pitchFamily="65" charset="-120"/>
                <a:ea typeface="標楷體" pitchFamily="65" charset="-120"/>
              </a:rPr>
              <a:t>的最小值</a:t>
            </a: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1.</a:t>
            </a:r>
            <a:r>
              <a:rPr lang="zh-TW" altLang="en-US" sz="2000" dirty="0" smtClean="0">
                <a:solidFill>
                  <a:schemeClr val="tx1"/>
                </a:solidFill>
                <a:latin typeface="標楷體" pitchFamily="65" charset="-120"/>
                <a:ea typeface="標楷體" pitchFamily="65" charset="-120"/>
              </a:rPr>
              <a:t>資料結構如用</a:t>
            </a:r>
            <a:r>
              <a:rPr lang="en-US" altLang="zh-TW" sz="2000" dirty="0" smtClean="0">
                <a:solidFill>
                  <a:schemeClr val="tx1"/>
                </a:solidFill>
                <a:latin typeface="標楷體" pitchFamily="65" charset="-120"/>
                <a:ea typeface="標楷體" pitchFamily="65" charset="-120"/>
              </a:rPr>
              <a:t>array</a:t>
            </a:r>
            <a:r>
              <a:rPr lang="zh-TW" altLang="en-US" sz="2000" dirty="0" smtClean="0">
                <a:solidFill>
                  <a:schemeClr val="tx1"/>
                </a:solidFill>
                <a:latin typeface="標楷體" pitchFamily="65" charset="-120"/>
                <a:ea typeface="標楷體" pitchFamily="65" charset="-120"/>
              </a:rPr>
              <a:t> 則 </a:t>
            </a:r>
            <a:r>
              <a:rPr lang="en-US" altLang="zh-TW" sz="2000" dirty="0" err="1" smtClean="0">
                <a:solidFill>
                  <a:schemeClr val="tx1"/>
                </a:solidFill>
                <a:latin typeface="標楷體" pitchFamily="65" charset="-120"/>
                <a:ea typeface="標楷體" pitchFamily="65" charset="-120"/>
              </a:rPr>
              <a:t>findMin</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演算法為</a:t>
            </a:r>
            <a:r>
              <a:rPr lang="en-US" altLang="zh-TW" sz="20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1.</a:t>
            </a:r>
            <a:r>
              <a:rPr lang="zh-TW" altLang="en-US" sz="2000" dirty="0" smtClean="0">
                <a:solidFill>
                  <a:schemeClr val="tx1"/>
                </a:solidFill>
                <a:latin typeface="標楷體" pitchFamily="65" charset="-120"/>
                <a:ea typeface="標楷體" pitchFamily="65" charset="-120"/>
              </a:rPr>
              <a:t>令</a:t>
            </a:r>
            <a:r>
              <a:rPr lang="en-US" altLang="zh-TW" sz="2000" dirty="0" smtClean="0">
                <a:solidFill>
                  <a:schemeClr val="tx1"/>
                </a:solidFill>
                <a:latin typeface="標楷體" pitchFamily="65" charset="-120"/>
                <a:ea typeface="標楷體" pitchFamily="65" charset="-120"/>
              </a:rPr>
              <a:t>min</a:t>
            </a:r>
            <a:r>
              <a:rPr lang="zh-TW" altLang="en-US" sz="2000" dirty="0" smtClean="0">
                <a:solidFill>
                  <a:schemeClr val="tx1"/>
                </a:solidFill>
                <a:latin typeface="標楷體" pitchFamily="65" charset="-120"/>
                <a:ea typeface="標楷體" pitchFamily="65" charset="-120"/>
              </a:rPr>
              <a:t>為</a:t>
            </a:r>
            <a:r>
              <a:rPr lang="en-US" altLang="zh-TW" sz="2000" dirty="0" smtClean="0">
                <a:solidFill>
                  <a:schemeClr val="tx1"/>
                </a:solidFill>
                <a:latin typeface="標楷體" pitchFamily="65" charset="-120"/>
                <a:ea typeface="標楷體" pitchFamily="65" charset="-120"/>
              </a:rPr>
              <a:t>array</a:t>
            </a:r>
            <a:r>
              <a:rPr lang="zh-TW" altLang="en-US" sz="2000" dirty="0" smtClean="0">
                <a:solidFill>
                  <a:schemeClr val="tx1"/>
                </a:solidFill>
                <a:latin typeface="標楷體" pitchFamily="65" charset="-120"/>
                <a:ea typeface="標楷體" pitchFamily="65" charset="-120"/>
              </a:rPr>
              <a:t>第一個元素 </a:t>
            </a: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2.for each array</a:t>
            </a:r>
            <a:r>
              <a:rPr lang="zh-TW" altLang="en-US" sz="2000" dirty="0" smtClean="0">
                <a:solidFill>
                  <a:schemeClr val="tx1"/>
                </a:solidFill>
                <a:latin typeface="標楷體" pitchFamily="65" charset="-120"/>
                <a:ea typeface="標楷體" pitchFamily="65" charset="-120"/>
              </a:rPr>
              <a:t>元素 </a:t>
            </a: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if </a:t>
            </a:r>
            <a:r>
              <a:rPr lang="zh-TW" altLang="en-US" sz="2000" dirty="0" smtClean="0">
                <a:solidFill>
                  <a:schemeClr val="tx1"/>
                </a:solidFill>
                <a:latin typeface="標楷體" pitchFamily="65" charset="-120"/>
                <a:ea typeface="標楷體" pitchFamily="65" charset="-120"/>
              </a:rPr>
              <a:t>它比</a:t>
            </a:r>
            <a:r>
              <a:rPr lang="en-US" altLang="zh-TW" sz="2000" dirty="0" smtClean="0">
                <a:solidFill>
                  <a:schemeClr val="tx1"/>
                </a:solidFill>
                <a:latin typeface="標楷體" pitchFamily="65" charset="-120"/>
                <a:ea typeface="標楷體" pitchFamily="65" charset="-120"/>
              </a:rPr>
              <a:t>min</a:t>
            </a:r>
            <a:r>
              <a:rPr lang="zh-TW" altLang="en-US" sz="2000" dirty="0" smtClean="0">
                <a:solidFill>
                  <a:schemeClr val="tx1"/>
                </a:solidFill>
                <a:latin typeface="標楷體" pitchFamily="65" charset="-120"/>
                <a:ea typeface="標楷體" pitchFamily="65" charset="-120"/>
              </a:rPr>
              <a:t>小 </a:t>
            </a:r>
            <a:r>
              <a:rPr lang="en-US" altLang="zh-TW" sz="2000" dirty="0" smtClean="0">
                <a:solidFill>
                  <a:schemeClr val="tx1"/>
                </a:solidFill>
                <a:latin typeface="標楷體" pitchFamily="65" charset="-120"/>
                <a:ea typeface="標楷體" pitchFamily="65" charset="-120"/>
              </a:rPr>
              <a:t>then </a:t>
            </a:r>
            <a:r>
              <a:rPr lang="zh-TW" altLang="en-US" sz="2000" dirty="0" smtClean="0">
                <a:solidFill>
                  <a:schemeClr val="tx1"/>
                </a:solidFill>
                <a:latin typeface="標楷體" pitchFamily="65" charset="-120"/>
                <a:ea typeface="標楷體" pitchFamily="65" charset="-120"/>
              </a:rPr>
              <a:t>令</a:t>
            </a:r>
            <a:r>
              <a:rPr lang="en-US" altLang="zh-TW" sz="2000" dirty="0" smtClean="0">
                <a:solidFill>
                  <a:schemeClr val="tx1"/>
                </a:solidFill>
                <a:latin typeface="標楷體" pitchFamily="65" charset="-120"/>
                <a:ea typeface="標楷體" pitchFamily="65" charset="-120"/>
              </a:rPr>
              <a:t>min</a:t>
            </a:r>
            <a:r>
              <a:rPr lang="zh-TW" altLang="en-US" sz="2000" dirty="0" smtClean="0">
                <a:solidFill>
                  <a:schemeClr val="tx1"/>
                </a:solidFill>
                <a:latin typeface="標楷體" pitchFamily="65" charset="-120"/>
                <a:ea typeface="標楷體" pitchFamily="65" charset="-120"/>
              </a:rPr>
              <a:t>為它</a:t>
            </a: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end for</a:t>
            </a:r>
          </a:p>
          <a:p>
            <a:pPr>
              <a:buFont typeface="Wingdings" pitchFamily="2" charset="2"/>
              <a:buNone/>
              <a:defRPr/>
            </a:pPr>
            <a:r>
              <a:rPr lang="en-US" altLang="zh-TW" sz="2000" dirty="0" smtClean="0">
                <a:solidFill>
                  <a:schemeClr val="tx1"/>
                </a:solidFill>
                <a:latin typeface="標楷體" pitchFamily="65" charset="-120"/>
                <a:ea typeface="標楷體" pitchFamily="65" charset="-120"/>
              </a:rPr>
              <a:t>2.</a:t>
            </a:r>
            <a:r>
              <a:rPr lang="zh-TW" altLang="en-US" sz="2000" dirty="0" smtClean="0">
                <a:solidFill>
                  <a:schemeClr val="tx1"/>
                </a:solidFill>
                <a:latin typeface="標楷體" pitchFamily="65" charset="-120"/>
                <a:ea typeface="標楷體" pitchFamily="65" charset="-120"/>
              </a:rPr>
              <a:t>資料結構如用</a:t>
            </a:r>
            <a:r>
              <a:rPr lang="en-US" altLang="zh-TW" sz="2000" dirty="0" smtClean="0">
                <a:solidFill>
                  <a:schemeClr val="tx1"/>
                </a:solidFill>
                <a:latin typeface="標楷體" pitchFamily="65" charset="-120"/>
                <a:ea typeface="標楷體" pitchFamily="65" charset="-120"/>
              </a:rPr>
              <a:t> </a:t>
            </a:r>
            <a:r>
              <a:rPr lang="en-US" altLang="zh-TW" sz="2000" dirty="0" err="1" smtClean="0">
                <a:solidFill>
                  <a:schemeClr val="tx1"/>
                </a:solidFill>
                <a:latin typeface="標楷體" pitchFamily="65" charset="-120"/>
                <a:ea typeface="標楷體" pitchFamily="65" charset="-120"/>
              </a:rPr>
              <a:t>min.heap</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則 </a:t>
            </a:r>
            <a:r>
              <a:rPr lang="en-US" altLang="zh-TW" sz="2000" dirty="0" err="1" smtClean="0">
                <a:solidFill>
                  <a:schemeClr val="tx1"/>
                </a:solidFill>
                <a:latin typeface="標楷體" pitchFamily="65" charset="-120"/>
                <a:ea typeface="標楷體" pitchFamily="65" charset="-120"/>
              </a:rPr>
              <a:t>findMin</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演算法更簡單</a:t>
            </a:r>
            <a:r>
              <a:rPr lang="en-US" altLang="zh-TW" sz="20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000" dirty="0" smtClean="0">
                <a:solidFill>
                  <a:schemeClr val="tx1"/>
                </a:solidFill>
                <a:latin typeface="標楷體" pitchFamily="65" charset="-120"/>
                <a:ea typeface="標楷體" pitchFamily="65" charset="-120"/>
              </a:rPr>
              <a:t>     令</a:t>
            </a:r>
            <a:r>
              <a:rPr lang="en-US" altLang="zh-TW" sz="2000" dirty="0" smtClean="0">
                <a:solidFill>
                  <a:schemeClr val="tx1"/>
                </a:solidFill>
                <a:latin typeface="標楷體" pitchFamily="65" charset="-120"/>
                <a:ea typeface="標楷體" pitchFamily="65" charset="-120"/>
              </a:rPr>
              <a:t>min</a:t>
            </a:r>
            <a:r>
              <a:rPr lang="zh-TW" altLang="en-US" sz="2000" dirty="0" smtClean="0">
                <a:solidFill>
                  <a:schemeClr val="tx1"/>
                </a:solidFill>
                <a:latin typeface="標楷體" pitchFamily="65" charset="-120"/>
                <a:ea typeface="標楷體" pitchFamily="65" charset="-120"/>
              </a:rPr>
              <a:t>為</a:t>
            </a:r>
            <a:r>
              <a:rPr lang="en-US" altLang="zh-TW" sz="2000" dirty="0" smtClean="0">
                <a:solidFill>
                  <a:schemeClr val="tx1"/>
                </a:solidFill>
                <a:latin typeface="標楷體" pitchFamily="65" charset="-120"/>
                <a:ea typeface="標楷體" pitchFamily="65" charset="-120"/>
              </a:rPr>
              <a:t>array</a:t>
            </a:r>
            <a:r>
              <a:rPr lang="zh-TW" altLang="en-US" sz="2000" dirty="0" smtClean="0">
                <a:solidFill>
                  <a:schemeClr val="tx1"/>
                </a:solidFill>
                <a:latin typeface="標楷體" pitchFamily="65" charset="-120"/>
                <a:ea typeface="標楷體" pitchFamily="65" charset="-120"/>
              </a:rPr>
              <a:t>第一個元素</a:t>
            </a: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3.</a:t>
            </a:r>
            <a:r>
              <a:rPr lang="zh-TW" altLang="en-US" sz="2000" dirty="0" smtClean="0">
                <a:solidFill>
                  <a:schemeClr val="tx1"/>
                </a:solidFill>
                <a:latin typeface="標楷體" pitchFamily="65" charset="-120"/>
                <a:ea typeface="標楷體" pitchFamily="65" charset="-120"/>
              </a:rPr>
              <a:t>如無資料結構</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則無演算法</a:t>
            </a:r>
            <a:r>
              <a:rPr lang="en-US" altLang="zh-TW" sz="20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000"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1.</a:t>
            </a:r>
            <a:r>
              <a:rPr lang="zh-TW" altLang="en-US" sz="2000" dirty="0" smtClean="0">
                <a:solidFill>
                  <a:schemeClr val="tx1"/>
                </a:solidFill>
                <a:latin typeface="標楷體" pitchFamily="65" charset="-120"/>
                <a:ea typeface="標楷體" pitchFamily="65" charset="-120"/>
              </a:rPr>
              <a:t>令</a:t>
            </a:r>
            <a:r>
              <a:rPr lang="en-US" altLang="zh-TW" sz="2000" dirty="0" smtClean="0">
                <a:solidFill>
                  <a:schemeClr val="tx1"/>
                </a:solidFill>
                <a:latin typeface="標楷體" pitchFamily="65" charset="-120"/>
                <a:ea typeface="標楷體" pitchFamily="65" charset="-120"/>
              </a:rPr>
              <a:t>min</a:t>
            </a:r>
            <a:r>
              <a:rPr lang="zh-TW" altLang="en-US" sz="2000" dirty="0" smtClean="0">
                <a:solidFill>
                  <a:schemeClr val="tx1"/>
                </a:solidFill>
                <a:latin typeface="標楷體" pitchFamily="65" charset="-120"/>
                <a:ea typeface="標楷體" pitchFamily="65" charset="-120"/>
              </a:rPr>
              <a:t>為</a:t>
            </a:r>
            <a:r>
              <a:rPr lang="en-US" altLang="zh-TW" sz="2000" dirty="0" smtClean="0">
                <a:solidFill>
                  <a:schemeClr val="tx1"/>
                </a:solidFill>
                <a:latin typeface="標楷體" pitchFamily="65" charset="-120"/>
                <a:ea typeface="標楷體" pitchFamily="65" charset="-120"/>
              </a:rPr>
              <a:t>a </a:t>
            </a:r>
          </a:p>
          <a:p>
            <a:pPr>
              <a:buFont typeface="Wingdings" pitchFamily="2" charset="2"/>
              <a:buNone/>
              <a:defRPr/>
            </a:pPr>
            <a:r>
              <a:rPr lang="en-US" altLang="zh-TW" sz="2000" dirty="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    2.if b</a:t>
            </a:r>
            <a:r>
              <a:rPr lang="zh-TW" altLang="en-US" sz="2000" dirty="0" smtClean="0">
                <a:solidFill>
                  <a:schemeClr val="tx1"/>
                </a:solidFill>
                <a:latin typeface="標楷體" pitchFamily="65" charset="-120"/>
                <a:ea typeface="標楷體" pitchFamily="65" charset="-120"/>
              </a:rPr>
              <a:t>比</a:t>
            </a:r>
            <a:r>
              <a:rPr lang="en-US" altLang="zh-TW" sz="2000" dirty="0" smtClean="0">
                <a:solidFill>
                  <a:schemeClr val="tx1"/>
                </a:solidFill>
                <a:latin typeface="標楷體" pitchFamily="65" charset="-120"/>
                <a:ea typeface="標楷體" pitchFamily="65" charset="-120"/>
              </a:rPr>
              <a:t>min</a:t>
            </a:r>
            <a:r>
              <a:rPr lang="zh-TW" altLang="en-US" sz="2000" dirty="0" smtClean="0">
                <a:solidFill>
                  <a:schemeClr val="tx1"/>
                </a:solidFill>
                <a:latin typeface="標楷體" pitchFamily="65" charset="-120"/>
                <a:ea typeface="標楷體" pitchFamily="65" charset="-120"/>
              </a:rPr>
              <a:t>小 </a:t>
            </a:r>
            <a:r>
              <a:rPr lang="en-US" altLang="zh-TW" sz="2000" dirty="0" smtClean="0">
                <a:solidFill>
                  <a:schemeClr val="tx1"/>
                </a:solidFill>
                <a:latin typeface="標楷體" pitchFamily="65" charset="-120"/>
                <a:ea typeface="標楷體" pitchFamily="65" charset="-120"/>
              </a:rPr>
              <a:t>then </a:t>
            </a:r>
            <a:r>
              <a:rPr lang="zh-TW" altLang="en-US" sz="2000" dirty="0" smtClean="0">
                <a:solidFill>
                  <a:schemeClr val="tx1"/>
                </a:solidFill>
                <a:latin typeface="標楷體" pitchFamily="65" charset="-120"/>
                <a:ea typeface="標楷體" pitchFamily="65" charset="-120"/>
              </a:rPr>
              <a:t>令</a:t>
            </a:r>
            <a:r>
              <a:rPr lang="en-US" altLang="zh-TW" sz="2000" dirty="0" smtClean="0">
                <a:solidFill>
                  <a:schemeClr val="tx1"/>
                </a:solidFill>
                <a:latin typeface="標楷體" pitchFamily="65" charset="-120"/>
                <a:ea typeface="標楷體" pitchFamily="65" charset="-120"/>
              </a:rPr>
              <a:t>min</a:t>
            </a:r>
            <a:r>
              <a:rPr lang="zh-TW" altLang="en-US" sz="2000" dirty="0" smtClean="0">
                <a:solidFill>
                  <a:schemeClr val="tx1"/>
                </a:solidFill>
                <a:latin typeface="標楷體" pitchFamily="65" charset="-120"/>
                <a:ea typeface="標楷體" pitchFamily="65" charset="-120"/>
              </a:rPr>
              <a:t>為</a:t>
            </a:r>
            <a:r>
              <a:rPr lang="en-US" altLang="zh-TW" sz="2000" dirty="0" smtClean="0">
                <a:solidFill>
                  <a:schemeClr val="tx1"/>
                </a:solidFill>
                <a:latin typeface="標楷體" pitchFamily="65" charset="-120"/>
                <a:ea typeface="標楷體" pitchFamily="65" charset="-120"/>
              </a:rPr>
              <a:t>b</a:t>
            </a: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3.if c</a:t>
            </a:r>
            <a:r>
              <a:rPr lang="zh-TW" altLang="en-US" sz="2000" dirty="0" smtClean="0">
                <a:solidFill>
                  <a:schemeClr val="tx1"/>
                </a:solidFill>
                <a:latin typeface="標楷體" pitchFamily="65" charset="-120"/>
                <a:ea typeface="標楷體" pitchFamily="65" charset="-120"/>
              </a:rPr>
              <a:t>比</a:t>
            </a:r>
            <a:r>
              <a:rPr lang="en-US" altLang="zh-TW" sz="2000" dirty="0" smtClean="0">
                <a:solidFill>
                  <a:schemeClr val="tx1"/>
                </a:solidFill>
                <a:latin typeface="標楷體" pitchFamily="65" charset="-120"/>
                <a:ea typeface="標楷體" pitchFamily="65" charset="-120"/>
              </a:rPr>
              <a:t>min</a:t>
            </a:r>
            <a:r>
              <a:rPr lang="zh-TW" altLang="en-US" sz="2000" dirty="0" smtClean="0">
                <a:solidFill>
                  <a:schemeClr val="tx1"/>
                </a:solidFill>
                <a:latin typeface="標楷體" pitchFamily="65" charset="-120"/>
                <a:ea typeface="標楷體" pitchFamily="65" charset="-120"/>
              </a:rPr>
              <a:t>小 </a:t>
            </a:r>
            <a:r>
              <a:rPr lang="en-US" altLang="zh-TW" sz="2000" dirty="0" smtClean="0">
                <a:solidFill>
                  <a:schemeClr val="tx1"/>
                </a:solidFill>
                <a:latin typeface="標楷體" pitchFamily="65" charset="-120"/>
                <a:ea typeface="標楷體" pitchFamily="65" charset="-120"/>
              </a:rPr>
              <a:t>then </a:t>
            </a:r>
            <a:r>
              <a:rPr lang="zh-TW" altLang="en-US" sz="2000" dirty="0" smtClean="0">
                <a:solidFill>
                  <a:schemeClr val="tx1"/>
                </a:solidFill>
                <a:latin typeface="標楷體" pitchFamily="65" charset="-120"/>
                <a:ea typeface="標楷體" pitchFamily="65" charset="-120"/>
              </a:rPr>
              <a:t>令</a:t>
            </a:r>
            <a:r>
              <a:rPr lang="en-US" altLang="zh-TW" sz="2000" dirty="0" smtClean="0">
                <a:solidFill>
                  <a:schemeClr val="tx1"/>
                </a:solidFill>
                <a:latin typeface="標楷體" pitchFamily="65" charset="-120"/>
                <a:ea typeface="標楷體" pitchFamily="65" charset="-120"/>
              </a:rPr>
              <a:t>min</a:t>
            </a:r>
            <a:r>
              <a:rPr lang="zh-TW" altLang="en-US" sz="2000" dirty="0" smtClean="0">
                <a:solidFill>
                  <a:schemeClr val="tx1"/>
                </a:solidFill>
                <a:latin typeface="標楷體" pitchFamily="65" charset="-120"/>
                <a:ea typeface="標楷體" pitchFamily="65" charset="-120"/>
              </a:rPr>
              <a:t>為</a:t>
            </a:r>
            <a:r>
              <a:rPr lang="en-US" altLang="zh-TW" sz="2000" dirty="0" smtClean="0">
                <a:solidFill>
                  <a:schemeClr val="tx1"/>
                </a:solidFill>
                <a:latin typeface="標楷體" pitchFamily="65" charset="-120"/>
                <a:ea typeface="標楷體" pitchFamily="65" charset="-120"/>
              </a:rPr>
              <a:t>c</a:t>
            </a:r>
          </a:p>
          <a:p>
            <a:pPr>
              <a:buFont typeface="Wingdings" pitchFamily="2" charset="2"/>
              <a:buNone/>
              <a:defRPr/>
            </a:pPr>
            <a:r>
              <a:rPr lang="en-US" altLang="zh-TW" sz="2000" smtClean="0">
                <a:solidFill>
                  <a:schemeClr val="tx1"/>
                </a:solidFill>
                <a:latin typeface="標楷體" pitchFamily="65" charset="-120"/>
                <a:ea typeface="標楷體" pitchFamily="65" charset="-120"/>
              </a:rPr>
              <a:t>  </a:t>
            </a:r>
            <a:r>
              <a:rPr lang="zh-TW" altLang="en-US" sz="2000" smtClean="0">
                <a:solidFill>
                  <a:schemeClr val="tx1"/>
                </a:solidFill>
                <a:latin typeface="標楷體" pitchFamily="65" charset="-120"/>
                <a:ea typeface="標楷體" pitchFamily="65" charset="-120"/>
              </a:rPr>
              <a:t>這</a:t>
            </a:r>
            <a:r>
              <a:rPr lang="zh-TW" altLang="en-US" sz="2000" dirty="0" smtClean="0">
                <a:solidFill>
                  <a:schemeClr val="tx1"/>
                </a:solidFill>
                <a:latin typeface="標楷體" pitchFamily="65" charset="-120"/>
                <a:ea typeface="標楷體" pitchFamily="65" charset="-120"/>
              </a:rPr>
              <a:t>要寫</a:t>
            </a:r>
            <a:r>
              <a:rPr lang="en-US" altLang="zh-TW" sz="2000" dirty="0" smtClean="0">
                <a:solidFill>
                  <a:schemeClr val="tx1"/>
                </a:solidFill>
                <a:latin typeface="標楷體" pitchFamily="65" charset="-120"/>
                <a:ea typeface="標楷體" pitchFamily="65" charset="-120"/>
              </a:rPr>
              <a:t>10000</a:t>
            </a:r>
            <a:r>
              <a:rPr lang="zh-TW" altLang="en-US" sz="2000" dirty="0" smtClean="0">
                <a:solidFill>
                  <a:schemeClr val="tx1"/>
                </a:solidFill>
                <a:latin typeface="標楷體" pitchFamily="65" charset="-120"/>
                <a:ea typeface="標楷體" pitchFamily="65" charset="-120"/>
              </a:rPr>
              <a:t>行程式 不可思議</a:t>
            </a:r>
            <a:r>
              <a:rPr lang="en-US" altLang="zh-TW" sz="2000" dirty="0" smtClean="0">
                <a:solidFill>
                  <a:schemeClr val="tx1"/>
                </a:solidFill>
                <a:latin typeface="標楷體" pitchFamily="65" charset="-120"/>
                <a:ea typeface="標楷體" pitchFamily="65" charset="-120"/>
              </a:rPr>
              <a:t>!</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6044300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5DE2865-F50E-4BA8-9FBF-9E8974BBDE54}" type="slidenum">
              <a:rPr lang="zh-TW" altLang="en-US" smtClean="0"/>
              <a:pPr>
                <a:defRPr/>
              </a:pPr>
              <a:t>44</a:t>
            </a:fld>
            <a:endParaRPr lang="en-US" altLang="zh-TW"/>
          </a:p>
        </p:txBody>
      </p:sp>
      <p:sp>
        <p:nvSpPr>
          <p:cNvPr id="2" name="標題 1"/>
          <p:cNvSpPr>
            <a:spLocks noGrp="1"/>
          </p:cNvSpPr>
          <p:nvPr>
            <p:ph type="title"/>
          </p:nvPr>
        </p:nvSpPr>
        <p:spPr/>
        <p:txBody>
          <a:bodyPr/>
          <a:lstStyle/>
          <a:p>
            <a:pPr>
              <a:defRPr/>
            </a:pPr>
            <a:r>
              <a:rPr lang="en-US" altLang="zh-TW" dirty="0" smtClean="0">
                <a:solidFill>
                  <a:schemeClr val="tx1"/>
                </a:solidFill>
              </a:rPr>
              <a:t>CMMI and </a:t>
            </a:r>
            <a:r>
              <a:rPr lang="en-US" altLang="zh-TW" dirty="0" err="1" smtClean="0">
                <a:solidFill>
                  <a:schemeClr val="tx1"/>
                </a:solidFill>
                <a:latin typeface="標楷體" pitchFamily="65" charset="-120"/>
                <a:ea typeface="標楷體" pitchFamily="65" charset="-120"/>
              </a:rPr>
              <a:t>敏捷方法</a:t>
            </a:r>
            <a:r>
              <a:rPr lang="en-US" altLang="zh-TW" dirty="0" smtClean="0">
                <a:solidFill>
                  <a:schemeClr val="tx1"/>
                </a:solidFill>
                <a:latin typeface="標楷體" pitchFamily="65" charset="-120"/>
                <a:ea typeface="標楷體" pitchFamily="65" charset="-120"/>
              </a:rPr>
              <a:t> (Cont.)</a:t>
            </a:r>
            <a:endParaRPr lang="zh-TW" altLang="en-US" dirty="0">
              <a:solidFill>
                <a:schemeClr val="tx1"/>
              </a:solidFill>
            </a:endParaRPr>
          </a:p>
        </p:txBody>
      </p:sp>
      <p:sp>
        <p:nvSpPr>
          <p:cNvPr id="3" name="內容版面配置區 2"/>
          <p:cNvSpPr>
            <a:spLocks noGrp="1"/>
          </p:cNvSpPr>
          <p:nvPr>
            <p:ph sz="quarter" idx="4294967295"/>
          </p:nvPr>
        </p:nvSpPr>
        <p:spPr>
          <a:xfrm>
            <a:off x="1533144" y="1965960"/>
            <a:ext cx="8534400" cy="3401568"/>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有</a:t>
            </a:r>
            <a:r>
              <a:rPr lang="en-US" altLang="zh-TW" dirty="0" smtClean="0">
                <a:solidFill>
                  <a:schemeClr val="tx1"/>
                </a:solidFill>
                <a:latin typeface="標楷體" pitchFamily="65" charset="-120"/>
                <a:ea typeface="標楷體" pitchFamily="65" charset="-120"/>
              </a:rPr>
              <a:t>CMMI level 5 </a:t>
            </a:r>
            <a:r>
              <a:rPr lang="zh-TW" altLang="en-US" dirty="0" smtClean="0">
                <a:solidFill>
                  <a:schemeClr val="tx1"/>
                </a:solidFill>
                <a:latin typeface="標楷體" pitchFamily="65" charset="-120"/>
                <a:ea typeface="標楷體" pitchFamily="65" charset="-120"/>
              </a:rPr>
              <a:t>公司指出</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b="1" dirty="0" smtClean="0">
                <a:solidFill>
                  <a:schemeClr val="tx1"/>
                </a:solidFill>
                <a:latin typeface="標楷體" pitchFamily="65" charset="-120"/>
                <a:ea typeface="標楷體" pitchFamily="65" charset="-120"/>
              </a:rPr>
              <a:t> </a:t>
            </a:r>
            <a:r>
              <a:rPr lang="zh-TW" altLang="en-US" b="1" dirty="0" smtClean="0">
                <a:solidFill>
                  <a:schemeClr val="tx1"/>
                </a:solidFill>
                <a:latin typeface="微軟正黑體" pitchFamily="34" charset="-120"/>
                <a:ea typeface="微軟正黑體" pitchFamily="34" charset="-120"/>
              </a:rPr>
              <a:t>可保有 </a:t>
            </a:r>
            <a:r>
              <a:rPr lang="en-US" altLang="zh-TW" b="1" dirty="0" smtClean="0">
                <a:solidFill>
                  <a:schemeClr val="tx1"/>
                </a:solidFill>
                <a:latin typeface="微軟正黑體" pitchFamily="34" charset="-120"/>
                <a:ea typeface="微軟正黑體" pitchFamily="34" charset="-120"/>
              </a:rPr>
              <a:t>CMMI  level 2  </a:t>
            </a:r>
            <a:r>
              <a:rPr lang="zh-TW" altLang="en-US" b="1" dirty="0" smtClean="0">
                <a:solidFill>
                  <a:schemeClr val="tx1"/>
                </a:solidFill>
                <a:latin typeface="微軟正黑體" pitchFamily="34" charset="-120"/>
                <a:ea typeface="微軟正黑體" pitchFamily="34" charset="-120"/>
              </a:rPr>
              <a:t>的 </a:t>
            </a:r>
            <a:r>
              <a:rPr lang="en-US" altLang="zh-TW" b="1" dirty="0" smtClean="0">
                <a:solidFill>
                  <a:schemeClr val="tx1"/>
                </a:solidFill>
                <a:latin typeface="微軟正黑體" pitchFamily="34" charset="-120"/>
                <a:ea typeface="微軟正黑體" pitchFamily="34" charset="-120"/>
              </a:rPr>
              <a:t>goals,  </a:t>
            </a:r>
          </a:p>
          <a:p>
            <a:pPr>
              <a:buFont typeface="Wingdings" pitchFamily="2" charset="2"/>
              <a:buNone/>
              <a:defRPr/>
            </a:pPr>
            <a:r>
              <a:rPr lang="en-US" altLang="zh-TW" b="1" dirty="0" smtClean="0">
                <a:solidFill>
                  <a:schemeClr val="tx1"/>
                </a:solidFill>
                <a:latin typeface="微軟正黑體" pitchFamily="34" charset="-120"/>
                <a:ea typeface="微軟正黑體" pitchFamily="34" charset="-120"/>
              </a:rPr>
              <a:t>  </a:t>
            </a:r>
            <a:r>
              <a:rPr lang="zh-TW" altLang="en-US" b="1" dirty="0" smtClean="0">
                <a:solidFill>
                  <a:schemeClr val="tx1"/>
                </a:solidFill>
                <a:latin typeface="微軟正黑體" pitchFamily="34" charset="-120"/>
                <a:ea typeface="微軟正黑體" pitchFamily="34" charset="-120"/>
              </a:rPr>
              <a:t>但用 </a:t>
            </a:r>
            <a:r>
              <a:rPr lang="en-US" altLang="zh-TW" b="1" dirty="0" smtClean="0">
                <a:solidFill>
                  <a:schemeClr val="tx1"/>
                </a:solidFill>
                <a:latin typeface="微軟正黑體" pitchFamily="34" charset="-120"/>
                <a:ea typeface="微軟正黑體" pitchFamily="34" charset="-120"/>
              </a:rPr>
              <a:t>agile implementation. </a:t>
            </a:r>
          </a:p>
          <a:p>
            <a:pPr>
              <a:buFont typeface="Wingdings" pitchFamily="2" charset="2"/>
              <a:buNone/>
              <a:defRPr/>
            </a:pPr>
            <a:r>
              <a:rPr lang="en-US" altLang="zh-TW" b="1"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例如</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用</a:t>
            </a:r>
            <a:r>
              <a:rPr lang="en-US" altLang="zh-TW" dirty="0" smtClean="0">
                <a:solidFill>
                  <a:schemeClr val="tx1"/>
                </a:solidFill>
                <a:latin typeface="標楷體" pitchFamily="65" charset="-120"/>
                <a:ea typeface="標楷體" pitchFamily="65" charset="-120"/>
              </a:rPr>
              <a:t>check list </a:t>
            </a:r>
            <a:r>
              <a:rPr lang="zh-TW" altLang="en-US" dirty="0" smtClean="0">
                <a:solidFill>
                  <a:schemeClr val="tx1"/>
                </a:solidFill>
                <a:latin typeface="標楷體" pitchFamily="65" charset="-120"/>
                <a:ea typeface="標楷體" pitchFamily="65" charset="-120"/>
              </a:rPr>
              <a:t>以面對面溝通來 </a:t>
            </a:r>
            <a:r>
              <a:rPr lang="en-US" altLang="zh-TW" dirty="0" smtClean="0">
                <a:solidFill>
                  <a:schemeClr val="tx1"/>
                </a:solidFill>
                <a:latin typeface="標楷體" pitchFamily="65" charset="-120"/>
                <a:ea typeface="標楷體" pitchFamily="65" charset="-120"/>
              </a:rPr>
              <a:t>validate goals,</a:t>
            </a:r>
            <a:r>
              <a:rPr lang="zh-TW" altLang="en-US" dirty="0" smtClean="0">
                <a:solidFill>
                  <a:schemeClr val="tx1"/>
                </a:solidFill>
                <a:latin typeface="標楷體" pitchFamily="65" charset="-120"/>
                <a:ea typeface="標楷體" pitchFamily="65" charset="-120"/>
              </a:rPr>
              <a:t>使文件減量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這是可行的</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Jacobsen et. al., Mature Agile with a Twist of CMMI, </a:t>
            </a: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Agile 2008. </a:t>
            </a:r>
            <a:r>
              <a:rPr lang="zh-TW" altLang="en-US" sz="2000" dirty="0" smtClean="0">
                <a:solidFill>
                  <a:schemeClr val="tx1"/>
                </a:solidFill>
                <a:latin typeface="標楷體" pitchFamily="65" charset="-120"/>
                <a:ea typeface="標楷體" pitchFamily="65" charset="-120"/>
              </a:rPr>
              <a:t>本苗圃</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論文選讀</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有收錄本文</a:t>
            </a:r>
            <a:endParaRPr lang="zh-TW" altLang="en-US" sz="2000"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561258585"/>
      </p:ext>
    </p:extLst>
  </p:cSld>
  <p:clrMapOvr>
    <a:masterClrMapping/>
  </p:clrMapOvr>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投影片編號版面配置區 3"/>
          <p:cNvSpPr>
            <a:spLocks noGrp="1"/>
          </p:cNvSpPr>
          <p:nvPr>
            <p:ph type="sldNum" sz="quarter" idx="12"/>
          </p:nvPr>
        </p:nvSpPr>
        <p:spPr/>
        <p:txBody>
          <a:bodyPr/>
          <a:lstStyle/>
          <a:p>
            <a:pPr>
              <a:defRPr/>
            </a:pPr>
            <a:fld id="{CB0BA007-66DD-4FF4-A51D-E3FF0178A4F9}" type="slidenum">
              <a:rPr lang="en-US" altLang="en-US" smtClean="0"/>
              <a:pPr>
                <a:defRPr/>
              </a:pPr>
              <a:t>440</a:t>
            </a:fld>
            <a:endParaRPr lang="en-US" altLang="en-US" smtClean="0"/>
          </a:p>
        </p:txBody>
      </p:sp>
      <p:graphicFrame>
        <p:nvGraphicFramePr>
          <p:cNvPr id="365571" name="Object 2"/>
          <p:cNvGraphicFramePr>
            <a:graphicFrameLocks noChangeAspect="1"/>
          </p:cNvGraphicFramePr>
          <p:nvPr>
            <p:extLst>
              <p:ext uri="{D42A27DB-BD31-4B8C-83A1-F6EECF244321}">
                <p14:modId xmlns:p14="http://schemas.microsoft.com/office/powerpoint/2010/main" val="3388670952"/>
              </p:ext>
            </p:extLst>
          </p:nvPr>
        </p:nvGraphicFramePr>
        <p:xfrm>
          <a:off x="385763" y="0"/>
          <a:ext cx="10688637" cy="7437438"/>
        </p:xfrm>
        <a:graphic>
          <a:graphicData uri="http://schemas.openxmlformats.org/presentationml/2006/ole">
            <mc:AlternateContent xmlns:mc="http://schemas.openxmlformats.org/markup-compatibility/2006">
              <mc:Choice xmlns:v="urn:schemas-microsoft-com:vml" Requires="v">
                <p:oleObj spid="_x0000_s3047" name="Document" r:id="rId4" imgW="8917337" imgH="6181421" progId="Word.Document.8">
                  <p:embed/>
                </p:oleObj>
              </mc:Choice>
              <mc:Fallback>
                <p:oleObj name="Document" r:id="rId4" imgW="8917337" imgH="6181421" progId="Word.Document.8">
                  <p:embed/>
                  <p:pic>
                    <p:nvPicPr>
                      <p:cNvPr id="0" name="Picture 92"/>
                      <p:cNvPicPr>
                        <a:picLocks noChangeAspect="1" noChangeArrowheads="1"/>
                      </p:cNvPicPr>
                      <p:nvPr/>
                    </p:nvPicPr>
                    <p:blipFill>
                      <a:blip r:embed="rId5"/>
                      <a:srcRect/>
                      <a:stretch>
                        <a:fillRect/>
                      </a:stretch>
                    </p:blipFill>
                    <p:spPr bwMode="auto">
                      <a:xfrm>
                        <a:off x="385763" y="0"/>
                        <a:ext cx="10688637" cy="743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4405080"/>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1C81E9C-2644-4554-BD5B-998E38FC6CAA}" type="slidenum">
              <a:rPr lang="zh-TW" altLang="en-US" smtClean="0">
                <a:solidFill>
                  <a:schemeClr val="tx1"/>
                </a:solidFill>
              </a:rPr>
              <a:pPr>
                <a:defRPr/>
              </a:pPr>
              <a:t>441</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Design Sketch</a:t>
            </a:r>
            <a:endParaRPr lang="zh-TW" altLang="en-US" dirty="0">
              <a:solidFill>
                <a:schemeClr val="tx1"/>
              </a:solidFill>
            </a:endParaRPr>
          </a:p>
        </p:txBody>
      </p:sp>
      <p:sp>
        <p:nvSpPr>
          <p:cNvPr id="3" name="內容版面配置區 2"/>
          <p:cNvSpPr>
            <a:spLocks noGrp="1"/>
          </p:cNvSpPr>
          <p:nvPr>
            <p:ph sz="quarter" idx="4294967295"/>
          </p:nvPr>
        </p:nvSpPr>
        <p:spPr>
          <a:xfrm>
            <a:off x="1524000" y="1856232"/>
            <a:ext cx="8534400" cy="4575048"/>
          </a:xfrm>
          <a:prstGeom prst="rect">
            <a:avLst/>
          </a:prstGeom>
        </p:spPr>
        <p:txBody>
          <a:bodyPr>
            <a:normAutofit fontScale="85000" lnSpcReduction="20000"/>
          </a:bodyPr>
          <a:lstStyle/>
          <a:p>
            <a:pPr marL="0" indent="0">
              <a:lnSpc>
                <a:spcPct val="80000"/>
              </a:lnSpc>
              <a:buNone/>
              <a:defRPr/>
            </a:pPr>
            <a:r>
              <a:rPr lang="en-US" altLang="en-US" dirty="0">
                <a:solidFill>
                  <a:schemeClr val="tx1"/>
                </a:solidFill>
              </a:rPr>
              <a:t> </a:t>
            </a:r>
            <a:r>
              <a:rPr lang="en-US" altLang="en-US" dirty="0" smtClean="0">
                <a:solidFill>
                  <a:schemeClr val="tx1"/>
                </a:solidFill>
              </a:rPr>
              <a:t>                             </a:t>
            </a:r>
          </a:p>
          <a:p>
            <a:pPr>
              <a:lnSpc>
                <a:spcPct val="80000"/>
              </a:lnSpc>
              <a:defRPr/>
            </a:pPr>
            <a:endParaRPr lang="en-US" altLang="en-US" dirty="0">
              <a:solidFill>
                <a:schemeClr val="tx1"/>
              </a:solidFill>
            </a:endParaRPr>
          </a:p>
          <a:p>
            <a:pPr marL="0" indent="0">
              <a:lnSpc>
                <a:spcPct val="80000"/>
              </a:lnSpc>
              <a:buNone/>
              <a:defRPr/>
            </a:pPr>
            <a:r>
              <a:rPr lang="en-US" altLang="en-US" dirty="0" smtClean="0">
                <a:solidFill>
                  <a:schemeClr val="tx1"/>
                </a:solidFill>
              </a:rPr>
              <a:t>                </a:t>
            </a:r>
            <a:endParaRPr lang="en-US" altLang="en-US" dirty="0">
              <a:solidFill>
                <a:schemeClr val="tx1"/>
              </a:solidFill>
            </a:endParaRPr>
          </a:p>
          <a:p>
            <a:pPr>
              <a:lnSpc>
                <a:spcPct val="80000"/>
              </a:lnSpc>
              <a:defRPr/>
            </a:pPr>
            <a:endParaRPr lang="en-US" altLang="en-US" dirty="0" smtClean="0">
              <a:solidFill>
                <a:schemeClr val="tx1"/>
              </a:solidFill>
            </a:endParaRPr>
          </a:p>
          <a:p>
            <a:pPr marL="0" indent="0">
              <a:lnSpc>
                <a:spcPct val="80000"/>
              </a:lnSpc>
              <a:buNone/>
              <a:defRPr/>
            </a:pPr>
            <a:endParaRPr lang="en-US" altLang="en-US" dirty="0" smtClean="0">
              <a:solidFill>
                <a:schemeClr val="tx1"/>
              </a:solidFill>
            </a:endParaRPr>
          </a:p>
          <a:p>
            <a:pPr marL="0" indent="0">
              <a:lnSpc>
                <a:spcPct val="80000"/>
              </a:lnSpc>
              <a:buNone/>
              <a:defRPr/>
            </a:pPr>
            <a:endParaRPr lang="en-US" altLang="en-US" dirty="0">
              <a:solidFill>
                <a:schemeClr val="tx1"/>
              </a:solidFill>
            </a:endParaRPr>
          </a:p>
          <a:p>
            <a:pPr marL="0" indent="0">
              <a:lnSpc>
                <a:spcPct val="80000"/>
              </a:lnSpc>
              <a:buNone/>
              <a:defRPr/>
            </a:pPr>
            <a:endParaRPr lang="en-US" altLang="en-US" dirty="0" smtClean="0">
              <a:solidFill>
                <a:schemeClr val="tx1"/>
              </a:solidFill>
            </a:endParaRPr>
          </a:p>
          <a:p>
            <a:pPr marL="0" indent="0">
              <a:lnSpc>
                <a:spcPct val="80000"/>
              </a:lnSpc>
              <a:buNone/>
              <a:defRPr/>
            </a:pPr>
            <a:endParaRPr lang="en-US" altLang="en-US" dirty="0">
              <a:solidFill>
                <a:schemeClr val="tx1"/>
              </a:solidFill>
            </a:endParaRPr>
          </a:p>
          <a:p>
            <a:pPr marL="0" indent="0">
              <a:lnSpc>
                <a:spcPct val="80000"/>
              </a:lnSpc>
              <a:buNone/>
              <a:defRPr/>
            </a:pPr>
            <a:endParaRPr lang="en-US" altLang="en-US" dirty="0" smtClean="0">
              <a:solidFill>
                <a:schemeClr val="tx1"/>
              </a:solidFill>
            </a:endParaRPr>
          </a:p>
          <a:p>
            <a:pPr marL="0" indent="0">
              <a:lnSpc>
                <a:spcPct val="80000"/>
              </a:lnSpc>
              <a:buNone/>
              <a:defRPr/>
            </a:pPr>
            <a:endParaRPr lang="en-US" altLang="en-US" dirty="0">
              <a:solidFill>
                <a:schemeClr val="tx1"/>
              </a:solidFill>
            </a:endParaRPr>
          </a:p>
          <a:p>
            <a:pPr marL="0" indent="0">
              <a:lnSpc>
                <a:spcPct val="80000"/>
              </a:lnSpc>
              <a:buNone/>
              <a:defRPr/>
            </a:pPr>
            <a:endParaRPr lang="en-US" altLang="en-US" dirty="0" smtClean="0">
              <a:solidFill>
                <a:schemeClr val="tx1"/>
              </a:solidFill>
            </a:endParaRPr>
          </a:p>
          <a:p>
            <a:pPr marL="0" indent="0">
              <a:lnSpc>
                <a:spcPct val="80000"/>
              </a:lnSpc>
              <a:buNone/>
              <a:defRPr/>
            </a:pPr>
            <a:r>
              <a:rPr lang="en-US" altLang="en-US" dirty="0" smtClean="0">
                <a:solidFill>
                  <a:srgbClr val="FF0000"/>
                </a:solidFill>
              </a:rPr>
              <a:t>Case 1</a:t>
            </a:r>
            <a:r>
              <a:rPr lang="en-US" altLang="en-US" dirty="0" smtClean="0">
                <a:solidFill>
                  <a:schemeClr val="tx1"/>
                </a:solidFill>
              </a:rPr>
              <a:t>: successor of </a:t>
            </a:r>
            <a:r>
              <a:rPr lang="en-US" altLang="en-US" dirty="0">
                <a:solidFill>
                  <a:schemeClr val="tx1"/>
                </a:solidFill>
              </a:rPr>
              <a:t>B</a:t>
            </a:r>
            <a:r>
              <a:rPr lang="en-US" altLang="en-US" dirty="0" smtClean="0">
                <a:solidFill>
                  <a:schemeClr val="tx1"/>
                </a:solidFill>
              </a:rPr>
              <a:t> is C, the smallest of sub-tree 2 </a:t>
            </a:r>
          </a:p>
          <a:p>
            <a:pPr marL="0" indent="0">
              <a:lnSpc>
                <a:spcPct val="80000"/>
              </a:lnSpc>
              <a:buNone/>
              <a:defRPr/>
            </a:pPr>
            <a:r>
              <a:rPr lang="en-US" altLang="en-US" b="1" dirty="0">
                <a:solidFill>
                  <a:srgbClr val="FF0000"/>
                </a:solidFill>
              </a:rPr>
              <a:t> </a:t>
            </a:r>
            <a:r>
              <a:rPr lang="en-US" altLang="en-US" b="1" dirty="0" smtClean="0">
                <a:solidFill>
                  <a:srgbClr val="FF0000"/>
                </a:solidFill>
              </a:rPr>
              <a:t>           </a:t>
            </a:r>
            <a:r>
              <a:rPr lang="zh-TW" altLang="en-US" b="1" dirty="0" smtClean="0">
                <a:solidFill>
                  <a:srgbClr val="FF0000"/>
                </a:solidFill>
              </a:rPr>
              <a:t> </a:t>
            </a:r>
            <a:r>
              <a:rPr lang="en-US" altLang="zh-TW" b="1" dirty="0" smtClean="0">
                <a:solidFill>
                  <a:srgbClr val="FF0000"/>
                </a:solidFill>
              </a:rPr>
              <a:t>(B 往</a:t>
            </a:r>
            <a:r>
              <a:rPr lang="zh-TW" altLang="en-US" b="1" dirty="0">
                <a:solidFill>
                  <a:srgbClr val="FF0000"/>
                </a:solidFill>
              </a:rPr>
              <a:t>右下走一步 再</a:t>
            </a:r>
            <a:r>
              <a:rPr lang="en-US" altLang="zh-TW" b="1" dirty="0">
                <a:solidFill>
                  <a:srgbClr val="FF0000"/>
                </a:solidFill>
              </a:rPr>
              <a:t>往</a:t>
            </a:r>
            <a:r>
              <a:rPr lang="zh-TW" altLang="en-US" b="1" dirty="0">
                <a:solidFill>
                  <a:srgbClr val="FF0000"/>
                </a:solidFill>
              </a:rPr>
              <a:t>左下走</a:t>
            </a:r>
            <a:r>
              <a:rPr lang="zh-TW" altLang="en-US" b="1" dirty="0" smtClean="0">
                <a:solidFill>
                  <a:srgbClr val="FF0000"/>
                </a:solidFill>
              </a:rPr>
              <a:t>到底</a:t>
            </a:r>
            <a:r>
              <a:rPr lang="zh-TW" altLang="en-US" b="1" dirty="0">
                <a:solidFill>
                  <a:srgbClr val="FF0000"/>
                </a:solidFill>
              </a:rPr>
              <a:t>即得 </a:t>
            </a:r>
            <a:r>
              <a:rPr lang="en-US" altLang="zh-TW" b="1" dirty="0" smtClean="0">
                <a:solidFill>
                  <a:srgbClr val="FF0000"/>
                </a:solidFill>
              </a:rPr>
              <a:t>successor C</a:t>
            </a:r>
            <a:r>
              <a:rPr lang="en-US" altLang="en-US" b="1" dirty="0" smtClean="0">
                <a:solidFill>
                  <a:srgbClr val="FF0000"/>
                </a:solidFill>
              </a:rPr>
              <a:t>)</a:t>
            </a:r>
          </a:p>
          <a:p>
            <a:pPr marL="0" indent="0">
              <a:lnSpc>
                <a:spcPct val="80000"/>
              </a:lnSpc>
              <a:buFont typeface="Wingdings" pitchFamily="2" charset="2"/>
              <a:buNone/>
              <a:defRPr/>
            </a:pPr>
            <a:endParaRPr lang="en-US" altLang="en-US" b="1" dirty="0" smtClean="0">
              <a:solidFill>
                <a:schemeClr val="tx1"/>
              </a:solidFill>
            </a:endParaRPr>
          </a:p>
          <a:p>
            <a:pPr marL="0" indent="0">
              <a:lnSpc>
                <a:spcPct val="80000"/>
              </a:lnSpc>
              <a:buNone/>
              <a:defRPr/>
            </a:pPr>
            <a:r>
              <a:rPr lang="en-US" altLang="en-US" dirty="0" smtClean="0">
                <a:solidFill>
                  <a:srgbClr val="0070C0"/>
                </a:solidFill>
              </a:rPr>
              <a:t>Case 2</a:t>
            </a:r>
            <a:r>
              <a:rPr lang="en-US" altLang="en-US" dirty="0" smtClean="0">
                <a:solidFill>
                  <a:schemeClr val="tx1"/>
                </a:solidFill>
              </a:rPr>
              <a:t>: </a:t>
            </a:r>
            <a:r>
              <a:rPr lang="en-US" altLang="en-US" dirty="0">
                <a:solidFill>
                  <a:schemeClr val="tx1"/>
                </a:solidFill>
              </a:rPr>
              <a:t>B</a:t>
            </a:r>
            <a:r>
              <a:rPr lang="en-US" altLang="en-US" dirty="0" smtClean="0">
                <a:solidFill>
                  <a:schemeClr val="tx1"/>
                </a:solidFill>
              </a:rPr>
              <a:t> is successor of A, the largest of sub-tree 1 </a:t>
            </a:r>
          </a:p>
          <a:p>
            <a:pPr marL="0" indent="0">
              <a:lnSpc>
                <a:spcPct val="80000"/>
              </a:lnSpc>
              <a:buNone/>
              <a:defRPr/>
            </a:pPr>
            <a:r>
              <a:rPr lang="en-US" altLang="en-US" dirty="0">
                <a:solidFill>
                  <a:schemeClr val="tx1"/>
                </a:solidFill>
              </a:rPr>
              <a:t> </a:t>
            </a:r>
            <a:r>
              <a:rPr lang="en-US" altLang="en-US" dirty="0" smtClean="0">
                <a:solidFill>
                  <a:schemeClr val="tx1"/>
                </a:solidFill>
              </a:rPr>
              <a:t>           (</a:t>
            </a:r>
            <a:r>
              <a:rPr lang="en-US" altLang="en-US" dirty="0" smtClean="0">
                <a:solidFill>
                  <a:srgbClr val="0070C0"/>
                </a:solidFill>
              </a:rPr>
              <a:t>A </a:t>
            </a:r>
            <a:r>
              <a:rPr lang="en-US" altLang="zh-TW" b="1" dirty="0" smtClean="0">
                <a:solidFill>
                  <a:srgbClr val="0070C0"/>
                </a:solidFill>
              </a:rPr>
              <a:t>往</a:t>
            </a:r>
            <a:r>
              <a:rPr lang="zh-TW" altLang="en-US" b="1" dirty="0">
                <a:solidFill>
                  <a:srgbClr val="0070C0"/>
                </a:solidFill>
              </a:rPr>
              <a:t>左上走到底  再右上走一</a:t>
            </a:r>
            <a:r>
              <a:rPr lang="zh-TW" altLang="en-US" b="1" dirty="0" smtClean="0">
                <a:solidFill>
                  <a:srgbClr val="0070C0"/>
                </a:solidFill>
              </a:rPr>
              <a:t>步 </a:t>
            </a:r>
            <a:r>
              <a:rPr lang="zh-TW" altLang="en-US" b="1" dirty="0">
                <a:solidFill>
                  <a:srgbClr val="0070C0"/>
                </a:solidFill>
              </a:rPr>
              <a:t>即得 </a:t>
            </a:r>
            <a:r>
              <a:rPr lang="en-US" altLang="zh-TW" b="1" dirty="0" smtClean="0">
                <a:solidFill>
                  <a:srgbClr val="0070C0"/>
                </a:solidFill>
              </a:rPr>
              <a:t>successor B</a:t>
            </a:r>
            <a:r>
              <a:rPr lang="zh-TW" altLang="en-US" b="1" dirty="0" smtClean="0">
                <a:solidFill>
                  <a:srgbClr val="0070C0"/>
                </a:solidFill>
              </a:rPr>
              <a:t> </a:t>
            </a:r>
            <a:r>
              <a:rPr lang="en-US" altLang="en-US" dirty="0" smtClean="0">
                <a:solidFill>
                  <a:schemeClr val="tx1"/>
                </a:solidFill>
              </a:rPr>
              <a:t>)</a:t>
            </a:r>
            <a:endParaRPr lang="en-US" altLang="en-US" dirty="0">
              <a:solidFill>
                <a:schemeClr val="tx1"/>
              </a:solidFill>
            </a:endParaRPr>
          </a:p>
          <a:p>
            <a:pPr marL="0" indent="0">
              <a:lnSpc>
                <a:spcPct val="80000"/>
              </a:lnSpc>
              <a:buNone/>
              <a:defRPr/>
            </a:pPr>
            <a:r>
              <a:rPr lang="en-US" altLang="en-US" dirty="0">
                <a:solidFill>
                  <a:schemeClr val="tx1"/>
                </a:solidFill>
              </a:rPr>
              <a:t>   </a:t>
            </a:r>
            <a:r>
              <a:rPr lang="en-US" altLang="en-US" dirty="0" smtClean="0">
                <a:solidFill>
                  <a:schemeClr val="tx1"/>
                </a:solidFill>
              </a:rPr>
              <a:t> </a:t>
            </a:r>
            <a:endParaRPr lang="en-US" altLang="en-US" dirty="0">
              <a:solidFill>
                <a:schemeClr val="tx1"/>
              </a:solidFill>
            </a:endParaRPr>
          </a:p>
          <a:p>
            <a:pPr>
              <a:defRPr/>
            </a:pPr>
            <a:endParaRPr lang="zh-TW" altLang="en-US" dirty="0">
              <a:solidFill>
                <a:schemeClr val="tx1"/>
              </a:solidFill>
            </a:endParaRPr>
          </a:p>
        </p:txBody>
      </p:sp>
      <p:cxnSp>
        <p:nvCxnSpPr>
          <p:cNvPr id="6" name="直線單箭頭接點 5"/>
          <p:cNvCxnSpPr/>
          <p:nvPr/>
        </p:nvCxnSpPr>
        <p:spPr>
          <a:xfrm flipH="1">
            <a:off x="2974340" y="2042003"/>
            <a:ext cx="863600" cy="503238"/>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a:off x="4234181" y="2040256"/>
            <a:ext cx="960967" cy="504825"/>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橢圓 4"/>
          <p:cNvSpPr/>
          <p:nvPr/>
        </p:nvSpPr>
        <p:spPr>
          <a:xfrm>
            <a:off x="3921760" y="1765565"/>
            <a:ext cx="243840" cy="235798"/>
          </a:xfrm>
          <a:prstGeom prst="ellipse">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
        <p:nvSpPr>
          <p:cNvPr id="9" name="橢圓 8"/>
          <p:cNvSpPr/>
          <p:nvPr/>
        </p:nvSpPr>
        <p:spPr>
          <a:xfrm>
            <a:off x="2730500" y="2579425"/>
            <a:ext cx="243840" cy="235798"/>
          </a:xfrm>
          <a:prstGeom prst="ellipse">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
        <p:nvSpPr>
          <p:cNvPr id="10" name="橢圓 9"/>
          <p:cNvSpPr/>
          <p:nvPr/>
        </p:nvSpPr>
        <p:spPr>
          <a:xfrm>
            <a:off x="5202769" y="2589585"/>
            <a:ext cx="243840" cy="235798"/>
          </a:xfrm>
          <a:prstGeom prst="ellipse">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cxnSp>
        <p:nvCxnSpPr>
          <p:cNvPr id="11" name="直線單箭頭接點 10"/>
          <p:cNvCxnSpPr/>
          <p:nvPr/>
        </p:nvCxnSpPr>
        <p:spPr>
          <a:xfrm flipH="1">
            <a:off x="2021840" y="2794903"/>
            <a:ext cx="586740" cy="503238"/>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3062393" y="2811731"/>
            <a:ext cx="623147" cy="541932"/>
          </a:xfrm>
          <a:prstGeom prst="straightConnector1">
            <a:avLst/>
          </a:prstGeom>
          <a:ln w="508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H="1">
            <a:off x="4490720" y="2841844"/>
            <a:ext cx="607060" cy="50323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5541433" y="2848512"/>
            <a:ext cx="615527" cy="505151"/>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橢圓 17"/>
          <p:cNvSpPr/>
          <p:nvPr/>
        </p:nvSpPr>
        <p:spPr>
          <a:xfrm>
            <a:off x="4328160" y="3394303"/>
            <a:ext cx="243840" cy="235798"/>
          </a:xfrm>
          <a:prstGeom prst="ellipse">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
        <p:nvSpPr>
          <p:cNvPr id="19" name="橢圓 18"/>
          <p:cNvSpPr/>
          <p:nvPr/>
        </p:nvSpPr>
        <p:spPr>
          <a:xfrm>
            <a:off x="3655060" y="3395882"/>
            <a:ext cx="243840" cy="235798"/>
          </a:xfrm>
          <a:prstGeom prst="ellipse">
            <a:avLst/>
          </a:prstGeom>
          <a:solidFill>
            <a:schemeClr val="tx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
        <p:nvSpPr>
          <p:cNvPr id="32" name="文字方塊 31"/>
          <p:cNvSpPr txBox="1"/>
          <p:nvPr/>
        </p:nvSpPr>
        <p:spPr>
          <a:xfrm>
            <a:off x="4112261" y="1404681"/>
            <a:ext cx="467360" cy="584775"/>
          </a:xfrm>
          <a:prstGeom prst="rect">
            <a:avLst/>
          </a:prstGeom>
          <a:noFill/>
          <a:ln>
            <a:noFill/>
          </a:ln>
        </p:spPr>
        <p:txBody>
          <a:bodyPr wrap="square" rtlCol="0" anchor="ctr" anchorCtr="1">
            <a:spAutoFit/>
          </a:bodyPr>
          <a:lstStyle/>
          <a:p>
            <a:r>
              <a:rPr lang="en-US" altLang="zh-TW" sz="3200" b="1" dirty="0" smtClean="0">
                <a:latin typeface="標楷體" pitchFamily="65" charset="-120"/>
                <a:ea typeface="標楷體" pitchFamily="65" charset="-120"/>
              </a:rPr>
              <a:t>B</a:t>
            </a:r>
            <a:endParaRPr lang="zh-TW" altLang="en-US" sz="2400" b="1" dirty="0">
              <a:latin typeface="標楷體" pitchFamily="65" charset="-120"/>
              <a:ea typeface="標楷體" pitchFamily="65" charset="-120"/>
            </a:endParaRPr>
          </a:p>
        </p:txBody>
      </p:sp>
      <p:sp>
        <p:nvSpPr>
          <p:cNvPr id="33" name="文字方塊 32"/>
          <p:cNvSpPr txBox="1"/>
          <p:nvPr/>
        </p:nvSpPr>
        <p:spPr>
          <a:xfrm>
            <a:off x="3140286" y="3404138"/>
            <a:ext cx="467360" cy="584775"/>
          </a:xfrm>
          <a:prstGeom prst="rect">
            <a:avLst/>
          </a:prstGeom>
          <a:noFill/>
          <a:ln>
            <a:noFill/>
          </a:ln>
        </p:spPr>
        <p:txBody>
          <a:bodyPr wrap="square" rtlCol="0" anchor="ctr" anchorCtr="1">
            <a:spAutoFit/>
          </a:bodyPr>
          <a:lstStyle/>
          <a:p>
            <a:r>
              <a:rPr lang="en-US" altLang="zh-TW" sz="3200" b="1" dirty="0">
                <a:latin typeface="標楷體" pitchFamily="65" charset="-120"/>
                <a:ea typeface="標楷體" pitchFamily="65" charset="-120"/>
              </a:rPr>
              <a:t>A</a:t>
            </a:r>
            <a:endParaRPr lang="zh-TW" altLang="en-US" sz="2400" b="1" dirty="0">
              <a:latin typeface="標楷體" pitchFamily="65" charset="-120"/>
              <a:ea typeface="標楷體" pitchFamily="65" charset="-120"/>
            </a:endParaRPr>
          </a:p>
        </p:txBody>
      </p:sp>
      <p:sp>
        <p:nvSpPr>
          <p:cNvPr id="34" name="文字方塊 33"/>
          <p:cNvSpPr txBox="1"/>
          <p:nvPr/>
        </p:nvSpPr>
        <p:spPr>
          <a:xfrm>
            <a:off x="4630420" y="3404138"/>
            <a:ext cx="467360" cy="584775"/>
          </a:xfrm>
          <a:prstGeom prst="rect">
            <a:avLst/>
          </a:prstGeom>
          <a:noFill/>
          <a:ln>
            <a:noFill/>
          </a:ln>
        </p:spPr>
        <p:txBody>
          <a:bodyPr wrap="square" rtlCol="0" anchor="ctr" anchorCtr="1">
            <a:spAutoFit/>
          </a:bodyPr>
          <a:lstStyle/>
          <a:p>
            <a:r>
              <a:rPr lang="en-US" altLang="zh-TW" sz="3200" b="1" dirty="0" smtClean="0">
                <a:latin typeface="標楷體" pitchFamily="65" charset="-120"/>
                <a:ea typeface="標楷體" pitchFamily="65" charset="-120"/>
              </a:rPr>
              <a:t>C</a:t>
            </a:r>
            <a:endParaRPr lang="zh-TW" altLang="en-US" sz="2400" b="1" dirty="0">
              <a:latin typeface="標楷體" pitchFamily="65" charset="-120"/>
              <a:ea typeface="標楷體" pitchFamily="65" charset="-120"/>
            </a:endParaRPr>
          </a:p>
        </p:txBody>
      </p:sp>
      <p:sp>
        <p:nvSpPr>
          <p:cNvPr id="35" name="文字方塊 34"/>
          <p:cNvSpPr txBox="1"/>
          <p:nvPr/>
        </p:nvSpPr>
        <p:spPr>
          <a:xfrm>
            <a:off x="1538953" y="2292668"/>
            <a:ext cx="1188146" cy="369332"/>
          </a:xfrm>
          <a:prstGeom prst="rect">
            <a:avLst/>
          </a:prstGeom>
          <a:noFill/>
          <a:ln>
            <a:noFill/>
          </a:ln>
        </p:spPr>
        <p:txBody>
          <a:bodyPr wrap="none" rtlCol="0" anchor="ctr" anchorCtr="1">
            <a:spAutoFit/>
          </a:bodyPr>
          <a:lstStyle/>
          <a:p>
            <a:r>
              <a:rPr lang="en-US" altLang="en-US" dirty="0"/>
              <a:t>sub-tree 1</a:t>
            </a:r>
            <a:endParaRPr lang="zh-TW" altLang="en-US" dirty="0"/>
          </a:p>
        </p:txBody>
      </p:sp>
      <p:sp>
        <p:nvSpPr>
          <p:cNvPr id="36" name="文字方塊 35"/>
          <p:cNvSpPr txBox="1"/>
          <p:nvPr/>
        </p:nvSpPr>
        <p:spPr>
          <a:xfrm>
            <a:off x="5538893" y="2311202"/>
            <a:ext cx="1188146" cy="369332"/>
          </a:xfrm>
          <a:prstGeom prst="rect">
            <a:avLst/>
          </a:prstGeom>
          <a:noFill/>
          <a:ln>
            <a:noFill/>
          </a:ln>
        </p:spPr>
        <p:txBody>
          <a:bodyPr wrap="none" rtlCol="0" anchor="ctr" anchorCtr="1">
            <a:spAutoFit/>
          </a:bodyPr>
          <a:lstStyle/>
          <a:p>
            <a:r>
              <a:rPr lang="en-US" altLang="en-US" dirty="0"/>
              <a:t>sub-tree </a:t>
            </a:r>
            <a:r>
              <a:rPr lang="en-US" altLang="en-US" dirty="0" smtClean="0"/>
              <a:t>2</a:t>
            </a:r>
            <a:endParaRPr lang="zh-TW" altLang="en-US" dirty="0"/>
          </a:p>
        </p:txBody>
      </p:sp>
    </p:spTree>
    <p:extLst>
      <p:ext uri="{BB962C8B-B14F-4D97-AF65-F5344CB8AC3E}">
        <p14:creationId xmlns:p14="http://schemas.microsoft.com/office/powerpoint/2010/main" val="1469559328"/>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投影片編號版面配置區 5"/>
          <p:cNvSpPr>
            <a:spLocks noGrp="1"/>
          </p:cNvSpPr>
          <p:nvPr>
            <p:ph type="sldNum" sz="quarter" idx="12"/>
          </p:nvPr>
        </p:nvSpPr>
        <p:spPr/>
        <p:txBody>
          <a:bodyPr/>
          <a:lstStyle/>
          <a:p>
            <a:pPr>
              <a:defRPr/>
            </a:pPr>
            <a:fld id="{D1DCB23F-4650-400A-BEDC-81247D4D5B7E}" type="slidenum">
              <a:rPr lang="en-US" altLang="en-US" smtClean="0">
                <a:solidFill>
                  <a:schemeClr val="tx1"/>
                </a:solidFill>
              </a:rPr>
              <a:pPr>
                <a:defRPr/>
              </a:pPr>
              <a:t>442</a:t>
            </a:fld>
            <a:endParaRPr lang="en-US" altLang="en-US" smtClean="0">
              <a:solidFill>
                <a:schemeClr val="tx1"/>
              </a:solidFill>
            </a:endParaRPr>
          </a:p>
        </p:txBody>
      </p:sp>
      <p:sp>
        <p:nvSpPr>
          <p:cNvPr id="79875" name="Rectangle 2"/>
          <p:cNvSpPr>
            <a:spLocks noGrp="1" noChangeArrowheads="1"/>
          </p:cNvSpPr>
          <p:nvPr>
            <p:ph type="title"/>
          </p:nvPr>
        </p:nvSpPr>
        <p:spPr/>
        <p:txBody>
          <a:bodyPr/>
          <a:lstStyle/>
          <a:p>
            <a:pPr>
              <a:defRPr/>
            </a:pPr>
            <a:r>
              <a:rPr lang="en-US" altLang="zh-TW" dirty="0" smtClean="0">
                <a:solidFill>
                  <a:schemeClr val="tx1"/>
                </a:solidFill>
              </a:rPr>
              <a:t>Pseudo code</a:t>
            </a:r>
            <a:endParaRPr lang="zh-TW" altLang="en-US" dirty="0" smtClean="0">
              <a:solidFill>
                <a:schemeClr val="tx1"/>
              </a:solidFill>
            </a:endParaRPr>
          </a:p>
        </p:txBody>
      </p:sp>
      <p:sp>
        <p:nvSpPr>
          <p:cNvPr id="79876" name="Rectangle 3"/>
          <p:cNvSpPr>
            <a:spLocks noGrp="1" noChangeArrowheads="1"/>
          </p:cNvSpPr>
          <p:nvPr>
            <p:ph sz="quarter" idx="4294967295"/>
          </p:nvPr>
        </p:nvSpPr>
        <p:spPr>
          <a:xfrm>
            <a:off x="1524000" y="1737360"/>
            <a:ext cx="8534400" cy="3529584"/>
          </a:xfrm>
          <a:prstGeom prst="rect">
            <a:avLst/>
          </a:prstGeom>
        </p:spPr>
        <p:txBody>
          <a:bodyPr>
            <a:normAutofit fontScale="70000" lnSpcReduction="20000"/>
          </a:bodyPr>
          <a:lstStyle/>
          <a:p>
            <a:pPr>
              <a:lnSpc>
                <a:spcPct val="80000"/>
              </a:lnSpc>
              <a:defRPr/>
            </a:pPr>
            <a:r>
              <a:rPr lang="en-US" altLang="en-US" sz="2400" dirty="0" smtClean="0">
                <a:solidFill>
                  <a:schemeClr val="tx1"/>
                </a:solidFill>
              </a:rPr>
              <a:t>protected Entry&lt;E&gt; </a:t>
            </a:r>
            <a:r>
              <a:rPr lang="en-US" altLang="en-US" sz="2400" b="1" dirty="0" smtClean="0">
                <a:solidFill>
                  <a:schemeClr val="tx1"/>
                </a:solidFill>
              </a:rPr>
              <a:t>successor</a:t>
            </a:r>
            <a:r>
              <a:rPr lang="en-US" altLang="en-US" sz="2400" dirty="0" smtClean="0">
                <a:solidFill>
                  <a:schemeClr val="tx1"/>
                </a:solidFill>
              </a:rPr>
              <a:t> (Entry&lt;E&gt; e) </a:t>
            </a:r>
          </a:p>
          <a:p>
            <a:pPr>
              <a:lnSpc>
                <a:spcPct val="80000"/>
              </a:lnSpc>
              <a:defRPr/>
            </a:pPr>
            <a:endParaRPr lang="en-US" altLang="en-US" sz="2400" dirty="0" smtClean="0">
              <a:solidFill>
                <a:schemeClr val="tx1"/>
              </a:solidFill>
            </a:endParaRPr>
          </a:p>
          <a:p>
            <a:pPr>
              <a:lnSpc>
                <a:spcPct val="80000"/>
              </a:lnSpc>
              <a:defRPr/>
            </a:pPr>
            <a:r>
              <a:rPr lang="en-US" altLang="en-US" sz="2400" dirty="0" smtClean="0">
                <a:solidFill>
                  <a:schemeClr val="tx1"/>
                </a:solidFill>
              </a:rPr>
              <a:t>   1. </a:t>
            </a:r>
            <a:r>
              <a:rPr lang="en-US" altLang="en-US" sz="2400" b="1" dirty="0" smtClean="0">
                <a:solidFill>
                  <a:schemeClr val="tx1"/>
                </a:solidFill>
              </a:rPr>
              <a:t>if</a:t>
            </a:r>
            <a:r>
              <a:rPr lang="en-US" altLang="en-US" sz="2400" dirty="0" smtClean="0">
                <a:solidFill>
                  <a:schemeClr val="tx1"/>
                </a:solidFill>
              </a:rPr>
              <a:t> (e == </a:t>
            </a:r>
            <a:r>
              <a:rPr lang="en-US" altLang="en-US" sz="2400" b="1" dirty="0" smtClean="0">
                <a:solidFill>
                  <a:schemeClr val="tx1"/>
                </a:solidFill>
              </a:rPr>
              <a:t>null</a:t>
            </a:r>
            <a:r>
              <a:rPr lang="en-US" altLang="en-US" sz="2400" dirty="0" smtClean="0">
                <a:solidFill>
                  <a:schemeClr val="tx1"/>
                </a:solidFill>
              </a:rPr>
              <a:t>)</a:t>
            </a:r>
            <a:r>
              <a:rPr lang="en-US" altLang="zh-TW" sz="2400" dirty="0" smtClean="0">
                <a:solidFill>
                  <a:schemeClr val="tx1"/>
                </a:solidFill>
              </a:rPr>
              <a:t> </a:t>
            </a:r>
            <a:r>
              <a:rPr lang="en-US" altLang="en-US" sz="2400" dirty="0" smtClean="0">
                <a:solidFill>
                  <a:schemeClr val="tx1"/>
                </a:solidFill>
              </a:rPr>
              <a:t> </a:t>
            </a:r>
            <a:r>
              <a:rPr lang="en-US" altLang="en-US" sz="2400" b="1" dirty="0" smtClean="0">
                <a:solidFill>
                  <a:schemeClr val="tx1"/>
                </a:solidFill>
              </a:rPr>
              <a:t>return null</a:t>
            </a:r>
            <a:r>
              <a:rPr lang="en-US" altLang="en-US" sz="2400" dirty="0" smtClean="0">
                <a:solidFill>
                  <a:schemeClr val="tx1"/>
                </a:solidFill>
              </a:rPr>
              <a:t>;</a:t>
            </a:r>
            <a:endParaRPr lang="en-US" altLang="zh-TW" sz="2400" dirty="0" smtClean="0">
              <a:solidFill>
                <a:schemeClr val="tx1"/>
              </a:solidFill>
            </a:endParaRPr>
          </a:p>
          <a:p>
            <a:pPr>
              <a:lnSpc>
                <a:spcPct val="80000"/>
              </a:lnSpc>
              <a:defRPr/>
            </a:pPr>
            <a:endParaRPr lang="en-US" altLang="en-US" sz="2400" dirty="0" smtClean="0">
              <a:solidFill>
                <a:schemeClr val="tx1"/>
              </a:solidFill>
            </a:endParaRPr>
          </a:p>
          <a:p>
            <a:pPr>
              <a:lnSpc>
                <a:spcPct val="80000"/>
              </a:lnSpc>
              <a:defRPr/>
            </a:pPr>
            <a:r>
              <a:rPr lang="en-US" altLang="en-US" sz="2400" dirty="0" smtClean="0">
                <a:solidFill>
                  <a:schemeClr val="tx1"/>
                </a:solidFill>
              </a:rPr>
              <a:t>       else if e </a:t>
            </a:r>
            <a:r>
              <a:rPr lang="en-US" altLang="zh-TW" sz="2400" dirty="0" smtClean="0">
                <a:solidFill>
                  <a:schemeClr val="tx1"/>
                </a:solidFill>
              </a:rPr>
              <a:t>有</a:t>
            </a:r>
            <a:r>
              <a:rPr lang="en-US" altLang="en-US" sz="2400" dirty="0" smtClean="0">
                <a:solidFill>
                  <a:schemeClr val="tx1"/>
                </a:solidFill>
              </a:rPr>
              <a:t> right child</a:t>
            </a:r>
            <a:r>
              <a:rPr lang="en-US" altLang="en-US" dirty="0" smtClean="0">
                <a:solidFill>
                  <a:schemeClr val="tx1"/>
                </a:solidFill>
              </a:rPr>
              <a:t> (</a:t>
            </a:r>
            <a:r>
              <a:rPr lang="en-US" altLang="en-US" dirty="0" smtClean="0">
                <a:solidFill>
                  <a:srgbClr val="FF0000"/>
                </a:solidFill>
              </a:rPr>
              <a:t>Case 1 </a:t>
            </a:r>
            <a:r>
              <a:rPr lang="zh-TW" altLang="en-US" dirty="0">
                <a:solidFill>
                  <a:srgbClr val="FF0000"/>
                </a:solidFill>
              </a:rPr>
              <a:t>上</a:t>
            </a:r>
            <a:r>
              <a:rPr lang="zh-TW" altLang="en-US" sz="2400" dirty="0" smtClean="0">
                <a:solidFill>
                  <a:srgbClr val="FF0000"/>
                </a:solidFill>
              </a:rPr>
              <a:t>圖 </a:t>
            </a:r>
            <a:r>
              <a:rPr lang="en-US" altLang="zh-TW" dirty="0" smtClean="0">
                <a:solidFill>
                  <a:srgbClr val="FF0000"/>
                </a:solidFill>
              </a:rPr>
              <a:t>B</a:t>
            </a:r>
            <a:r>
              <a:rPr lang="en-US" altLang="zh-TW" sz="2400" dirty="0" smtClean="0">
                <a:solidFill>
                  <a:schemeClr val="tx1"/>
                </a:solidFill>
              </a:rPr>
              <a:t>)</a:t>
            </a:r>
            <a:endParaRPr lang="en-US" altLang="en-US" sz="2400" dirty="0" smtClean="0">
              <a:solidFill>
                <a:schemeClr val="tx1"/>
              </a:solidFill>
            </a:endParaRPr>
          </a:p>
          <a:p>
            <a:pPr>
              <a:lnSpc>
                <a:spcPct val="80000"/>
              </a:lnSpc>
              <a:defRPr/>
            </a:pPr>
            <a:r>
              <a:rPr lang="en-US" altLang="en-US" sz="2400" b="1" dirty="0" smtClean="0">
                <a:solidFill>
                  <a:srgbClr val="FF0000"/>
                </a:solidFill>
              </a:rPr>
              <a:t>            /* e </a:t>
            </a:r>
            <a:r>
              <a:rPr lang="en-US" altLang="zh-TW" b="1" dirty="0" smtClean="0">
                <a:solidFill>
                  <a:srgbClr val="FF0000"/>
                </a:solidFill>
              </a:rPr>
              <a:t>往</a:t>
            </a:r>
            <a:r>
              <a:rPr lang="zh-TW" altLang="en-US" sz="2400" b="1" dirty="0" smtClean="0">
                <a:solidFill>
                  <a:srgbClr val="FF0000"/>
                </a:solidFill>
              </a:rPr>
              <a:t>右下走一步 再</a:t>
            </a:r>
            <a:r>
              <a:rPr lang="en-US" altLang="zh-TW" sz="2400" b="1" dirty="0" smtClean="0">
                <a:solidFill>
                  <a:srgbClr val="FF0000"/>
                </a:solidFill>
              </a:rPr>
              <a:t>往</a:t>
            </a:r>
            <a:r>
              <a:rPr lang="zh-TW" altLang="en-US" sz="2400" b="1" dirty="0" smtClean="0">
                <a:solidFill>
                  <a:srgbClr val="FF0000"/>
                </a:solidFill>
              </a:rPr>
              <a:t>左下走到底 </a:t>
            </a:r>
            <a:r>
              <a:rPr lang="en-US" altLang="zh-TW" sz="2400" b="1" dirty="0" smtClean="0">
                <a:solidFill>
                  <a:srgbClr val="FF0000"/>
                </a:solidFill>
              </a:rPr>
              <a:t>*/</a:t>
            </a:r>
          </a:p>
          <a:p>
            <a:pPr marL="0" indent="0">
              <a:lnSpc>
                <a:spcPct val="80000"/>
              </a:lnSpc>
              <a:buNone/>
              <a:defRPr/>
            </a:pPr>
            <a:r>
              <a:rPr lang="zh-TW" altLang="en-US" b="1" dirty="0" smtClean="0">
                <a:solidFill>
                  <a:srgbClr val="FF0000"/>
                </a:solidFill>
              </a:rPr>
              <a:t>                   </a:t>
            </a:r>
            <a:r>
              <a:rPr lang="en-US" altLang="zh-TW" dirty="0">
                <a:solidFill>
                  <a:schemeClr val="tx1"/>
                </a:solidFill>
              </a:rPr>
              <a:t>if (</a:t>
            </a:r>
            <a:r>
              <a:rPr lang="en-US" altLang="zh-TW" dirty="0" err="1" smtClean="0">
                <a:solidFill>
                  <a:schemeClr val="tx1"/>
                </a:solidFill>
              </a:rPr>
              <a:t>e.parent.right</a:t>
            </a:r>
            <a:r>
              <a:rPr lang="en-US" altLang="zh-TW" dirty="0" smtClean="0">
                <a:solidFill>
                  <a:schemeClr val="tx1"/>
                </a:solidFill>
              </a:rPr>
              <a:t>==</a:t>
            </a:r>
            <a:r>
              <a:rPr lang="en-US" altLang="zh-TW" dirty="0">
                <a:solidFill>
                  <a:schemeClr val="tx1"/>
                </a:solidFill>
              </a:rPr>
              <a:t>e) </a:t>
            </a:r>
            <a:r>
              <a:rPr lang="en-US" altLang="zh-TW" dirty="0" smtClean="0">
                <a:solidFill>
                  <a:schemeClr val="tx1"/>
                </a:solidFill>
              </a:rPr>
              <a:t>e=</a:t>
            </a:r>
            <a:r>
              <a:rPr lang="en-US" altLang="zh-TW" dirty="0" err="1" smtClean="0">
                <a:solidFill>
                  <a:schemeClr val="tx1"/>
                </a:solidFill>
              </a:rPr>
              <a:t>e.right</a:t>
            </a:r>
            <a:r>
              <a:rPr lang="en-US" altLang="zh-TW" dirty="0" smtClean="0">
                <a:solidFill>
                  <a:schemeClr val="tx1"/>
                </a:solidFill>
              </a:rPr>
              <a:t>; while </a:t>
            </a:r>
            <a:r>
              <a:rPr lang="en-US" altLang="zh-TW" dirty="0">
                <a:solidFill>
                  <a:schemeClr val="tx1"/>
                </a:solidFill>
              </a:rPr>
              <a:t>(</a:t>
            </a:r>
            <a:r>
              <a:rPr lang="en-US" altLang="zh-TW" dirty="0" err="1" smtClean="0">
                <a:solidFill>
                  <a:schemeClr val="tx1"/>
                </a:solidFill>
              </a:rPr>
              <a:t>e.parent.left</a:t>
            </a:r>
            <a:r>
              <a:rPr lang="en-US" altLang="zh-TW" dirty="0" smtClean="0">
                <a:solidFill>
                  <a:schemeClr val="tx1"/>
                </a:solidFill>
              </a:rPr>
              <a:t>==</a:t>
            </a:r>
            <a:r>
              <a:rPr lang="en-US" altLang="zh-TW" dirty="0">
                <a:solidFill>
                  <a:schemeClr val="tx1"/>
                </a:solidFill>
              </a:rPr>
              <a:t>e) </a:t>
            </a:r>
            <a:r>
              <a:rPr lang="en-US" altLang="zh-TW" dirty="0" smtClean="0">
                <a:solidFill>
                  <a:schemeClr val="tx1"/>
                </a:solidFill>
              </a:rPr>
              <a:t>e=</a:t>
            </a:r>
            <a:r>
              <a:rPr lang="en-US" altLang="zh-TW" dirty="0" err="1" smtClean="0">
                <a:solidFill>
                  <a:schemeClr val="tx1"/>
                </a:solidFill>
              </a:rPr>
              <a:t>e.left</a:t>
            </a:r>
            <a:r>
              <a:rPr lang="en-US" altLang="zh-TW" dirty="0" smtClean="0">
                <a:solidFill>
                  <a:schemeClr val="tx1"/>
                </a:solidFill>
              </a:rPr>
              <a:t>; </a:t>
            </a:r>
            <a:endParaRPr lang="en-US" altLang="zh-TW" dirty="0">
              <a:solidFill>
                <a:schemeClr val="tx1"/>
              </a:solidFill>
            </a:endParaRPr>
          </a:p>
          <a:p>
            <a:pPr marL="0" indent="0">
              <a:lnSpc>
                <a:spcPct val="80000"/>
              </a:lnSpc>
              <a:buNone/>
              <a:defRPr/>
            </a:pPr>
            <a:r>
              <a:rPr lang="zh-TW" altLang="en-US" b="1" dirty="0">
                <a:solidFill>
                  <a:srgbClr val="FF0000"/>
                </a:solidFill>
              </a:rPr>
              <a:t> </a:t>
            </a:r>
            <a:r>
              <a:rPr lang="zh-TW" altLang="en-US" b="1" dirty="0" smtClean="0">
                <a:solidFill>
                  <a:schemeClr val="tx1"/>
                </a:solidFill>
              </a:rPr>
              <a:t>                 </a:t>
            </a:r>
            <a:endParaRPr lang="en-US" altLang="zh-TW" sz="2400" b="1" dirty="0" smtClean="0">
              <a:solidFill>
                <a:srgbClr val="FF0000"/>
              </a:solidFill>
            </a:endParaRPr>
          </a:p>
          <a:p>
            <a:pPr>
              <a:lnSpc>
                <a:spcPct val="80000"/>
              </a:lnSpc>
              <a:defRPr/>
            </a:pPr>
            <a:endParaRPr lang="en-US" altLang="en-US" sz="2400" b="1" dirty="0" smtClean="0">
              <a:solidFill>
                <a:srgbClr val="FF0000"/>
              </a:solidFill>
            </a:endParaRPr>
          </a:p>
          <a:p>
            <a:pPr>
              <a:lnSpc>
                <a:spcPct val="80000"/>
              </a:lnSpc>
              <a:defRPr/>
            </a:pPr>
            <a:r>
              <a:rPr lang="en-US" altLang="en-US" sz="2400" b="1" dirty="0" smtClean="0">
                <a:solidFill>
                  <a:schemeClr val="tx1"/>
                </a:solidFill>
              </a:rPr>
              <a:t>      </a:t>
            </a:r>
            <a:r>
              <a:rPr lang="en-US" altLang="en-US" sz="2400" dirty="0" smtClean="0">
                <a:solidFill>
                  <a:schemeClr val="tx1"/>
                </a:solidFill>
              </a:rPr>
              <a:t> else</a:t>
            </a:r>
            <a:r>
              <a:rPr lang="en-US" altLang="zh-TW" sz="2400" b="1" dirty="0" smtClean="0">
                <a:solidFill>
                  <a:schemeClr val="tx1"/>
                </a:solidFill>
              </a:rPr>
              <a:t>  </a:t>
            </a:r>
            <a:r>
              <a:rPr lang="en-US" altLang="zh-TW" sz="2400" dirty="0" smtClean="0">
                <a:solidFill>
                  <a:schemeClr val="tx1"/>
                </a:solidFill>
              </a:rPr>
              <a:t>e </a:t>
            </a:r>
            <a:r>
              <a:rPr lang="zh-TW" altLang="en-US" sz="2400" dirty="0" smtClean="0">
                <a:solidFill>
                  <a:schemeClr val="tx1"/>
                </a:solidFill>
              </a:rPr>
              <a:t>沒有 </a:t>
            </a:r>
            <a:r>
              <a:rPr lang="en-US" altLang="zh-TW" sz="2400" dirty="0" smtClean="0">
                <a:solidFill>
                  <a:schemeClr val="tx1"/>
                </a:solidFill>
              </a:rPr>
              <a:t>right child</a:t>
            </a:r>
            <a:r>
              <a:rPr lang="zh-TW" altLang="en-US" dirty="0" smtClean="0">
                <a:solidFill>
                  <a:schemeClr val="tx1"/>
                </a:solidFill>
              </a:rPr>
              <a:t> </a:t>
            </a:r>
            <a:r>
              <a:rPr lang="en-US" altLang="zh-TW" dirty="0" smtClean="0">
                <a:solidFill>
                  <a:schemeClr val="tx1"/>
                </a:solidFill>
              </a:rPr>
              <a:t>(</a:t>
            </a:r>
            <a:r>
              <a:rPr lang="en-US" altLang="zh-TW" dirty="0" smtClean="0">
                <a:solidFill>
                  <a:srgbClr val="0070C0"/>
                </a:solidFill>
              </a:rPr>
              <a:t>Case 2 </a:t>
            </a:r>
            <a:r>
              <a:rPr lang="zh-TW" altLang="en-US" dirty="0">
                <a:solidFill>
                  <a:srgbClr val="0070C0"/>
                </a:solidFill>
              </a:rPr>
              <a:t>上</a:t>
            </a:r>
            <a:r>
              <a:rPr lang="zh-TW" altLang="en-US" sz="2400" dirty="0" smtClean="0">
                <a:solidFill>
                  <a:srgbClr val="0070C0"/>
                </a:solidFill>
              </a:rPr>
              <a:t>圖 </a:t>
            </a:r>
            <a:r>
              <a:rPr lang="en-US" altLang="zh-TW" dirty="0" smtClean="0">
                <a:solidFill>
                  <a:srgbClr val="0070C0"/>
                </a:solidFill>
              </a:rPr>
              <a:t>A</a:t>
            </a:r>
            <a:r>
              <a:rPr lang="en-US" altLang="zh-TW" sz="2400" dirty="0" smtClean="0">
                <a:solidFill>
                  <a:schemeClr val="tx1"/>
                </a:solidFill>
              </a:rPr>
              <a:t>)</a:t>
            </a:r>
            <a:endParaRPr lang="en-US" altLang="en-US" sz="2400" dirty="0" smtClean="0">
              <a:solidFill>
                <a:schemeClr val="tx1"/>
              </a:solidFill>
            </a:endParaRPr>
          </a:p>
          <a:p>
            <a:pPr>
              <a:lnSpc>
                <a:spcPct val="80000"/>
              </a:lnSpc>
              <a:defRPr/>
            </a:pPr>
            <a:r>
              <a:rPr lang="en-US" altLang="en-US" sz="2400" dirty="0" smtClean="0">
                <a:solidFill>
                  <a:schemeClr val="tx1"/>
                </a:solidFill>
              </a:rPr>
              <a:t>            /* </a:t>
            </a:r>
            <a:r>
              <a:rPr lang="en-US" altLang="en-US" sz="2400" b="1" dirty="0" smtClean="0">
                <a:solidFill>
                  <a:srgbClr val="0070C0"/>
                </a:solidFill>
              </a:rPr>
              <a:t>e </a:t>
            </a:r>
            <a:r>
              <a:rPr lang="en-US" altLang="zh-TW" sz="2400" b="1" dirty="0" smtClean="0">
                <a:solidFill>
                  <a:srgbClr val="0070C0"/>
                </a:solidFill>
              </a:rPr>
              <a:t>往</a:t>
            </a:r>
            <a:r>
              <a:rPr lang="zh-TW" altLang="en-US" sz="2400" b="1" dirty="0" smtClean="0">
                <a:solidFill>
                  <a:srgbClr val="0070C0"/>
                </a:solidFill>
              </a:rPr>
              <a:t>左上走到底  再右上走一步 </a:t>
            </a:r>
            <a:r>
              <a:rPr lang="en-US" altLang="zh-TW" sz="2400" b="1" dirty="0" smtClean="0">
                <a:solidFill>
                  <a:srgbClr val="0070C0"/>
                </a:solidFill>
              </a:rPr>
              <a:t>*/</a:t>
            </a:r>
            <a:r>
              <a:rPr lang="zh-TW" altLang="en-US" sz="2400" b="1" dirty="0" smtClean="0">
                <a:solidFill>
                  <a:srgbClr val="0070C0"/>
                </a:solidFill>
              </a:rPr>
              <a:t> </a:t>
            </a:r>
            <a:endParaRPr lang="en-US" altLang="zh-TW" sz="2400" b="1" dirty="0" smtClean="0">
              <a:solidFill>
                <a:srgbClr val="0070C0"/>
              </a:solidFill>
            </a:endParaRPr>
          </a:p>
          <a:p>
            <a:pPr>
              <a:lnSpc>
                <a:spcPct val="80000"/>
              </a:lnSpc>
              <a:defRPr/>
            </a:pPr>
            <a:r>
              <a:rPr lang="en-US" altLang="zh-TW" dirty="0">
                <a:solidFill>
                  <a:schemeClr val="tx1"/>
                </a:solidFill>
              </a:rPr>
              <a:t> </a:t>
            </a:r>
            <a:r>
              <a:rPr lang="en-US" altLang="zh-TW" dirty="0" smtClean="0">
                <a:solidFill>
                  <a:schemeClr val="tx1"/>
                </a:solidFill>
              </a:rPr>
              <a:t>           </a:t>
            </a:r>
            <a:r>
              <a:rPr lang="en-US" altLang="zh-TW" sz="2400" dirty="0" smtClean="0">
                <a:solidFill>
                  <a:schemeClr val="tx1"/>
                </a:solidFill>
              </a:rPr>
              <a:t>while (</a:t>
            </a:r>
            <a:r>
              <a:rPr lang="en-US" altLang="zh-TW" sz="2400" dirty="0" err="1" smtClean="0">
                <a:solidFill>
                  <a:schemeClr val="tx1"/>
                </a:solidFill>
              </a:rPr>
              <a:t>e.parent.right</a:t>
            </a:r>
            <a:r>
              <a:rPr lang="en-US" altLang="zh-TW" sz="2400" dirty="0" smtClean="0">
                <a:solidFill>
                  <a:schemeClr val="tx1"/>
                </a:solidFill>
              </a:rPr>
              <a:t>==e) e=</a:t>
            </a:r>
            <a:r>
              <a:rPr lang="en-US" altLang="zh-TW" sz="2400" dirty="0" err="1" smtClean="0">
                <a:solidFill>
                  <a:schemeClr val="tx1"/>
                </a:solidFill>
              </a:rPr>
              <a:t>e.parent</a:t>
            </a:r>
            <a:r>
              <a:rPr lang="en-US" altLang="zh-TW" sz="2400" dirty="0" smtClean="0">
                <a:solidFill>
                  <a:schemeClr val="tx1"/>
                </a:solidFill>
              </a:rPr>
              <a:t>; if (</a:t>
            </a:r>
            <a:r>
              <a:rPr lang="en-US" altLang="zh-TW" sz="2400" dirty="0" err="1" smtClean="0">
                <a:solidFill>
                  <a:schemeClr val="tx1"/>
                </a:solidFill>
              </a:rPr>
              <a:t>e.parent.left</a:t>
            </a:r>
            <a:r>
              <a:rPr lang="en-US" altLang="zh-TW" sz="2400" dirty="0" smtClean="0">
                <a:solidFill>
                  <a:schemeClr val="tx1"/>
                </a:solidFill>
              </a:rPr>
              <a:t>==e) e=</a:t>
            </a:r>
            <a:r>
              <a:rPr lang="en-US" altLang="zh-TW" sz="2400" dirty="0" err="1" smtClean="0">
                <a:solidFill>
                  <a:schemeClr val="tx1"/>
                </a:solidFill>
              </a:rPr>
              <a:t>e.parent</a:t>
            </a:r>
            <a:r>
              <a:rPr lang="en-US" altLang="zh-TW" sz="2400" dirty="0" smtClean="0">
                <a:solidFill>
                  <a:schemeClr val="tx1"/>
                </a:solidFill>
              </a:rPr>
              <a:t>;</a:t>
            </a:r>
          </a:p>
          <a:p>
            <a:pPr marL="0" indent="0">
              <a:lnSpc>
                <a:spcPct val="80000"/>
              </a:lnSpc>
              <a:buNone/>
              <a:defRPr/>
            </a:pPr>
            <a:r>
              <a:rPr lang="zh-TW" altLang="en-US" sz="2400" dirty="0" smtClean="0">
                <a:solidFill>
                  <a:schemeClr val="tx1"/>
                </a:solidFill>
              </a:rPr>
              <a:t> </a:t>
            </a:r>
            <a:endParaRPr lang="en-US" altLang="zh-TW" sz="2400" dirty="0" smtClean="0">
              <a:solidFill>
                <a:schemeClr val="tx1"/>
              </a:solidFill>
            </a:endParaRPr>
          </a:p>
          <a:p>
            <a:pPr>
              <a:lnSpc>
                <a:spcPct val="80000"/>
              </a:lnSpc>
              <a:defRPr/>
            </a:pPr>
            <a:r>
              <a:rPr lang="en-US" altLang="zh-TW" sz="2400" dirty="0" smtClean="0">
                <a:solidFill>
                  <a:schemeClr val="tx1"/>
                </a:solidFill>
              </a:rPr>
              <a:t>   2. return </a:t>
            </a:r>
            <a:r>
              <a:rPr lang="zh-TW" altLang="en-US" sz="2400" dirty="0" smtClean="0">
                <a:solidFill>
                  <a:schemeClr val="tx1"/>
                </a:solidFill>
              </a:rPr>
              <a:t>找到的 </a:t>
            </a:r>
            <a:r>
              <a:rPr lang="en-US" altLang="zh-TW" sz="2400" dirty="0" smtClean="0">
                <a:solidFill>
                  <a:schemeClr val="tx1"/>
                </a:solidFill>
              </a:rPr>
              <a:t>entry </a:t>
            </a:r>
          </a:p>
          <a:p>
            <a:pPr marL="0" indent="0">
              <a:lnSpc>
                <a:spcPct val="80000"/>
              </a:lnSpc>
              <a:buNone/>
              <a:defRPr/>
            </a:pPr>
            <a:endParaRPr lang="en-US" altLang="zh-TW" sz="2400" dirty="0" smtClean="0">
              <a:solidFill>
                <a:schemeClr val="tx1"/>
              </a:solidFill>
            </a:endParaRPr>
          </a:p>
          <a:p>
            <a:pPr>
              <a:lnSpc>
                <a:spcPct val="80000"/>
              </a:lnSpc>
              <a:defRPr/>
            </a:pPr>
            <a:r>
              <a:rPr lang="en-US" altLang="zh-TW" sz="2400" dirty="0" smtClean="0">
                <a:solidFill>
                  <a:schemeClr val="tx1"/>
                </a:solidFill>
              </a:rPr>
              <a:t>end </a:t>
            </a:r>
            <a:r>
              <a:rPr lang="en-US" altLang="en-US" sz="2400" b="1" dirty="0" smtClean="0">
                <a:solidFill>
                  <a:schemeClr val="tx1"/>
                </a:solidFill>
              </a:rPr>
              <a:t>successor()   </a:t>
            </a:r>
            <a:r>
              <a:rPr lang="zh-TW" altLang="en-US" sz="2400" b="1" dirty="0" smtClean="0">
                <a:solidFill>
                  <a:srgbClr val="0070C0"/>
                </a:solidFill>
              </a:rPr>
              <a:t>如無 </a:t>
            </a:r>
            <a:r>
              <a:rPr lang="en-US" altLang="zh-TW" sz="2400" b="1" dirty="0" smtClean="0">
                <a:solidFill>
                  <a:srgbClr val="0070C0"/>
                </a:solidFill>
              </a:rPr>
              <a:t>pseudo-code </a:t>
            </a:r>
            <a:r>
              <a:rPr lang="zh-TW" altLang="en-US" sz="2400" b="1" dirty="0" smtClean="0">
                <a:solidFill>
                  <a:schemeClr val="tx1"/>
                </a:solidFill>
              </a:rPr>
              <a:t>則 </a:t>
            </a:r>
            <a:r>
              <a:rPr lang="en-US" altLang="zh-TW" sz="2400" b="1" dirty="0" smtClean="0">
                <a:solidFill>
                  <a:schemeClr val="tx1"/>
                </a:solidFill>
              </a:rPr>
              <a:t>source code </a:t>
            </a:r>
            <a:r>
              <a:rPr lang="zh-TW" altLang="en-US" sz="2400" b="1" dirty="0" smtClean="0">
                <a:solidFill>
                  <a:schemeClr val="tx1"/>
                </a:solidFill>
              </a:rPr>
              <a:t>多難讀懂啊</a:t>
            </a:r>
            <a:endParaRPr lang="en-US" altLang="en-US" sz="2400" dirty="0" smtClean="0">
              <a:solidFill>
                <a:schemeClr val="tx1"/>
              </a:solidFill>
            </a:endParaRPr>
          </a:p>
          <a:p>
            <a:pPr>
              <a:lnSpc>
                <a:spcPct val="80000"/>
              </a:lnSpc>
              <a:buFontTx/>
              <a:buNone/>
              <a:defRPr/>
            </a:pPr>
            <a:endParaRPr lang="zh-TW" altLang="en-US" sz="2400" dirty="0" smtClean="0">
              <a:solidFill>
                <a:schemeClr val="tx1"/>
              </a:solidFill>
            </a:endParaRPr>
          </a:p>
        </p:txBody>
      </p:sp>
    </p:spTree>
    <p:extLst>
      <p:ext uri="{BB962C8B-B14F-4D97-AF65-F5344CB8AC3E}">
        <p14:creationId xmlns:p14="http://schemas.microsoft.com/office/powerpoint/2010/main" val="2559332061"/>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FABA79C-F7B3-4423-B071-50A04B430E8C}" type="slidenum">
              <a:rPr lang="zh-TW" altLang="en-US" smtClean="0">
                <a:solidFill>
                  <a:schemeClr val="tx1"/>
                </a:solidFill>
              </a:rPr>
              <a:pPr>
                <a:defRPr/>
              </a:pPr>
              <a:t>443</a:t>
            </a:fld>
            <a:endParaRPr lang="en-US" altLang="zh-TW">
              <a:solidFill>
                <a:schemeClr val="tx1"/>
              </a:solidFill>
            </a:endParaRPr>
          </a:p>
        </p:txBody>
      </p:sp>
      <p:sp>
        <p:nvSpPr>
          <p:cNvPr id="194562" name="Rectangle 2"/>
          <p:cNvSpPr>
            <a:spLocks noGrp="1" noChangeArrowheads="1"/>
          </p:cNvSpPr>
          <p:nvPr>
            <p:ph type="title"/>
          </p:nvPr>
        </p:nvSpPr>
        <p:spPr>
          <a:xfrm>
            <a:off x="609600" y="0"/>
            <a:ext cx="10972800" cy="1124712"/>
          </a:xfrm>
        </p:spPr>
        <p:txBody>
          <a:bodyPr/>
          <a:lstStyle/>
          <a:p>
            <a:pPr eaLnBrk="1" hangingPunct="1">
              <a:defRPr/>
            </a:pPr>
            <a:r>
              <a:rPr lang="en-US" altLang="zh-TW" dirty="0" smtClean="0">
                <a:solidFill>
                  <a:schemeClr val="tx1"/>
                </a:solidFill>
                <a:ea typeface="標楷體" pitchFamily="65" charset="-120"/>
              </a:rPr>
              <a:t>8. </a:t>
            </a:r>
            <a:r>
              <a:rPr lang="zh-TW" altLang="en-US" dirty="0" smtClean="0">
                <a:solidFill>
                  <a:schemeClr val="tx1"/>
                </a:solidFill>
                <a:ea typeface="標楷體" pitchFamily="65" charset="-120"/>
              </a:rPr>
              <a:t>演算法設計 </a:t>
            </a:r>
            <a:r>
              <a:rPr lang="en-US" altLang="zh-TW" dirty="0" smtClean="0">
                <a:solidFill>
                  <a:schemeClr val="tx1"/>
                </a:solidFill>
                <a:latin typeface="Times New Roman" pitchFamily="18" charset="0"/>
                <a:ea typeface="標楷體" pitchFamily="65" charset="-120"/>
              </a:rPr>
              <a:t>(Cont.)</a:t>
            </a:r>
            <a:endParaRPr lang="zh-TW" altLang="en-US" dirty="0" smtClean="0">
              <a:solidFill>
                <a:schemeClr val="tx1"/>
              </a:solidFill>
              <a:latin typeface="Times New Roman" pitchFamily="18" charset="0"/>
              <a:ea typeface="標楷體" pitchFamily="65" charset="-120"/>
            </a:endParaRPr>
          </a:p>
        </p:txBody>
      </p:sp>
      <p:sp>
        <p:nvSpPr>
          <p:cNvPr id="194563" name="Rectangle 3"/>
          <p:cNvSpPr>
            <a:spLocks noGrp="1" noChangeArrowheads="1"/>
          </p:cNvSpPr>
          <p:nvPr>
            <p:ph sz="quarter" idx="4294967295"/>
          </p:nvPr>
        </p:nvSpPr>
        <p:spPr>
          <a:xfrm>
            <a:off x="609600" y="1071563"/>
            <a:ext cx="10972800" cy="5059362"/>
          </a:xfrm>
          <a:prstGeom prst="rect">
            <a:avLst/>
          </a:prstGeom>
        </p:spPr>
        <p:txBody>
          <a:bodyPr>
            <a:normAutofit lnSpcReduction="10000"/>
          </a:bodyPr>
          <a:lstStyle/>
          <a:p>
            <a:pPr eaLnBrk="1" hangingPunct="1">
              <a:lnSpc>
                <a:spcPct val="90000"/>
              </a:lnSpc>
              <a:buFont typeface="Wingdings" pitchFamily="2" charset="2"/>
              <a:buNone/>
              <a:defRPr/>
            </a:pPr>
            <a:r>
              <a:rPr lang="zh-TW" altLang="en-US" sz="2800" dirty="0" smtClean="0">
                <a:solidFill>
                  <a:schemeClr val="tx1"/>
                </a:solidFill>
                <a:ea typeface="標楷體" pitchFamily="65" charset="-120"/>
              </a:rPr>
              <a:t>  先上網找現成演算法，常可找到，可省下不少演算法設計時間</a:t>
            </a:r>
          </a:p>
          <a:p>
            <a:pPr eaLnBrk="1" hangingPunct="1">
              <a:lnSpc>
                <a:spcPct val="90000"/>
              </a:lnSpc>
              <a:buFont typeface="Wingdings" pitchFamily="2" charset="2"/>
              <a:buNone/>
              <a:defRPr/>
            </a:pPr>
            <a:r>
              <a:rPr lang="zh-TW" altLang="en-US" sz="2800" dirty="0" smtClean="0">
                <a:solidFill>
                  <a:schemeClr val="tx1"/>
                </a:solidFill>
                <a:ea typeface="標楷體" pitchFamily="65" charset="-120"/>
              </a:rPr>
              <a:t>  若從</a:t>
            </a:r>
            <a:r>
              <a:rPr lang="en-US" altLang="zh-TW" sz="2800" dirty="0" smtClean="0">
                <a:solidFill>
                  <a:schemeClr val="tx1"/>
                </a:solidFill>
                <a:ea typeface="標楷體" pitchFamily="65" charset="-120"/>
              </a:rPr>
              <a:t>open source</a:t>
            </a:r>
            <a:r>
              <a:rPr lang="zh-TW" altLang="en-US" sz="2800" dirty="0" smtClean="0">
                <a:solidFill>
                  <a:schemeClr val="tx1"/>
                </a:solidFill>
                <a:ea typeface="標楷體" pitchFamily="65" charset="-120"/>
              </a:rPr>
              <a:t>找到程式碼，那省下更多時間，如自行開發程式碼，因演算法常較差執行速度慢，且程式行數較多開發速度慢</a:t>
            </a:r>
            <a:endParaRPr lang="en-US" altLang="zh-TW" sz="2800" dirty="0" smtClean="0">
              <a:solidFill>
                <a:schemeClr val="tx1"/>
              </a:solidFill>
              <a:ea typeface="標楷體" pitchFamily="65" charset="-120"/>
            </a:endParaRPr>
          </a:p>
          <a:p>
            <a:pPr eaLnBrk="1" hangingPunct="1">
              <a:lnSpc>
                <a:spcPct val="90000"/>
              </a:lnSpc>
              <a:buFont typeface="Wingdings" pitchFamily="2" charset="2"/>
              <a:buNone/>
              <a:defRPr/>
            </a:pPr>
            <a:r>
              <a:rPr lang="zh-TW" altLang="en-US" sz="2800" dirty="0" smtClean="0">
                <a:solidFill>
                  <a:schemeClr val="tx1"/>
                </a:solidFill>
                <a:ea typeface="標楷體" pitchFamily="65" charset="-120"/>
              </a:rPr>
              <a:t>    因</a:t>
            </a:r>
            <a:r>
              <a:rPr lang="en-US" altLang="zh-TW" sz="2800" dirty="0" smtClean="0">
                <a:solidFill>
                  <a:schemeClr val="tx1"/>
                </a:solidFill>
                <a:ea typeface="標楷體" pitchFamily="65" charset="-120"/>
              </a:rPr>
              <a:t>open source </a:t>
            </a:r>
            <a:r>
              <a:rPr lang="zh-TW" altLang="en-US" sz="2800" dirty="0" smtClean="0">
                <a:solidFill>
                  <a:schemeClr val="tx1"/>
                </a:solidFill>
                <a:ea typeface="標楷體" pitchFamily="65" charset="-120"/>
              </a:rPr>
              <a:t>通常他人用過，有</a:t>
            </a:r>
            <a:r>
              <a:rPr lang="en-US" altLang="zh-TW" sz="2800" dirty="0" smtClean="0">
                <a:solidFill>
                  <a:schemeClr val="tx1"/>
                </a:solidFill>
                <a:ea typeface="標楷體" pitchFamily="65" charset="-120"/>
              </a:rPr>
              <a:t>bug</a:t>
            </a:r>
            <a:r>
              <a:rPr lang="zh-TW" altLang="en-US" sz="2800" dirty="0" smtClean="0">
                <a:solidFill>
                  <a:schemeClr val="tx1"/>
                </a:solidFill>
                <a:ea typeface="標楷體" pitchFamily="65" charset="-120"/>
              </a:rPr>
              <a:t>會有人報告或訂正，通常</a:t>
            </a:r>
            <a:r>
              <a:rPr lang="zh-TW" altLang="en-US" sz="2800" dirty="0" smtClean="0">
                <a:solidFill>
                  <a:schemeClr val="tx1"/>
                </a:solidFill>
                <a:latin typeface="標楷體" pitchFamily="65" charset="-120"/>
                <a:ea typeface="標楷體" pitchFamily="65" charset="-120"/>
              </a:rPr>
              <a:t>不用做單元測試；但必要時，可把</a:t>
            </a:r>
            <a:r>
              <a:rPr lang="en-US" altLang="zh-TW" sz="2800" dirty="0" smtClean="0">
                <a:solidFill>
                  <a:schemeClr val="tx1"/>
                </a:solidFill>
                <a:latin typeface="標楷體" pitchFamily="65" charset="-120"/>
                <a:ea typeface="標楷體" pitchFamily="65" charset="-120"/>
              </a:rPr>
              <a:t>reused open source</a:t>
            </a:r>
            <a:r>
              <a:rPr lang="zh-TW" altLang="en-US" sz="2800" dirty="0" smtClean="0">
                <a:solidFill>
                  <a:schemeClr val="tx1"/>
                </a:solidFill>
                <a:latin typeface="標楷體" pitchFamily="65" charset="-120"/>
                <a:ea typeface="標楷體" pitchFamily="65" charset="-120"/>
              </a:rPr>
              <a:t>當</a:t>
            </a:r>
            <a:r>
              <a:rPr lang="en-US" altLang="zh-TW" sz="2800" dirty="0" smtClean="0">
                <a:solidFill>
                  <a:schemeClr val="tx1"/>
                </a:solidFill>
                <a:latin typeface="標楷體" pitchFamily="65" charset="-120"/>
                <a:ea typeface="標楷體" pitchFamily="65" charset="-120"/>
              </a:rPr>
              <a:t>unit</a:t>
            </a:r>
            <a:r>
              <a:rPr lang="zh-TW" altLang="en-US" sz="2800" dirty="0" smtClean="0">
                <a:solidFill>
                  <a:schemeClr val="tx1"/>
                </a:solidFill>
                <a:latin typeface="標楷體" pitchFamily="65" charset="-120"/>
                <a:ea typeface="標楷體" pitchFamily="65" charset="-120"/>
              </a:rPr>
              <a:t>，做 </a:t>
            </a:r>
            <a:r>
              <a:rPr lang="en-US" altLang="zh-TW" sz="2800" dirty="0" smtClean="0">
                <a:solidFill>
                  <a:schemeClr val="tx1"/>
                </a:solidFill>
                <a:latin typeface="標楷體" pitchFamily="65" charset="-120"/>
                <a:ea typeface="標楷體" pitchFamily="65" charset="-120"/>
              </a:rPr>
              <a:t>test code</a:t>
            </a:r>
          </a:p>
          <a:p>
            <a:pPr eaLnBrk="1" hangingPunct="1">
              <a:lnSpc>
                <a:spcPct val="90000"/>
              </a:lnSpc>
              <a:buFont typeface="Wingdings" pitchFamily="2" charset="2"/>
              <a:buNone/>
              <a:defRPr/>
            </a:pPr>
            <a:endParaRPr lang="zh-TW" altLang="en-US"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800" dirty="0" smtClean="0">
                <a:solidFill>
                  <a:schemeClr val="tx1"/>
                </a:solidFill>
                <a:latin typeface="標楷體" pitchFamily="65" charset="-120"/>
                <a:ea typeface="標楷體" pitchFamily="65" charset="-120"/>
              </a:rPr>
              <a:t>  英文要</a:t>
            </a:r>
            <a:r>
              <a:rPr lang="en-US" altLang="zh-TW" sz="2800" dirty="0" smtClean="0">
                <a:solidFill>
                  <a:schemeClr val="tx1"/>
                </a:solidFill>
                <a:latin typeface="標楷體" pitchFamily="65" charset="-120"/>
                <a:ea typeface="標楷體" pitchFamily="65" charset="-120"/>
              </a:rPr>
              <a:t>OK</a:t>
            </a:r>
            <a:r>
              <a:rPr lang="zh-TW" altLang="en-US" sz="2800" dirty="0" smtClean="0">
                <a:solidFill>
                  <a:schemeClr val="tx1"/>
                </a:solidFill>
                <a:latin typeface="標楷體" pitchFamily="65" charset="-120"/>
                <a:ea typeface="標楷體" pitchFamily="65" charset="-120"/>
              </a:rPr>
              <a:t>，才能讀清楚</a:t>
            </a:r>
            <a:r>
              <a:rPr lang="en-US" altLang="zh-TW" sz="2800" dirty="0" smtClean="0">
                <a:solidFill>
                  <a:schemeClr val="tx1"/>
                </a:solidFill>
                <a:latin typeface="標楷體" pitchFamily="65" charset="-120"/>
                <a:ea typeface="標楷體" pitchFamily="65" charset="-120"/>
              </a:rPr>
              <a:t>open source</a:t>
            </a:r>
            <a:r>
              <a:rPr lang="zh-TW" altLang="en-US" sz="2800" dirty="0" smtClean="0">
                <a:solidFill>
                  <a:schemeClr val="tx1"/>
                </a:solidFill>
                <a:latin typeface="標楷體" pitchFamily="65" charset="-120"/>
                <a:ea typeface="標楷體" pitchFamily="65" charset="-120"/>
              </a:rPr>
              <a:t>的標頭</a:t>
            </a:r>
            <a:r>
              <a:rPr lang="en-US" altLang="zh-TW" sz="2800" dirty="0" smtClean="0">
                <a:solidFill>
                  <a:schemeClr val="tx1"/>
                </a:solidFill>
                <a:latin typeface="標楷體" pitchFamily="65" charset="-120"/>
                <a:ea typeface="標楷體" pitchFamily="65" charset="-120"/>
              </a:rPr>
              <a:t>(</a:t>
            </a:r>
            <a:r>
              <a:rPr lang="en-US" altLang="zh-TW" sz="2800" dirty="0" err="1" smtClean="0">
                <a:solidFill>
                  <a:schemeClr val="tx1"/>
                </a:solidFill>
                <a:latin typeface="標楷體" pitchFamily="65" charset="-120"/>
                <a:ea typeface="標楷體" pitchFamily="65" charset="-120"/>
              </a:rPr>
              <a:t>當然有些寫不好</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，正確呼叫使用，並與全球同好討論</a:t>
            </a:r>
            <a:endParaRPr lang="en-US" altLang="zh-TW" sz="2800" dirty="0" smtClean="0">
              <a:solidFill>
                <a:schemeClr val="tx1"/>
              </a:solidFill>
              <a:latin typeface="標楷體" pitchFamily="65" charset="-120"/>
              <a:ea typeface="標楷體" pitchFamily="65" charset="-120"/>
            </a:endParaRPr>
          </a:p>
          <a:p>
            <a:pPr>
              <a:lnSpc>
                <a:spcPct val="90000"/>
              </a:lnSpc>
              <a:buNone/>
              <a:defRPr/>
            </a:pPr>
            <a:endParaRPr lang="en-US" altLang="zh-TW" sz="2800" dirty="0" smtClean="0">
              <a:solidFill>
                <a:schemeClr val="tx1"/>
              </a:solidFill>
              <a:latin typeface="標楷體" pitchFamily="65" charset="-120"/>
              <a:ea typeface="標楷體" pitchFamily="65" charset="-120"/>
            </a:endParaRPr>
          </a:p>
          <a:p>
            <a:pPr>
              <a:lnSpc>
                <a:spcPct val="90000"/>
              </a:lnSpc>
              <a:buNone/>
              <a:defRPr/>
            </a:pPr>
            <a:r>
              <a:rPr lang="zh-TW" altLang="en-US" sz="2800" dirty="0" smtClean="0">
                <a:solidFill>
                  <a:schemeClr val="tx1"/>
                </a:solidFill>
                <a:latin typeface="標楷體" pitchFamily="65" charset="-120"/>
                <a:ea typeface="標楷體" pitchFamily="65" charset="-120"/>
              </a:rPr>
              <a:t>  一般人從大一起就直接寫程式 跳過演算法設計 這是根深蒂固的惡習 要改正  </a:t>
            </a:r>
            <a:endParaRPr lang="en-US" altLang="zh-TW" sz="28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088363950"/>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0" y="277814"/>
            <a:ext cx="10972800" cy="1139825"/>
          </a:xfrm>
        </p:spPr>
        <p:txBody>
          <a:bodyPr/>
          <a:lstStyle/>
          <a:p>
            <a:pPr>
              <a:defRPr/>
            </a:pPr>
            <a:r>
              <a:rPr lang="zh-TW" altLang="en-US" dirty="0" smtClean="0">
                <a:solidFill>
                  <a:schemeClr val="tx1"/>
                </a:solidFill>
                <a:ea typeface="標楷體" pitchFamily="65" charset="-120"/>
              </a:rPr>
              <a:t>演算法設計例子</a:t>
            </a:r>
            <a:endParaRPr lang="zh-TW" altLang="en-US" dirty="0">
              <a:solidFill>
                <a:schemeClr val="tx1"/>
              </a:solidFill>
            </a:endParaRPr>
          </a:p>
        </p:txBody>
      </p:sp>
      <p:sp>
        <p:nvSpPr>
          <p:cNvPr id="3" name="內容版面配置區 2"/>
          <p:cNvSpPr>
            <a:spLocks noGrp="1"/>
          </p:cNvSpPr>
          <p:nvPr>
            <p:ph idx="4294967295"/>
          </p:nvPr>
        </p:nvSpPr>
        <p:spPr>
          <a:xfrm>
            <a:off x="624418" y="1196975"/>
            <a:ext cx="11567583" cy="5111750"/>
          </a:xfrm>
        </p:spPr>
        <p:txBody>
          <a:bodyPr/>
          <a:lstStyle/>
          <a:p>
            <a:pPr>
              <a:buFont typeface="Wingdings" pitchFamily="2" charset="2"/>
              <a:buNone/>
              <a:defRPr/>
            </a:pPr>
            <a:r>
              <a:rPr lang="en-US" altLang="zh-TW" sz="1500" dirty="0" smtClean="0">
                <a:solidFill>
                  <a:schemeClr val="tx1"/>
                </a:solidFill>
              </a:rPr>
              <a:t>/*-------------------------------------------------------------------------------</a:t>
            </a:r>
          </a:p>
          <a:p>
            <a:pPr>
              <a:buFont typeface="Wingdings" pitchFamily="2" charset="2"/>
              <a:buNone/>
              <a:defRPr/>
            </a:pPr>
            <a:r>
              <a:rPr lang="zh-TW" altLang="en-US" sz="1500" dirty="0" smtClean="0">
                <a:solidFill>
                  <a:schemeClr val="tx1"/>
                </a:solidFill>
              </a:rPr>
              <a:t> </a:t>
            </a:r>
            <a:r>
              <a:rPr lang="zh-TW" altLang="en-US" sz="1500" b="1" dirty="0" smtClean="0">
                <a:solidFill>
                  <a:schemeClr val="tx1"/>
                </a:solidFill>
              </a:rPr>
              <a:t>*</a:t>
            </a:r>
            <a:r>
              <a:rPr lang="en-US" altLang="zh-TW" sz="1500" b="1" dirty="0" smtClean="0">
                <a:solidFill>
                  <a:schemeClr val="tx1"/>
                </a:solidFill>
              </a:rPr>
              <a:t> </a:t>
            </a:r>
            <a:r>
              <a:rPr lang="en-US" altLang="zh-TW" sz="1400" b="1" dirty="0" err="1" smtClean="0">
                <a:solidFill>
                  <a:schemeClr val="tx1"/>
                </a:solidFill>
              </a:rPr>
              <a:t>showAllAdjacencies</a:t>
            </a:r>
            <a:r>
              <a:rPr lang="en-US" altLang="zh-TW" sz="1400" b="1" dirty="0" smtClean="0">
                <a:solidFill>
                  <a:schemeClr val="tx1"/>
                </a:solidFill>
              </a:rPr>
              <a:t> </a:t>
            </a:r>
            <a:r>
              <a:rPr lang="zh-TW" altLang="en-US" sz="1500" b="1" dirty="0" smtClean="0">
                <a:solidFill>
                  <a:schemeClr val="tx1"/>
                </a:solidFill>
              </a:rPr>
              <a:t>顯示所有與 </a:t>
            </a:r>
            <a:r>
              <a:rPr lang="en-US" altLang="zh-TW" sz="1500" b="1" dirty="0" err="1" smtClean="0">
                <a:solidFill>
                  <a:schemeClr val="tx1"/>
                </a:solidFill>
              </a:rPr>
              <a:t>theHouse</a:t>
            </a:r>
            <a:r>
              <a:rPr lang="zh-TW" altLang="en-US" sz="1500" b="1" dirty="0" smtClean="0">
                <a:solidFill>
                  <a:schemeClr val="tx1"/>
                </a:solidFill>
              </a:rPr>
              <a:t>相鄰 </a:t>
            </a:r>
            <a:r>
              <a:rPr lang="en-US" altLang="zh-TW" sz="1500" b="1" dirty="0" smtClean="0">
                <a:solidFill>
                  <a:schemeClr val="tx1"/>
                </a:solidFill>
              </a:rPr>
              <a:t>(</a:t>
            </a:r>
            <a:r>
              <a:rPr lang="zh-TW" altLang="en-US" sz="1500" b="1" dirty="0" smtClean="0">
                <a:solidFill>
                  <a:schemeClr val="tx1"/>
                </a:solidFill>
              </a:rPr>
              <a:t>不見得有路</a:t>
            </a:r>
            <a:r>
              <a:rPr lang="en-US" altLang="zh-TW" sz="1500" b="1" dirty="0" smtClean="0">
                <a:solidFill>
                  <a:schemeClr val="tx1"/>
                </a:solidFill>
              </a:rPr>
              <a:t>) </a:t>
            </a:r>
            <a:r>
              <a:rPr lang="zh-TW" altLang="en-US" sz="1500" b="1" dirty="0" smtClean="0">
                <a:solidFill>
                  <a:schemeClr val="tx1"/>
                </a:solidFill>
              </a:rPr>
              <a:t>的人名</a:t>
            </a:r>
            <a:r>
              <a:rPr lang="en-US" altLang="zh-TW" sz="1500" b="1" dirty="0" smtClean="0">
                <a:solidFill>
                  <a:schemeClr val="tx1"/>
                </a:solidFill>
              </a:rPr>
              <a:t> </a:t>
            </a:r>
          </a:p>
          <a:p>
            <a:pPr>
              <a:buFont typeface="Wingdings" pitchFamily="2" charset="2"/>
              <a:buNone/>
              <a:defRPr/>
            </a:pPr>
            <a:r>
              <a:rPr lang="zh-TW" altLang="en-US" sz="1500" dirty="0" smtClean="0">
                <a:solidFill>
                  <a:schemeClr val="tx1"/>
                </a:solidFill>
              </a:rPr>
              <a:t>*</a:t>
            </a:r>
          </a:p>
          <a:p>
            <a:pPr>
              <a:buFont typeface="Wingdings" pitchFamily="2" charset="2"/>
              <a:buNone/>
              <a:defRPr/>
            </a:pPr>
            <a:r>
              <a:rPr lang="zh-TW" altLang="en-US" sz="1500" dirty="0" smtClean="0">
                <a:solidFill>
                  <a:schemeClr val="tx1"/>
                </a:solidFill>
              </a:rPr>
              <a:t> * </a:t>
            </a:r>
            <a:r>
              <a:rPr lang="en-US" altLang="zh-TW" sz="1500" dirty="0" smtClean="0">
                <a:solidFill>
                  <a:schemeClr val="tx1"/>
                </a:solidFill>
              </a:rPr>
              <a:t>@</a:t>
            </a:r>
            <a:r>
              <a:rPr lang="en-US" altLang="zh-TW" sz="1500" dirty="0" err="1" smtClean="0">
                <a:solidFill>
                  <a:schemeClr val="tx1"/>
                </a:solidFill>
              </a:rPr>
              <a:t>param</a:t>
            </a:r>
            <a:r>
              <a:rPr lang="en-US" altLang="zh-TW" sz="1500" dirty="0" smtClean="0">
                <a:solidFill>
                  <a:schemeClr val="tx1"/>
                </a:solidFill>
              </a:rPr>
              <a:t> </a:t>
            </a:r>
            <a:r>
              <a:rPr lang="en-US" altLang="zh-TW" sz="1500" dirty="0" err="1" smtClean="0">
                <a:solidFill>
                  <a:schemeClr val="tx1"/>
                </a:solidFill>
              </a:rPr>
              <a:t>theHouse</a:t>
            </a:r>
            <a:r>
              <a:rPr lang="en-US" altLang="zh-TW" sz="1500" dirty="0" smtClean="0">
                <a:solidFill>
                  <a:schemeClr val="tx1"/>
                </a:solidFill>
              </a:rPr>
              <a:t> </a:t>
            </a:r>
            <a:r>
              <a:rPr lang="zh-TW" altLang="en-US" sz="1500" dirty="0" smtClean="0">
                <a:solidFill>
                  <a:schemeClr val="tx1"/>
                </a:solidFill>
              </a:rPr>
              <a:t>某個人住的 </a:t>
            </a:r>
            <a:r>
              <a:rPr lang="en-US" altLang="zh-TW" sz="1500" dirty="0" smtClean="0">
                <a:solidFill>
                  <a:schemeClr val="tx1"/>
                </a:solidFill>
              </a:rPr>
              <a:t>house</a:t>
            </a:r>
          </a:p>
          <a:p>
            <a:pPr>
              <a:buFont typeface="Wingdings" pitchFamily="2" charset="2"/>
              <a:buNone/>
              <a:defRPr/>
            </a:pPr>
            <a:r>
              <a:rPr lang="en-US" altLang="zh-TW" sz="1500" dirty="0" smtClean="0">
                <a:solidFill>
                  <a:schemeClr val="tx1"/>
                </a:solidFill>
              </a:rPr>
              <a:t> *  Time estimate: O(n</a:t>
            </a:r>
            <a:r>
              <a:rPr lang="en-US" altLang="zh-TW" sz="1500" baseline="30000" dirty="0" smtClean="0">
                <a:solidFill>
                  <a:schemeClr val="tx1"/>
                </a:solidFill>
              </a:rPr>
              <a:t>2</a:t>
            </a:r>
            <a:r>
              <a:rPr lang="en-US" altLang="zh-TW" sz="1500" dirty="0" smtClean="0">
                <a:solidFill>
                  <a:schemeClr val="tx1"/>
                </a:solidFill>
              </a:rPr>
              <a:t>)</a:t>
            </a:r>
          </a:p>
          <a:p>
            <a:pPr>
              <a:buFont typeface="Wingdings" pitchFamily="2" charset="2"/>
              <a:buNone/>
              <a:defRPr/>
            </a:pPr>
            <a:r>
              <a:rPr lang="en-US" altLang="zh-TW" sz="1500" dirty="0" smtClean="0">
                <a:solidFill>
                  <a:schemeClr val="tx1"/>
                </a:solidFill>
              </a:rPr>
              <a:t> </a:t>
            </a:r>
            <a:r>
              <a:rPr lang="zh-TW" altLang="en-US" sz="1500" dirty="0" smtClean="0">
                <a:solidFill>
                  <a:schemeClr val="tx1"/>
                </a:solidFill>
              </a:rPr>
              <a:t>* 例</a:t>
            </a:r>
            <a:r>
              <a:rPr lang="en-US" altLang="zh-TW" sz="1500" dirty="0" smtClean="0">
                <a:solidFill>
                  <a:schemeClr val="tx1"/>
                </a:solidFill>
              </a:rPr>
              <a:t>: </a:t>
            </a:r>
            <a:r>
              <a:rPr lang="zh-TW" altLang="en-US" sz="1500" dirty="0" smtClean="0">
                <a:solidFill>
                  <a:schemeClr val="tx1"/>
                </a:solidFill>
              </a:rPr>
              <a:t>若</a:t>
            </a:r>
            <a:r>
              <a:rPr lang="en-US" altLang="zh-TW" sz="1500" dirty="0" err="1" smtClean="0">
                <a:solidFill>
                  <a:schemeClr val="tx1"/>
                </a:solidFill>
              </a:rPr>
              <a:t>theHouse</a:t>
            </a:r>
            <a:r>
              <a:rPr lang="zh-TW" altLang="en-US" sz="1500" dirty="0" smtClean="0">
                <a:solidFill>
                  <a:schemeClr val="tx1"/>
                </a:solidFill>
              </a:rPr>
              <a:t>為小莉</a:t>
            </a:r>
            <a:r>
              <a:rPr lang="en-US" altLang="zh-TW" sz="1500" dirty="0" smtClean="0">
                <a:solidFill>
                  <a:schemeClr val="tx1"/>
                </a:solidFill>
              </a:rPr>
              <a:t>,</a:t>
            </a:r>
            <a:r>
              <a:rPr lang="zh-TW" altLang="en-US" sz="1500" dirty="0" smtClean="0">
                <a:solidFill>
                  <a:schemeClr val="tx1"/>
                </a:solidFill>
              </a:rPr>
              <a:t>相鄰的是 小華 阿偉</a:t>
            </a:r>
            <a:r>
              <a:rPr lang="en-US" altLang="zh-TW" sz="1500" dirty="0" smtClean="0">
                <a:solidFill>
                  <a:schemeClr val="tx1"/>
                </a:solidFill>
              </a:rPr>
              <a:t>(</a:t>
            </a:r>
            <a:r>
              <a:rPr lang="zh-TW" altLang="en-US" sz="1500" b="1" dirty="0" smtClean="0">
                <a:solidFill>
                  <a:schemeClr val="tx1"/>
                </a:solidFill>
              </a:rPr>
              <a:t>有路</a:t>
            </a:r>
            <a:r>
              <a:rPr lang="en-US" altLang="zh-TW" sz="1500" b="1" dirty="0" smtClean="0">
                <a:solidFill>
                  <a:schemeClr val="tx1"/>
                </a:solidFill>
              </a:rPr>
              <a:t>) </a:t>
            </a:r>
            <a:r>
              <a:rPr lang="en-US" altLang="zh-TW" sz="1400" dirty="0" err="1" smtClean="0">
                <a:solidFill>
                  <a:schemeClr val="tx1"/>
                </a:solidFill>
              </a:rPr>
              <a:t>小明</a:t>
            </a:r>
            <a:r>
              <a:rPr lang="en-US" altLang="zh-TW" sz="1400" dirty="0" smtClean="0">
                <a:solidFill>
                  <a:schemeClr val="tx1"/>
                </a:solidFill>
              </a:rPr>
              <a:t>(</a:t>
            </a:r>
            <a:r>
              <a:rPr lang="zh-TW" altLang="en-US" sz="1400" b="1" dirty="0" smtClean="0">
                <a:solidFill>
                  <a:schemeClr val="tx1"/>
                </a:solidFill>
              </a:rPr>
              <a:t>沒</a:t>
            </a:r>
            <a:r>
              <a:rPr lang="zh-TW" altLang="en-US" sz="1500" b="1" dirty="0" smtClean="0">
                <a:solidFill>
                  <a:schemeClr val="tx1"/>
                </a:solidFill>
              </a:rPr>
              <a:t>有路</a:t>
            </a:r>
            <a:r>
              <a:rPr lang="en-US" altLang="zh-TW" sz="1500" b="1" dirty="0" smtClean="0">
                <a:solidFill>
                  <a:schemeClr val="tx1"/>
                </a:solidFill>
              </a:rPr>
              <a:t>)</a:t>
            </a:r>
            <a:endParaRPr lang="zh-TW" altLang="en-US" sz="1500" dirty="0" smtClean="0">
              <a:solidFill>
                <a:schemeClr val="tx1"/>
              </a:solidFill>
            </a:endParaRPr>
          </a:p>
          <a:p>
            <a:pPr>
              <a:buFont typeface="Wingdings" pitchFamily="2" charset="2"/>
              <a:buNone/>
              <a:defRPr/>
            </a:pPr>
            <a:r>
              <a:rPr lang="en-US" altLang="zh-TW" sz="1500" dirty="0" smtClean="0">
                <a:solidFill>
                  <a:schemeClr val="tx1"/>
                </a:solidFill>
              </a:rPr>
              <a:t>--------------------------------------------------------------------------------*/</a:t>
            </a:r>
          </a:p>
          <a:p>
            <a:pPr>
              <a:buFont typeface="Wingdings" pitchFamily="2" charset="2"/>
              <a:buNone/>
              <a:defRPr/>
            </a:pPr>
            <a:r>
              <a:rPr lang="en-US" altLang="zh-TW" sz="1600" dirty="0" smtClean="0">
                <a:solidFill>
                  <a:schemeClr val="tx1"/>
                </a:solidFill>
              </a:rPr>
              <a:t>public void </a:t>
            </a:r>
            <a:r>
              <a:rPr lang="en-US" altLang="zh-TW" sz="1600" dirty="0" err="1" smtClean="0">
                <a:solidFill>
                  <a:schemeClr val="tx1"/>
                </a:solidFill>
              </a:rPr>
              <a:t>showAllAdjacencies</a:t>
            </a:r>
            <a:r>
              <a:rPr lang="en-US" altLang="zh-TW" sz="1600" dirty="0" smtClean="0">
                <a:solidFill>
                  <a:schemeClr val="tx1"/>
                </a:solidFill>
              </a:rPr>
              <a:t> (Houses </a:t>
            </a:r>
            <a:r>
              <a:rPr lang="en-US" altLang="zh-TW" sz="1600" dirty="0" err="1" smtClean="0">
                <a:solidFill>
                  <a:schemeClr val="tx1"/>
                </a:solidFill>
              </a:rPr>
              <a:t>theHouse</a:t>
            </a:r>
            <a:r>
              <a:rPr lang="en-US" altLang="zh-TW" sz="1600" dirty="0" smtClean="0">
                <a:solidFill>
                  <a:schemeClr val="tx1"/>
                </a:solidFill>
              </a:rPr>
              <a:t>)</a:t>
            </a:r>
          </a:p>
          <a:p>
            <a:pPr>
              <a:buFont typeface="Wingdings" pitchFamily="2" charset="2"/>
              <a:buNone/>
              <a:defRPr/>
            </a:pPr>
            <a:r>
              <a:rPr lang="en-US" altLang="zh-TW" sz="1600" dirty="0" smtClean="0">
                <a:solidFill>
                  <a:schemeClr val="tx1"/>
                </a:solidFill>
              </a:rPr>
              <a:t>	1. </a:t>
            </a:r>
            <a:r>
              <a:rPr lang="zh-TW" altLang="en-US" sz="1600" dirty="0" smtClean="0">
                <a:solidFill>
                  <a:schemeClr val="tx1"/>
                </a:solidFill>
              </a:rPr>
              <a:t>找從 </a:t>
            </a:r>
            <a:r>
              <a:rPr lang="en-US" altLang="zh-TW" sz="1600" dirty="0" err="1" smtClean="0">
                <a:solidFill>
                  <a:schemeClr val="tx1"/>
                </a:solidFill>
              </a:rPr>
              <a:t>theHouse</a:t>
            </a:r>
            <a:r>
              <a:rPr lang="en-US" altLang="zh-TW" sz="1600" dirty="0" smtClean="0">
                <a:solidFill>
                  <a:schemeClr val="tx1"/>
                </a:solidFill>
              </a:rPr>
              <a:t> </a:t>
            </a:r>
            <a:r>
              <a:rPr lang="zh-TW" altLang="en-US" sz="1600" dirty="0" smtClean="0">
                <a:solidFill>
                  <a:schemeClr val="tx1"/>
                </a:solidFill>
              </a:rPr>
              <a:t>可到的 </a:t>
            </a:r>
            <a:r>
              <a:rPr lang="en-US" altLang="zh-TW" sz="1600" dirty="0" err="1" smtClean="0">
                <a:solidFill>
                  <a:schemeClr val="tx1"/>
                </a:solidFill>
              </a:rPr>
              <a:t>toHousesList</a:t>
            </a:r>
            <a:r>
              <a:rPr lang="en-US" altLang="zh-TW" sz="1600" dirty="0" smtClean="0">
                <a:solidFill>
                  <a:schemeClr val="tx1"/>
                </a:solidFill>
              </a:rPr>
              <a:t> </a:t>
            </a:r>
            <a:r>
              <a:rPr lang="zh-TW" altLang="en-US" sz="1600" dirty="0" smtClean="0">
                <a:solidFill>
                  <a:schemeClr val="tx1"/>
                </a:solidFill>
              </a:rPr>
              <a:t>如小華 阿偉 </a:t>
            </a:r>
            <a:r>
              <a:rPr lang="en-US" altLang="zh-TW" sz="1600" dirty="0" smtClean="0">
                <a:solidFill>
                  <a:schemeClr val="tx1"/>
                </a:solidFill>
              </a:rPr>
              <a:t>O(n)</a:t>
            </a:r>
          </a:p>
          <a:p>
            <a:pPr>
              <a:buFont typeface="Wingdings" pitchFamily="2" charset="2"/>
              <a:buNone/>
              <a:defRPr/>
            </a:pPr>
            <a:r>
              <a:rPr lang="en-US" altLang="zh-TW" sz="1600" dirty="0" smtClean="0">
                <a:solidFill>
                  <a:schemeClr val="tx1"/>
                </a:solidFill>
              </a:rPr>
              <a:t>	2.</a:t>
            </a:r>
            <a:r>
              <a:rPr lang="zh-TW" altLang="en-US" sz="1600" dirty="0" smtClean="0">
                <a:solidFill>
                  <a:schemeClr val="tx1"/>
                </a:solidFill>
              </a:rPr>
              <a:t>顯示 </a:t>
            </a:r>
            <a:r>
              <a:rPr lang="en-US" altLang="zh-TW" sz="1600" dirty="0" err="1" smtClean="0">
                <a:solidFill>
                  <a:schemeClr val="tx1"/>
                </a:solidFill>
              </a:rPr>
              <a:t>toHousesList</a:t>
            </a:r>
            <a:r>
              <a:rPr lang="en-US" altLang="zh-TW" sz="1600" dirty="0" smtClean="0">
                <a:solidFill>
                  <a:schemeClr val="tx1"/>
                </a:solidFill>
              </a:rPr>
              <a:t> </a:t>
            </a:r>
            <a:r>
              <a:rPr kumimoji="0" lang="zh-TW" altLang="en-US" sz="1600" dirty="0" smtClean="0">
                <a:solidFill>
                  <a:schemeClr val="tx1"/>
                </a:solidFill>
              </a:rPr>
              <a:t> </a:t>
            </a:r>
            <a:r>
              <a:rPr lang="en-US" altLang="zh-TW" sz="1600" dirty="0" err="1" smtClean="0">
                <a:solidFill>
                  <a:schemeClr val="tx1"/>
                </a:solidFill>
              </a:rPr>
              <a:t>showNames</a:t>
            </a:r>
            <a:r>
              <a:rPr lang="en-US" altLang="zh-TW" sz="1600" dirty="0" smtClean="0">
                <a:solidFill>
                  <a:schemeClr val="tx1"/>
                </a:solidFill>
              </a:rPr>
              <a:t>(</a:t>
            </a:r>
            <a:r>
              <a:rPr lang="en-US" altLang="zh-TW" sz="1600" dirty="0" err="1" smtClean="0">
                <a:solidFill>
                  <a:schemeClr val="tx1"/>
                </a:solidFill>
              </a:rPr>
              <a:t>toHousesList</a:t>
            </a:r>
            <a:r>
              <a:rPr lang="en-US" altLang="zh-TW" sz="1600" dirty="0" smtClean="0">
                <a:solidFill>
                  <a:schemeClr val="tx1"/>
                </a:solidFill>
              </a:rPr>
              <a:t>) </a:t>
            </a:r>
          </a:p>
          <a:p>
            <a:pPr>
              <a:buFont typeface="Wingdings" pitchFamily="2" charset="2"/>
              <a:buNone/>
              <a:defRPr/>
            </a:pPr>
            <a:endParaRPr lang="zh-TW" altLang="en-US" sz="1600" dirty="0" smtClean="0">
              <a:solidFill>
                <a:schemeClr val="tx1"/>
              </a:solidFill>
            </a:endParaRPr>
          </a:p>
          <a:p>
            <a:pPr>
              <a:buFont typeface="Wingdings" pitchFamily="2" charset="2"/>
              <a:buNone/>
              <a:defRPr/>
            </a:pPr>
            <a:r>
              <a:rPr lang="en-US" altLang="zh-TW" sz="1600" dirty="0" smtClean="0">
                <a:solidFill>
                  <a:schemeClr val="tx1"/>
                </a:solidFill>
              </a:rPr>
              <a:t>	3. </a:t>
            </a:r>
            <a:r>
              <a:rPr lang="zh-TW" altLang="en-US" sz="1600" dirty="0" smtClean="0">
                <a:solidFill>
                  <a:schemeClr val="tx1"/>
                </a:solidFill>
              </a:rPr>
              <a:t>找可到 </a:t>
            </a:r>
            <a:r>
              <a:rPr lang="en-US" altLang="zh-TW" sz="1600" dirty="0" err="1" smtClean="0">
                <a:solidFill>
                  <a:schemeClr val="tx1"/>
                </a:solidFill>
              </a:rPr>
              <a:t>theHouse</a:t>
            </a:r>
            <a:r>
              <a:rPr lang="en-US" altLang="zh-TW" sz="1600" dirty="0" smtClean="0">
                <a:solidFill>
                  <a:schemeClr val="tx1"/>
                </a:solidFill>
              </a:rPr>
              <a:t> </a:t>
            </a:r>
            <a:r>
              <a:rPr lang="zh-TW" altLang="en-US" sz="1600" dirty="0" smtClean="0">
                <a:solidFill>
                  <a:schemeClr val="tx1"/>
                </a:solidFill>
              </a:rPr>
              <a:t>的 </a:t>
            </a:r>
            <a:r>
              <a:rPr lang="en-US" altLang="zh-TW" sz="1600" dirty="0" err="1" smtClean="0">
                <a:solidFill>
                  <a:schemeClr val="tx1"/>
                </a:solidFill>
              </a:rPr>
              <a:t>fromHousesList</a:t>
            </a:r>
            <a:r>
              <a:rPr lang="en-US" altLang="zh-TW" sz="1600" dirty="0" smtClean="0">
                <a:solidFill>
                  <a:schemeClr val="tx1"/>
                </a:solidFill>
              </a:rPr>
              <a:t> 例 </a:t>
            </a:r>
            <a:r>
              <a:rPr lang="en-US" altLang="zh-TW" sz="1600" dirty="0" err="1" smtClean="0">
                <a:solidFill>
                  <a:schemeClr val="tx1"/>
                </a:solidFill>
              </a:rPr>
              <a:t>小明</a:t>
            </a:r>
            <a:r>
              <a:rPr lang="en-US" altLang="zh-TW" sz="1600" dirty="0" smtClean="0">
                <a:solidFill>
                  <a:schemeClr val="tx1"/>
                </a:solidFill>
              </a:rPr>
              <a:t> O(n</a:t>
            </a:r>
            <a:r>
              <a:rPr lang="en-US" altLang="zh-TW" sz="1600" baseline="30000" dirty="0" smtClean="0">
                <a:solidFill>
                  <a:schemeClr val="tx1"/>
                </a:solidFill>
              </a:rPr>
              <a:t>2</a:t>
            </a:r>
            <a:r>
              <a:rPr lang="en-US" altLang="zh-TW" sz="1600" dirty="0" smtClean="0">
                <a:solidFill>
                  <a:schemeClr val="tx1"/>
                </a:solidFill>
              </a:rPr>
              <a:t>)</a:t>
            </a:r>
          </a:p>
          <a:p>
            <a:pPr>
              <a:buFont typeface="Wingdings" pitchFamily="2" charset="2"/>
              <a:buNone/>
              <a:defRPr/>
            </a:pPr>
            <a:r>
              <a:rPr lang="en-US" altLang="zh-TW" sz="1600" dirty="0" smtClean="0">
                <a:solidFill>
                  <a:schemeClr val="tx1"/>
                </a:solidFill>
              </a:rPr>
              <a:t>	4. </a:t>
            </a:r>
            <a:r>
              <a:rPr lang="zh-TW" altLang="en-US" sz="1600" dirty="0" smtClean="0">
                <a:solidFill>
                  <a:schemeClr val="tx1"/>
                </a:solidFill>
              </a:rPr>
              <a:t>顯示 </a:t>
            </a:r>
            <a:r>
              <a:rPr lang="en-US" altLang="zh-TW" sz="1600" dirty="0" err="1" smtClean="0">
                <a:solidFill>
                  <a:schemeClr val="tx1"/>
                </a:solidFill>
              </a:rPr>
              <a:t>fromHousesList</a:t>
            </a:r>
            <a:r>
              <a:rPr lang="en-US" altLang="zh-TW" sz="1600" dirty="0" smtClean="0">
                <a:solidFill>
                  <a:schemeClr val="tx1"/>
                </a:solidFill>
              </a:rPr>
              <a:t> </a:t>
            </a:r>
            <a:r>
              <a:rPr lang="zh-TW" altLang="en-US" sz="1600" dirty="0" smtClean="0">
                <a:solidFill>
                  <a:schemeClr val="tx1"/>
                </a:solidFill>
              </a:rPr>
              <a:t> </a:t>
            </a:r>
            <a:r>
              <a:rPr lang="en-US" altLang="zh-TW" sz="1600" dirty="0" err="1" smtClean="0">
                <a:solidFill>
                  <a:schemeClr val="tx1"/>
                </a:solidFill>
              </a:rPr>
              <a:t>showNames</a:t>
            </a:r>
            <a:r>
              <a:rPr lang="en-US" altLang="zh-TW" sz="1600" dirty="0" smtClean="0">
                <a:solidFill>
                  <a:schemeClr val="tx1"/>
                </a:solidFill>
              </a:rPr>
              <a:t>(</a:t>
            </a:r>
            <a:r>
              <a:rPr lang="en-US" altLang="zh-TW" sz="1600" dirty="0" err="1" smtClean="0">
                <a:solidFill>
                  <a:schemeClr val="tx1"/>
                </a:solidFill>
              </a:rPr>
              <a:t>fromHousesList</a:t>
            </a:r>
            <a:r>
              <a:rPr lang="en-US" altLang="zh-TW" sz="1600" dirty="0" smtClean="0">
                <a:solidFill>
                  <a:schemeClr val="tx1"/>
                </a:solidFill>
              </a:rPr>
              <a:t>) </a:t>
            </a:r>
          </a:p>
        </p:txBody>
      </p:sp>
      <p:sp>
        <p:nvSpPr>
          <p:cNvPr id="4" name="投影片編號版面配置區 3"/>
          <p:cNvSpPr txBox="1">
            <a:spLocks noGrp="1"/>
          </p:cNvSpPr>
          <p:nvPr/>
        </p:nvSpPr>
        <p:spPr bwMode="auto">
          <a:xfrm>
            <a:off x="8737600" y="6243638"/>
            <a:ext cx="2844800" cy="457200"/>
          </a:xfrm>
          <a:prstGeom prst="rect">
            <a:avLst/>
          </a:prstGeom>
          <a:noFill/>
          <a:ln>
            <a:miter lim="800000"/>
            <a:headEnd/>
            <a:tailEnd/>
          </a:ln>
        </p:spPr>
        <p:txBody>
          <a:bodyPr/>
          <a:lstStyle/>
          <a:p>
            <a:pPr algn="r">
              <a:defRPr/>
            </a:pPr>
            <a:fld id="{CB7E3C2F-7C55-434D-8E6C-AC0D482FAE59}" type="slidenum">
              <a:rPr kumimoji="0" lang="zh-TW" altLang="en-US" sz="1000">
                <a:effectLst>
                  <a:outerShdw blurRad="38100" dist="38100" dir="2700000" algn="tl">
                    <a:srgbClr val="000000"/>
                  </a:outerShdw>
                </a:effectLst>
                <a:ea typeface="新細明體" pitchFamily="18" charset="-120"/>
              </a:rPr>
              <a:pPr algn="r">
                <a:defRPr/>
              </a:pPr>
              <a:t>444</a:t>
            </a:fld>
            <a:endParaRPr kumimoji="0" lang="en-US" altLang="zh-TW" sz="1000">
              <a:effectLst>
                <a:outerShdw blurRad="38100" dist="38100" dir="2700000" algn="tl">
                  <a:srgbClr val="000000"/>
                </a:outerShdw>
              </a:effectLst>
              <a:ea typeface="新細明體" pitchFamily="18" charset="-120"/>
            </a:endParaRPr>
          </a:p>
        </p:txBody>
      </p:sp>
    </p:spTree>
    <p:extLst>
      <p:ext uri="{BB962C8B-B14F-4D97-AF65-F5344CB8AC3E}">
        <p14:creationId xmlns:p14="http://schemas.microsoft.com/office/powerpoint/2010/main" val="79482900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idx="4294967295"/>
          </p:nvPr>
        </p:nvSpPr>
        <p:spPr>
          <a:xfrm>
            <a:off x="0" y="277814"/>
            <a:ext cx="10972800" cy="1139825"/>
          </a:xfrm>
        </p:spPr>
        <p:txBody>
          <a:bodyPr/>
          <a:lstStyle/>
          <a:p>
            <a:pPr>
              <a:defRPr/>
            </a:pPr>
            <a:r>
              <a:rPr lang="zh-TW" altLang="en-US" dirty="0" smtClean="0">
                <a:solidFill>
                  <a:schemeClr val="tx1"/>
                </a:solidFill>
                <a:ea typeface="標楷體" pitchFamily="65" charset="-120"/>
              </a:rPr>
              <a:t>演算法設計例子</a:t>
            </a:r>
            <a:r>
              <a:rPr lang="en-US" altLang="zh-TW" dirty="0" smtClean="0">
                <a:solidFill>
                  <a:schemeClr val="tx1"/>
                </a:solidFill>
                <a:ea typeface="標楷體" pitchFamily="65" charset="-120"/>
              </a:rPr>
              <a:t>(Cont.)</a:t>
            </a:r>
            <a:endParaRPr lang="zh-TW" altLang="en-US" dirty="0" smtClean="0">
              <a:solidFill>
                <a:schemeClr val="tx1"/>
              </a:solidFill>
            </a:endParaRPr>
          </a:p>
        </p:txBody>
      </p:sp>
      <p:sp>
        <p:nvSpPr>
          <p:cNvPr id="3" name="內容版面配置區 2"/>
          <p:cNvSpPr>
            <a:spLocks noGrp="1"/>
          </p:cNvSpPr>
          <p:nvPr>
            <p:ph idx="4294967295"/>
          </p:nvPr>
        </p:nvSpPr>
        <p:spPr>
          <a:xfrm>
            <a:off x="1219200" y="1196975"/>
            <a:ext cx="10972800" cy="5111750"/>
          </a:xfrm>
        </p:spPr>
        <p:txBody>
          <a:bodyPr/>
          <a:lstStyle/>
          <a:p>
            <a:pPr>
              <a:buFont typeface="Wingdings" pitchFamily="2" charset="2"/>
              <a:buNone/>
              <a:defRPr/>
            </a:pPr>
            <a:r>
              <a:rPr lang="en-US" altLang="zh-TW" sz="2000" dirty="0" smtClean="0">
                <a:solidFill>
                  <a:schemeClr val="tx1"/>
                </a:solidFill>
              </a:rPr>
              <a:t>/*--------------------------------------------------------</a:t>
            </a:r>
          </a:p>
          <a:p>
            <a:pPr>
              <a:buFont typeface="Wingdings" pitchFamily="2" charset="2"/>
              <a:buNone/>
              <a:defRPr/>
            </a:pPr>
            <a:r>
              <a:rPr lang="en-US" altLang="zh-TW" sz="2000" dirty="0" smtClean="0">
                <a:solidFill>
                  <a:schemeClr val="tx1"/>
                </a:solidFill>
              </a:rPr>
              <a:t> * </a:t>
            </a:r>
            <a:r>
              <a:rPr lang="en-US" altLang="zh-TW" sz="2000" b="1" dirty="0" err="1" smtClean="0">
                <a:solidFill>
                  <a:schemeClr val="tx1"/>
                </a:solidFill>
              </a:rPr>
              <a:t>showNames</a:t>
            </a:r>
            <a:r>
              <a:rPr lang="en-US" altLang="zh-TW" sz="2000" b="1" dirty="0" smtClean="0">
                <a:solidFill>
                  <a:schemeClr val="tx1"/>
                </a:solidFill>
              </a:rPr>
              <a:t> </a:t>
            </a:r>
            <a:r>
              <a:rPr lang="zh-TW" altLang="en-US" sz="2000" b="1" dirty="0" smtClean="0">
                <a:solidFill>
                  <a:schemeClr val="tx1"/>
                </a:solidFill>
              </a:rPr>
              <a:t>顯示 </a:t>
            </a:r>
            <a:r>
              <a:rPr lang="en-US" altLang="zh-TW" sz="2000" b="1" dirty="0" err="1" smtClean="0">
                <a:solidFill>
                  <a:schemeClr val="tx1"/>
                </a:solidFill>
              </a:rPr>
              <a:t>houseList</a:t>
            </a:r>
            <a:r>
              <a:rPr lang="en-US" altLang="zh-TW" sz="2000" b="1" dirty="0" smtClean="0">
                <a:solidFill>
                  <a:schemeClr val="tx1"/>
                </a:solidFill>
              </a:rPr>
              <a:t> </a:t>
            </a:r>
            <a:r>
              <a:rPr lang="zh-TW" altLang="en-US" sz="2000" b="1" dirty="0" smtClean="0">
                <a:solidFill>
                  <a:schemeClr val="tx1"/>
                </a:solidFill>
              </a:rPr>
              <a:t>各人名</a:t>
            </a:r>
          </a:p>
          <a:p>
            <a:pPr>
              <a:buFont typeface="Wingdings" pitchFamily="2" charset="2"/>
              <a:buNone/>
              <a:defRPr/>
            </a:pPr>
            <a:r>
              <a:rPr lang="en-US" altLang="zh-TW" sz="2000" b="1" dirty="0" smtClean="0">
                <a:solidFill>
                  <a:schemeClr val="tx1"/>
                </a:solidFill>
              </a:rPr>
              <a:t> *  </a:t>
            </a:r>
          </a:p>
          <a:p>
            <a:pPr>
              <a:buFont typeface="Wingdings" pitchFamily="2" charset="2"/>
              <a:buNone/>
              <a:defRPr/>
            </a:pPr>
            <a:r>
              <a:rPr lang="en-US" altLang="zh-TW" sz="2000" dirty="0" smtClean="0">
                <a:solidFill>
                  <a:schemeClr val="tx1"/>
                </a:solidFill>
              </a:rPr>
              <a:t> * @</a:t>
            </a:r>
            <a:r>
              <a:rPr lang="en-US" altLang="zh-TW" sz="2000" dirty="0" err="1" smtClean="0">
                <a:solidFill>
                  <a:schemeClr val="tx1"/>
                </a:solidFill>
              </a:rPr>
              <a:t>param</a:t>
            </a:r>
            <a:r>
              <a:rPr lang="en-US" altLang="zh-TW" sz="2000" dirty="0" smtClean="0">
                <a:solidFill>
                  <a:schemeClr val="tx1"/>
                </a:solidFill>
              </a:rPr>
              <a:t> </a:t>
            </a:r>
            <a:r>
              <a:rPr lang="en-US" altLang="zh-TW" sz="2000" dirty="0" err="1" smtClean="0">
                <a:solidFill>
                  <a:schemeClr val="tx1"/>
                </a:solidFill>
              </a:rPr>
              <a:t>houseList</a:t>
            </a:r>
            <a:r>
              <a:rPr lang="en-US" altLang="zh-TW" sz="2000" dirty="0" smtClean="0">
                <a:solidFill>
                  <a:schemeClr val="tx1"/>
                </a:solidFill>
              </a:rPr>
              <a:t>  例 </a:t>
            </a:r>
            <a:r>
              <a:rPr lang="zh-TW" altLang="en-US" sz="2000" dirty="0" smtClean="0">
                <a:solidFill>
                  <a:schemeClr val="tx1"/>
                </a:solidFill>
              </a:rPr>
              <a:t>小華 阿偉</a:t>
            </a:r>
          </a:p>
          <a:p>
            <a:pPr>
              <a:buFont typeface="Wingdings" pitchFamily="2" charset="2"/>
              <a:buNone/>
              <a:defRPr/>
            </a:pPr>
            <a:r>
              <a:rPr lang="en-US" altLang="zh-TW" sz="2000" dirty="0" smtClean="0">
                <a:solidFill>
                  <a:schemeClr val="tx1"/>
                </a:solidFill>
              </a:rPr>
              <a:t> * Time estimate: O(n)</a:t>
            </a:r>
          </a:p>
          <a:p>
            <a:pPr>
              <a:buFont typeface="Wingdings" pitchFamily="2" charset="2"/>
              <a:buNone/>
              <a:defRPr/>
            </a:pPr>
            <a:r>
              <a:rPr lang="en-US" altLang="zh-TW" sz="2000" dirty="0" smtClean="0">
                <a:solidFill>
                  <a:schemeClr val="tx1"/>
                </a:solidFill>
              </a:rPr>
              <a:t> --------------------------------------------------------*/</a:t>
            </a:r>
          </a:p>
          <a:p>
            <a:pPr>
              <a:buFont typeface="Wingdings" pitchFamily="2" charset="2"/>
              <a:buNone/>
              <a:defRPr/>
            </a:pPr>
            <a:r>
              <a:rPr lang="en-US" altLang="zh-TW" sz="2400" dirty="0" smtClean="0">
                <a:solidFill>
                  <a:schemeClr val="tx1"/>
                </a:solidFill>
              </a:rPr>
              <a:t>private void </a:t>
            </a:r>
            <a:r>
              <a:rPr lang="en-US" altLang="zh-TW" sz="2400" dirty="0" err="1" smtClean="0">
                <a:solidFill>
                  <a:schemeClr val="tx1"/>
                </a:solidFill>
              </a:rPr>
              <a:t>showNames</a:t>
            </a:r>
            <a:r>
              <a:rPr lang="en-US" altLang="zh-TW" sz="2400" dirty="0" smtClean="0">
                <a:solidFill>
                  <a:schemeClr val="tx1"/>
                </a:solidFill>
              </a:rPr>
              <a:t> (</a:t>
            </a:r>
            <a:r>
              <a:rPr lang="en-US" altLang="zh-TW" sz="2400" dirty="0" err="1" smtClean="0">
                <a:solidFill>
                  <a:schemeClr val="tx1"/>
                </a:solidFill>
              </a:rPr>
              <a:t>HouseList</a:t>
            </a:r>
            <a:r>
              <a:rPr lang="en-US" altLang="zh-TW" sz="2400" dirty="0" smtClean="0">
                <a:solidFill>
                  <a:schemeClr val="tx1"/>
                </a:solidFill>
              </a:rPr>
              <a:t>  </a:t>
            </a:r>
            <a:r>
              <a:rPr lang="en-US" altLang="zh-TW" sz="2400" dirty="0" err="1" smtClean="0">
                <a:solidFill>
                  <a:schemeClr val="tx1"/>
                </a:solidFill>
              </a:rPr>
              <a:t>houseList</a:t>
            </a:r>
            <a:r>
              <a:rPr lang="en-US" altLang="zh-TW" sz="2400" dirty="0" smtClean="0">
                <a:solidFill>
                  <a:schemeClr val="tx1"/>
                </a:solidFill>
              </a:rPr>
              <a:t>)</a:t>
            </a:r>
          </a:p>
          <a:p>
            <a:pPr>
              <a:buFont typeface="Wingdings" pitchFamily="2" charset="2"/>
              <a:buNone/>
              <a:defRPr/>
            </a:pPr>
            <a:r>
              <a:rPr lang="en-US" altLang="zh-TW" sz="2400" dirty="0" smtClean="0">
                <a:solidFill>
                  <a:schemeClr val="tx1"/>
                </a:solidFill>
              </a:rPr>
              <a:t>	</a:t>
            </a:r>
          </a:p>
          <a:p>
            <a:pPr>
              <a:buFont typeface="Wingdings" pitchFamily="2" charset="2"/>
              <a:buNone/>
              <a:defRPr/>
            </a:pPr>
            <a:r>
              <a:rPr lang="zh-TW" altLang="en-US" sz="2400" dirty="0" smtClean="0">
                <a:solidFill>
                  <a:schemeClr val="tx1"/>
                </a:solidFill>
              </a:rPr>
              <a:t>	</a:t>
            </a:r>
            <a:r>
              <a:rPr lang="en-US" altLang="zh-TW" sz="2400" dirty="0" smtClean="0">
                <a:solidFill>
                  <a:schemeClr val="tx1"/>
                </a:solidFill>
              </a:rPr>
              <a:t>loop </a:t>
            </a:r>
            <a:r>
              <a:rPr lang="zh-TW" altLang="en-US" sz="2400" dirty="0" smtClean="0">
                <a:solidFill>
                  <a:schemeClr val="tx1"/>
                </a:solidFill>
              </a:rPr>
              <a:t>顯示 </a:t>
            </a:r>
            <a:r>
              <a:rPr lang="en-US" altLang="zh-TW" sz="2400" dirty="0" err="1" smtClean="0">
                <a:solidFill>
                  <a:schemeClr val="tx1"/>
                </a:solidFill>
              </a:rPr>
              <a:t>houseList</a:t>
            </a:r>
            <a:r>
              <a:rPr lang="en-US" altLang="zh-TW" sz="2400" dirty="0" smtClean="0">
                <a:solidFill>
                  <a:schemeClr val="tx1"/>
                </a:solidFill>
              </a:rPr>
              <a:t> </a:t>
            </a:r>
            <a:r>
              <a:rPr lang="zh-TW" altLang="en-US" sz="2400" dirty="0" smtClean="0">
                <a:solidFill>
                  <a:schemeClr val="tx1"/>
                </a:solidFill>
              </a:rPr>
              <a:t>各元素所含的人名 </a:t>
            </a:r>
            <a:r>
              <a:rPr lang="en-US" altLang="zh-TW" sz="2400" dirty="0" smtClean="0">
                <a:solidFill>
                  <a:schemeClr val="tx1"/>
                </a:solidFill>
              </a:rPr>
              <a:t>end loop</a:t>
            </a:r>
          </a:p>
          <a:p>
            <a:pPr>
              <a:buFont typeface="Wingdings" pitchFamily="2" charset="2"/>
              <a:buNone/>
              <a:defRPr/>
            </a:pPr>
            <a:r>
              <a:rPr lang="en-US" altLang="zh-TW" sz="2400" dirty="0" smtClean="0">
                <a:solidFill>
                  <a:schemeClr val="tx1"/>
                </a:solidFill>
              </a:rPr>
              <a:t>	</a:t>
            </a:r>
          </a:p>
        </p:txBody>
      </p:sp>
      <p:sp>
        <p:nvSpPr>
          <p:cNvPr id="4" name="投影片編號版面配置區 3"/>
          <p:cNvSpPr txBox="1">
            <a:spLocks noGrp="1"/>
          </p:cNvSpPr>
          <p:nvPr/>
        </p:nvSpPr>
        <p:spPr bwMode="auto">
          <a:xfrm>
            <a:off x="8737600" y="6243638"/>
            <a:ext cx="2844800" cy="457200"/>
          </a:xfrm>
          <a:prstGeom prst="rect">
            <a:avLst/>
          </a:prstGeom>
          <a:noFill/>
          <a:ln>
            <a:miter lim="800000"/>
            <a:headEnd/>
            <a:tailEnd/>
          </a:ln>
        </p:spPr>
        <p:txBody>
          <a:bodyPr/>
          <a:lstStyle/>
          <a:p>
            <a:pPr algn="r">
              <a:defRPr/>
            </a:pPr>
            <a:fld id="{622CB84A-BAB0-47FD-A139-C98EBC5FE311}" type="slidenum">
              <a:rPr kumimoji="0" lang="zh-TW" altLang="en-US" sz="1000">
                <a:effectLst>
                  <a:outerShdw blurRad="38100" dist="38100" dir="2700000" algn="tl">
                    <a:srgbClr val="000000"/>
                  </a:outerShdw>
                </a:effectLst>
                <a:ea typeface="新細明體" pitchFamily="18" charset="-120"/>
              </a:rPr>
              <a:pPr algn="r">
                <a:defRPr/>
              </a:pPr>
              <a:t>445</a:t>
            </a:fld>
            <a:endParaRPr kumimoji="0" lang="en-US" altLang="zh-TW" sz="1000">
              <a:effectLst>
                <a:outerShdw blurRad="38100" dist="38100" dir="2700000" algn="tl">
                  <a:srgbClr val="000000"/>
                </a:outerShdw>
              </a:effectLst>
              <a:ea typeface="新細明體" pitchFamily="18" charset="-120"/>
            </a:endParaRPr>
          </a:p>
        </p:txBody>
      </p:sp>
    </p:spTree>
    <p:extLst>
      <p:ext uri="{BB962C8B-B14F-4D97-AF65-F5344CB8AC3E}">
        <p14:creationId xmlns:p14="http://schemas.microsoft.com/office/powerpoint/2010/main" val="1421542947"/>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A532E5A-47B5-4D7B-9210-F1CCFA436E0E}" type="slidenum">
              <a:rPr lang="zh-TW" altLang="en-US" smtClean="0">
                <a:solidFill>
                  <a:schemeClr val="tx1"/>
                </a:solidFill>
              </a:rPr>
              <a:pPr>
                <a:defRPr/>
              </a:pPr>
              <a:t>446</a:t>
            </a:fld>
            <a:endParaRPr lang="en-US" altLang="zh-TW">
              <a:solidFill>
                <a:schemeClr val="tx1"/>
              </a:solidFill>
            </a:endParaRPr>
          </a:p>
        </p:txBody>
      </p:sp>
      <p:sp>
        <p:nvSpPr>
          <p:cNvPr id="191490"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ea typeface="標楷體" pitchFamily="65" charset="-120"/>
              </a:rPr>
              <a:t>9.</a:t>
            </a:r>
            <a:r>
              <a:rPr lang="zh-TW" altLang="en-US" dirty="0" smtClean="0">
                <a:solidFill>
                  <a:schemeClr val="tx1"/>
                </a:solidFill>
                <a:latin typeface="Times New Roman" pitchFamily="18" charset="0"/>
                <a:ea typeface="標楷體" pitchFamily="65" charset="-120"/>
              </a:rPr>
              <a:t>補上程式碼 </a:t>
            </a:r>
            <a:r>
              <a:rPr lang="en-US" altLang="zh-TW" dirty="0" smtClean="0">
                <a:solidFill>
                  <a:schemeClr val="tx1"/>
                </a:solidFill>
                <a:latin typeface="Times New Roman" pitchFamily="18" charset="0"/>
                <a:ea typeface="標楷體" pitchFamily="65" charset="-120"/>
              </a:rPr>
              <a:t>(Coding)</a:t>
            </a:r>
            <a:endParaRPr lang="zh-TW" altLang="en-US" dirty="0" smtClean="0">
              <a:solidFill>
                <a:schemeClr val="tx1"/>
              </a:solidFill>
              <a:latin typeface="Times New Roman" pitchFamily="18" charset="0"/>
              <a:ea typeface="標楷體" pitchFamily="65" charset="-120"/>
            </a:endParaRPr>
          </a:p>
        </p:txBody>
      </p:sp>
      <p:sp>
        <p:nvSpPr>
          <p:cNvPr id="191491" name="Rectangle 3"/>
          <p:cNvSpPr>
            <a:spLocks noGrp="1" noChangeArrowheads="1"/>
          </p:cNvSpPr>
          <p:nvPr>
            <p:ph sz="quarter" idx="4294967295"/>
          </p:nvPr>
        </p:nvSpPr>
        <p:spPr>
          <a:xfrm>
            <a:off x="1524000" y="1911096"/>
            <a:ext cx="8534400" cy="3383280"/>
          </a:xfrm>
          <a:prstGeom prst="rect">
            <a:avLst/>
          </a:prstGeom>
        </p:spPr>
        <p:txBody>
          <a:bodyPr>
            <a:normAutofit lnSpcReduction="10000"/>
          </a:bodyPr>
          <a:lstStyle/>
          <a:p>
            <a:pPr eaLnBrk="1" hangingPunct="1">
              <a:defRPr/>
            </a:pPr>
            <a:r>
              <a:rPr lang="zh-TW" altLang="en-US" dirty="0" smtClean="0">
                <a:solidFill>
                  <a:schemeClr val="tx1"/>
                </a:solidFill>
                <a:latin typeface="標楷體" pitchFamily="65" charset="-120"/>
                <a:ea typeface="標楷體" pitchFamily="65" charset="-120"/>
              </a:rPr>
              <a:t>將虛擬碼改成註解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加</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及 *</a:t>
            </a:r>
            <a:r>
              <a:rPr lang="en-US" altLang="zh-TW" dirty="0" smtClean="0">
                <a:solidFill>
                  <a:schemeClr val="tx1"/>
                </a:solidFill>
                <a:latin typeface="標楷體" pitchFamily="65" charset="-120"/>
                <a:ea typeface="標楷體" pitchFamily="65" charset="-120"/>
              </a:rPr>
              <a:t>/)</a:t>
            </a:r>
          </a:p>
          <a:p>
            <a:pPr eaLnBrk="1" hangingPunct="1">
              <a:defRPr/>
            </a:pPr>
            <a:r>
              <a:rPr lang="zh-TW" altLang="en-US" dirty="0" smtClean="0">
                <a:solidFill>
                  <a:schemeClr val="tx1"/>
                </a:solidFill>
                <a:latin typeface="標楷體" pitchFamily="65" charset="-120"/>
                <a:ea typeface="標楷體" pitchFamily="65" charset="-120"/>
              </a:rPr>
              <a:t>虛擬碼逐行補上對應之程式碼 </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儘量使程式碼隱蔽，不干擾虛擬碼之閱讀</a:t>
            </a:r>
            <a:endParaRPr lang="en-US" altLang="zh-TW"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常見舊程式難讀、難維修，只好重寫</a:t>
            </a:r>
            <a:r>
              <a:rPr lang="en-US" altLang="zh-TW" dirty="0" smtClean="0">
                <a:solidFill>
                  <a:schemeClr val="tx1"/>
                </a:solidFill>
                <a:latin typeface="標楷體" pitchFamily="65" charset="-120"/>
                <a:ea typeface="標楷體" pitchFamily="65" charset="-120"/>
              </a:rPr>
              <a:t>)</a:t>
            </a:r>
          </a:p>
          <a:p>
            <a:pPr eaLnBrk="1" hangingPunct="1">
              <a:buFont typeface="Wingdings" pitchFamily="2" charset="2"/>
              <a:buNone/>
              <a:defRPr/>
            </a:pPr>
            <a:endParaRPr lang="zh-TW" altLang="en-US"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本步驟虛擬碼針對 </a:t>
            </a:r>
            <a:r>
              <a:rPr lang="en-US" altLang="zh-TW" dirty="0" smtClean="0">
                <a:solidFill>
                  <a:schemeClr val="tx1"/>
                </a:solidFill>
                <a:latin typeface="標楷體" pitchFamily="65" charset="-120"/>
                <a:ea typeface="標楷體" pitchFamily="65" charset="-120"/>
              </a:rPr>
              <a:t>Java, C#,C </a:t>
            </a:r>
            <a:r>
              <a:rPr lang="zh-TW" altLang="en-US" dirty="0" smtClean="0">
                <a:solidFill>
                  <a:schemeClr val="tx1"/>
                </a:solidFill>
                <a:latin typeface="標楷體" pitchFamily="65" charset="-120"/>
                <a:ea typeface="標楷體" pitchFamily="65" charset="-120"/>
              </a:rPr>
              <a:t>程式，</a:t>
            </a:r>
            <a:endParaRPr lang="en-US" altLang="zh-TW"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若用</a:t>
            </a:r>
            <a:r>
              <a:rPr lang="en-US" altLang="zh-TW" dirty="0" smtClean="0">
                <a:solidFill>
                  <a:schemeClr val="tx1"/>
                </a:solidFill>
                <a:latin typeface="標楷體" pitchFamily="65" charset="-120"/>
                <a:ea typeface="標楷體" pitchFamily="65" charset="-120"/>
              </a:rPr>
              <a:t>Ruby/PHP </a:t>
            </a:r>
            <a:r>
              <a:rPr lang="en-US" altLang="zh-TW" dirty="0" err="1" smtClean="0">
                <a:solidFill>
                  <a:schemeClr val="tx1"/>
                </a:solidFill>
                <a:latin typeface="標楷體" pitchFamily="65" charset="-120"/>
                <a:ea typeface="標楷體" pitchFamily="65" charset="-120"/>
              </a:rPr>
              <a:t>程式本身</a:t>
            </a:r>
            <a:r>
              <a:rPr lang="zh-TW" altLang="en-US" dirty="0" smtClean="0">
                <a:solidFill>
                  <a:schemeClr val="tx1"/>
                </a:solidFill>
                <a:latin typeface="標楷體" pitchFamily="65" charset="-120"/>
                <a:ea typeface="標楷體" pitchFamily="65" charset="-120"/>
              </a:rPr>
              <a:t>即已易讀，</a:t>
            </a:r>
            <a:endParaRPr lang="en-US" altLang="zh-TW"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虛擬碼須寫得更高階</a:t>
            </a:r>
          </a:p>
        </p:txBody>
      </p:sp>
    </p:spTree>
    <p:extLst>
      <p:ext uri="{BB962C8B-B14F-4D97-AF65-F5344CB8AC3E}">
        <p14:creationId xmlns:p14="http://schemas.microsoft.com/office/powerpoint/2010/main" val="3942077587"/>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96F0E74-940D-4022-A655-B5AC5228B46E}" type="slidenum">
              <a:rPr lang="zh-TW" altLang="en-US" smtClean="0">
                <a:solidFill>
                  <a:schemeClr val="tx1"/>
                </a:solidFill>
              </a:rPr>
              <a:pPr>
                <a:defRPr/>
              </a:pPr>
              <a:t>447</a:t>
            </a:fld>
            <a:endParaRPr lang="en-US" altLang="zh-TW" dirty="0">
              <a:solidFill>
                <a:schemeClr val="tx1"/>
              </a:solidFill>
            </a:endParaRPr>
          </a:p>
        </p:txBody>
      </p:sp>
      <p:sp>
        <p:nvSpPr>
          <p:cNvPr id="2" name="標題 1"/>
          <p:cNvSpPr>
            <a:spLocks noGrp="1"/>
          </p:cNvSpPr>
          <p:nvPr>
            <p:ph type="title"/>
          </p:nvPr>
        </p:nvSpPr>
        <p:spPr>
          <a:xfrm>
            <a:off x="609600" y="0"/>
            <a:ext cx="10972800" cy="1280160"/>
          </a:xfrm>
        </p:spPr>
        <p:txBody>
          <a:bodyPr/>
          <a:lstStyle/>
          <a:p>
            <a:pPr>
              <a:defRPr/>
            </a:pPr>
            <a:r>
              <a:rPr lang="zh-TW" altLang="en-US" dirty="0" smtClean="0">
                <a:solidFill>
                  <a:schemeClr val="tx1"/>
                </a:solidFill>
                <a:latin typeface="Times New Roman" pitchFamily="18" charset="0"/>
                <a:ea typeface="標楷體" pitchFamily="65" charset="-120"/>
              </a:rPr>
              <a:t>補上程式碼 例子</a:t>
            </a:r>
            <a:endParaRPr lang="zh-TW" altLang="en-US" dirty="0">
              <a:solidFill>
                <a:schemeClr val="tx1"/>
              </a:solidFill>
            </a:endParaRPr>
          </a:p>
        </p:txBody>
      </p:sp>
      <p:sp>
        <p:nvSpPr>
          <p:cNvPr id="3" name="內容版面配置區 2"/>
          <p:cNvSpPr>
            <a:spLocks noGrp="1"/>
          </p:cNvSpPr>
          <p:nvPr>
            <p:ph sz="quarter" idx="4294967295"/>
          </p:nvPr>
        </p:nvSpPr>
        <p:spPr>
          <a:xfrm>
            <a:off x="431800" y="1214438"/>
            <a:ext cx="10972800" cy="5643562"/>
          </a:xfrm>
          <a:prstGeom prst="rect">
            <a:avLst/>
          </a:prstGeom>
        </p:spPr>
        <p:txBody>
          <a:bodyPr/>
          <a:lstStyle/>
          <a:p>
            <a:pPr>
              <a:buFont typeface="Wingdings" pitchFamily="2" charset="2"/>
              <a:buNone/>
              <a:defRPr/>
            </a:pPr>
            <a:r>
              <a:rPr lang="en-US" altLang="zh-TW" sz="1600" dirty="0" smtClean="0">
                <a:solidFill>
                  <a:schemeClr val="tx1"/>
                </a:solidFill>
              </a:rPr>
              <a:t>/*--------------------------------------------------------</a:t>
            </a:r>
          </a:p>
          <a:p>
            <a:pPr>
              <a:buFont typeface="Wingdings" pitchFamily="2" charset="2"/>
              <a:buNone/>
              <a:defRPr/>
            </a:pPr>
            <a:r>
              <a:rPr lang="en-US" altLang="zh-TW" sz="1600" dirty="0" smtClean="0">
                <a:solidFill>
                  <a:schemeClr val="tx1"/>
                </a:solidFill>
              </a:rPr>
              <a:t> * </a:t>
            </a:r>
            <a:r>
              <a:rPr lang="en-US" altLang="zh-TW" sz="1600" b="1" dirty="0" err="1" smtClean="0">
                <a:solidFill>
                  <a:schemeClr val="tx1"/>
                </a:solidFill>
              </a:rPr>
              <a:t>showNames</a:t>
            </a:r>
            <a:r>
              <a:rPr lang="en-US" altLang="zh-TW" sz="1600" b="1" dirty="0" smtClean="0">
                <a:solidFill>
                  <a:schemeClr val="tx1"/>
                </a:solidFill>
              </a:rPr>
              <a:t> </a:t>
            </a:r>
            <a:r>
              <a:rPr lang="zh-TW" altLang="en-US" sz="1600" b="1" dirty="0" smtClean="0">
                <a:solidFill>
                  <a:schemeClr val="tx1"/>
                </a:solidFill>
              </a:rPr>
              <a:t>顯示 </a:t>
            </a:r>
            <a:r>
              <a:rPr lang="en-US" altLang="zh-TW" sz="1600" b="1" dirty="0" err="1" smtClean="0">
                <a:solidFill>
                  <a:schemeClr val="tx1"/>
                </a:solidFill>
              </a:rPr>
              <a:t>houseList</a:t>
            </a:r>
            <a:r>
              <a:rPr lang="en-US" altLang="zh-TW" sz="1600" b="1" dirty="0" smtClean="0">
                <a:solidFill>
                  <a:schemeClr val="tx1"/>
                </a:solidFill>
              </a:rPr>
              <a:t> </a:t>
            </a:r>
            <a:r>
              <a:rPr lang="zh-TW" altLang="en-US" sz="1600" b="1" dirty="0" smtClean="0">
                <a:solidFill>
                  <a:schemeClr val="tx1"/>
                </a:solidFill>
              </a:rPr>
              <a:t>各人名</a:t>
            </a:r>
          </a:p>
          <a:p>
            <a:pPr>
              <a:buFont typeface="Wingdings" pitchFamily="2" charset="2"/>
              <a:buNone/>
              <a:defRPr/>
            </a:pPr>
            <a:r>
              <a:rPr lang="en-US" altLang="zh-TW" sz="1600" b="1" dirty="0" smtClean="0">
                <a:solidFill>
                  <a:schemeClr val="tx1"/>
                </a:solidFill>
              </a:rPr>
              <a:t> *  </a:t>
            </a:r>
          </a:p>
          <a:p>
            <a:pPr>
              <a:buFont typeface="Wingdings" pitchFamily="2" charset="2"/>
              <a:buNone/>
              <a:defRPr/>
            </a:pPr>
            <a:r>
              <a:rPr lang="en-US" altLang="zh-TW" sz="1600" dirty="0" smtClean="0">
                <a:solidFill>
                  <a:schemeClr val="tx1"/>
                </a:solidFill>
              </a:rPr>
              <a:t> * @</a:t>
            </a:r>
            <a:r>
              <a:rPr lang="en-US" altLang="zh-TW" sz="1600" dirty="0" err="1" smtClean="0">
                <a:solidFill>
                  <a:schemeClr val="tx1"/>
                </a:solidFill>
              </a:rPr>
              <a:t>param</a:t>
            </a:r>
            <a:r>
              <a:rPr lang="en-US" altLang="zh-TW" sz="1600" dirty="0" smtClean="0">
                <a:solidFill>
                  <a:schemeClr val="tx1"/>
                </a:solidFill>
              </a:rPr>
              <a:t> </a:t>
            </a:r>
            <a:r>
              <a:rPr lang="en-US" altLang="zh-TW" sz="1600" dirty="0" err="1" smtClean="0">
                <a:solidFill>
                  <a:schemeClr val="tx1"/>
                </a:solidFill>
              </a:rPr>
              <a:t>houseList</a:t>
            </a:r>
            <a:r>
              <a:rPr lang="en-US" altLang="zh-TW" sz="1600" dirty="0" smtClean="0">
                <a:solidFill>
                  <a:schemeClr val="tx1"/>
                </a:solidFill>
              </a:rPr>
              <a:t>  例 </a:t>
            </a:r>
            <a:r>
              <a:rPr lang="zh-TW" altLang="en-US" sz="1600" dirty="0" smtClean="0">
                <a:solidFill>
                  <a:schemeClr val="tx1"/>
                </a:solidFill>
              </a:rPr>
              <a:t>小華 阿偉</a:t>
            </a:r>
          </a:p>
          <a:p>
            <a:pPr>
              <a:buFont typeface="Wingdings" pitchFamily="2" charset="2"/>
              <a:buNone/>
              <a:defRPr/>
            </a:pPr>
            <a:r>
              <a:rPr lang="en-US" altLang="zh-TW" sz="1600" dirty="0" smtClean="0">
                <a:solidFill>
                  <a:schemeClr val="tx1"/>
                </a:solidFill>
              </a:rPr>
              <a:t> * Time estimate: O(n)</a:t>
            </a:r>
          </a:p>
          <a:p>
            <a:pPr>
              <a:buFont typeface="Wingdings" pitchFamily="2" charset="2"/>
              <a:buNone/>
              <a:defRPr/>
            </a:pPr>
            <a:r>
              <a:rPr lang="en-US" altLang="zh-TW" sz="1600" dirty="0" smtClean="0">
                <a:solidFill>
                  <a:schemeClr val="tx1"/>
                </a:solidFill>
              </a:rPr>
              <a:t> --------------------------------------------------------*/</a:t>
            </a:r>
          </a:p>
          <a:p>
            <a:pPr>
              <a:buFont typeface="Wingdings" pitchFamily="2" charset="2"/>
              <a:buNone/>
              <a:defRPr/>
            </a:pPr>
            <a:r>
              <a:rPr lang="en-US" altLang="zh-TW" sz="1400" dirty="0" smtClean="0">
                <a:solidFill>
                  <a:schemeClr val="tx1"/>
                </a:solidFill>
              </a:rPr>
              <a:t>private void </a:t>
            </a:r>
            <a:r>
              <a:rPr lang="en-US" altLang="zh-TW" sz="1400" dirty="0" err="1" smtClean="0">
                <a:solidFill>
                  <a:schemeClr val="tx1"/>
                </a:solidFill>
              </a:rPr>
              <a:t>showNames</a:t>
            </a:r>
            <a:r>
              <a:rPr lang="en-US" altLang="zh-TW" sz="1400" dirty="0" smtClean="0">
                <a:solidFill>
                  <a:schemeClr val="tx1"/>
                </a:solidFill>
              </a:rPr>
              <a:t> (</a:t>
            </a:r>
            <a:r>
              <a:rPr lang="en-US" altLang="zh-TW" sz="1400" dirty="0" err="1" smtClean="0">
                <a:solidFill>
                  <a:schemeClr val="tx1"/>
                </a:solidFill>
              </a:rPr>
              <a:t>HouseList</a:t>
            </a:r>
            <a:r>
              <a:rPr lang="en-US" altLang="zh-TW" sz="1400" dirty="0" smtClean="0">
                <a:solidFill>
                  <a:schemeClr val="tx1"/>
                </a:solidFill>
              </a:rPr>
              <a:t>  </a:t>
            </a:r>
            <a:r>
              <a:rPr lang="en-US" altLang="zh-TW" sz="1400" dirty="0" err="1" smtClean="0">
                <a:solidFill>
                  <a:schemeClr val="tx1"/>
                </a:solidFill>
              </a:rPr>
              <a:t>houseList</a:t>
            </a:r>
            <a:r>
              <a:rPr lang="en-US" altLang="zh-TW" sz="1400" dirty="0" smtClean="0">
                <a:solidFill>
                  <a:schemeClr val="tx1"/>
                </a:solidFill>
              </a:rPr>
              <a:t>)</a:t>
            </a:r>
          </a:p>
          <a:p>
            <a:pPr>
              <a:buFont typeface="Wingdings" pitchFamily="2" charset="2"/>
              <a:buNone/>
              <a:defRPr/>
            </a:pPr>
            <a:endParaRPr lang="en-US" altLang="zh-TW" sz="1400" b="1" dirty="0" smtClean="0">
              <a:solidFill>
                <a:schemeClr val="tx1"/>
              </a:solidFill>
            </a:endParaRPr>
          </a:p>
          <a:p>
            <a:pPr>
              <a:buFont typeface="Wingdings" pitchFamily="2" charset="2"/>
              <a:buNone/>
              <a:defRPr/>
            </a:pPr>
            <a:r>
              <a:rPr lang="en-US" altLang="zh-TW" sz="1400" dirty="0" smtClean="0">
                <a:solidFill>
                  <a:schemeClr val="tx1"/>
                </a:solidFill>
              </a:rPr>
              <a:t>/*loop </a:t>
            </a:r>
            <a:r>
              <a:rPr lang="zh-TW" altLang="en-US" sz="1400" dirty="0" smtClean="0">
                <a:solidFill>
                  <a:schemeClr val="tx1"/>
                </a:solidFill>
              </a:rPr>
              <a:t>顯示 </a:t>
            </a:r>
            <a:r>
              <a:rPr lang="en-US" altLang="zh-TW" sz="1400" dirty="0" err="1" smtClean="0">
                <a:solidFill>
                  <a:schemeClr val="tx1"/>
                </a:solidFill>
              </a:rPr>
              <a:t>houseList</a:t>
            </a:r>
            <a:r>
              <a:rPr lang="en-US" altLang="zh-TW" sz="1400" dirty="0" smtClean="0">
                <a:solidFill>
                  <a:schemeClr val="tx1"/>
                </a:solidFill>
              </a:rPr>
              <a:t> </a:t>
            </a:r>
            <a:r>
              <a:rPr lang="zh-TW" altLang="en-US" sz="1400" dirty="0" smtClean="0">
                <a:solidFill>
                  <a:schemeClr val="tx1"/>
                </a:solidFill>
              </a:rPr>
              <a:t>各元素所含的人名 </a:t>
            </a:r>
            <a:r>
              <a:rPr lang="en-US" altLang="zh-TW" sz="1400" dirty="0" smtClean="0">
                <a:solidFill>
                  <a:schemeClr val="tx1"/>
                </a:solidFill>
              </a:rPr>
              <a:t>end loop*/</a:t>
            </a:r>
          </a:p>
          <a:p>
            <a:pPr>
              <a:buFont typeface="Wingdings" pitchFamily="2" charset="2"/>
              <a:buNone/>
              <a:defRPr/>
            </a:pPr>
            <a:r>
              <a:rPr lang="en-US" altLang="zh-TW" sz="1400" dirty="0" smtClean="0">
                <a:solidFill>
                  <a:schemeClr val="tx1"/>
                </a:solidFill>
              </a:rPr>
              <a:t> </a:t>
            </a:r>
          </a:p>
          <a:p>
            <a:pPr>
              <a:buFont typeface="Wingdings" pitchFamily="2" charset="2"/>
              <a:buNone/>
              <a:defRPr/>
            </a:pPr>
            <a:r>
              <a:rPr lang="en-US" altLang="zh-TW" sz="1400" dirty="0" smtClean="0">
                <a:solidFill>
                  <a:srgbClr val="FF0000"/>
                </a:solidFill>
              </a:rPr>
              <a:t>             for(</a:t>
            </a:r>
            <a:r>
              <a:rPr lang="en-US" altLang="zh-TW" sz="1400" dirty="0" err="1" smtClean="0">
                <a:solidFill>
                  <a:srgbClr val="FF0000"/>
                </a:solidFill>
              </a:rPr>
              <a:t>i</a:t>
            </a:r>
            <a:r>
              <a:rPr lang="en-US" altLang="zh-TW" sz="1400" dirty="0" smtClean="0">
                <a:solidFill>
                  <a:srgbClr val="FF0000"/>
                </a:solidFill>
              </a:rPr>
              <a:t>=0, </a:t>
            </a:r>
            <a:r>
              <a:rPr lang="en-US" altLang="zh-TW" sz="1400" dirty="0" err="1" smtClean="0">
                <a:solidFill>
                  <a:srgbClr val="FF0000"/>
                </a:solidFill>
              </a:rPr>
              <a:t>i</a:t>
            </a:r>
            <a:r>
              <a:rPr lang="en-US" altLang="zh-TW" sz="1400" dirty="0" smtClean="0">
                <a:solidFill>
                  <a:srgbClr val="FF0000"/>
                </a:solidFill>
              </a:rPr>
              <a:t>&lt;=length(houseList-1), </a:t>
            </a:r>
            <a:r>
              <a:rPr lang="en-US" altLang="zh-TW" sz="1400" dirty="0" err="1" smtClean="0">
                <a:solidFill>
                  <a:srgbClr val="FF0000"/>
                </a:solidFill>
              </a:rPr>
              <a:t>i</a:t>
            </a:r>
            <a:r>
              <a:rPr lang="en-US" altLang="zh-TW" sz="1400" dirty="0" smtClean="0">
                <a:solidFill>
                  <a:srgbClr val="FF0000"/>
                </a:solidFill>
              </a:rPr>
              <a:t>++)</a:t>
            </a:r>
          </a:p>
          <a:p>
            <a:pPr>
              <a:buFont typeface="Wingdings" pitchFamily="2" charset="2"/>
              <a:buNone/>
              <a:defRPr/>
            </a:pPr>
            <a:r>
              <a:rPr lang="en-US" altLang="zh-TW" sz="1400" dirty="0" smtClean="0">
                <a:solidFill>
                  <a:srgbClr val="FF0000"/>
                </a:solidFill>
              </a:rPr>
              <a:t>                  </a:t>
            </a:r>
            <a:r>
              <a:rPr lang="en-US" altLang="zh-TW" sz="1400" dirty="0" err="1" smtClean="0">
                <a:solidFill>
                  <a:srgbClr val="FF0000"/>
                </a:solidFill>
              </a:rPr>
              <a:t>println</a:t>
            </a:r>
            <a:r>
              <a:rPr lang="en-US" altLang="zh-TW" sz="1400" dirty="0" smtClean="0">
                <a:solidFill>
                  <a:srgbClr val="FF0000"/>
                </a:solidFill>
              </a:rPr>
              <a:t>  (</a:t>
            </a:r>
            <a:r>
              <a:rPr lang="en-US" altLang="zh-TW" sz="1400" dirty="0" err="1" smtClean="0">
                <a:solidFill>
                  <a:srgbClr val="FF0000"/>
                </a:solidFill>
              </a:rPr>
              <a:t>houseList</a:t>
            </a:r>
            <a:r>
              <a:rPr lang="en-US" altLang="zh-TW" sz="1400" dirty="0" smtClean="0">
                <a:solidFill>
                  <a:srgbClr val="FF0000"/>
                </a:solidFill>
              </a:rPr>
              <a:t>(</a:t>
            </a:r>
            <a:r>
              <a:rPr lang="en-US" altLang="zh-TW" sz="1400" dirty="0" err="1" smtClean="0">
                <a:solidFill>
                  <a:srgbClr val="FF0000"/>
                </a:solidFill>
              </a:rPr>
              <a:t>i</a:t>
            </a:r>
            <a:r>
              <a:rPr lang="en-US" altLang="zh-TW" sz="1400" dirty="0" smtClean="0">
                <a:solidFill>
                  <a:srgbClr val="FF0000"/>
                </a:solidFill>
              </a:rPr>
              <a:t>).name);  </a:t>
            </a:r>
          </a:p>
          <a:p>
            <a:pPr>
              <a:buFont typeface="Wingdings" pitchFamily="2" charset="2"/>
              <a:buNone/>
              <a:defRPr/>
            </a:pPr>
            <a:endParaRPr lang="en-US" altLang="zh-TW" dirty="0" smtClean="0">
              <a:solidFill>
                <a:schemeClr val="tx1"/>
              </a:solidFill>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注意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要凸顯</a:t>
            </a:r>
            <a:r>
              <a:rPr lang="zh-TW" altLang="en-US" dirty="0" smtClean="0">
                <a:solidFill>
                  <a:srgbClr val="FF0000"/>
                </a:solidFill>
                <a:latin typeface="標楷體" pitchFamily="65" charset="-120"/>
                <a:ea typeface="標楷體" pitchFamily="65" charset="-120"/>
              </a:rPr>
              <a:t>加大</a:t>
            </a:r>
            <a:r>
              <a:rPr lang="zh-TW" altLang="en-US" dirty="0" smtClean="0">
                <a:solidFill>
                  <a:schemeClr val="tx1"/>
                </a:solidFill>
                <a:latin typeface="標楷體" pitchFamily="65" charset="-120"/>
                <a:ea typeface="標楷體" pitchFamily="65" charset="-120"/>
              </a:rPr>
              <a:t>虛擬碼 隱藏</a:t>
            </a:r>
            <a:r>
              <a:rPr lang="zh-TW" altLang="en-US" dirty="0" smtClean="0">
                <a:solidFill>
                  <a:srgbClr val="FF0000"/>
                </a:solidFill>
                <a:latin typeface="標楷體" pitchFamily="65" charset="-120"/>
                <a:ea typeface="標楷體" pitchFamily="65" charset="-120"/>
              </a:rPr>
              <a:t>縮小</a:t>
            </a:r>
            <a:r>
              <a:rPr lang="zh-TW" altLang="en-US" dirty="0" smtClean="0">
                <a:solidFill>
                  <a:schemeClr val="tx1"/>
                </a:solidFill>
                <a:latin typeface="標楷體" pitchFamily="65" charset="-120"/>
                <a:ea typeface="標楷體" pitchFamily="65" charset="-120"/>
              </a:rPr>
              <a:t>程式碼 以利閱讀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當然 虛擬碼的抽象層要高於程式碼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401740829"/>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9D9C471-A44A-48E0-B13D-CC28D36615D9}" type="slidenum">
              <a:rPr lang="zh-TW" altLang="en-US" smtClean="0">
                <a:solidFill>
                  <a:schemeClr val="tx1"/>
                </a:solidFill>
              </a:rPr>
              <a:pPr>
                <a:defRPr/>
              </a:pPr>
              <a:t>448</a:t>
            </a:fld>
            <a:endParaRPr lang="en-US" altLang="zh-TW">
              <a:solidFill>
                <a:schemeClr val="tx1"/>
              </a:solidFill>
            </a:endParaRPr>
          </a:p>
        </p:txBody>
      </p:sp>
      <p:sp>
        <p:nvSpPr>
          <p:cNvPr id="2" name="標題 1"/>
          <p:cNvSpPr>
            <a:spLocks noGrp="1"/>
          </p:cNvSpPr>
          <p:nvPr>
            <p:ph type="title"/>
          </p:nvPr>
        </p:nvSpPr>
        <p:spPr>
          <a:xfrm>
            <a:off x="609600" y="277814"/>
            <a:ext cx="10972800" cy="847725"/>
          </a:xfrm>
        </p:spPr>
        <p:txBody>
          <a:bodyPr/>
          <a:lstStyle/>
          <a:p>
            <a:pPr>
              <a:defRPr/>
            </a:pPr>
            <a:r>
              <a:rPr lang="en-US" altLang="zh-TW" dirty="0" smtClean="0">
                <a:solidFill>
                  <a:schemeClr val="tx1"/>
                </a:solidFill>
                <a:latin typeface="標楷體" pitchFamily="65" charset="-120"/>
                <a:ea typeface="標楷體" pitchFamily="65" charset="-120"/>
              </a:rPr>
              <a:t>Coding</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125538"/>
            <a:ext cx="10972800" cy="5005387"/>
          </a:xfrm>
          <a:prstGeom prst="rect">
            <a:avLst/>
          </a:prstGeom>
        </p:spPr>
        <p:txBody>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Coding </a:t>
            </a:r>
            <a:r>
              <a:rPr lang="zh-TW" altLang="en-US" dirty="0" smtClean="0">
                <a:solidFill>
                  <a:schemeClr val="tx1"/>
                </a:solidFill>
                <a:latin typeface="標楷體" pitchFamily="65" charset="-120"/>
                <a:ea typeface="標楷體" pitchFamily="65" charset="-120"/>
              </a:rPr>
              <a:t>就是依照 </a:t>
            </a:r>
            <a:r>
              <a:rPr lang="en-US" altLang="zh-TW" dirty="0" smtClean="0">
                <a:solidFill>
                  <a:schemeClr val="tx1"/>
                </a:solidFill>
                <a:latin typeface="標楷體" pitchFamily="65" charset="-120"/>
                <a:ea typeface="標楷體" pitchFamily="65" charset="-120"/>
              </a:rPr>
              <a:t>pseudo-code </a:t>
            </a:r>
            <a:r>
              <a:rPr lang="zh-TW" altLang="en-US" dirty="0" smtClean="0">
                <a:solidFill>
                  <a:schemeClr val="tx1"/>
                </a:solidFill>
                <a:latin typeface="標楷體" pitchFamily="65" charset="-120"/>
                <a:ea typeface="標楷體" pitchFamily="65" charset="-120"/>
              </a:rPr>
              <a:t>補上 </a:t>
            </a:r>
            <a:r>
              <a:rPr lang="en-US" altLang="zh-TW" dirty="0" smtClean="0">
                <a:solidFill>
                  <a:schemeClr val="tx1"/>
                </a:solidFill>
                <a:latin typeface="標楷體" pitchFamily="65" charset="-120"/>
                <a:ea typeface="標楷體" pitchFamily="65" charset="-120"/>
              </a:rPr>
              <a:t>code</a:t>
            </a:r>
          </a:p>
          <a:p>
            <a:pPr>
              <a:buFont typeface="Wingdings" pitchFamily="2" charset="2"/>
              <a:buNone/>
              <a:defRPr/>
            </a:pPr>
            <a:r>
              <a:rPr lang="zh-TW" altLang="en-US" dirty="0" smtClean="0">
                <a:solidFill>
                  <a:schemeClr val="tx1"/>
                </a:solidFill>
                <a:latin typeface="標楷體" pitchFamily="65" charset="-120"/>
                <a:ea typeface="標楷體" pitchFamily="65" charset="-120"/>
              </a:rPr>
              <a:t>有三方式</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分隔式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code </a:t>
            </a:r>
            <a:r>
              <a:rPr lang="zh-TW" altLang="en-US" dirty="0" smtClean="0">
                <a:solidFill>
                  <a:schemeClr val="tx1"/>
                </a:solidFill>
                <a:latin typeface="標楷體" pitchFamily="65" charset="-120"/>
                <a:ea typeface="標楷體" pitchFamily="65" charset="-120"/>
              </a:rPr>
              <a:t>補在整段 </a:t>
            </a:r>
            <a:r>
              <a:rPr lang="en-US" altLang="zh-TW" dirty="0" smtClean="0">
                <a:solidFill>
                  <a:schemeClr val="tx1"/>
                </a:solidFill>
                <a:latin typeface="標楷體" pitchFamily="65" charset="-120"/>
                <a:ea typeface="標楷體" pitchFamily="65" charset="-120"/>
              </a:rPr>
              <a:t>pseudo code </a:t>
            </a:r>
            <a:r>
              <a:rPr lang="zh-TW" altLang="en-US" dirty="0" smtClean="0">
                <a:solidFill>
                  <a:schemeClr val="tx1"/>
                </a:solidFill>
                <a:latin typeface="標楷體" pitchFamily="65" charset="-120"/>
                <a:ea typeface="標楷體" pitchFamily="65" charset="-120"/>
              </a:rPr>
              <a:t>之後 二者分隔</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2) </a:t>
            </a:r>
            <a:r>
              <a:rPr lang="zh-TW" altLang="en-US" dirty="0" smtClean="0">
                <a:solidFill>
                  <a:schemeClr val="tx1"/>
                </a:solidFill>
                <a:latin typeface="標楷體" pitchFamily="65" charset="-120"/>
                <a:ea typeface="標楷體" pitchFamily="65" charset="-120"/>
              </a:rPr>
              <a:t>嵌入式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code</a:t>
            </a:r>
            <a:r>
              <a:rPr lang="zh-TW" altLang="en-US" dirty="0" smtClean="0">
                <a:solidFill>
                  <a:schemeClr val="tx1"/>
                </a:solidFill>
                <a:latin typeface="標楷體" pitchFamily="65" charset="-120"/>
                <a:ea typeface="標楷體" pitchFamily="65" charset="-120"/>
              </a:rPr>
              <a:t>嵌入一句</a:t>
            </a:r>
            <a:r>
              <a:rPr lang="en-US" altLang="zh-TW" dirty="0" smtClean="0">
                <a:solidFill>
                  <a:schemeClr val="tx1"/>
                </a:solidFill>
                <a:latin typeface="標楷體" pitchFamily="65" charset="-120"/>
                <a:ea typeface="標楷體" pitchFamily="65" charset="-120"/>
              </a:rPr>
              <a:t>pseudo code </a:t>
            </a:r>
            <a:r>
              <a:rPr lang="zh-TW" altLang="en-US" dirty="0" smtClean="0">
                <a:solidFill>
                  <a:schemeClr val="tx1"/>
                </a:solidFill>
                <a:latin typeface="標楷體" pitchFamily="65" charset="-120"/>
                <a:ea typeface="標楷體" pitchFamily="65" charset="-120"/>
              </a:rPr>
              <a:t>之後</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3) </a:t>
            </a:r>
            <a:r>
              <a:rPr lang="zh-TW" altLang="en-US" dirty="0" smtClean="0">
                <a:solidFill>
                  <a:schemeClr val="tx1"/>
                </a:solidFill>
                <a:latin typeface="標楷體" pitchFamily="65" charset="-120"/>
                <a:ea typeface="標楷體" pitchFamily="65" charset="-120"/>
              </a:rPr>
              <a:t>混合式</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混合上述 </a:t>
            </a: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及 </a:t>
            </a:r>
            <a:r>
              <a:rPr lang="en-US" altLang="zh-TW" dirty="0" smtClean="0">
                <a:solidFill>
                  <a:schemeClr val="tx1"/>
                </a:solidFill>
                <a:latin typeface="標楷體" pitchFamily="65" charset="-120"/>
                <a:ea typeface="標楷體" pitchFamily="65" charset="-120"/>
              </a:rPr>
              <a:t>(2)</a:t>
            </a:r>
          </a:p>
          <a:p>
            <a:pPr marL="514350" indent="-514350">
              <a:buFont typeface="Wingdings" pitchFamily="2" charset="2"/>
              <a:buNone/>
              <a:defRPr/>
            </a:pPr>
            <a:endParaRPr lang="en-US" altLang="zh-TW" dirty="0">
              <a:solidFill>
                <a:schemeClr val="tx1"/>
              </a:solidFill>
              <a:latin typeface="標楷體" pitchFamily="65" charset="-120"/>
              <a:ea typeface="標楷體" pitchFamily="65" charset="-120"/>
            </a:endParaRPr>
          </a:p>
          <a:p>
            <a:pPr marL="514350" indent="-514350">
              <a:buFont typeface="Wingdings" pitchFamily="2" charset="2"/>
              <a:buNone/>
              <a:defRPr/>
            </a:pPr>
            <a:r>
              <a:rPr lang="zh-TW" altLang="en-US" b="1" dirty="0" smtClean="0">
                <a:solidFill>
                  <a:schemeClr val="tx1"/>
                </a:solidFill>
                <a:latin typeface="+mj-ea"/>
                <a:ea typeface="+mj-ea"/>
              </a:rPr>
              <a:t>一般用 分隔式 較</a:t>
            </a:r>
            <a:r>
              <a:rPr lang="zh-TW" altLang="en-US" b="1" dirty="0">
                <a:solidFill>
                  <a:schemeClr val="tx1"/>
                </a:solidFill>
                <a:latin typeface="+mj-ea"/>
                <a:ea typeface="+mj-ea"/>
              </a:rPr>
              <a:t>佳 因整段 </a:t>
            </a:r>
            <a:r>
              <a:rPr lang="en-US" altLang="zh-TW" b="1" dirty="0">
                <a:solidFill>
                  <a:schemeClr val="tx1"/>
                </a:solidFill>
                <a:latin typeface="+mj-ea"/>
                <a:ea typeface="+mj-ea"/>
              </a:rPr>
              <a:t>pseudo </a:t>
            </a:r>
            <a:r>
              <a:rPr lang="en-US" altLang="zh-TW" b="1" dirty="0" smtClean="0">
                <a:solidFill>
                  <a:schemeClr val="tx1"/>
                </a:solidFill>
                <a:latin typeface="+mj-ea"/>
                <a:ea typeface="+mj-ea"/>
              </a:rPr>
              <a:t>code</a:t>
            </a:r>
            <a:r>
              <a:rPr lang="zh-TW" altLang="en-US" b="1" dirty="0" smtClean="0">
                <a:solidFill>
                  <a:schemeClr val="tx1"/>
                </a:solidFill>
                <a:latin typeface="+mj-ea"/>
                <a:ea typeface="+mj-ea"/>
              </a:rPr>
              <a:t> 凸顯一個抽象層  較易閱讀 </a:t>
            </a:r>
            <a:endParaRPr lang="zh-TW" altLang="en-US" b="1" dirty="0">
              <a:solidFill>
                <a:schemeClr val="tx1"/>
              </a:solidFill>
              <a:latin typeface="+mj-ea"/>
              <a:ea typeface="+mj-ea"/>
            </a:endParaRPr>
          </a:p>
        </p:txBody>
      </p:sp>
    </p:spTree>
    <p:extLst>
      <p:ext uri="{BB962C8B-B14F-4D97-AF65-F5344CB8AC3E}">
        <p14:creationId xmlns:p14="http://schemas.microsoft.com/office/powerpoint/2010/main" val="1931755591"/>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DC4FED0-8892-47B5-80F3-FEA90F4F5D0E}" type="slidenum">
              <a:rPr lang="zh-TW" altLang="en-US" smtClean="0">
                <a:solidFill>
                  <a:schemeClr val="tx1"/>
                </a:solidFill>
              </a:rPr>
              <a:pPr>
                <a:defRPr/>
              </a:pPr>
              <a:t>449</a:t>
            </a:fld>
            <a:endParaRPr lang="en-US" altLang="zh-TW">
              <a:solidFill>
                <a:schemeClr val="tx1"/>
              </a:solidFill>
            </a:endParaRPr>
          </a:p>
        </p:txBody>
      </p:sp>
      <p:sp>
        <p:nvSpPr>
          <p:cNvPr id="246786" name="Rectangle 2"/>
          <p:cNvSpPr>
            <a:spLocks noGrp="1" noChangeArrowheads="1"/>
          </p:cNvSpPr>
          <p:nvPr>
            <p:ph type="title"/>
          </p:nvPr>
        </p:nvSpPr>
        <p:spPr/>
        <p:txBody>
          <a:bodyPr/>
          <a:lstStyle/>
          <a:p>
            <a:pPr eaLnBrk="1" hangingPunct="1">
              <a:defRPr/>
            </a:pPr>
            <a:r>
              <a:rPr lang="zh-TW" altLang="en-US" dirty="0" smtClean="0">
                <a:solidFill>
                  <a:schemeClr val="tx1"/>
                </a:solidFill>
                <a:latin typeface="標楷體" pitchFamily="65" charset="-120"/>
                <a:ea typeface="標楷體" pitchFamily="65" charset="-120"/>
              </a:rPr>
              <a:t>分隔式</a:t>
            </a:r>
            <a:r>
              <a:rPr lang="zh-TW" altLang="en-US" dirty="0" smtClean="0">
                <a:solidFill>
                  <a:schemeClr val="tx1"/>
                </a:solidFill>
                <a:latin typeface="Times New Roman" pitchFamily="18" charset="0"/>
              </a:rPr>
              <a:t> </a:t>
            </a:r>
            <a:r>
              <a:rPr lang="en-US" altLang="zh-TW" dirty="0" smtClean="0">
                <a:solidFill>
                  <a:schemeClr val="tx1"/>
                </a:solidFill>
                <a:latin typeface="Times New Roman" pitchFamily="18" charset="0"/>
              </a:rPr>
              <a:t>Coding </a:t>
            </a:r>
            <a:endParaRPr lang="zh-TW" altLang="en-US" dirty="0" smtClean="0">
              <a:solidFill>
                <a:schemeClr val="tx1"/>
              </a:solidFill>
              <a:latin typeface="Times New Roman" pitchFamily="18" charset="0"/>
            </a:endParaRPr>
          </a:p>
        </p:txBody>
      </p:sp>
      <p:sp>
        <p:nvSpPr>
          <p:cNvPr id="246787" name="Rectangle 3"/>
          <p:cNvSpPr>
            <a:spLocks noGrp="1" noChangeArrowheads="1"/>
          </p:cNvSpPr>
          <p:nvPr>
            <p:ph sz="quarter" idx="4294967295"/>
          </p:nvPr>
        </p:nvSpPr>
        <p:spPr>
          <a:xfrm>
            <a:off x="0" y="1600201"/>
            <a:ext cx="12192000" cy="4530725"/>
          </a:xfrm>
          <a:prstGeom prst="rect">
            <a:avLst/>
          </a:prstGeom>
        </p:spPr>
        <p:txBody>
          <a:bodyPr>
            <a:normAutofit lnSpcReduction="10000"/>
          </a:bodyPr>
          <a:lstStyle/>
          <a:p>
            <a:pPr eaLnBrk="1" hangingPunct="1">
              <a:lnSpc>
                <a:spcPct val="80000"/>
              </a:lnSpc>
              <a:buClr>
                <a:schemeClr val="bg2"/>
              </a:buClr>
              <a:buFontTx/>
              <a:buNone/>
              <a:defRPr/>
            </a:pPr>
            <a:r>
              <a:rPr lang="en-US" altLang="zh-TW" sz="1600" dirty="0" smtClean="0">
                <a:solidFill>
                  <a:schemeClr val="tx1"/>
                </a:solidFill>
                <a:latin typeface="Times New Roman" pitchFamily="18" charset="0"/>
                <a:ea typeface="標楷體" pitchFamily="65" charset="-120"/>
              </a:rPr>
              <a:t> </a:t>
            </a:r>
            <a:r>
              <a:rPr lang="en-US" altLang="zh-TW" sz="1800" dirty="0" smtClean="0">
                <a:solidFill>
                  <a:schemeClr val="tx1"/>
                </a:solidFill>
                <a:latin typeface="Times New Roman" pitchFamily="18" charset="0"/>
                <a:ea typeface="標楷體" pitchFamily="65" charset="-120"/>
              </a:rPr>
              <a:t>/* sort: sort array </a:t>
            </a:r>
            <a:r>
              <a:rPr lang="zh-TW" altLang="en-US" sz="1800" dirty="0" smtClean="0">
                <a:solidFill>
                  <a:schemeClr val="tx1"/>
                </a:solidFill>
                <a:latin typeface="Times New Roman" pitchFamily="18" charset="0"/>
                <a:ea typeface="標楷體" pitchFamily="65" charset="-120"/>
              </a:rPr>
              <a:t>成由小而大的順序*</a:t>
            </a:r>
            <a:r>
              <a:rPr lang="en-US" altLang="zh-TW" sz="1800" dirty="0" smtClean="0">
                <a:solidFill>
                  <a:schemeClr val="tx1"/>
                </a:solidFill>
                <a:latin typeface="Times New Roman" pitchFamily="18" charset="0"/>
                <a:ea typeface="標楷體" pitchFamily="65" charset="-120"/>
              </a:rPr>
              <a:t>/  sort ( ) { </a:t>
            </a: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for  </a:t>
            </a:r>
            <a:r>
              <a:rPr lang="en-US" altLang="zh-TW" sz="1800" dirty="0" err="1" smtClean="0">
                <a:solidFill>
                  <a:schemeClr val="tx1"/>
                </a:solidFill>
                <a:latin typeface="Times New Roman" pitchFamily="18" charset="0"/>
                <a:ea typeface="標楷體" pitchFamily="65" charset="-120"/>
              </a:rPr>
              <a:t>i</a:t>
            </a:r>
            <a:r>
              <a:rPr lang="en-US" altLang="zh-TW" sz="1800" dirty="0" smtClean="0">
                <a:solidFill>
                  <a:schemeClr val="tx1"/>
                </a:solidFill>
                <a:latin typeface="Times New Roman" pitchFamily="18" charset="0"/>
                <a:ea typeface="標楷體" pitchFamily="65" charset="-120"/>
              </a:rPr>
              <a:t> from</a:t>
            </a:r>
            <a:r>
              <a:rPr lang="zh-TW" altLang="en-US" sz="1800" dirty="0" smtClean="0">
                <a:solidFill>
                  <a:schemeClr val="tx1"/>
                </a:solidFill>
                <a:latin typeface="Times New Roman" pitchFamily="18" charset="0"/>
                <a:ea typeface="標楷體" pitchFamily="65" charset="-120"/>
              </a:rPr>
              <a:t> </a:t>
            </a:r>
            <a:r>
              <a:rPr lang="en-US" altLang="zh-TW" sz="1800" dirty="0" smtClean="0">
                <a:solidFill>
                  <a:schemeClr val="tx1"/>
                </a:solidFill>
                <a:latin typeface="Times New Roman" pitchFamily="18" charset="0"/>
                <a:ea typeface="標楷體" pitchFamily="65" charset="-120"/>
              </a:rPr>
              <a:t>0 </a:t>
            </a:r>
            <a:r>
              <a:rPr lang="en-US" altLang="zh-TW" sz="1800" dirty="0" err="1" smtClean="0">
                <a:solidFill>
                  <a:schemeClr val="tx1"/>
                </a:solidFill>
                <a:latin typeface="Times New Roman" pitchFamily="18" charset="0"/>
                <a:ea typeface="標楷體" pitchFamily="65" charset="-120"/>
              </a:rPr>
              <a:t>upto</a:t>
            </a:r>
            <a:r>
              <a:rPr lang="zh-TW" altLang="en-US" sz="1800" dirty="0" smtClean="0">
                <a:solidFill>
                  <a:schemeClr val="tx1"/>
                </a:solidFill>
                <a:latin typeface="Times New Roman" pitchFamily="18" charset="0"/>
                <a:ea typeface="標楷體" pitchFamily="65" charset="-120"/>
              </a:rPr>
              <a:t> </a:t>
            </a:r>
            <a:r>
              <a:rPr lang="en-US" altLang="zh-TW" sz="1800" dirty="0" smtClean="0">
                <a:solidFill>
                  <a:schemeClr val="tx1"/>
                </a:solidFill>
                <a:latin typeface="Times New Roman" pitchFamily="18" charset="0"/>
                <a:ea typeface="標楷體" pitchFamily="65" charset="-120"/>
              </a:rPr>
              <a:t>N-2</a:t>
            </a: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1.min</a:t>
            </a:r>
            <a:r>
              <a:rPr lang="zh-TW" altLang="en-US" sz="1800" dirty="0" smtClean="0">
                <a:solidFill>
                  <a:schemeClr val="tx1"/>
                </a:solidFill>
                <a:latin typeface="Times New Roman" pitchFamily="18" charset="0"/>
                <a:ea typeface="標楷體" pitchFamily="65" charset="-120"/>
              </a:rPr>
              <a:t>指著</a:t>
            </a:r>
            <a:r>
              <a:rPr lang="en-US" altLang="zh-TW" sz="1800" i="1" dirty="0" smtClean="0">
                <a:solidFill>
                  <a:schemeClr val="tx1"/>
                </a:solidFill>
                <a:latin typeface="Times New Roman" pitchFamily="18" charset="0"/>
                <a:ea typeface="標楷體" pitchFamily="65" charset="-120"/>
              </a:rPr>
              <a:t>array[</a:t>
            </a:r>
            <a:r>
              <a:rPr lang="en-US" altLang="zh-TW" sz="1800" i="1" dirty="0" err="1" smtClean="0">
                <a:solidFill>
                  <a:schemeClr val="tx1"/>
                </a:solidFill>
                <a:latin typeface="Times New Roman" pitchFamily="18" charset="0"/>
                <a:ea typeface="標楷體" pitchFamily="65" charset="-120"/>
              </a:rPr>
              <a:t>i</a:t>
            </a:r>
            <a:r>
              <a:rPr lang="en-US" altLang="zh-TW" sz="1800" i="1" dirty="0" smtClean="0">
                <a:solidFill>
                  <a:schemeClr val="tx1"/>
                </a:solidFill>
                <a:latin typeface="Times New Roman" pitchFamily="18" charset="0"/>
                <a:ea typeface="標楷體" pitchFamily="65" charset="-120"/>
              </a:rPr>
              <a:t>..N-1]</a:t>
            </a:r>
            <a:r>
              <a:rPr lang="zh-TW" altLang="en-US" sz="1800" dirty="0" smtClean="0">
                <a:solidFill>
                  <a:schemeClr val="tx1"/>
                </a:solidFill>
                <a:latin typeface="Times New Roman" pitchFamily="18" charset="0"/>
                <a:ea typeface="標楷體" pitchFamily="65" charset="-120"/>
              </a:rPr>
              <a:t>的第一個位置</a:t>
            </a:r>
            <a:r>
              <a:rPr lang="en-US" altLang="zh-TW" sz="1800" dirty="0" smtClean="0">
                <a:solidFill>
                  <a:schemeClr val="tx1"/>
                </a:solidFill>
                <a:latin typeface="Times New Roman" pitchFamily="18" charset="0"/>
                <a:ea typeface="標楷體" pitchFamily="65" charset="-120"/>
              </a:rPr>
              <a:t>(</a:t>
            </a:r>
            <a:r>
              <a:rPr lang="zh-TW" altLang="en-US" sz="1800" dirty="0" smtClean="0">
                <a:solidFill>
                  <a:schemeClr val="tx1"/>
                </a:solidFill>
                <a:latin typeface="Times New Roman" pitchFamily="18" charset="0"/>
                <a:ea typeface="標楷體" pitchFamily="65" charset="-120"/>
              </a:rPr>
              <a:t>即</a:t>
            </a:r>
            <a:r>
              <a:rPr lang="en-US" altLang="zh-TW" sz="1800" i="1" dirty="0" err="1" smtClean="0">
                <a:solidFill>
                  <a:schemeClr val="tx1"/>
                </a:solidFill>
                <a:latin typeface="Times New Roman" pitchFamily="18" charset="0"/>
                <a:ea typeface="標楷體" pitchFamily="65" charset="-120"/>
              </a:rPr>
              <a:t>i</a:t>
            </a:r>
            <a:r>
              <a:rPr lang="en-US" altLang="zh-TW" sz="1800" dirty="0" smtClean="0">
                <a:solidFill>
                  <a:schemeClr val="tx1"/>
                </a:solidFill>
                <a:latin typeface="Times New Roman" pitchFamily="18" charset="0"/>
                <a:ea typeface="標楷體" pitchFamily="65" charset="-120"/>
              </a:rPr>
              <a:t>)</a:t>
            </a:r>
            <a:endParaRPr lang="zh-TW" altLang="en-US" sz="18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zh-TW" altLang="en-US" sz="1800" dirty="0" smtClean="0">
                <a:solidFill>
                  <a:schemeClr val="tx1"/>
                </a:solidFill>
                <a:latin typeface="Times New Roman" pitchFamily="18" charset="0"/>
                <a:ea typeface="標楷體" pitchFamily="65" charset="-120"/>
              </a:rPr>
              <a:t>    </a:t>
            </a:r>
            <a:r>
              <a:rPr lang="en-US" altLang="zh-TW" sz="1800" dirty="0" smtClean="0">
                <a:solidFill>
                  <a:schemeClr val="tx1"/>
                </a:solidFill>
                <a:latin typeface="Times New Roman" pitchFamily="18" charset="0"/>
                <a:ea typeface="標楷體" pitchFamily="65" charset="-120"/>
              </a:rPr>
              <a:t>2.</a:t>
            </a:r>
            <a:r>
              <a:rPr lang="zh-TW" altLang="en-US" sz="1800" dirty="0" smtClean="0">
                <a:solidFill>
                  <a:schemeClr val="tx1"/>
                </a:solidFill>
                <a:latin typeface="Times New Roman" pitchFamily="18" charset="0"/>
                <a:ea typeface="標楷體" pitchFamily="65" charset="-120"/>
              </a:rPr>
              <a:t>從 </a:t>
            </a:r>
            <a:r>
              <a:rPr lang="en-US" altLang="zh-TW" sz="1800" i="1" dirty="0" smtClean="0">
                <a:solidFill>
                  <a:schemeClr val="tx1"/>
                </a:solidFill>
                <a:latin typeface="Times New Roman" pitchFamily="18" charset="0"/>
                <a:ea typeface="標楷體" pitchFamily="65" charset="-120"/>
              </a:rPr>
              <a:t>array[</a:t>
            </a:r>
            <a:r>
              <a:rPr lang="en-US" altLang="zh-TW" sz="1800" i="1" dirty="0" err="1" smtClean="0">
                <a:solidFill>
                  <a:schemeClr val="tx1"/>
                </a:solidFill>
                <a:latin typeface="Times New Roman" pitchFamily="18" charset="0"/>
                <a:ea typeface="標楷體" pitchFamily="65" charset="-120"/>
              </a:rPr>
              <a:t>i</a:t>
            </a:r>
            <a:r>
              <a:rPr lang="en-US" altLang="zh-TW" sz="1800" i="1" dirty="0" smtClean="0">
                <a:solidFill>
                  <a:schemeClr val="tx1"/>
                </a:solidFill>
                <a:latin typeface="Times New Roman" pitchFamily="18" charset="0"/>
                <a:ea typeface="標楷體" pitchFamily="65" charset="-120"/>
              </a:rPr>
              <a:t>..N-1] </a:t>
            </a:r>
            <a:r>
              <a:rPr lang="zh-TW" altLang="en-US" sz="1800" dirty="0" smtClean="0">
                <a:solidFill>
                  <a:schemeClr val="tx1"/>
                </a:solidFill>
                <a:latin typeface="Times New Roman" pitchFamily="18" charset="0"/>
                <a:ea typeface="標楷體" pitchFamily="65" charset="-120"/>
              </a:rPr>
              <a:t>中 </a:t>
            </a:r>
            <a:r>
              <a:rPr lang="en-US" altLang="zh-TW" sz="1800" dirty="0" smtClean="0">
                <a:solidFill>
                  <a:schemeClr val="tx1"/>
                </a:solidFill>
                <a:latin typeface="Times New Roman" pitchFamily="18" charset="0"/>
                <a:ea typeface="標楷體" pitchFamily="65" charset="-120"/>
              </a:rPr>
              <a:t>select</a:t>
            </a:r>
            <a:r>
              <a:rPr lang="zh-TW" altLang="en-US" sz="1800" dirty="0" smtClean="0">
                <a:solidFill>
                  <a:schemeClr val="tx1"/>
                </a:solidFill>
                <a:latin typeface="Times New Roman" pitchFamily="18" charset="0"/>
                <a:ea typeface="標楷體" pitchFamily="65" charset="-120"/>
              </a:rPr>
              <a:t> 出 </a:t>
            </a:r>
            <a:r>
              <a:rPr lang="en-US" altLang="zh-TW" sz="1800" dirty="0" smtClean="0">
                <a:solidFill>
                  <a:schemeClr val="tx1"/>
                </a:solidFill>
                <a:latin typeface="Times New Roman" pitchFamily="18" charset="0"/>
                <a:ea typeface="標楷體" pitchFamily="65" charset="-120"/>
              </a:rPr>
              <a:t>min */ </a:t>
            </a: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a:t>
            </a:r>
            <a:r>
              <a:rPr lang="en-US" altLang="zh-TW" sz="1600" dirty="0" smtClean="0">
                <a:solidFill>
                  <a:schemeClr val="tx1"/>
                </a:solidFill>
                <a:latin typeface="Times New Roman" pitchFamily="18" charset="0"/>
                <a:ea typeface="標楷體" pitchFamily="65" charset="-120"/>
              </a:rPr>
              <a:t>for j from</a:t>
            </a:r>
            <a:r>
              <a:rPr lang="zh-TW" altLang="en-US" sz="1600" dirty="0" smtClean="0">
                <a:solidFill>
                  <a:schemeClr val="tx1"/>
                </a:solidFill>
                <a:latin typeface="Times New Roman" pitchFamily="18" charset="0"/>
                <a:ea typeface="標楷體" pitchFamily="65" charset="-120"/>
              </a:rPr>
              <a:t> </a:t>
            </a:r>
            <a:r>
              <a:rPr lang="en-US" altLang="zh-TW" sz="1600" dirty="0" smtClean="0">
                <a:solidFill>
                  <a:schemeClr val="tx1"/>
                </a:solidFill>
                <a:latin typeface="Times New Roman" pitchFamily="18" charset="0"/>
                <a:ea typeface="標楷體" pitchFamily="65" charset="-120"/>
              </a:rPr>
              <a:t>i+1 </a:t>
            </a:r>
            <a:r>
              <a:rPr lang="zh-TW" altLang="en-US" sz="1600" dirty="0" smtClean="0">
                <a:solidFill>
                  <a:schemeClr val="tx1"/>
                </a:solidFill>
                <a:latin typeface="Times New Roman" pitchFamily="18" charset="0"/>
                <a:ea typeface="標楷體" pitchFamily="65" charset="-120"/>
              </a:rPr>
              <a:t> </a:t>
            </a:r>
            <a:r>
              <a:rPr lang="en-US" altLang="zh-TW" sz="1600" dirty="0" err="1" smtClean="0">
                <a:solidFill>
                  <a:schemeClr val="tx1"/>
                </a:solidFill>
                <a:latin typeface="Times New Roman" pitchFamily="18" charset="0"/>
                <a:ea typeface="標楷體" pitchFamily="65" charset="-120"/>
              </a:rPr>
              <a:t>upto</a:t>
            </a:r>
            <a:r>
              <a:rPr lang="en-US" altLang="zh-TW" sz="1600" dirty="0" smtClean="0">
                <a:solidFill>
                  <a:schemeClr val="tx1"/>
                </a:solidFill>
                <a:latin typeface="Times New Roman" pitchFamily="18" charset="0"/>
                <a:ea typeface="標楷體" pitchFamily="65" charset="-120"/>
              </a:rPr>
              <a:t> N-1*/</a:t>
            </a:r>
          </a:p>
          <a:p>
            <a:pPr eaLnBrk="1" hangingPunct="1">
              <a:lnSpc>
                <a:spcPct val="80000"/>
              </a:lnSpc>
              <a:buClr>
                <a:schemeClr val="bg2"/>
              </a:buClr>
              <a:buFont typeface="Wingdings" pitchFamily="2" charset="2"/>
              <a:buNone/>
              <a:defRPr/>
            </a:pPr>
            <a:r>
              <a:rPr lang="zh-TW" altLang="en-US" sz="1600" dirty="0" smtClean="0">
                <a:solidFill>
                  <a:schemeClr val="tx1"/>
                </a:solidFill>
                <a:latin typeface="Times New Roman" pitchFamily="18" charset="0"/>
                <a:ea typeface="標楷體" pitchFamily="65" charset="-120"/>
              </a:rPr>
              <a:t>            </a:t>
            </a:r>
            <a:r>
              <a:rPr lang="en-US" altLang="zh-TW" sz="1600" dirty="0" smtClean="0">
                <a:solidFill>
                  <a:schemeClr val="tx1"/>
                </a:solidFill>
                <a:latin typeface="Times New Roman" pitchFamily="18" charset="0"/>
                <a:ea typeface="標楷體" pitchFamily="65" charset="-120"/>
              </a:rPr>
              <a:t>    if </a:t>
            </a:r>
            <a:r>
              <a:rPr lang="zh-TW" altLang="en-US" sz="1600" dirty="0" smtClean="0">
                <a:solidFill>
                  <a:schemeClr val="tx1"/>
                </a:solidFill>
                <a:latin typeface="Times New Roman" pitchFamily="18" charset="0"/>
                <a:ea typeface="標楷體" pitchFamily="65" charset="-120"/>
              </a:rPr>
              <a:t>第 </a:t>
            </a:r>
            <a:r>
              <a:rPr lang="en-US" altLang="zh-TW" sz="1600" dirty="0" smtClean="0">
                <a:solidFill>
                  <a:schemeClr val="tx1"/>
                </a:solidFill>
                <a:latin typeface="Times New Roman" pitchFamily="18" charset="0"/>
                <a:ea typeface="標楷體" pitchFamily="65" charset="-120"/>
              </a:rPr>
              <a:t>j </a:t>
            </a:r>
            <a:r>
              <a:rPr lang="zh-TW" altLang="en-US" sz="1600" dirty="0" smtClean="0">
                <a:solidFill>
                  <a:schemeClr val="tx1"/>
                </a:solidFill>
                <a:latin typeface="Times New Roman" pitchFamily="18" charset="0"/>
                <a:ea typeface="標楷體" pitchFamily="65" charset="-120"/>
              </a:rPr>
              <a:t>個數比 </a:t>
            </a:r>
            <a:r>
              <a:rPr lang="en-US" altLang="zh-TW" sz="1600" dirty="0" smtClean="0">
                <a:solidFill>
                  <a:schemeClr val="tx1"/>
                </a:solidFill>
                <a:latin typeface="Times New Roman" pitchFamily="18" charset="0"/>
                <a:ea typeface="標楷體" pitchFamily="65" charset="-120"/>
              </a:rPr>
              <a:t>min </a:t>
            </a:r>
            <a:r>
              <a:rPr lang="zh-TW" altLang="en-US" sz="1600" dirty="0" smtClean="0">
                <a:solidFill>
                  <a:schemeClr val="tx1"/>
                </a:solidFill>
                <a:latin typeface="Times New Roman" pitchFamily="18" charset="0"/>
                <a:ea typeface="標楷體" pitchFamily="65" charset="-120"/>
              </a:rPr>
              <a:t>所指的數小</a:t>
            </a:r>
            <a:r>
              <a:rPr lang="en-US" altLang="zh-TW" sz="1600" dirty="0" smtClean="0">
                <a:solidFill>
                  <a:schemeClr val="tx1"/>
                </a:solidFill>
                <a:latin typeface="Times New Roman" pitchFamily="18" charset="0"/>
                <a:ea typeface="標楷體" pitchFamily="65" charset="-120"/>
              </a:rPr>
              <a:t>then</a:t>
            </a:r>
            <a:r>
              <a:rPr lang="zh-TW" altLang="en-US" sz="1600" dirty="0" smtClean="0">
                <a:solidFill>
                  <a:schemeClr val="tx1"/>
                </a:solidFill>
                <a:latin typeface="Times New Roman" pitchFamily="18" charset="0"/>
                <a:ea typeface="標楷體" pitchFamily="65" charset="-120"/>
              </a:rPr>
              <a:t>叫它</a:t>
            </a:r>
            <a:r>
              <a:rPr lang="en-US" altLang="zh-TW" sz="1600" dirty="0" smtClean="0">
                <a:solidFill>
                  <a:schemeClr val="tx1"/>
                </a:solidFill>
                <a:latin typeface="Times New Roman" pitchFamily="18" charset="0"/>
                <a:ea typeface="標楷體" pitchFamily="65" charset="-120"/>
              </a:rPr>
              <a:t>min  end if</a:t>
            </a:r>
          </a:p>
          <a:p>
            <a:pPr eaLnBrk="1" hangingPunct="1">
              <a:lnSpc>
                <a:spcPct val="80000"/>
              </a:lnSpc>
              <a:buClr>
                <a:schemeClr val="bg2"/>
              </a:buClr>
              <a:buFont typeface="Wingdings" pitchFamily="2" charset="2"/>
              <a:buNone/>
              <a:defRPr/>
            </a:pPr>
            <a:r>
              <a:rPr lang="en-US" altLang="zh-TW" sz="1600" dirty="0" smtClean="0">
                <a:solidFill>
                  <a:schemeClr val="tx1"/>
                </a:solidFill>
                <a:latin typeface="Times New Roman" pitchFamily="18" charset="0"/>
                <a:ea typeface="標楷體" pitchFamily="65" charset="-120"/>
              </a:rPr>
              <a:t>             end for </a:t>
            </a: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3.</a:t>
            </a:r>
            <a:r>
              <a:rPr lang="zh-TW" altLang="en-US" sz="1800" dirty="0" smtClean="0">
                <a:solidFill>
                  <a:schemeClr val="tx1"/>
                </a:solidFill>
                <a:latin typeface="Times New Roman" pitchFamily="18" charset="0"/>
                <a:ea typeface="標楷體" pitchFamily="65" charset="-120"/>
              </a:rPr>
              <a:t>把 </a:t>
            </a:r>
            <a:r>
              <a:rPr lang="en-US" altLang="zh-TW" sz="1800" dirty="0" smtClean="0">
                <a:solidFill>
                  <a:schemeClr val="tx1"/>
                </a:solidFill>
                <a:latin typeface="Times New Roman" pitchFamily="18" charset="0"/>
                <a:ea typeface="標楷體" pitchFamily="65" charset="-120"/>
              </a:rPr>
              <a:t>min </a:t>
            </a:r>
            <a:r>
              <a:rPr lang="zh-TW" altLang="en-US" sz="1800" dirty="0" smtClean="0">
                <a:solidFill>
                  <a:schemeClr val="tx1"/>
                </a:solidFill>
                <a:latin typeface="Times New Roman" pitchFamily="18" charset="0"/>
                <a:ea typeface="標楷體" pitchFamily="65" charset="-120"/>
              </a:rPr>
              <a:t>所指的數 </a:t>
            </a:r>
            <a:r>
              <a:rPr lang="en-US" altLang="zh-TW" sz="1800" dirty="0" smtClean="0">
                <a:solidFill>
                  <a:schemeClr val="tx1"/>
                </a:solidFill>
                <a:latin typeface="Times New Roman" pitchFamily="18" charset="0"/>
                <a:ea typeface="標楷體" pitchFamily="65" charset="-120"/>
              </a:rPr>
              <a:t>swap </a:t>
            </a:r>
            <a:r>
              <a:rPr lang="zh-TW" altLang="en-US" sz="1800" dirty="0" smtClean="0">
                <a:solidFill>
                  <a:schemeClr val="tx1"/>
                </a:solidFill>
                <a:latin typeface="Times New Roman" pitchFamily="18" charset="0"/>
                <a:ea typeface="標楷體" pitchFamily="65" charset="-120"/>
              </a:rPr>
              <a:t>到 </a:t>
            </a:r>
            <a:r>
              <a:rPr lang="en-US" altLang="zh-TW" sz="1800" i="1" dirty="0" smtClean="0">
                <a:solidFill>
                  <a:schemeClr val="tx1"/>
                </a:solidFill>
                <a:latin typeface="Times New Roman" pitchFamily="18" charset="0"/>
                <a:ea typeface="標楷體" pitchFamily="65" charset="-120"/>
              </a:rPr>
              <a:t>array[</a:t>
            </a:r>
            <a:r>
              <a:rPr lang="en-US" altLang="zh-TW" sz="1800" i="1" dirty="0" err="1" smtClean="0">
                <a:solidFill>
                  <a:schemeClr val="tx1"/>
                </a:solidFill>
                <a:latin typeface="Times New Roman" pitchFamily="18" charset="0"/>
                <a:ea typeface="標楷體" pitchFamily="65" charset="-120"/>
              </a:rPr>
              <a:t>i</a:t>
            </a:r>
            <a:r>
              <a:rPr lang="en-US" altLang="zh-TW" sz="1800" i="1" dirty="0" smtClean="0">
                <a:solidFill>
                  <a:schemeClr val="tx1"/>
                </a:solidFill>
                <a:latin typeface="Times New Roman" pitchFamily="18" charset="0"/>
                <a:ea typeface="標楷體" pitchFamily="65" charset="-120"/>
              </a:rPr>
              <a:t>..N-1]</a:t>
            </a:r>
            <a:r>
              <a:rPr lang="zh-TW" altLang="en-US" sz="1800" dirty="0" smtClean="0">
                <a:solidFill>
                  <a:schemeClr val="tx1"/>
                </a:solidFill>
                <a:latin typeface="Times New Roman" pitchFamily="18" charset="0"/>
                <a:ea typeface="標楷體" pitchFamily="65" charset="-120"/>
              </a:rPr>
              <a:t>的第一個位置 </a:t>
            </a:r>
            <a:endParaRPr lang="en-US" altLang="zh-TW" sz="14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end for */</a:t>
            </a:r>
          </a:p>
          <a:p>
            <a:pPr eaLnBrk="1" hangingPunct="1">
              <a:lnSpc>
                <a:spcPct val="80000"/>
              </a:lnSpc>
              <a:buClr>
                <a:schemeClr val="bg2"/>
              </a:buClr>
              <a:buFont typeface="Wingdings" pitchFamily="2" charset="2"/>
              <a:buNone/>
              <a:defRPr/>
            </a:pPr>
            <a:endParaRPr lang="en-US" altLang="zh-TW" sz="18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2400" dirty="0" smtClean="0">
                <a:solidFill>
                  <a:schemeClr val="tx1"/>
                </a:solidFill>
                <a:latin typeface="Times New Roman" pitchFamily="18" charset="0"/>
                <a:ea typeface="標楷體" pitchFamily="65" charset="-120"/>
              </a:rPr>
              <a:t> </a:t>
            </a:r>
            <a:r>
              <a:rPr lang="en-US" altLang="zh-TW" sz="1500" dirty="0" smtClean="0">
                <a:solidFill>
                  <a:schemeClr val="tx1"/>
                </a:solidFill>
                <a:latin typeface="Times New Roman" pitchFamily="18" charset="0"/>
                <a:ea typeface="標楷體" pitchFamily="65" charset="-120"/>
              </a:rPr>
              <a:t>for (</a:t>
            </a:r>
            <a:r>
              <a:rPr lang="en-US" altLang="zh-TW" sz="1500" dirty="0" err="1" smtClean="0">
                <a:solidFill>
                  <a:schemeClr val="tx1"/>
                </a:solidFill>
                <a:latin typeface="Times New Roman" pitchFamily="18" charset="0"/>
                <a:ea typeface="標楷體" pitchFamily="65" charset="-120"/>
              </a:rPr>
              <a:t>int</a:t>
            </a:r>
            <a:r>
              <a:rPr lang="en-US" altLang="zh-TW" sz="1500" dirty="0" smtClean="0">
                <a:solidFill>
                  <a:schemeClr val="tx1"/>
                </a:solidFill>
                <a:latin typeface="Times New Roman" pitchFamily="18" charset="0"/>
                <a:ea typeface="標楷體" pitchFamily="65" charset="-120"/>
              </a:rPr>
              <a:t> </a:t>
            </a:r>
            <a:r>
              <a:rPr lang="en-US" altLang="zh-TW" sz="1500" dirty="0" err="1" smtClean="0">
                <a:solidFill>
                  <a:schemeClr val="tx1"/>
                </a:solidFill>
                <a:latin typeface="Times New Roman" pitchFamily="18" charset="0"/>
                <a:ea typeface="標楷體" pitchFamily="65" charset="-120"/>
              </a:rPr>
              <a:t>i</a:t>
            </a:r>
            <a:r>
              <a:rPr lang="en-US" altLang="zh-TW" sz="1500" dirty="0" smtClean="0">
                <a:solidFill>
                  <a:schemeClr val="tx1"/>
                </a:solidFill>
                <a:latin typeface="Times New Roman" pitchFamily="18" charset="0"/>
                <a:ea typeface="標楷體" pitchFamily="65" charset="-120"/>
              </a:rPr>
              <a:t> = 0; </a:t>
            </a:r>
            <a:r>
              <a:rPr lang="en-US" altLang="zh-TW" sz="1500" dirty="0" err="1" smtClean="0">
                <a:solidFill>
                  <a:schemeClr val="tx1"/>
                </a:solidFill>
                <a:latin typeface="Times New Roman" pitchFamily="18" charset="0"/>
                <a:ea typeface="標楷體" pitchFamily="65" charset="-120"/>
              </a:rPr>
              <a:t>i</a:t>
            </a:r>
            <a:r>
              <a:rPr lang="en-US" altLang="zh-TW" sz="1500" dirty="0" smtClean="0">
                <a:solidFill>
                  <a:schemeClr val="tx1"/>
                </a:solidFill>
                <a:latin typeface="Times New Roman" pitchFamily="18" charset="0"/>
                <a:ea typeface="標楷體" pitchFamily="65" charset="-120"/>
              </a:rPr>
              <a:t> &lt;= array.length-2; </a:t>
            </a:r>
            <a:r>
              <a:rPr lang="en-US" altLang="zh-TW" sz="1500" dirty="0" err="1" smtClean="0">
                <a:solidFill>
                  <a:schemeClr val="tx1"/>
                </a:solidFill>
                <a:latin typeface="Times New Roman" pitchFamily="18" charset="0"/>
                <a:ea typeface="標楷體" pitchFamily="65" charset="-120"/>
              </a:rPr>
              <a:t>i</a:t>
            </a:r>
            <a:r>
              <a:rPr lang="en-US" altLang="zh-TW" sz="1500" dirty="0" smtClean="0">
                <a:solidFill>
                  <a:schemeClr val="tx1"/>
                </a:solidFill>
                <a:latin typeface="Times New Roman" pitchFamily="18" charset="0"/>
                <a:ea typeface="標楷體" pitchFamily="65" charset="-120"/>
              </a:rPr>
              <a:t>++) </a:t>
            </a:r>
          </a:p>
          <a:p>
            <a:pPr eaLnBrk="1" hangingPunct="1">
              <a:lnSpc>
                <a:spcPct val="80000"/>
              </a:lnSpc>
              <a:buClr>
                <a:schemeClr val="bg2"/>
              </a:buClr>
              <a:buFont typeface="Wingdings" pitchFamily="2" charset="2"/>
              <a:buNone/>
              <a:defRPr/>
            </a:pPr>
            <a:r>
              <a:rPr lang="en-US" altLang="zh-TW" sz="1500" dirty="0" smtClean="0">
                <a:solidFill>
                  <a:schemeClr val="tx1"/>
                </a:solidFill>
                <a:latin typeface="Times New Roman" pitchFamily="18" charset="0"/>
                <a:ea typeface="標楷體" pitchFamily="65" charset="-120"/>
              </a:rPr>
              <a:t>  {   </a:t>
            </a:r>
            <a:r>
              <a:rPr lang="en-US" altLang="zh-TW" sz="1500" dirty="0" err="1" smtClean="0">
                <a:solidFill>
                  <a:schemeClr val="tx1"/>
                </a:solidFill>
                <a:latin typeface="Times New Roman" pitchFamily="18" charset="0"/>
                <a:ea typeface="標楷體" pitchFamily="65" charset="-120"/>
              </a:rPr>
              <a:t>int</a:t>
            </a:r>
            <a:r>
              <a:rPr lang="en-US" altLang="zh-TW" sz="1500" dirty="0" smtClean="0">
                <a:solidFill>
                  <a:schemeClr val="tx1"/>
                </a:solidFill>
                <a:latin typeface="Times New Roman" pitchFamily="18" charset="0"/>
                <a:ea typeface="標楷體" pitchFamily="65" charset="-120"/>
              </a:rPr>
              <a:t> min=</a:t>
            </a:r>
            <a:r>
              <a:rPr lang="en-US" altLang="zh-TW" sz="1500" dirty="0" err="1" smtClean="0">
                <a:solidFill>
                  <a:schemeClr val="tx1"/>
                </a:solidFill>
                <a:latin typeface="Times New Roman" pitchFamily="18" charset="0"/>
                <a:ea typeface="標楷體" pitchFamily="65" charset="-120"/>
              </a:rPr>
              <a:t>i</a:t>
            </a:r>
            <a:r>
              <a:rPr lang="en-US" altLang="zh-TW" sz="1500" dirty="0" smtClean="0">
                <a:solidFill>
                  <a:schemeClr val="tx1"/>
                </a:solidFill>
                <a:latin typeface="Times New Roman" pitchFamily="18" charset="0"/>
                <a:ea typeface="標楷體" pitchFamily="65" charset="-120"/>
              </a:rPr>
              <a:t>;</a:t>
            </a:r>
          </a:p>
          <a:p>
            <a:pPr eaLnBrk="1" hangingPunct="1">
              <a:lnSpc>
                <a:spcPct val="80000"/>
              </a:lnSpc>
              <a:buClr>
                <a:schemeClr val="bg2"/>
              </a:buClr>
              <a:buFont typeface="Wingdings" pitchFamily="2" charset="2"/>
              <a:buNone/>
              <a:defRPr/>
            </a:pPr>
            <a:endParaRPr lang="en-US" altLang="zh-TW" sz="15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1500" dirty="0" smtClean="0">
                <a:solidFill>
                  <a:schemeClr val="tx1"/>
                </a:solidFill>
                <a:latin typeface="Times New Roman" pitchFamily="18" charset="0"/>
                <a:ea typeface="標楷體" pitchFamily="65" charset="-120"/>
              </a:rPr>
              <a:t>      for (</a:t>
            </a:r>
            <a:r>
              <a:rPr lang="en-US" altLang="zh-TW" sz="1500" dirty="0" err="1" smtClean="0">
                <a:solidFill>
                  <a:schemeClr val="tx1"/>
                </a:solidFill>
                <a:latin typeface="Times New Roman" pitchFamily="18" charset="0"/>
                <a:ea typeface="標楷體" pitchFamily="65" charset="-120"/>
              </a:rPr>
              <a:t>int</a:t>
            </a:r>
            <a:r>
              <a:rPr lang="en-US" altLang="zh-TW" sz="1500" dirty="0" smtClean="0">
                <a:solidFill>
                  <a:schemeClr val="tx1"/>
                </a:solidFill>
                <a:latin typeface="Times New Roman" pitchFamily="18" charset="0"/>
                <a:ea typeface="標楷體" pitchFamily="65" charset="-120"/>
              </a:rPr>
              <a:t> j = </a:t>
            </a:r>
            <a:r>
              <a:rPr lang="en-US" altLang="zh-TW" sz="1500" dirty="0" err="1" smtClean="0">
                <a:solidFill>
                  <a:schemeClr val="tx1"/>
                </a:solidFill>
                <a:latin typeface="Times New Roman" pitchFamily="18" charset="0"/>
                <a:ea typeface="標楷體" pitchFamily="65" charset="-120"/>
              </a:rPr>
              <a:t>i</a:t>
            </a:r>
            <a:r>
              <a:rPr lang="en-US" altLang="zh-TW" sz="1500" dirty="0" smtClean="0">
                <a:solidFill>
                  <a:schemeClr val="tx1"/>
                </a:solidFill>
                <a:latin typeface="Times New Roman" pitchFamily="18" charset="0"/>
                <a:ea typeface="標楷體" pitchFamily="65" charset="-120"/>
              </a:rPr>
              <a:t> + 1; j &lt;= array.length-1; j++)</a:t>
            </a:r>
          </a:p>
          <a:p>
            <a:pPr eaLnBrk="1" hangingPunct="1">
              <a:lnSpc>
                <a:spcPct val="80000"/>
              </a:lnSpc>
              <a:buClr>
                <a:schemeClr val="bg2"/>
              </a:buClr>
              <a:buFont typeface="Wingdings" pitchFamily="2" charset="2"/>
              <a:buNone/>
              <a:defRPr/>
            </a:pPr>
            <a:r>
              <a:rPr lang="en-US" altLang="zh-TW" sz="1500" dirty="0" smtClean="0">
                <a:solidFill>
                  <a:schemeClr val="tx1"/>
                </a:solidFill>
                <a:latin typeface="Times New Roman" pitchFamily="18" charset="0"/>
                <a:ea typeface="標楷體" pitchFamily="65" charset="-120"/>
              </a:rPr>
              <a:t>         if (array[j] &lt; array[min]) min = j;</a:t>
            </a:r>
          </a:p>
          <a:p>
            <a:pPr eaLnBrk="1" hangingPunct="1">
              <a:lnSpc>
                <a:spcPct val="80000"/>
              </a:lnSpc>
              <a:buClr>
                <a:schemeClr val="bg2"/>
              </a:buClr>
              <a:buFont typeface="Wingdings" pitchFamily="2" charset="2"/>
              <a:buNone/>
              <a:defRPr/>
            </a:pPr>
            <a:endParaRPr lang="en-US" altLang="zh-TW" sz="15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1500" dirty="0" smtClean="0">
                <a:solidFill>
                  <a:schemeClr val="tx1"/>
                </a:solidFill>
                <a:latin typeface="Times New Roman" pitchFamily="18" charset="0"/>
                <a:ea typeface="標楷體" pitchFamily="65" charset="-120"/>
              </a:rPr>
              <a:t>       swap (</a:t>
            </a:r>
            <a:r>
              <a:rPr lang="en-US" altLang="zh-TW" sz="1500" dirty="0" err="1" smtClean="0">
                <a:solidFill>
                  <a:schemeClr val="tx1"/>
                </a:solidFill>
                <a:latin typeface="Times New Roman" pitchFamily="18" charset="0"/>
                <a:ea typeface="標楷體" pitchFamily="65" charset="-120"/>
              </a:rPr>
              <a:t>i,min</a:t>
            </a:r>
            <a:r>
              <a:rPr lang="en-US" altLang="zh-TW" sz="1500" dirty="0" smtClean="0">
                <a:solidFill>
                  <a:schemeClr val="tx1"/>
                </a:solidFill>
                <a:latin typeface="Times New Roman" pitchFamily="18" charset="0"/>
                <a:ea typeface="標楷體" pitchFamily="65" charset="-120"/>
              </a:rPr>
              <a:t>);</a:t>
            </a:r>
          </a:p>
          <a:p>
            <a:pPr eaLnBrk="1" hangingPunct="1">
              <a:lnSpc>
                <a:spcPct val="80000"/>
              </a:lnSpc>
              <a:buClr>
                <a:schemeClr val="bg2"/>
              </a:buClr>
              <a:buFont typeface="Wingdings" pitchFamily="2" charset="2"/>
              <a:buNone/>
              <a:defRPr/>
            </a:pPr>
            <a:r>
              <a:rPr lang="en-US" altLang="zh-TW" sz="1500" dirty="0" smtClean="0">
                <a:solidFill>
                  <a:schemeClr val="tx1"/>
                </a:solidFill>
                <a:latin typeface="Times New Roman" pitchFamily="18" charset="0"/>
                <a:ea typeface="標楷體" pitchFamily="65" charset="-120"/>
              </a:rPr>
              <a:t>       } </a:t>
            </a:r>
          </a:p>
          <a:p>
            <a:pPr eaLnBrk="1" hangingPunct="1">
              <a:lnSpc>
                <a:spcPct val="80000"/>
              </a:lnSpc>
              <a:buClr>
                <a:schemeClr val="bg2"/>
              </a:buClr>
              <a:buFont typeface="Wingdings" pitchFamily="2" charset="2"/>
              <a:buNone/>
              <a:defRPr/>
            </a:pPr>
            <a:r>
              <a:rPr lang="en-US" altLang="zh-TW" sz="1500" dirty="0">
                <a:solidFill>
                  <a:schemeClr val="tx1"/>
                </a:solidFill>
                <a:latin typeface="Times New Roman" pitchFamily="18" charset="0"/>
                <a:ea typeface="標楷體" pitchFamily="65" charset="-120"/>
              </a:rPr>
              <a:t> </a:t>
            </a:r>
            <a:r>
              <a:rPr lang="en-US" altLang="zh-TW" sz="1500" dirty="0" smtClean="0">
                <a:solidFill>
                  <a:schemeClr val="tx1"/>
                </a:solidFill>
                <a:latin typeface="Times New Roman" pitchFamily="18" charset="0"/>
                <a:ea typeface="標楷體" pitchFamily="65" charset="-120"/>
              </a:rPr>
              <a:t> }</a:t>
            </a:r>
            <a:endParaRPr lang="zh-TW" altLang="en-US" sz="15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9010622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DDB59E0-90A6-45D0-A661-0E2EA902E7CF}" type="slidenum">
              <a:rPr lang="zh-TW" altLang="en-US" smtClean="0">
                <a:solidFill>
                  <a:schemeClr val="tx1"/>
                </a:solidFill>
              </a:rPr>
              <a:pPr>
                <a:defRPr/>
              </a:pPr>
              <a:t>45</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CMMI and </a:t>
            </a:r>
            <a:r>
              <a:rPr lang="en-US" altLang="zh-TW" dirty="0" err="1" smtClean="0">
                <a:solidFill>
                  <a:schemeClr val="tx1"/>
                </a:solidFill>
                <a:latin typeface="標楷體" pitchFamily="65" charset="-120"/>
                <a:ea typeface="標楷體" pitchFamily="65" charset="-120"/>
              </a:rPr>
              <a:t>敏捷方法</a:t>
            </a:r>
            <a:r>
              <a:rPr lang="en-US" altLang="zh-TW" dirty="0" smtClean="0">
                <a:solidFill>
                  <a:schemeClr val="tx1"/>
                </a:solidFill>
                <a:latin typeface="標楷體" pitchFamily="65" charset="-120"/>
                <a:ea typeface="標楷體" pitchFamily="65" charset="-120"/>
              </a:rPr>
              <a:t> (Cont.)</a:t>
            </a:r>
            <a:endParaRPr lang="zh-TW" altLang="en-US" dirty="0">
              <a:solidFill>
                <a:schemeClr val="tx1"/>
              </a:solidFill>
            </a:endParaRPr>
          </a:p>
        </p:txBody>
      </p:sp>
      <p:sp>
        <p:nvSpPr>
          <p:cNvPr id="3" name="內容版面配置區 2"/>
          <p:cNvSpPr>
            <a:spLocks noGrp="1"/>
          </p:cNvSpPr>
          <p:nvPr>
            <p:ph sz="quarter" idx="4294967295"/>
          </p:nvPr>
        </p:nvSpPr>
        <p:spPr>
          <a:xfrm>
            <a:off x="609600" y="1709927"/>
            <a:ext cx="10972800" cy="4420997"/>
          </a:xfrm>
          <a:prstGeom prst="rect">
            <a:avLst/>
          </a:prstGeom>
        </p:spPr>
        <p:txBody>
          <a:bodyPr/>
          <a:lstStyle/>
          <a:p>
            <a:pPr>
              <a:buFont typeface="Wingdings" pitchFamily="2" charset="2"/>
              <a:buNone/>
              <a:defRPr/>
            </a:pPr>
            <a:r>
              <a:rPr lang="en-US" altLang="zh-TW" dirty="0" smtClean="0">
                <a:solidFill>
                  <a:schemeClr val="tx1"/>
                </a:solidFill>
              </a:rPr>
              <a:t>  </a:t>
            </a:r>
            <a:r>
              <a:rPr lang="en-US" altLang="zh-TW" dirty="0" smtClean="0">
                <a:solidFill>
                  <a:schemeClr val="tx1"/>
                </a:solidFill>
                <a:latin typeface="標楷體" pitchFamily="65" charset="-120"/>
                <a:ea typeface="標楷體" pitchFamily="65" charset="-120"/>
              </a:rPr>
              <a:t>XP 2010 </a:t>
            </a:r>
            <a:r>
              <a:rPr lang="zh-TW" altLang="en-US" dirty="0" smtClean="0">
                <a:solidFill>
                  <a:schemeClr val="tx1"/>
                </a:solidFill>
                <a:latin typeface="標楷體" pitchFamily="65" charset="-120"/>
                <a:ea typeface="標楷體" pitchFamily="65" charset="-120"/>
              </a:rPr>
              <a:t>業界最佳報告 </a:t>
            </a:r>
            <a:r>
              <a:rPr lang="en-US" altLang="zh-TW" dirty="0" smtClean="0">
                <a:solidFill>
                  <a:schemeClr val="tx1"/>
                </a:solidFill>
                <a:latin typeface="標楷體" pitchFamily="65" charset="-120"/>
                <a:ea typeface="標楷體" pitchFamily="65" charset="-120"/>
              </a:rPr>
              <a:t>(Best Experience Report*),Norway </a:t>
            </a:r>
            <a:r>
              <a:rPr lang="zh-TW" altLang="en-US" dirty="0" smtClean="0">
                <a:solidFill>
                  <a:schemeClr val="tx1"/>
                </a:solidFill>
                <a:latin typeface="標楷體" pitchFamily="65" charset="-120"/>
                <a:ea typeface="標楷體" pitchFamily="65" charset="-120"/>
              </a:rPr>
              <a:t>公司指出</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敏捷</a:t>
            </a:r>
            <a:r>
              <a:rPr lang="zh-TW" altLang="en-US" sz="2800" dirty="0">
                <a:solidFill>
                  <a:schemeClr val="tx1"/>
                </a:solidFill>
                <a:latin typeface="標楷體" pitchFamily="65" charset="-120"/>
                <a:ea typeface="標楷體" pitchFamily="65" charset="-120"/>
              </a:rPr>
              <a:t>方法以 </a:t>
            </a:r>
            <a:r>
              <a:rPr lang="en-US" altLang="zh-TW" sz="2800" dirty="0">
                <a:solidFill>
                  <a:schemeClr val="tx1"/>
                </a:solidFill>
                <a:latin typeface="標楷體" pitchFamily="65" charset="-120"/>
                <a:ea typeface="標楷體" pitchFamily="65" charset="-120"/>
              </a:rPr>
              <a:t>time-boxed iteration (</a:t>
            </a:r>
            <a:r>
              <a:rPr lang="zh-TW" altLang="en-US" sz="2800" dirty="0">
                <a:solidFill>
                  <a:schemeClr val="tx1"/>
                </a:solidFill>
                <a:latin typeface="標楷體" pitchFamily="65" charset="-120"/>
                <a:ea typeface="標楷體" pitchFamily="65" charset="-120"/>
              </a:rPr>
              <a:t>固定時程的回合</a:t>
            </a:r>
            <a:r>
              <a:rPr lang="en-US" altLang="zh-TW" sz="2800" dirty="0" smtClean="0">
                <a:solidFill>
                  <a:schemeClr val="tx1"/>
                </a:solidFill>
                <a:latin typeface="標楷體" pitchFamily="65" charset="-120"/>
                <a:ea typeface="標楷體" pitchFamily="65" charset="-120"/>
              </a:rPr>
              <a:t>)</a:t>
            </a:r>
          </a:p>
          <a:p>
            <a:pPr>
              <a:buFont typeface="Wingdings" pitchFamily="2" charset="2"/>
              <a:buNone/>
              <a:defRPr/>
            </a:pPr>
            <a:r>
              <a:rPr lang="zh-TW" altLang="en-US" sz="2800" dirty="0" smtClean="0">
                <a:solidFill>
                  <a:schemeClr val="tx1"/>
                </a:solidFill>
                <a:latin typeface="標楷體" pitchFamily="65" charset="-120"/>
                <a:ea typeface="標楷體" pitchFamily="65" charset="-120"/>
              </a:rPr>
              <a:t>及</a:t>
            </a:r>
            <a:r>
              <a:rPr lang="zh-TW" altLang="en-US" sz="2800" dirty="0">
                <a:solidFill>
                  <a:schemeClr val="tx1"/>
                </a:solidFill>
                <a:latin typeface="標楷體" pitchFamily="65" charset="-120"/>
                <a:ea typeface="標楷體" pitchFamily="65" charset="-120"/>
              </a:rPr>
              <a:t>各人工作</a:t>
            </a:r>
            <a:r>
              <a:rPr lang="zh-TW" altLang="en-US" sz="2800" dirty="0" smtClean="0">
                <a:solidFill>
                  <a:schemeClr val="tx1"/>
                </a:solidFill>
                <a:latin typeface="標楷體" pitchFamily="65" charset="-120"/>
                <a:ea typeface="標楷體" pitchFamily="65" charset="-120"/>
              </a:rPr>
              <a:t>為主</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應該要轉為以文件 </a:t>
            </a:r>
            <a:r>
              <a:rPr lang="en-US" altLang="zh-TW" sz="2800" dirty="0" smtClean="0">
                <a:solidFill>
                  <a:schemeClr val="tx1"/>
                </a:solidFill>
                <a:latin typeface="標楷體" pitchFamily="65" charset="-120"/>
                <a:ea typeface="標楷體" pitchFamily="65" charset="-120"/>
              </a:rPr>
              <a:t>(work item) </a:t>
            </a:r>
            <a:r>
              <a:rPr lang="zh-TW" altLang="en-US" sz="2800" dirty="0" smtClean="0">
                <a:solidFill>
                  <a:schemeClr val="tx1"/>
                </a:solidFill>
                <a:latin typeface="標楷體" pitchFamily="65" charset="-120"/>
                <a:ea typeface="標楷體" pitchFamily="65" charset="-120"/>
              </a:rPr>
              <a:t>工作流 </a:t>
            </a:r>
            <a:r>
              <a:rPr lang="en-US" altLang="zh-TW" sz="2800" dirty="0" smtClean="0">
                <a:solidFill>
                  <a:schemeClr val="tx1"/>
                </a:solidFill>
                <a:latin typeface="標楷體" pitchFamily="65" charset="-120"/>
                <a:ea typeface="標楷體" pitchFamily="65" charset="-120"/>
              </a:rPr>
              <a:t>(work flow) </a:t>
            </a:r>
            <a:r>
              <a:rPr lang="zh-TW" altLang="en-US" sz="2800" dirty="0" smtClean="0">
                <a:solidFill>
                  <a:schemeClr val="tx1"/>
                </a:solidFill>
                <a:latin typeface="標楷體" pitchFamily="65" charset="-120"/>
                <a:ea typeface="標楷體" pitchFamily="65" charset="-120"/>
              </a:rPr>
              <a:t>為主</a:t>
            </a:r>
            <a:r>
              <a:rPr lang="en-US" altLang="zh-TW" sz="2800"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這是</a:t>
            </a:r>
            <a:r>
              <a:rPr lang="en-US" altLang="zh-TW" dirty="0" smtClean="0">
                <a:solidFill>
                  <a:schemeClr val="tx1"/>
                </a:solidFill>
                <a:latin typeface="標楷體" pitchFamily="65" charset="-120"/>
                <a:ea typeface="標楷體" pitchFamily="65" charset="-120"/>
              </a:rPr>
              <a:t>CMMI</a:t>
            </a:r>
            <a:r>
              <a:rPr lang="zh-TW" altLang="en-US" dirty="0" smtClean="0">
                <a:solidFill>
                  <a:schemeClr val="tx1"/>
                </a:solidFill>
                <a:latin typeface="標楷體" pitchFamily="65" charset="-120"/>
                <a:ea typeface="標楷體" pitchFamily="65" charset="-120"/>
              </a:rPr>
              <a:t>與</a:t>
            </a:r>
            <a:r>
              <a:rPr lang="en-US" altLang="zh-TW" dirty="0" err="1" smtClean="0">
                <a:solidFill>
                  <a:schemeClr val="tx1"/>
                </a:solidFill>
                <a:latin typeface="標楷體" pitchFamily="65" charset="-120"/>
                <a:ea typeface="標楷體" pitchFamily="65" charset="-120"/>
              </a:rPr>
              <a:t>敏捷方法</a:t>
            </a:r>
            <a:r>
              <a:rPr lang="zh-TW" altLang="en-US" dirty="0" smtClean="0">
                <a:solidFill>
                  <a:schemeClr val="tx1"/>
                </a:solidFill>
                <a:latin typeface="標楷體" pitchFamily="65" charset="-120"/>
                <a:ea typeface="標楷體" pitchFamily="65" charset="-120"/>
              </a:rPr>
              <a:t>的磨合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鐘擺略擺回</a:t>
            </a:r>
            <a:r>
              <a:rPr lang="en-US" altLang="zh-TW" dirty="0" smtClean="0">
                <a:solidFill>
                  <a:schemeClr val="tx1"/>
                </a:solidFill>
                <a:latin typeface="標楷體" pitchFamily="65" charset="-120"/>
                <a:ea typeface="標楷體" pitchFamily="65" charset="-120"/>
              </a:rPr>
              <a:t>CMMI</a:t>
            </a:r>
          </a:p>
          <a:p>
            <a:pPr>
              <a:buFont typeface="Wingdings" pitchFamily="2" charset="2"/>
              <a:buNone/>
              <a:defRPr/>
            </a:pPr>
            <a:r>
              <a:rPr lang="zh-TW" altLang="en-US" dirty="0" smtClean="0">
                <a:solidFill>
                  <a:schemeClr val="tx1"/>
                </a:solidFill>
                <a:latin typeface="標楷體" pitchFamily="65" charset="-120"/>
                <a:ea typeface="標楷體" pitchFamily="65" charset="-120"/>
              </a:rPr>
              <a:t>巧合的是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陳教授的 </a:t>
            </a:r>
            <a:r>
              <a:rPr lang="en-US" altLang="zh-TW" dirty="0" err="1" smtClean="0">
                <a:solidFill>
                  <a:schemeClr val="tx1"/>
                </a:solidFill>
                <a:latin typeface="標楷體" pitchFamily="65" charset="-120"/>
                <a:ea typeface="標楷體" pitchFamily="65" charset="-120"/>
              </a:rPr>
              <a:t>myAgile</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倡導增加</a:t>
            </a:r>
            <a:r>
              <a:rPr lang="zh-TW" altLang="en-US" b="1" dirty="0" smtClean="0">
                <a:solidFill>
                  <a:schemeClr val="tx1"/>
                </a:solidFill>
                <a:latin typeface="標楷體" pitchFamily="65" charset="-120"/>
                <a:ea typeface="標楷體" pitchFamily="65" charset="-120"/>
              </a:rPr>
              <a:t>設計草圖</a:t>
            </a:r>
            <a:r>
              <a:rPr lang="zh-TW" altLang="en-US" dirty="0" smtClean="0">
                <a:solidFill>
                  <a:schemeClr val="tx1"/>
                </a:solidFill>
                <a:latin typeface="標楷體" pitchFamily="65" charset="-120"/>
                <a:ea typeface="標楷體" pitchFamily="65" charset="-120"/>
              </a:rPr>
              <a:t>及</a:t>
            </a:r>
            <a:r>
              <a:rPr lang="zh-TW" altLang="en-US" b="1" dirty="0" smtClean="0">
                <a:solidFill>
                  <a:schemeClr val="tx1"/>
                </a:solidFill>
                <a:latin typeface="標楷體" pitchFamily="65" charset="-120"/>
                <a:ea typeface="標楷體" pitchFamily="65" charset="-120"/>
              </a:rPr>
              <a:t>虛擬碼</a:t>
            </a:r>
            <a:r>
              <a:rPr lang="zh-TW" altLang="en-US" dirty="0" smtClean="0">
                <a:solidFill>
                  <a:schemeClr val="tx1"/>
                </a:solidFill>
                <a:latin typeface="標楷體" pitchFamily="65" charset="-120"/>
                <a:ea typeface="標楷體" pitchFamily="65" charset="-120"/>
              </a:rPr>
              <a:t>兩文件</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en-US" altLang="zh-TW" sz="2000" dirty="0" err="1" smtClean="0">
                <a:solidFill>
                  <a:schemeClr val="tx1"/>
                </a:solidFill>
                <a:latin typeface="標楷體" pitchFamily="65" charset="-120"/>
                <a:ea typeface="標楷體" pitchFamily="65" charset="-120"/>
              </a:rPr>
              <a:t>J.O.Birkeland,“Moving</a:t>
            </a:r>
            <a:r>
              <a:rPr lang="en-US" altLang="zh-TW" sz="2000" dirty="0" smtClean="0">
                <a:solidFill>
                  <a:schemeClr val="tx1"/>
                </a:solidFill>
                <a:latin typeface="標楷體" pitchFamily="65" charset="-120"/>
                <a:ea typeface="標楷體" pitchFamily="65" charset="-120"/>
              </a:rPr>
              <a:t> to Flow-based</a:t>
            </a:r>
            <a:r>
              <a:rPr lang="en-US" altLang="zh-TW" dirty="0" smtClean="0">
                <a:solidFill>
                  <a:schemeClr val="tx1"/>
                </a:solidFill>
                <a:latin typeface="標楷體" pitchFamily="65" charset="-120"/>
                <a:ea typeface="標楷體" pitchFamily="65" charset="-120"/>
              </a:rPr>
              <a:t> </a:t>
            </a:r>
            <a:r>
              <a:rPr lang="en-US" altLang="zh-TW" sz="2000" dirty="0" smtClean="0">
                <a:solidFill>
                  <a:schemeClr val="tx1"/>
                </a:solidFill>
                <a:latin typeface="標楷體" pitchFamily="65" charset="-120"/>
                <a:ea typeface="標楷體" pitchFamily="65" charset="-120"/>
              </a:rPr>
              <a:t>Software Development, XP 2010, Norway.</a:t>
            </a:r>
            <a:endParaRPr lang="zh-TW" altLang="en-US" dirty="0">
              <a:solidFill>
                <a:schemeClr val="tx1"/>
              </a:solidFill>
            </a:endParaRPr>
          </a:p>
        </p:txBody>
      </p:sp>
    </p:spTree>
    <p:extLst>
      <p:ext uri="{BB962C8B-B14F-4D97-AF65-F5344CB8AC3E}">
        <p14:creationId xmlns:p14="http://schemas.microsoft.com/office/powerpoint/2010/main" val="1466683420"/>
      </p:ext>
    </p:extLst>
  </p:cSld>
  <p:clrMapOvr>
    <a:masterClrMapping/>
  </p:clrMapOvr>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C67A63C-B314-4A12-B112-F3DE49B76288}" type="slidenum">
              <a:rPr lang="zh-TW" altLang="en-US" smtClean="0">
                <a:solidFill>
                  <a:schemeClr val="tx1"/>
                </a:solidFill>
              </a:rPr>
              <a:pPr>
                <a:defRPr/>
              </a:pPr>
              <a:t>450</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嵌入式</a:t>
            </a:r>
            <a:r>
              <a:rPr lang="zh-TW" altLang="en-US" dirty="0" smtClean="0">
                <a:solidFill>
                  <a:schemeClr val="tx1"/>
                </a:solidFill>
                <a:latin typeface="Times New Roman" pitchFamily="18" charset="0"/>
              </a:rPr>
              <a:t> </a:t>
            </a:r>
            <a:r>
              <a:rPr lang="en-US" altLang="zh-TW" dirty="0" smtClean="0">
                <a:solidFill>
                  <a:schemeClr val="tx1"/>
                </a:solidFill>
                <a:latin typeface="Times New Roman" pitchFamily="18" charset="0"/>
              </a:rPr>
              <a:t>Coding</a:t>
            </a:r>
            <a:endParaRPr lang="zh-TW" altLang="en-US" dirty="0">
              <a:solidFill>
                <a:schemeClr val="tx1"/>
              </a:solidFill>
            </a:endParaRPr>
          </a:p>
        </p:txBody>
      </p:sp>
      <p:sp>
        <p:nvSpPr>
          <p:cNvPr id="3" name="內容版面配置區 2"/>
          <p:cNvSpPr>
            <a:spLocks noGrp="1"/>
          </p:cNvSpPr>
          <p:nvPr>
            <p:ph sz="quarter" idx="4294967295"/>
          </p:nvPr>
        </p:nvSpPr>
        <p:spPr>
          <a:xfrm>
            <a:off x="609600" y="1628775"/>
            <a:ext cx="10972800" cy="4502150"/>
          </a:xfrm>
          <a:prstGeom prst="rect">
            <a:avLst/>
          </a:prstGeom>
        </p:spPr>
        <p:txBody>
          <a:bodyPr/>
          <a:lstStyle/>
          <a:p>
            <a:pPr eaLnBrk="1" hangingPunct="1">
              <a:lnSpc>
                <a:spcPct val="80000"/>
              </a:lnSpc>
              <a:buClr>
                <a:schemeClr val="bg2"/>
              </a:buClr>
              <a:buFontTx/>
              <a:buNone/>
              <a:defRPr/>
            </a:pPr>
            <a:r>
              <a:rPr lang="en-US" altLang="zh-TW" sz="28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sort: sort array </a:t>
            </a:r>
            <a:r>
              <a:rPr lang="zh-TW" altLang="en-US" sz="2000" dirty="0" smtClean="0">
                <a:solidFill>
                  <a:schemeClr val="tx1"/>
                </a:solidFill>
                <a:latin typeface="Times New Roman" pitchFamily="18" charset="0"/>
                <a:ea typeface="標楷體" pitchFamily="65" charset="-120"/>
              </a:rPr>
              <a:t>成由小而大的順序*</a:t>
            </a:r>
            <a:r>
              <a:rPr lang="en-US" altLang="zh-TW" sz="2000" dirty="0" smtClean="0">
                <a:solidFill>
                  <a:schemeClr val="tx1"/>
                </a:solidFill>
                <a:latin typeface="Times New Roman" pitchFamily="18" charset="0"/>
                <a:ea typeface="標楷體" pitchFamily="65" charset="-120"/>
              </a:rPr>
              <a:t>/  sort ( ) { </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for  </a:t>
            </a:r>
            <a:r>
              <a:rPr lang="en-US" altLang="zh-TW" sz="2000" dirty="0" err="1" smtClean="0">
                <a:solidFill>
                  <a:schemeClr val="tx1"/>
                </a:solidFill>
                <a:latin typeface="Times New Roman" pitchFamily="18" charset="0"/>
                <a:ea typeface="標楷體" pitchFamily="65" charset="-120"/>
              </a:rPr>
              <a:t>i</a:t>
            </a:r>
            <a:r>
              <a:rPr lang="en-US" altLang="zh-TW" sz="2000" dirty="0" smtClean="0">
                <a:solidFill>
                  <a:schemeClr val="tx1"/>
                </a:solidFill>
                <a:latin typeface="Times New Roman" pitchFamily="18" charset="0"/>
                <a:ea typeface="標楷體" pitchFamily="65" charset="-120"/>
              </a:rPr>
              <a:t> from</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0 </a:t>
            </a:r>
            <a:r>
              <a:rPr lang="en-US" altLang="zh-TW" sz="2000" dirty="0" err="1" smtClean="0">
                <a:solidFill>
                  <a:schemeClr val="tx1"/>
                </a:solidFill>
                <a:latin typeface="Times New Roman" pitchFamily="18" charset="0"/>
                <a:ea typeface="標楷體" pitchFamily="65" charset="-120"/>
              </a:rPr>
              <a:t>upto</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N-2 */ </a:t>
            </a:r>
            <a:r>
              <a:rPr lang="en-US" altLang="zh-TW" sz="1400" dirty="0" smtClean="0">
                <a:solidFill>
                  <a:schemeClr val="tx1"/>
                </a:solidFill>
                <a:latin typeface="Times New Roman" pitchFamily="18" charset="0"/>
                <a:ea typeface="標楷體" pitchFamily="65" charset="-120"/>
              </a:rPr>
              <a:t>for (</a:t>
            </a:r>
            <a:r>
              <a:rPr lang="en-US" altLang="zh-TW" sz="1400" dirty="0" err="1" smtClean="0">
                <a:solidFill>
                  <a:schemeClr val="tx1"/>
                </a:solidFill>
                <a:latin typeface="Times New Roman" pitchFamily="18" charset="0"/>
                <a:ea typeface="標楷體" pitchFamily="65" charset="-120"/>
              </a:rPr>
              <a:t>int</a:t>
            </a:r>
            <a:r>
              <a:rPr lang="en-US" altLang="zh-TW" sz="1400" dirty="0" smtClean="0">
                <a:solidFill>
                  <a:schemeClr val="tx1"/>
                </a:solidFill>
                <a:latin typeface="Times New Roman" pitchFamily="18" charset="0"/>
                <a:ea typeface="標楷體" pitchFamily="65" charset="-120"/>
              </a:rPr>
              <a:t> </a:t>
            </a:r>
            <a:r>
              <a:rPr lang="en-US" altLang="zh-TW" sz="1400" dirty="0" err="1" smtClean="0">
                <a:solidFill>
                  <a:schemeClr val="tx1"/>
                </a:solidFill>
                <a:latin typeface="Times New Roman" pitchFamily="18" charset="0"/>
                <a:ea typeface="標楷體" pitchFamily="65" charset="-120"/>
              </a:rPr>
              <a:t>i</a:t>
            </a:r>
            <a:r>
              <a:rPr lang="en-US" altLang="zh-TW" sz="1400" dirty="0" smtClean="0">
                <a:solidFill>
                  <a:schemeClr val="tx1"/>
                </a:solidFill>
                <a:latin typeface="Times New Roman" pitchFamily="18" charset="0"/>
                <a:ea typeface="標楷體" pitchFamily="65" charset="-120"/>
              </a:rPr>
              <a:t> = 0; </a:t>
            </a:r>
            <a:r>
              <a:rPr lang="en-US" altLang="zh-TW" sz="1400" dirty="0" err="1" smtClean="0">
                <a:solidFill>
                  <a:schemeClr val="tx1"/>
                </a:solidFill>
                <a:latin typeface="Times New Roman" pitchFamily="18" charset="0"/>
                <a:ea typeface="標楷體" pitchFamily="65" charset="-120"/>
              </a:rPr>
              <a:t>i</a:t>
            </a:r>
            <a:r>
              <a:rPr lang="en-US" altLang="zh-TW" sz="1400" dirty="0" smtClean="0">
                <a:solidFill>
                  <a:schemeClr val="tx1"/>
                </a:solidFill>
                <a:latin typeface="Times New Roman" pitchFamily="18" charset="0"/>
                <a:ea typeface="標楷體" pitchFamily="65" charset="-120"/>
              </a:rPr>
              <a:t> &lt;= array.length-2; </a:t>
            </a:r>
            <a:r>
              <a:rPr lang="en-US" altLang="zh-TW" sz="1400" dirty="0" err="1" smtClean="0">
                <a:solidFill>
                  <a:schemeClr val="tx1"/>
                </a:solidFill>
                <a:latin typeface="Times New Roman" pitchFamily="18" charset="0"/>
                <a:ea typeface="標楷體" pitchFamily="65" charset="-120"/>
              </a:rPr>
              <a:t>i</a:t>
            </a:r>
            <a:r>
              <a:rPr lang="en-US" altLang="zh-TW" sz="1400" dirty="0" smtClean="0">
                <a:solidFill>
                  <a:schemeClr val="tx1"/>
                </a:solidFill>
                <a:latin typeface="Times New Roman" pitchFamily="18" charset="0"/>
                <a:ea typeface="標楷體" pitchFamily="65" charset="-120"/>
              </a:rPr>
              <a:t>++) </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/*1.min</a:t>
            </a:r>
            <a:r>
              <a:rPr lang="zh-TW" altLang="en-US" sz="2000" dirty="0" smtClean="0">
                <a:solidFill>
                  <a:schemeClr val="tx1"/>
                </a:solidFill>
                <a:latin typeface="Times New Roman" pitchFamily="18" charset="0"/>
                <a:ea typeface="標楷體" pitchFamily="65" charset="-120"/>
              </a:rPr>
              <a:t>指著</a:t>
            </a:r>
            <a:r>
              <a:rPr lang="en-US" altLang="zh-TW" sz="2000" i="1" dirty="0" smtClean="0">
                <a:solidFill>
                  <a:schemeClr val="tx1"/>
                </a:solidFill>
                <a:latin typeface="Times New Roman" pitchFamily="18" charset="0"/>
                <a:ea typeface="標楷體" pitchFamily="65" charset="-120"/>
              </a:rPr>
              <a:t>array[</a:t>
            </a:r>
            <a:r>
              <a:rPr lang="en-US" altLang="zh-TW" sz="2000" i="1" dirty="0" err="1" smtClean="0">
                <a:solidFill>
                  <a:schemeClr val="tx1"/>
                </a:solidFill>
                <a:latin typeface="Times New Roman" pitchFamily="18" charset="0"/>
                <a:ea typeface="標楷體" pitchFamily="65" charset="-120"/>
              </a:rPr>
              <a:t>i</a:t>
            </a:r>
            <a:r>
              <a:rPr lang="en-US" altLang="zh-TW" sz="2000" i="1" dirty="0" smtClean="0">
                <a:solidFill>
                  <a:schemeClr val="tx1"/>
                </a:solidFill>
                <a:latin typeface="Times New Roman" pitchFamily="18" charset="0"/>
                <a:ea typeface="標楷體" pitchFamily="65" charset="-120"/>
              </a:rPr>
              <a:t>..N-1]</a:t>
            </a:r>
            <a:r>
              <a:rPr lang="zh-TW" altLang="en-US" sz="2000" dirty="0" smtClean="0">
                <a:solidFill>
                  <a:schemeClr val="tx1"/>
                </a:solidFill>
                <a:latin typeface="Times New Roman" pitchFamily="18" charset="0"/>
                <a:ea typeface="標楷體" pitchFamily="65" charset="-120"/>
              </a:rPr>
              <a:t>的第一個位置</a:t>
            </a:r>
            <a:r>
              <a:rPr lang="en-US" altLang="zh-TW" sz="2000" dirty="0" smtClean="0">
                <a:solidFill>
                  <a:schemeClr val="tx1"/>
                </a:solidFill>
                <a:latin typeface="Times New Roman" pitchFamily="18" charset="0"/>
                <a:ea typeface="標楷體" pitchFamily="65" charset="-120"/>
              </a:rPr>
              <a:t>(</a:t>
            </a:r>
            <a:r>
              <a:rPr lang="zh-TW" altLang="en-US" sz="2000" dirty="0" smtClean="0">
                <a:solidFill>
                  <a:schemeClr val="tx1"/>
                </a:solidFill>
                <a:latin typeface="Times New Roman" pitchFamily="18" charset="0"/>
                <a:ea typeface="標楷體" pitchFamily="65" charset="-120"/>
              </a:rPr>
              <a:t>即</a:t>
            </a:r>
            <a:r>
              <a:rPr lang="en-US" altLang="zh-TW" sz="2000" i="1" dirty="0" err="1" smtClean="0">
                <a:solidFill>
                  <a:schemeClr val="tx1"/>
                </a:solidFill>
                <a:latin typeface="Times New Roman" pitchFamily="18" charset="0"/>
                <a:ea typeface="標楷體" pitchFamily="65" charset="-120"/>
              </a:rPr>
              <a:t>i</a:t>
            </a:r>
            <a:r>
              <a:rPr lang="en-US" altLang="zh-TW" sz="2000" dirty="0" smtClean="0">
                <a:solidFill>
                  <a:schemeClr val="tx1"/>
                </a:solidFill>
                <a:latin typeface="Times New Roman" pitchFamily="18" charset="0"/>
                <a:ea typeface="標楷體" pitchFamily="65" charset="-120"/>
              </a:rPr>
              <a:t>) */ </a:t>
            </a:r>
            <a:r>
              <a:rPr lang="en-US" altLang="zh-TW" sz="1400" dirty="0" err="1" smtClean="0">
                <a:solidFill>
                  <a:schemeClr val="tx1"/>
                </a:solidFill>
                <a:latin typeface="Times New Roman" pitchFamily="18" charset="0"/>
                <a:ea typeface="標楷體" pitchFamily="65" charset="-120"/>
              </a:rPr>
              <a:t>int</a:t>
            </a:r>
            <a:r>
              <a:rPr lang="en-US" altLang="zh-TW" sz="1400" dirty="0" smtClean="0">
                <a:solidFill>
                  <a:schemeClr val="tx1"/>
                </a:solidFill>
                <a:latin typeface="Times New Roman" pitchFamily="18" charset="0"/>
                <a:ea typeface="標楷體" pitchFamily="65" charset="-120"/>
              </a:rPr>
              <a:t> min=</a:t>
            </a:r>
            <a:r>
              <a:rPr lang="en-US" altLang="zh-TW" sz="1400" dirty="0" err="1" smtClean="0">
                <a:solidFill>
                  <a:schemeClr val="tx1"/>
                </a:solidFill>
                <a:latin typeface="Times New Roman" pitchFamily="18" charset="0"/>
                <a:ea typeface="標楷體" pitchFamily="65" charset="-120"/>
              </a:rPr>
              <a:t>i</a:t>
            </a:r>
            <a:r>
              <a:rPr lang="en-US" altLang="zh-TW" sz="1400" dirty="0" smtClean="0">
                <a:solidFill>
                  <a:schemeClr val="tx1"/>
                </a:solidFill>
                <a:latin typeface="Times New Roman" pitchFamily="18" charset="0"/>
                <a:ea typeface="標楷體" pitchFamily="65" charset="-120"/>
              </a:rPr>
              <a:t>;</a:t>
            </a:r>
          </a:p>
          <a:p>
            <a:pPr eaLnBrk="1" hangingPunct="1">
              <a:lnSpc>
                <a:spcPct val="80000"/>
              </a:lnSpc>
              <a:buClr>
                <a:schemeClr val="bg2"/>
              </a:buClr>
              <a:buFont typeface="Wingdings" pitchFamily="2" charset="2"/>
              <a:buNone/>
              <a:defRPr/>
            </a:pPr>
            <a:endParaRPr lang="zh-TW" altLang="en-US" sz="20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/*2.</a:t>
            </a:r>
            <a:r>
              <a:rPr lang="zh-TW" altLang="en-US" sz="2000" dirty="0" smtClean="0">
                <a:solidFill>
                  <a:schemeClr val="tx1"/>
                </a:solidFill>
                <a:latin typeface="Times New Roman" pitchFamily="18" charset="0"/>
                <a:ea typeface="標楷體" pitchFamily="65" charset="-120"/>
              </a:rPr>
              <a:t>從 </a:t>
            </a:r>
            <a:r>
              <a:rPr lang="en-US" altLang="zh-TW" sz="2000" i="1" dirty="0" smtClean="0">
                <a:solidFill>
                  <a:schemeClr val="tx1"/>
                </a:solidFill>
                <a:latin typeface="Times New Roman" pitchFamily="18" charset="0"/>
                <a:ea typeface="標楷體" pitchFamily="65" charset="-120"/>
              </a:rPr>
              <a:t>array[</a:t>
            </a:r>
            <a:r>
              <a:rPr lang="en-US" altLang="zh-TW" sz="2000" i="1" dirty="0" err="1" smtClean="0">
                <a:solidFill>
                  <a:schemeClr val="tx1"/>
                </a:solidFill>
                <a:latin typeface="Times New Roman" pitchFamily="18" charset="0"/>
                <a:ea typeface="標楷體" pitchFamily="65" charset="-120"/>
              </a:rPr>
              <a:t>i</a:t>
            </a:r>
            <a:r>
              <a:rPr lang="en-US" altLang="zh-TW" sz="2000" i="1" dirty="0" smtClean="0">
                <a:solidFill>
                  <a:schemeClr val="tx1"/>
                </a:solidFill>
                <a:latin typeface="Times New Roman" pitchFamily="18" charset="0"/>
                <a:ea typeface="標楷體" pitchFamily="65" charset="-120"/>
              </a:rPr>
              <a:t>..N-1] </a:t>
            </a:r>
            <a:r>
              <a:rPr lang="zh-TW" altLang="en-US" sz="2000" dirty="0" smtClean="0">
                <a:solidFill>
                  <a:schemeClr val="tx1"/>
                </a:solidFill>
                <a:latin typeface="Times New Roman" pitchFamily="18" charset="0"/>
                <a:ea typeface="標楷體" pitchFamily="65" charset="-120"/>
              </a:rPr>
              <a:t>中 </a:t>
            </a:r>
            <a:r>
              <a:rPr lang="en-US" altLang="zh-TW" sz="2000" dirty="0" smtClean="0">
                <a:solidFill>
                  <a:schemeClr val="tx1"/>
                </a:solidFill>
                <a:latin typeface="Times New Roman" pitchFamily="18" charset="0"/>
                <a:ea typeface="標楷體" pitchFamily="65" charset="-120"/>
              </a:rPr>
              <a:t>select</a:t>
            </a:r>
            <a:r>
              <a:rPr lang="zh-TW" altLang="en-US" sz="2000" dirty="0" smtClean="0">
                <a:solidFill>
                  <a:schemeClr val="tx1"/>
                </a:solidFill>
                <a:latin typeface="Times New Roman" pitchFamily="18" charset="0"/>
                <a:ea typeface="標楷體" pitchFamily="65" charset="-120"/>
              </a:rPr>
              <a:t> 出 </a:t>
            </a:r>
            <a:r>
              <a:rPr lang="en-US" altLang="zh-TW" sz="2000" dirty="0" smtClean="0">
                <a:solidFill>
                  <a:schemeClr val="tx1"/>
                </a:solidFill>
                <a:latin typeface="Times New Roman" pitchFamily="18" charset="0"/>
                <a:ea typeface="標楷體" pitchFamily="65" charset="-120"/>
              </a:rPr>
              <a:t>min */ </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 for j from</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i+1 </a:t>
            </a:r>
            <a:r>
              <a:rPr lang="zh-TW" altLang="en-US"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upto</a:t>
            </a:r>
            <a:r>
              <a:rPr lang="en-US" altLang="zh-TW" sz="2000" dirty="0" smtClean="0">
                <a:solidFill>
                  <a:schemeClr val="tx1"/>
                </a:solidFill>
                <a:latin typeface="Times New Roman" pitchFamily="18" charset="0"/>
                <a:ea typeface="標楷體" pitchFamily="65" charset="-120"/>
              </a:rPr>
              <a:t> N-1*/ for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j = </a:t>
            </a:r>
            <a:r>
              <a:rPr lang="en-US" altLang="zh-TW" sz="2000" dirty="0" err="1" smtClean="0">
                <a:solidFill>
                  <a:schemeClr val="tx1"/>
                </a:solidFill>
                <a:latin typeface="Times New Roman" pitchFamily="18" charset="0"/>
                <a:ea typeface="標楷體" pitchFamily="65" charset="-120"/>
              </a:rPr>
              <a:t>i</a:t>
            </a:r>
            <a:r>
              <a:rPr lang="en-US" altLang="zh-TW" sz="2000" dirty="0" smtClean="0">
                <a:solidFill>
                  <a:schemeClr val="tx1"/>
                </a:solidFill>
                <a:latin typeface="Times New Roman" pitchFamily="18" charset="0"/>
                <a:ea typeface="標楷體" pitchFamily="65" charset="-120"/>
              </a:rPr>
              <a:t> + 1; j &lt;= array.length-1; j++)</a:t>
            </a:r>
          </a:p>
          <a:p>
            <a:pPr eaLnBrk="1" hangingPunct="1">
              <a:lnSpc>
                <a:spcPct val="80000"/>
              </a:lnSpc>
              <a:buClr>
                <a:schemeClr val="bg2"/>
              </a:buClr>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 if </a:t>
            </a:r>
            <a:r>
              <a:rPr lang="zh-TW" altLang="en-US" sz="2000" dirty="0" smtClean="0">
                <a:solidFill>
                  <a:schemeClr val="tx1"/>
                </a:solidFill>
                <a:latin typeface="Times New Roman" pitchFamily="18" charset="0"/>
                <a:ea typeface="標楷體" pitchFamily="65" charset="-120"/>
              </a:rPr>
              <a:t>第 </a:t>
            </a:r>
            <a:r>
              <a:rPr lang="en-US" altLang="zh-TW" sz="2000" dirty="0" smtClean="0">
                <a:solidFill>
                  <a:schemeClr val="tx1"/>
                </a:solidFill>
                <a:latin typeface="Times New Roman" pitchFamily="18" charset="0"/>
                <a:ea typeface="標楷體" pitchFamily="65" charset="-120"/>
              </a:rPr>
              <a:t>j </a:t>
            </a:r>
            <a:r>
              <a:rPr lang="zh-TW" altLang="en-US" sz="2000" dirty="0" smtClean="0">
                <a:solidFill>
                  <a:schemeClr val="tx1"/>
                </a:solidFill>
                <a:latin typeface="Times New Roman" pitchFamily="18" charset="0"/>
                <a:ea typeface="標楷體" pitchFamily="65" charset="-120"/>
              </a:rPr>
              <a:t>個數比 </a:t>
            </a:r>
            <a:r>
              <a:rPr lang="en-US" altLang="zh-TW" sz="2000" dirty="0" smtClean="0">
                <a:solidFill>
                  <a:schemeClr val="tx1"/>
                </a:solidFill>
                <a:latin typeface="Times New Roman" pitchFamily="18" charset="0"/>
                <a:ea typeface="標楷體" pitchFamily="65" charset="-120"/>
              </a:rPr>
              <a:t>min </a:t>
            </a:r>
            <a:r>
              <a:rPr lang="zh-TW" altLang="en-US" sz="2000" dirty="0" smtClean="0">
                <a:solidFill>
                  <a:schemeClr val="tx1"/>
                </a:solidFill>
                <a:latin typeface="Times New Roman" pitchFamily="18" charset="0"/>
                <a:ea typeface="標楷體" pitchFamily="65" charset="-120"/>
              </a:rPr>
              <a:t>所指的數小</a:t>
            </a:r>
            <a:r>
              <a:rPr lang="en-US" altLang="zh-TW" sz="2000" dirty="0" smtClean="0">
                <a:solidFill>
                  <a:schemeClr val="tx1"/>
                </a:solidFill>
                <a:latin typeface="Times New Roman" pitchFamily="18" charset="0"/>
                <a:ea typeface="標楷體" pitchFamily="65" charset="-120"/>
              </a:rPr>
              <a:t>then</a:t>
            </a:r>
            <a:r>
              <a:rPr lang="zh-TW" altLang="en-US" sz="2000" dirty="0" smtClean="0">
                <a:solidFill>
                  <a:schemeClr val="tx1"/>
                </a:solidFill>
                <a:latin typeface="Times New Roman" pitchFamily="18" charset="0"/>
                <a:ea typeface="標楷體" pitchFamily="65" charset="-120"/>
              </a:rPr>
              <a:t>叫它</a:t>
            </a:r>
            <a:r>
              <a:rPr lang="en-US" altLang="zh-TW" sz="2000" dirty="0" smtClean="0">
                <a:solidFill>
                  <a:schemeClr val="tx1"/>
                </a:solidFill>
                <a:latin typeface="Times New Roman" pitchFamily="18" charset="0"/>
                <a:ea typeface="標楷體" pitchFamily="65" charset="-120"/>
              </a:rPr>
              <a:t>min  end if*/</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en-US" altLang="zh-TW" sz="1400" dirty="0" smtClean="0">
                <a:solidFill>
                  <a:schemeClr val="tx1"/>
                </a:solidFill>
                <a:latin typeface="Times New Roman" pitchFamily="18" charset="0"/>
                <a:ea typeface="標楷體" pitchFamily="65" charset="-120"/>
              </a:rPr>
              <a:t>if (array[j] &lt; array[min]) min = j;</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 end for */</a:t>
            </a:r>
          </a:p>
          <a:p>
            <a:pPr eaLnBrk="1" hangingPunct="1">
              <a:lnSpc>
                <a:spcPct val="80000"/>
              </a:lnSpc>
              <a:buClr>
                <a:schemeClr val="bg2"/>
              </a:buClr>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/*3.</a:t>
            </a:r>
            <a:r>
              <a:rPr lang="zh-TW" altLang="en-US" sz="2000" dirty="0" smtClean="0">
                <a:solidFill>
                  <a:schemeClr val="tx1"/>
                </a:solidFill>
                <a:latin typeface="Times New Roman" pitchFamily="18" charset="0"/>
                <a:ea typeface="標楷體" pitchFamily="65" charset="-120"/>
              </a:rPr>
              <a:t>把 </a:t>
            </a:r>
            <a:r>
              <a:rPr lang="en-US" altLang="zh-TW" sz="2000" dirty="0" smtClean="0">
                <a:solidFill>
                  <a:schemeClr val="tx1"/>
                </a:solidFill>
                <a:latin typeface="Times New Roman" pitchFamily="18" charset="0"/>
                <a:ea typeface="標楷體" pitchFamily="65" charset="-120"/>
              </a:rPr>
              <a:t>min </a:t>
            </a:r>
            <a:r>
              <a:rPr lang="zh-TW" altLang="en-US" sz="2000" dirty="0" smtClean="0">
                <a:solidFill>
                  <a:schemeClr val="tx1"/>
                </a:solidFill>
                <a:latin typeface="Times New Roman" pitchFamily="18" charset="0"/>
                <a:ea typeface="標楷體" pitchFamily="65" charset="-120"/>
              </a:rPr>
              <a:t>所指的數 </a:t>
            </a:r>
            <a:r>
              <a:rPr lang="en-US" altLang="zh-TW" sz="2000" dirty="0" smtClean="0">
                <a:solidFill>
                  <a:schemeClr val="tx1"/>
                </a:solidFill>
                <a:latin typeface="Times New Roman" pitchFamily="18" charset="0"/>
                <a:ea typeface="標楷體" pitchFamily="65" charset="-120"/>
              </a:rPr>
              <a:t>swap </a:t>
            </a:r>
            <a:r>
              <a:rPr lang="zh-TW" altLang="en-US" sz="2000" dirty="0" smtClean="0">
                <a:solidFill>
                  <a:schemeClr val="tx1"/>
                </a:solidFill>
                <a:latin typeface="Times New Roman" pitchFamily="18" charset="0"/>
                <a:ea typeface="標楷體" pitchFamily="65" charset="-120"/>
              </a:rPr>
              <a:t>到 </a:t>
            </a:r>
            <a:r>
              <a:rPr lang="en-US" altLang="zh-TW" sz="2000" i="1" dirty="0" smtClean="0">
                <a:solidFill>
                  <a:schemeClr val="tx1"/>
                </a:solidFill>
                <a:latin typeface="Times New Roman" pitchFamily="18" charset="0"/>
                <a:ea typeface="標楷體" pitchFamily="65" charset="-120"/>
              </a:rPr>
              <a:t>array[</a:t>
            </a:r>
            <a:r>
              <a:rPr lang="en-US" altLang="zh-TW" sz="2000" i="1" dirty="0" err="1" smtClean="0">
                <a:solidFill>
                  <a:schemeClr val="tx1"/>
                </a:solidFill>
                <a:latin typeface="Times New Roman" pitchFamily="18" charset="0"/>
                <a:ea typeface="標楷體" pitchFamily="65" charset="-120"/>
              </a:rPr>
              <a:t>i</a:t>
            </a:r>
            <a:r>
              <a:rPr lang="en-US" altLang="zh-TW" sz="2000" i="1" dirty="0" smtClean="0">
                <a:solidFill>
                  <a:schemeClr val="tx1"/>
                </a:solidFill>
                <a:latin typeface="Times New Roman" pitchFamily="18" charset="0"/>
                <a:ea typeface="標楷體" pitchFamily="65" charset="-120"/>
              </a:rPr>
              <a:t>..N-1]</a:t>
            </a:r>
            <a:r>
              <a:rPr lang="zh-TW" altLang="en-US" sz="2000" dirty="0" smtClean="0">
                <a:solidFill>
                  <a:schemeClr val="tx1"/>
                </a:solidFill>
                <a:latin typeface="Times New Roman" pitchFamily="18" charset="0"/>
                <a:ea typeface="標楷體" pitchFamily="65" charset="-120"/>
              </a:rPr>
              <a:t>的第一個位置 </a:t>
            </a:r>
            <a:r>
              <a:rPr lang="en-US" altLang="zh-TW" sz="2000" dirty="0" smtClean="0">
                <a:solidFill>
                  <a:schemeClr val="tx1"/>
                </a:solidFill>
                <a:latin typeface="Times New Roman" pitchFamily="18" charset="0"/>
                <a:ea typeface="標楷體" pitchFamily="65" charset="-120"/>
              </a:rPr>
              <a:t>*/  </a:t>
            </a:r>
            <a:r>
              <a:rPr lang="en-US" altLang="zh-TW" sz="1400" dirty="0" smtClean="0">
                <a:solidFill>
                  <a:schemeClr val="tx1"/>
                </a:solidFill>
                <a:latin typeface="Times New Roman" pitchFamily="18" charset="0"/>
                <a:ea typeface="標楷體" pitchFamily="65" charset="-120"/>
              </a:rPr>
              <a:t>swap (</a:t>
            </a:r>
            <a:r>
              <a:rPr lang="en-US" altLang="zh-TW" sz="1400" dirty="0" err="1" smtClean="0">
                <a:solidFill>
                  <a:schemeClr val="tx1"/>
                </a:solidFill>
                <a:latin typeface="Times New Roman" pitchFamily="18" charset="0"/>
                <a:ea typeface="標楷體" pitchFamily="65" charset="-120"/>
              </a:rPr>
              <a:t>i,min</a:t>
            </a:r>
            <a:r>
              <a:rPr lang="en-US" altLang="zh-TW" sz="1400" dirty="0" smtClean="0">
                <a:solidFill>
                  <a:schemeClr val="tx1"/>
                </a:solidFill>
                <a:latin typeface="Times New Roman" pitchFamily="18" charset="0"/>
                <a:ea typeface="標楷體" pitchFamily="65" charset="-120"/>
              </a:rPr>
              <a:t>);</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/*end for */</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 }</a:t>
            </a:r>
            <a:endParaRPr lang="zh-TW" altLang="en-US" sz="2000" dirty="0" smtClean="0">
              <a:solidFill>
                <a:schemeClr val="tx1"/>
              </a:solidFill>
              <a:latin typeface="Times New Roman" pitchFamily="18" charset="0"/>
              <a:ea typeface="標楷體" pitchFamily="65" charset="-120"/>
            </a:endParaRPr>
          </a:p>
          <a:p>
            <a:pPr>
              <a:buFont typeface="Wingdings" pitchFamily="2" charset="2"/>
              <a:buNone/>
              <a:defRPr/>
            </a:pPr>
            <a:endParaRPr lang="zh-TW" altLang="en-US" sz="2000" dirty="0">
              <a:solidFill>
                <a:schemeClr val="tx1"/>
              </a:solidFill>
            </a:endParaRPr>
          </a:p>
        </p:txBody>
      </p:sp>
    </p:spTree>
    <p:extLst>
      <p:ext uri="{BB962C8B-B14F-4D97-AF65-F5344CB8AC3E}">
        <p14:creationId xmlns:p14="http://schemas.microsoft.com/office/powerpoint/2010/main" val="21029409"/>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6E799AD-B8BA-44E9-BD6D-4F33C4BDEEE8}" type="slidenum">
              <a:rPr lang="zh-TW" altLang="en-US" smtClean="0">
                <a:solidFill>
                  <a:schemeClr val="tx1"/>
                </a:solidFill>
              </a:rPr>
              <a:pPr>
                <a:defRPr/>
              </a:pPr>
              <a:t>451</a:t>
            </a:fld>
            <a:endParaRPr lang="en-US" altLang="zh-TW">
              <a:solidFill>
                <a:schemeClr val="tx1"/>
              </a:solidFill>
            </a:endParaRPr>
          </a:p>
        </p:txBody>
      </p:sp>
      <p:sp>
        <p:nvSpPr>
          <p:cNvPr id="2" name="標題 1"/>
          <p:cNvSpPr>
            <a:spLocks noGrp="1"/>
          </p:cNvSpPr>
          <p:nvPr>
            <p:ph type="title"/>
          </p:nvPr>
        </p:nvSpPr>
        <p:spPr>
          <a:xfrm>
            <a:off x="609600" y="0"/>
            <a:ext cx="10972800" cy="1179576"/>
          </a:xfrm>
        </p:spPr>
        <p:txBody>
          <a:bodyPr/>
          <a:lstStyle/>
          <a:p>
            <a:pPr>
              <a:defRPr/>
            </a:pPr>
            <a:r>
              <a:rPr lang="zh-TW" altLang="en-US" dirty="0" smtClean="0">
                <a:solidFill>
                  <a:schemeClr val="tx1"/>
                </a:solidFill>
                <a:latin typeface="標楷體" pitchFamily="65" charset="-120"/>
                <a:ea typeface="標楷體" pitchFamily="65" charset="-120"/>
              </a:rPr>
              <a:t>混合式 </a:t>
            </a:r>
            <a:r>
              <a:rPr lang="en-US" altLang="zh-TW" dirty="0" smtClean="0">
                <a:solidFill>
                  <a:schemeClr val="tx1"/>
                </a:solidFill>
                <a:latin typeface="標楷體" pitchFamily="65" charset="-120"/>
                <a:ea typeface="標楷體" pitchFamily="65" charset="-120"/>
              </a:rPr>
              <a:t>Coding</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196975"/>
            <a:ext cx="10972800" cy="4933950"/>
          </a:xfrm>
          <a:prstGeom prst="rect">
            <a:avLst/>
          </a:prstGeom>
        </p:spPr>
        <p:txBody>
          <a:bodyPr>
            <a:normAutofit/>
          </a:bodyPr>
          <a:lstStyle/>
          <a:p>
            <a:pPr eaLnBrk="1" hangingPunct="1">
              <a:lnSpc>
                <a:spcPct val="80000"/>
              </a:lnSpc>
              <a:buClr>
                <a:schemeClr val="bg2"/>
              </a:buClr>
              <a:buFontTx/>
              <a:buNone/>
              <a:defRPr/>
            </a:pPr>
            <a:r>
              <a:rPr lang="en-US" altLang="zh-TW" sz="2000" dirty="0" smtClean="0">
                <a:solidFill>
                  <a:schemeClr val="tx1"/>
                </a:solidFill>
                <a:latin typeface="Times New Roman" pitchFamily="18" charset="0"/>
                <a:ea typeface="標楷體" pitchFamily="65" charset="-120"/>
              </a:rPr>
              <a:t> /* sort: sort array </a:t>
            </a:r>
            <a:r>
              <a:rPr lang="zh-TW" altLang="en-US" sz="2000" dirty="0" smtClean="0">
                <a:solidFill>
                  <a:schemeClr val="tx1"/>
                </a:solidFill>
                <a:latin typeface="Times New Roman" pitchFamily="18" charset="0"/>
                <a:ea typeface="標楷體" pitchFamily="65" charset="-120"/>
              </a:rPr>
              <a:t>成由小而大的順序*</a:t>
            </a:r>
            <a:r>
              <a:rPr lang="en-US" altLang="zh-TW" sz="2000" dirty="0" smtClean="0">
                <a:solidFill>
                  <a:schemeClr val="tx1"/>
                </a:solidFill>
                <a:latin typeface="Times New Roman" pitchFamily="18" charset="0"/>
                <a:ea typeface="標楷體" pitchFamily="65" charset="-120"/>
              </a:rPr>
              <a:t>/  sort ( ) { </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for  </a:t>
            </a:r>
            <a:r>
              <a:rPr lang="en-US" altLang="zh-TW" sz="2000" dirty="0" err="1" smtClean="0">
                <a:solidFill>
                  <a:schemeClr val="tx1"/>
                </a:solidFill>
                <a:latin typeface="Times New Roman" pitchFamily="18" charset="0"/>
                <a:ea typeface="標楷體" pitchFamily="65" charset="-120"/>
              </a:rPr>
              <a:t>i</a:t>
            </a:r>
            <a:r>
              <a:rPr lang="en-US" altLang="zh-TW" sz="2000" dirty="0" smtClean="0">
                <a:solidFill>
                  <a:schemeClr val="tx1"/>
                </a:solidFill>
                <a:latin typeface="Times New Roman" pitchFamily="18" charset="0"/>
                <a:ea typeface="標楷體" pitchFamily="65" charset="-120"/>
              </a:rPr>
              <a:t> from</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0 </a:t>
            </a:r>
            <a:r>
              <a:rPr lang="en-US" altLang="zh-TW" sz="2000" dirty="0" err="1" smtClean="0">
                <a:solidFill>
                  <a:schemeClr val="tx1"/>
                </a:solidFill>
                <a:latin typeface="Times New Roman" pitchFamily="18" charset="0"/>
                <a:ea typeface="標楷體" pitchFamily="65" charset="-120"/>
              </a:rPr>
              <a:t>upto</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N-2</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1.min</a:t>
            </a:r>
            <a:r>
              <a:rPr lang="zh-TW" altLang="en-US" sz="2000" dirty="0" smtClean="0">
                <a:solidFill>
                  <a:schemeClr val="tx1"/>
                </a:solidFill>
                <a:latin typeface="Times New Roman" pitchFamily="18" charset="0"/>
                <a:ea typeface="標楷體" pitchFamily="65" charset="-120"/>
              </a:rPr>
              <a:t>指著</a:t>
            </a:r>
            <a:r>
              <a:rPr lang="en-US" altLang="zh-TW" sz="2000" i="1" dirty="0" smtClean="0">
                <a:solidFill>
                  <a:schemeClr val="tx1"/>
                </a:solidFill>
                <a:latin typeface="Times New Roman" pitchFamily="18" charset="0"/>
                <a:ea typeface="標楷體" pitchFamily="65" charset="-120"/>
              </a:rPr>
              <a:t>array[</a:t>
            </a:r>
            <a:r>
              <a:rPr lang="en-US" altLang="zh-TW" sz="2000" i="1" dirty="0" err="1" smtClean="0">
                <a:solidFill>
                  <a:schemeClr val="tx1"/>
                </a:solidFill>
                <a:latin typeface="Times New Roman" pitchFamily="18" charset="0"/>
                <a:ea typeface="標楷體" pitchFamily="65" charset="-120"/>
              </a:rPr>
              <a:t>i</a:t>
            </a:r>
            <a:r>
              <a:rPr lang="en-US" altLang="zh-TW" sz="2000" i="1" dirty="0" smtClean="0">
                <a:solidFill>
                  <a:schemeClr val="tx1"/>
                </a:solidFill>
                <a:latin typeface="Times New Roman" pitchFamily="18" charset="0"/>
                <a:ea typeface="標楷體" pitchFamily="65" charset="-120"/>
              </a:rPr>
              <a:t>..N-1]</a:t>
            </a:r>
            <a:r>
              <a:rPr lang="zh-TW" altLang="en-US" sz="2000" dirty="0" smtClean="0">
                <a:solidFill>
                  <a:schemeClr val="tx1"/>
                </a:solidFill>
                <a:latin typeface="Times New Roman" pitchFamily="18" charset="0"/>
                <a:ea typeface="標楷體" pitchFamily="65" charset="-120"/>
              </a:rPr>
              <a:t>的第一個位置</a:t>
            </a:r>
            <a:r>
              <a:rPr lang="en-US" altLang="zh-TW" sz="2000" dirty="0" smtClean="0">
                <a:solidFill>
                  <a:schemeClr val="tx1"/>
                </a:solidFill>
                <a:latin typeface="Times New Roman" pitchFamily="18" charset="0"/>
                <a:ea typeface="標楷體" pitchFamily="65" charset="-120"/>
              </a:rPr>
              <a:t>(</a:t>
            </a:r>
            <a:r>
              <a:rPr lang="zh-TW" altLang="en-US" sz="2000" dirty="0" smtClean="0">
                <a:solidFill>
                  <a:schemeClr val="tx1"/>
                </a:solidFill>
                <a:latin typeface="Times New Roman" pitchFamily="18" charset="0"/>
                <a:ea typeface="標楷體" pitchFamily="65" charset="-120"/>
              </a:rPr>
              <a:t>即</a:t>
            </a:r>
            <a:r>
              <a:rPr lang="en-US" altLang="zh-TW" sz="2000" i="1" dirty="0" err="1" smtClean="0">
                <a:solidFill>
                  <a:schemeClr val="tx1"/>
                </a:solidFill>
                <a:latin typeface="Times New Roman" pitchFamily="18" charset="0"/>
                <a:ea typeface="標楷體" pitchFamily="65" charset="-120"/>
              </a:rPr>
              <a:t>i</a:t>
            </a:r>
            <a:r>
              <a:rPr lang="en-US" altLang="zh-TW" sz="2000" dirty="0" smtClean="0">
                <a:solidFill>
                  <a:schemeClr val="tx1"/>
                </a:solidFill>
                <a:latin typeface="Times New Roman" pitchFamily="18" charset="0"/>
                <a:ea typeface="標楷體" pitchFamily="65" charset="-120"/>
              </a:rPr>
              <a:t>)</a:t>
            </a:r>
            <a:endParaRPr lang="zh-TW" altLang="en-US" sz="20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2.</a:t>
            </a:r>
            <a:r>
              <a:rPr lang="zh-TW" altLang="en-US" sz="2000" dirty="0" smtClean="0">
                <a:solidFill>
                  <a:schemeClr val="tx1"/>
                </a:solidFill>
                <a:latin typeface="Times New Roman" pitchFamily="18" charset="0"/>
                <a:ea typeface="標楷體" pitchFamily="65" charset="-120"/>
              </a:rPr>
              <a:t>從 </a:t>
            </a:r>
            <a:r>
              <a:rPr lang="en-US" altLang="zh-TW" sz="2000" i="1" dirty="0" smtClean="0">
                <a:solidFill>
                  <a:schemeClr val="tx1"/>
                </a:solidFill>
                <a:latin typeface="Times New Roman" pitchFamily="18" charset="0"/>
                <a:ea typeface="標楷體" pitchFamily="65" charset="-120"/>
              </a:rPr>
              <a:t>array[</a:t>
            </a:r>
            <a:r>
              <a:rPr lang="en-US" altLang="zh-TW" sz="2000" i="1" dirty="0" err="1" smtClean="0">
                <a:solidFill>
                  <a:schemeClr val="tx1"/>
                </a:solidFill>
                <a:latin typeface="Times New Roman" pitchFamily="18" charset="0"/>
                <a:ea typeface="標楷體" pitchFamily="65" charset="-120"/>
              </a:rPr>
              <a:t>i</a:t>
            </a:r>
            <a:r>
              <a:rPr lang="en-US" altLang="zh-TW" sz="2000" i="1" dirty="0" smtClean="0">
                <a:solidFill>
                  <a:schemeClr val="tx1"/>
                </a:solidFill>
                <a:latin typeface="Times New Roman" pitchFamily="18" charset="0"/>
                <a:ea typeface="標楷體" pitchFamily="65" charset="-120"/>
              </a:rPr>
              <a:t>..N-1] </a:t>
            </a:r>
            <a:r>
              <a:rPr lang="zh-TW" altLang="en-US" sz="2000" dirty="0" smtClean="0">
                <a:solidFill>
                  <a:schemeClr val="tx1"/>
                </a:solidFill>
                <a:latin typeface="Times New Roman" pitchFamily="18" charset="0"/>
                <a:ea typeface="標楷體" pitchFamily="65" charset="-120"/>
              </a:rPr>
              <a:t>中 </a:t>
            </a:r>
            <a:r>
              <a:rPr lang="en-US" altLang="zh-TW" sz="2000" dirty="0" smtClean="0">
                <a:solidFill>
                  <a:schemeClr val="tx1"/>
                </a:solidFill>
                <a:latin typeface="Times New Roman" pitchFamily="18" charset="0"/>
                <a:ea typeface="標楷體" pitchFamily="65" charset="-120"/>
              </a:rPr>
              <a:t>select</a:t>
            </a:r>
            <a:r>
              <a:rPr lang="zh-TW" altLang="en-US" sz="2000" dirty="0" smtClean="0">
                <a:solidFill>
                  <a:schemeClr val="tx1"/>
                </a:solidFill>
                <a:latin typeface="Times New Roman" pitchFamily="18" charset="0"/>
                <a:ea typeface="標楷體" pitchFamily="65" charset="-120"/>
              </a:rPr>
              <a:t> 出 </a:t>
            </a:r>
            <a:r>
              <a:rPr lang="en-US" altLang="zh-TW" sz="2000" dirty="0" smtClean="0">
                <a:solidFill>
                  <a:schemeClr val="tx1"/>
                </a:solidFill>
                <a:latin typeface="Times New Roman" pitchFamily="18" charset="0"/>
                <a:ea typeface="標楷體" pitchFamily="65" charset="-120"/>
              </a:rPr>
              <a:t>min */ </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for j from</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i+1 </a:t>
            </a:r>
            <a:r>
              <a:rPr lang="zh-TW" altLang="en-US"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upto</a:t>
            </a:r>
            <a:r>
              <a:rPr lang="en-US" altLang="zh-TW" sz="2000" dirty="0" smtClean="0">
                <a:solidFill>
                  <a:schemeClr val="tx1"/>
                </a:solidFill>
                <a:latin typeface="Times New Roman" pitchFamily="18" charset="0"/>
                <a:ea typeface="標楷體" pitchFamily="65" charset="-120"/>
              </a:rPr>
              <a:t> N-1*/</a:t>
            </a:r>
          </a:p>
          <a:p>
            <a:pPr eaLnBrk="1" hangingPunct="1">
              <a:lnSpc>
                <a:spcPct val="80000"/>
              </a:lnSpc>
              <a:buClr>
                <a:schemeClr val="bg2"/>
              </a:buClr>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if </a:t>
            </a:r>
            <a:r>
              <a:rPr lang="zh-TW" altLang="en-US" sz="2000" dirty="0" smtClean="0">
                <a:solidFill>
                  <a:schemeClr val="tx1"/>
                </a:solidFill>
                <a:latin typeface="Times New Roman" pitchFamily="18" charset="0"/>
                <a:ea typeface="標楷體" pitchFamily="65" charset="-120"/>
              </a:rPr>
              <a:t>第 </a:t>
            </a:r>
            <a:r>
              <a:rPr lang="en-US" altLang="zh-TW" sz="2000" dirty="0" smtClean="0">
                <a:solidFill>
                  <a:schemeClr val="tx1"/>
                </a:solidFill>
                <a:latin typeface="Times New Roman" pitchFamily="18" charset="0"/>
                <a:ea typeface="標楷體" pitchFamily="65" charset="-120"/>
              </a:rPr>
              <a:t>j </a:t>
            </a:r>
            <a:r>
              <a:rPr lang="zh-TW" altLang="en-US" sz="2000" dirty="0" smtClean="0">
                <a:solidFill>
                  <a:schemeClr val="tx1"/>
                </a:solidFill>
                <a:latin typeface="Times New Roman" pitchFamily="18" charset="0"/>
                <a:ea typeface="標楷體" pitchFamily="65" charset="-120"/>
              </a:rPr>
              <a:t>個數比 </a:t>
            </a:r>
            <a:r>
              <a:rPr lang="en-US" altLang="zh-TW" sz="2000" dirty="0" smtClean="0">
                <a:solidFill>
                  <a:schemeClr val="tx1"/>
                </a:solidFill>
                <a:latin typeface="Times New Roman" pitchFamily="18" charset="0"/>
                <a:ea typeface="標楷體" pitchFamily="65" charset="-120"/>
              </a:rPr>
              <a:t>min </a:t>
            </a:r>
            <a:r>
              <a:rPr lang="zh-TW" altLang="en-US" sz="2000" dirty="0" smtClean="0">
                <a:solidFill>
                  <a:schemeClr val="tx1"/>
                </a:solidFill>
                <a:latin typeface="Times New Roman" pitchFamily="18" charset="0"/>
                <a:ea typeface="標楷體" pitchFamily="65" charset="-120"/>
              </a:rPr>
              <a:t>所指的數小</a:t>
            </a:r>
            <a:r>
              <a:rPr lang="en-US" altLang="zh-TW" sz="2000" dirty="0" smtClean="0">
                <a:solidFill>
                  <a:schemeClr val="tx1"/>
                </a:solidFill>
                <a:latin typeface="Times New Roman" pitchFamily="18" charset="0"/>
                <a:ea typeface="標楷體" pitchFamily="65" charset="-120"/>
              </a:rPr>
              <a:t>then</a:t>
            </a:r>
            <a:r>
              <a:rPr lang="zh-TW" altLang="en-US" sz="2000" dirty="0" smtClean="0">
                <a:solidFill>
                  <a:schemeClr val="tx1"/>
                </a:solidFill>
                <a:latin typeface="Times New Roman" pitchFamily="18" charset="0"/>
                <a:ea typeface="標楷體" pitchFamily="65" charset="-120"/>
              </a:rPr>
              <a:t>叫它</a:t>
            </a:r>
            <a:r>
              <a:rPr lang="en-US" altLang="zh-TW" sz="2000" dirty="0" smtClean="0">
                <a:solidFill>
                  <a:schemeClr val="tx1"/>
                </a:solidFill>
                <a:latin typeface="Times New Roman" pitchFamily="18" charset="0"/>
                <a:ea typeface="標楷體" pitchFamily="65" charset="-120"/>
              </a:rPr>
              <a:t>min  end if</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end for </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3.</a:t>
            </a:r>
            <a:r>
              <a:rPr lang="zh-TW" altLang="en-US" sz="2000" dirty="0" smtClean="0">
                <a:solidFill>
                  <a:schemeClr val="tx1"/>
                </a:solidFill>
                <a:latin typeface="Times New Roman" pitchFamily="18" charset="0"/>
                <a:ea typeface="標楷體" pitchFamily="65" charset="-120"/>
              </a:rPr>
              <a:t>把 </a:t>
            </a:r>
            <a:r>
              <a:rPr lang="en-US" altLang="zh-TW" sz="2000" dirty="0" smtClean="0">
                <a:solidFill>
                  <a:schemeClr val="tx1"/>
                </a:solidFill>
                <a:latin typeface="Times New Roman" pitchFamily="18" charset="0"/>
                <a:ea typeface="標楷體" pitchFamily="65" charset="-120"/>
              </a:rPr>
              <a:t>min </a:t>
            </a:r>
            <a:r>
              <a:rPr lang="zh-TW" altLang="en-US" sz="2000" dirty="0" smtClean="0">
                <a:solidFill>
                  <a:schemeClr val="tx1"/>
                </a:solidFill>
                <a:latin typeface="Times New Roman" pitchFamily="18" charset="0"/>
                <a:ea typeface="標楷體" pitchFamily="65" charset="-120"/>
              </a:rPr>
              <a:t>所指的數 </a:t>
            </a:r>
            <a:r>
              <a:rPr lang="en-US" altLang="zh-TW" sz="2000" dirty="0" smtClean="0">
                <a:solidFill>
                  <a:schemeClr val="tx1"/>
                </a:solidFill>
                <a:latin typeface="Times New Roman" pitchFamily="18" charset="0"/>
                <a:ea typeface="標楷體" pitchFamily="65" charset="-120"/>
              </a:rPr>
              <a:t>swap </a:t>
            </a:r>
            <a:r>
              <a:rPr lang="zh-TW" altLang="en-US" sz="2000" dirty="0" smtClean="0">
                <a:solidFill>
                  <a:schemeClr val="tx1"/>
                </a:solidFill>
                <a:latin typeface="Times New Roman" pitchFamily="18" charset="0"/>
                <a:ea typeface="標楷體" pitchFamily="65" charset="-120"/>
              </a:rPr>
              <a:t>到 </a:t>
            </a:r>
            <a:r>
              <a:rPr lang="en-US" altLang="zh-TW" sz="2000" i="1" dirty="0" smtClean="0">
                <a:solidFill>
                  <a:schemeClr val="tx1"/>
                </a:solidFill>
                <a:latin typeface="Times New Roman" pitchFamily="18" charset="0"/>
                <a:ea typeface="標楷體" pitchFamily="65" charset="-120"/>
              </a:rPr>
              <a:t>array[</a:t>
            </a:r>
            <a:r>
              <a:rPr lang="en-US" altLang="zh-TW" sz="2000" i="1" dirty="0" err="1" smtClean="0">
                <a:solidFill>
                  <a:schemeClr val="tx1"/>
                </a:solidFill>
                <a:latin typeface="Times New Roman" pitchFamily="18" charset="0"/>
                <a:ea typeface="標楷體" pitchFamily="65" charset="-120"/>
              </a:rPr>
              <a:t>i</a:t>
            </a:r>
            <a:r>
              <a:rPr lang="en-US" altLang="zh-TW" sz="2000" i="1" dirty="0" smtClean="0">
                <a:solidFill>
                  <a:schemeClr val="tx1"/>
                </a:solidFill>
                <a:latin typeface="Times New Roman" pitchFamily="18" charset="0"/>
                <a:ea typeface="標楷體" pitchFamily="65" charset="-120"/>
              </a:rPr>
              <a:t>..N-1]</a:t>
            </a:r>
            <a:r>
              <a:rPr lang="zh-TW" altLang="en-US" sz="2000" dirty="0" smtClean="0">
                <a:solidFill>
                  <a:schemeClr val="tx1"/>
                </a:solidFill>
                <a:latin typeface="Times New Roman" pitchFamily="18" charset="0"/>
                <a:ea typeface="標楷體" pitchFamily="65" charset="-120"/>
              </a:rPr>
              <a:t>的第一個位置 </a:t>
            </a:r>
            <a:endParaRPr lang="en-US" altLang="zh-TW" sz="20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end for */</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en-US" altLang="zh-TW" sz="1400" dirty="0" smtClean="0">
                <a:solidFill>
                  <a:schemeClr val="tx1"/>
                </a:solidFill>
                <a:latin typeface="Times New Roman" pitchFamily="18" charset="0"/>
                <a:ea typeface="標楷體" pitchFamily="65" charset="-120"/>
              </a:rPr>
              <a:t>for (</a:t>
            </a:r>
            <a:r>
              <a:rPr lang="en-US" altLang="zh-TW" sz="1400" dirty="0" err="1" smtClean="0">
                <a:solidFill>
                  <a:schemeClr val="tx1"/>
                </a:solidFill>
                <a:latin typeface="Times New Roman" pitchFamily="18" charset="0"/>
                <a:ea typeface="標楷體" pitchFamily="65" charset="-120"/>
              </a:rPr>
              <a:t>int</a:t>
            </a:r>
            <a:r>
              <a:rPr lang="en-US" altLang="zh-TW" sz="1400" dirty="0" smtClean="0">
                <a:solidFill>
                  <a:schemeClr val="tx1"/>
                </a:solidFill>
                <a:latin typeface="Times New Roman" pitchFamily="18" charset="0"/>
                <a:ea typeface="標楷體" pitchFamily="65" charset="-120"/>
              </a:rPr>
              <a:t> </a:t>
            </a:r>
            <a:r>
              <a:rPr lang="en-US" altLang="zh-TW" sz="1400" dirty="0" err="1" smtClean="0">
                <a:solidFill>
                  <a:schemeClr val="tx1"/>
                </a:solidFill>
                <a:latin typeface="Times New Roman" pitchFamily="18" charset="0"/>
                <a:ea typeface="標楷體" pitchFamily="65" charset="-120"/>
              </a:rPr>
              <a:t>i</a:t>
            </a:r>
            <a:r>
              <a:rPr lang="en-US" altLang="zh-TW" sz="1400" dirty="0" smtClean="0">
                <a:solidFill>
                  <a:schemeClr val="tx1"/>
                </a:solidFill>
                <a:latin typeface="Times New Roman" pitchFamily="18" charset="0"/>
                <a:ea typeface="標楷體" pitchFamily="65" charset="-120"/>
              </a:rPr>
              <a:t> = 0; </a:t>
            </a:r>
            <a:r>
              <a:rPr lang="en-US" altLang="zh-TW" sz="1400" dirty="0" err="1" smtClean="0">
                <a:solidFill>
                  <a:schemeClr val="tx1"/>
                </a:solidFill>
                <a:latin typeface="Times New Roman" pitchFamily="18" charset="0"/>
                <a:ea typeface="標楷體" pitchFamily="65" charset="-120"/>
              </a:rPr>
              <a:t>i</a:t>
            </a:r>
            <a:r>
              <a:rPr lang="en-US" altLang="zh-TW" sz="1400" dirty="0" smtClean="0">
                <a:solidFill>
                  <a:schemeClr val="tx1"/>
                </a:solidFill>
                <a:latin typeface="Times New Roman" pitchFamily="18" charset="0"/>
                <a:ea typeface="標楷體" pitchFamily="65" charset="-120"/>
              </a:rPr>
              <a:t> &lt;= array.length-2; </a:t>
            </a:r>
            <a:r>
              <a:rPr lang="en-US" altLang="zh-TW" sz="1400" dirty="0" err="1" smtClean="0">
                <a:solidFill>
                  <a:schemeClr val="tx1"/>
                </a:solidFill>
                <a:latin typeface="Times New Roman" pitchFamily="18" charset="0"/>
                <a:ea typeface="標楷體" pitchFamily="65" charset="-120"/>
              </a:rPr>
              <a:t>i</a:t>
            </a:r>
            <a:r>
              <a:rPr lang="en-US" altLang="zh-TW" sz="1400" dirty="0" smtClean="0">
                <a:solidFill>
                  <a:schemeClr val="tx1"/>
                </a:solidFill>
                <a:latin typeface="Times New Roman" pitchFamily="18" charset="0"/>
                <a:ea typeface="標楷體" pitchFamily="65" charset="-120"/>
              </a:rPr>
              <a:t>++) </a:t>
            </a:r>
          </a:p>
          <a:p>
            <a:pPr eaLnBrk="1" hangingPunct="1">
              <a:lnSpc>
                <a:spcPct val="80000"/>
              </a:lnSpc>
              <a:buClr>
                <a:schemeClr val="bg2"/>
              </a:buClr>
              <a:buFont typeface="Wingdings" pitchFamily="2" charset="2"/>
              <a:buNone/>
              <a:defRPr/>
            </a:pPr>
            <a:r>
              <a:rPr lang="en-US" altLang="zh-TW" sz="1400" dirty="0" smtClean="0">
                <a:solidFill>
                  <a:schemeClr val="tx1"/>
                </a:solidFill>
                <a:latin typeface="Times New Roman" pitchFamily="18" charset="0"/>
                <a:ea typeface="標楷體" pitchFamily="65" charset="-120"/>
              </a:rPr>
              <a:t> {   </a:t>
            </a:r>
            <a:r>
              <a:rPr lang="en-US" altLang="zh-TW" sz="1400" dirty="0" err="1" smtClean="0">
                <a:solidFill>
                  <a:schemeClr val="tx1"/>
                </a:solidFill>
                <a:latin typeface="Times New Roman" pitchFamily="18" charset="0"/>
                <a:ea typeface="標楷體" pitchFamily="65" charset="-120"/>
              </a:rPr>
              <a:t>int</a:t>
            </a:r>
            <a:r>
              <a:rPr lang="en-US" altLang="zh-TW" sz="1400" dirty="0" smtClean="0">
                <a:solidFill>
                  <a:schemeClr val="tx1"/>
                </a:solidFill>
                <a:latin typeface="Times New Roman" pitchFamily="18" charset="0"/>
                <a:ea typeface="標楷體" pitchFamily="65" charset="-120"/>
              </a:rPr>
              <a:t> min=i;</a:t>
            </a:r>
          </a:p>
          <a:p>
            <a:pPr eaLnBrk="1" hangingPunct="1">
              <a:lnSpc>
                <a:spcPct val="80000"/>
              </a:lnSpc>
              <a:buClr>
                <a:schemeClr val="bg2"/>
              </a:buClr>
              <a:buFont typeface="Wingdings" pitchFamily="2" charset="2"/>
              <a:buNone/>
              <a:defRPr/>
            </a:pPr>
            <a:r>
              <a:rPr lang="zh-TW" altLang="en-US" sz="1400" dirty="0" smtClean="0">
                <a:solidFill>
                  <a:schemeClr val="tx1"/>
                </a:solidFill>
                <a:latin typeface="Times New Roman" pitchFamily="18" charset="0"/>
                <a:ea typeface="標楷體" pitchFamily="65" charset="-120"/>
              </a:rPr>
              <a:t>      </a:t>
            </a:r>
            <a:r>
              <a:rPr lang="en-US" altLang="zh-TW" sz="1400" dirty="0" smtClean="0">
                <a:solidFill>
                  <a:srgbClr val="C00000"/>
                </a:solidFill>
                <a:latin typeface="Times New Roman" pitchFamily="18" charset="0"/>
                <a:ea typeface="標楷體" pitchFamily="65" charset="-120"/>
              </a:rPr>
              <a:t>/*</a:t>
            </a:r>
            <a:r>
              <a:rPr lang="zh-TW" altLang="en-US" sz="1400" dirty="0" smtClean="0">
                <a:solidFill>
                  <a:srgbClr val="C00000"/>
                </a:solidFill>
                <a:latin typeface="Times New Roman" pitchFamily="18" charset="0"/>
                <a:ea typeface="標楷體" pitchFamily="65" charset="-120"/>
              </a:rPr>
              <a:t>從 </a:t>
            </a:r>
            <a:r>
              <a:rPr lang="en-US" altLang="zh-TW" sz="1400" i="1" dirty="0" smtClean="0">
                <a:solidFill>
                  <a:srgbClr val="C00000"/>
                </a:solidFill>
                <a:latin typeface="Times New Roman" pitchFamily="18" charset="0"/>
                <a:ea typeface="標楷體" pitchFamily="65" charset="-120"/>
              </a:rPr>
              <a:t>array[</a:t>
            </a:r>
            <a:r>
              <a:rPr lang="en-US" altLang="zh-TW" sz="1400" i="1" dirty="0" err="1" smtClean="0">
                <a:solidFill>
                  <a:srgbClr val="C00000"/>
                </a:solidFill>
                <a:latin typeface="Times New Roman" pitchFamily="18" charset="0"/>
                <a:ea typeface="標楷體" pitchFamily="65" charset="-120"/>
              </a:rPr>
              <a:t>i</a:t>
            </a:r>
            <a:r>
              <a:rPr lang="en-US" altLang="zh-TW" sz="1400" i="1" dirty="0" smtClean="0">
                <a:solidFill>
                  <a:srgbClr val="C00000"/>
                </a:solidFill>
                <a:latin typeface="Times New Roman" pitchFamily="18" charset="0"/>
                <a:ea typeface="標楷體" pitchFamily="65" charset="-120"/>
              </a:rPr>
              <a:t>..N-1] </a:t>
            </a:r>
            <a:r>
              <a:rPr lang="zh-TW" altLang="en-US" sz="1400" dirty="0" smtClean="0">
                <a:solidFill>
                  <a:srgbClr val="C00000"/>
                </a:solidFill>
                <a:latin typeface="Times New Roman" pitchFamily="18" charset="0"/>
                <a:ea typeface="標楷體" pitchFamily="65" charset="-120"/>
              </a:rPr>
              <a:t>中 </a:t>
            </a:r>
            <a:r>
              <a:rPr lang="en-US" altLang="zh-TW" sz="1400" dirty="0" smtClean="0">
                <a:solidFill>
                  <a:srgbClr val="C00000"/>
                </a:solidFill>
                <a:latin typeface="Times New Roman" pitchFamily="18" charset="0"/>
                <a:ea typeface="標楷體" pitchFamily="65" charset="-120"/>
              </a:rPr>
              <a:t>select</a:t>
            </a:r>
            <a:r>
              <a:rPr lang="zh-TW" altLang="en-US" sz="1400" dirty="0" smtClean="0">
                <a:solidFill>
                  <a:srgbClr val="C00000"/>
                </a:solidFill>
                <a:latin typeface="Times New Roman" pitchFamily="18" charset="0"/>
                <a:ea typeface="標楷體" pitchFamily="65" charset="-120"/>
              </a:rPr>
              <a:t> 出 </a:t>
            </a:r>
            <a:r>
              <a:rPr lang="en-US" altLang="zh-TW" sz="1400" dirty="0" smtClean="0">
                <a:solidFill>
                  <a:srgbClr val="C00000"/>
                </a:solidFill>
                <a:latin typeface="Times New Roman" pitchFamily="18" charset="0"/>
                <a:ea typeface="標楷體" pitchFamily="65" charset="-120"/>
              </a:rPr>
              <a:t>min */</a:t>
            </a:r>
          </a:p>
          <a:p>
            <a:pPr eaLnBrk="1" hangingPunct="1">
              <a:lnSpc>
                <a:spcPct val="80000"/>
              </a:lnSpc>
              <a:buClr>
                <a:schemeClr val="bg2"/>
              </a:buClr>
              <a:buFont typeface="Wingdings" pitchFamily="2" charset="2"/>
              <a:buNone/>
              <a:defRPr/>
            </a:pPr>
            <a:r>
              <a:rPr lang="en-US" altLang="zh-TW" sz="1400" dirty="0" smtClean="0">
                <a:solidFill>
                  <a:schemeClr val="tx1"/>
                </a:solidFill>
                <a:latin typeface="Times New Roman" pitchFamily="18" charset="0"/>
                <a:ea typeface="標楷體" pitchFamily="65" charset="-120"/>
              </a:rPr>
              <a:t>      for (</a:t>
            </a:r>
            <a:r>
              <a:rPr lang="en-US" altLang="zh-TW" sz="1400" dirty="0" err="1" smtClean="0">
                <a:solidFill>
                  <a:schemeClr val="tx1"/>
                </a:solidFill>
                <a:latin typeface="Times New Roman" pitchFamily="18" charset="0"/>
                <a:ea typeface="標楷體" pitchFamily="65" charset="-120"/>
              </a:rPr>
              <a:t>int</a:t>
            </a:r>
            <a:r>
              <a:rPr lang="en-US" altLang="zh-TW" sz="1400" dirty="0" smtClean="0">
                <a:solidFill>
                  <a:schemeClr val="tx1"/>
                </a:solidFill>
                <a:latin typeface="Times New Roman" pitchFamily="18" charset="0"/>
                <a:ea typeface="標楷體" pitchFamily="65" charset="-120"/>
              </a:rPr>
              <a:t> j = </a:t>
            </a:r>
            <a:r>
              <a:rPr lang="en-US" altLang="zh-TW" sz="1400" dirty="0" err="1" smtClean="0">
                <a:solidFill>
                  <a:schemeClr val="tx1"/>
                </a:solidFill>
                <a:latin typeface="Times New Roman" pitchFamily="18" charset="0"/>
                <a:ea typeface="標楷體" pitchFamily="65" charset="-120"/>
              </a:rPr>
              <a:t>i</a:t>
            </a:r>
            <a:r>
              <a:rPr lang="en-US" altLang="zh-TW" sz="1400" dirty="0" smtClean="0">
                <a:solidFill>
                  <a:schemeClr val="tx1"/>
                </a:solidFill>
                <a:latin typeface="Times New Roman" pitchFamily="18" charset="0"/>
                <a:ea typeface="標楷體" pitchFamily="65" charset="-120"/>
              </a:rPr>
              <a:t> + 1; j &lt;= array.length-1; j++)</a:t>
            </a:r>
          </a:p>
          <a:p>
            <a:pPr eaLnBrk="1" hangingPunct="1">
              <a:lnSpc>
                <a:spcPct val="80000"/>
              </a:lnSpc>
              <a:buClr>
                <a:schemeClr val="bg2"/>
              </a:buClr>
              <a:buFont typeface="Wingdings" pitchFamily="2" charset="2"/>
              <a:buNone/>
              <a:defRPr/>
            </a:pPr>
            <a:r>
              <a:rPr lang="en-US" altLang="zh-TW" sz="1400" dirty="0" smtClean="0">
                <a:solidFill>
                  <a:schemeClr val="tx1"/>
                </a:solidFill>
                <a:latin typeface="Times New Roman" pitchFamily="18" charset="0"/>
                <a:ea typeface="標楷體" pitchFamily="65" charset="-120"/>
              </a:rPr>
              <a:t>         if (array[j] &lt; array[min]) min = j;</a:t>
            </a:r>
          </a:p>
          <a:p>
            <a:pPr eaLnBrk="1" hangingPunct="1">
              <a:lnSpc>
                <a:spcPct val="80000"/>
              </a:lnSpc>
              <a:buClr>
                <a:schemeClr val="bg2"/>
              </a:buClr>
              <a:buFont typeface="Wingdings" pitchFamily="2" charset="2"/>
              <a:buNone/>
              <a:defRPr/>
            </a:pPr>
            <a:endParaRPr lang="en-US" altLang="zh-TW" sz="14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1400" dirty="0" smtClean="0">
                <a:solidFill>
                  <a:schemeClr val="tx1"/>
                </a:solidFill>
                <a:latin typeface="Times New Roman" pitchFamily="18" charset="0"/>
                <a:ea typeface="標楷體" pitchFamily="65" charset="-120"/>
              </a:rPr>
              <a:t>       swap (</a:t>
            </a:r>
            <a:r>
              <a:rPr lang="en-US" altLang="zh-TW" sz="1400" dirty="0" err="1" smtClean="0">
                <a:solidFill>
                  <a:schemeClr val="tx1"/>
                </a:solidFill>
                <a:latin typeface="Times New Roman" pitchFamily="18" charset="0"/>
                <a:ea typeface="標楷體" pitchFamily="65" charset="-120"/>
              </a:rPr>
              <a:t>i,min</a:t>
            </a:r>
            <a:r>
              <a:rPr lang="en-US" altLang="zh-TW" sz="1400" dirty="0" smtClean="0">
                <a:solidFill>
                  <a:schemeClr val="tx1"/>
                </a:solidFill>
                <a:latin typeface="Times New Roman" pitchFamily="18" charset="0"/>
                <a:ea typeface="標楷體" pitchFamily="65" charset="-120"/>
              </a:rPr>
              <a:t>);</a:t>
            </a:r>
          </a:p>
          <a:p>
            <a:pPr eaLnBrk="1" hangingPunct="1">
              <a:lnSpc>
                <a:spcPct val="80000"/>
              </a:lnSpc>
              <a:buClr>
                <a:schemeClr val="bg2"/>
              </a:buClr>
              <a:buFont typeface="Wingdings" pitchFamily="2" charset="2"/>
              <a:buNone/>
              <a:defRPr/>
            </a:pPr>
            <a:r>
              <a:rPr lang="en-US" altLang="zh-TW" sz="1400" dirty="0" smtClean="0">
                <a:solidFill>
                  <a:schemeClr val="tx1"/>
                </a:solidFill>
                <a:latin typeface="Times New Roman" pitchFamily="18" charset="0"/>
                <a:ea typeface="標楷體" pitchFamily="65" charset="-120"/>
              </a:rPr>
              <a:t>       } </a:t>
            </a:r>
          </a:p>
          <a:p>
            <a:pPr eaLnBrk="1" hangingPunct="1">
              <a:lnSpc>
                <a:spcPct val="80000"/>
              </a:lnSpc>
              <a:buClr>
                <a:schemeClr val="bg2"/>
              </a:buClr>
              <a:buFont typeface="Wingdings" pitchFamily="2" charset="2"/>
              <a:buNone/>
              <a:defRPr/>
            </a:pPr>
            <a:r>
              <a:rPr lang="en-US" altLang="zh-TW" sz="1400" dirty="0" smtClean="0">
                <a:solidFill>
                  <a:schemeClr val="tx1"/>
                </a:solidFill>
                <a:latin typeface="Times New Roman" pitchFamily="18" charset="0"/>
                <a:ea typeface="標楷體" pitchFamily="65" charset="-120"/>
              </a:rPr>
              <a:t>  }</a:t>
            </a:r>
            <a:endParaRPr lang="zh-TW" altLang="en-US" sz="1400" dirty="0" smtClean="0">
              <a:solidFill>
                <a:schemeClr val="tx1"/>
              </a:solidFill>
              <a:latin typeface="Times New Roman" pitchFamily="18" charset="0"/>
              <a:ea typeface="標楷體" pitchFamily="65" charset="-120"/>
            </a:endParaRP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631601286"/>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pPr algn="l"/>
            <a:r>
              <a:rPr lang="zh-TW" altLang="en-US" dirty="0" smtClean="0">
                <a:solidFill>
                  <a:schemeClr val="tx1"/>
                </a:solidFill>
                <a:latin typeface="Times New Roman" pitchFamily="18" charset="0"/>
                <a:cs typeface="Times New Roman" pitchFamily="18" charset="0"/>
              </a:rPr>
              <a:t>        </a:t>
            </a:r>
            <a:r>
              <a:rPr lang="en-US" altLang="zh-TW" dirty="0" smtClean="0">
                <a:solidFill>
                  <a:schemeClr val="tx1"/>
                </a:solidFill>
                <a:latin typeface="Times New Roman" pitchFamily="18" charset="0"/>
                <a:cs typeface="Times New Roman" pitchFamily="18" charset="0"/>
              </a:rPr>
              <a:t>No over-documentation</a:t>
            </a:r>
            <a:endParaRPr lang="zh-TW" altLang="en-US" dirty="0">
              <a:solidFill>
                <a:schemeClr val="tx1"/>
              </a:solidFill>
              <a:latin typeface="Times New Roman" pitchFamily="18" charset="0"/>
              <a:cs typeface="Times New Roman" pitchFamily="18" charset="0"/>
            </a:endParaRPr>
          </a:p>
        </p:txBody>
      </p:sp>
      <p:sp>
        <p:nvSpPr>
          <p:cNvPr id="2" name="內容版面配置區 1"/>
          <p:cNvSpPr>
            <a:spLocks noGrp="1"/>
          </p:cNvSpPr>
          <p:nvPr>
            <p:ph idx="1"/>
          </p:nvPr>
        </p:nvSpPr>
        <p:spPr>
          <a:xfrm>
            <a:off x="609600" y="1572768"/>
            <a:ext cx="10972800" cy="4809744"/>
          </a:xfrm>
        </p:spPr>
        <p:txBody>
          <a:bodyPr>
            <a:normAutofit/>
          </a:bodyPr>
          <a:lstStyle/>
          <a:p>
            <a:pPr marL="0" indent="0">
              <a:buNone/>
            </a:pPr>
            <a:r>
              <a:rPr lang="zh-TW" altLang="en-US" dirty="0" smtClean="0">
                <a:solidFill>
                  <a:schemeClr val="tx1"/>
                </a:solidFill>
                <a:latin typeface="標楷體" pitchFamily="65" charset="-120"/>
                <a:ea typeface="標楷體" pitchFamily="65" charset="-120"/>
              </a:rPr>
              <a:t>例子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某經理要求每行程式都要註解 於是看到</a:t>
            </a:r>
            <a:endParaRPr lang="en-US" altLang="zh-TW" dirty="0" smtClean="0">
              <a:solidFill>
                <a:schemeClr val="tx1"/>
              </a:solidFill>
              <a:latin typeface="標楷體" pitchFamily="65" charset="-120"/>
              <a:ea typeface="標楷體" pitchFamily="65" charset="-120"/>
            </a:endParaRPr>
          </a:p>
          <a:p>
            <a:pPr marL="0" indent="0">
              <a:buNone/>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LD   R1,A    load A to  register 1 </a:t>
            </a:r>
          </a:p>
          <a:p>
            <a:pPr marL="0" indent="0">
              <a:buNone/>
            </a:pPr>
            <a:r>
              <a:rPr lang="en-US" altLang="zh-TW" dirty="0" smtClean="0">
                <a:solidFill>
                  <a:schemeClr val="tx1"/>
                </a:solidFill>
                <a:latin typeface="標楷體" pitchFamily="65" charset="-120"/>
                <a:ea typeface="標楷體" pitchFamily="65" charset="-120"/>
              </a:rPr>
              <a:t>                   LD   R2,B    load B to register 2 </a:t>
            </a:r>
          </a:p>
          <a:p>
            <a:pPr marL="0" indent="0">
              <a:buNone/>
            </a:pPr>
            <a:r>
              <a:rPr lang="en-US" altLang="zh-TW" dirty="0" smtClean="0">
                <a:solidFill>
                  <a:schemeClr val="tx1"/>
                </a:solidFill>
                <a:latin typeface="標楷體" pitchFamily="65" charset="-120"/>
                <a:ea typeface="標楷體" pitchFamily="65" charset="-120"/>
              </a:rPr>
              <a:t>                   ADR  R1,R2   add register 2 to register 1 </a:t>
            </a:r>
          </a:p>
          <a:p>
            <a:pPr marL="0" indent="0">
              <a:buNone/>
            </a:pPr>
            <a:r>
              <a:rPr lang="en-US" altLang="zh-TW" dirty="0" smtClean="0">
                <a:solidFill>
                  <a:schemeClr val="tx1"/>
                </a:solidFill>
                <a:latin typeface="標楷體" pitchFamily="65" charset="-120"/>
                <a:ea typeface="標楷體" pitchFamily="65" charset="-120"/>
              </a:rPr>
              <a:t>                   ST   </a:t>
            </a:r>
            <a:r>
              <a:rPr lang="en-US" altLang="zh-TW" dirty="0">
                <a:solidFill>
                  <a:schemeClr val="tx1"/>
                </a:solidFill>
                <a:latin typeface="標楷體" pitchFamily="65" charset="-120"/>
                <a:ea typeface="標楷體" pitchFamily="65" charset="-120"/>
              </a:rPr>
              <a:t>R1, </a:t>
            </a:r>
            <a:r>
              <a:rPr lang="en-US" altLang="zh-TW" dirty="0" smtClean="0">
                <a:solidFill>
                  <a:schemeClr val="tx1"/>
                </a:solidFill>
                <a:latin typeface="標楷體" pitchFamily="65" charset="-120"/>
                <a:ea typeface="標楷體" pitchFamily="65" charset="-120"/>
              </a:rPr>
              <a:t>C   store register 1 to C </a:t>
            </a:r>
          </a:p>
          <a:p>
            <a:pPr marL="0" indent="0">
              <a:buNone/>
            </a:pPr>
            <a:endParaRPr lang="en-US" altLang="zh-TW" b="1" dirty="0" smtClean="0">
              <a:solidFill>
                <a:srgbClr val="FF0000"/>
              </a:solidFill>
              <a:latin typeface="微軟正黑體" pitchFamily="34" charset="-120"/>
              <a:ea typeface="微軟正黑體" pitchFamily="34" charset="-120"/>
            </a:endParaRPr>
          </a:p>
          <a:p>
            <a:pPr marL="0" indent="0">
              <a:buNone/>
            </a:pPr>
            <a:r>
              <a:rPr lang="zh-TW" altLang="en-US" b="1" dirty="0" smtClean="0">
                <a:solidFill>
                  <a:srgbClr val="FF0000"/>
                </a:solidFill>
                <a:latin typeface="微軟正黑體" pitchFamily="34" charset="-120"/>
                <a:ea typeface="微軟正黑體" pitchFamily="34" charset="-120"/>
              </a:rPr>
              <a:t>真相</a:t>
            </a:r>
            <a:r>
              <a:rPr lang="en-US" altLang="zh-TW" b="1" dirty="0" smtClean="0">
                <a:solidFill>
                  <a:srgbClr val="FF0000"/>
                </a:solidFill>
                <a:latin typeface="微軟正黑體" pitchFamily="34" charset="-120"/>
                <a:ea typeface="微軟正黑體" pitchFamily="34" charset="-120"/>
              </a:rPr>
              <a:t>:</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註解應為較高抽象層的 </a:t>
            </a:r>
            <a:r>
              <a:rPr lang="en-US" altLang="zh-TW" dirty="0" smtClean="0">
                <a:solidFill>
                  <a:schemeClr val="tx1"/>
                </a:solidFill>
                <a:latin typeface="標楷體" pitchFamily="65" charset="-120"/>
                <a:ea typeface="標楷體" pitchFamily="65" charset="-120"/>
              </a:rPr>
              <a:t>pseudo-code </a:t>
            </a:r>
            <a:r>
              <a:rPr lang="zh-TW" altLang="en-US" dirty="0" smtClean="0">
                <a:solidFill>
                  <a:schemeClr val="tx1"/>
                </a:solidFill>
                <a:latin typeface="標楷體" pitchFamily="65" charset="-120"/>
                <a:ea typeface="標楷體" pitchFamily="65" charset="-120"/>
              </a:rPr>
              <a:t>才</a:t>
            </a:r>
            <a:r>
              <a:rPr lang="zh-TW" altLang="en-US" dirty="0">
                <a:solidFill>
                  <a:schemeClr val="tx1"/>
                </a:solidFill>
                <a:latin typeface="標楷體" pitchFamily="65" charset="-120"/>
                <a:ea typeface="標楷體" pitchFamily="65" charset="-120"/>
              </a:rPr>
              <a:t>易讀懂</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如下</a:t>
            </a:r>
            <a:r>
              <a:rPr lang="en-US" altLang="zh-TW" dirty="0" smtClean="0">
                <a:solidFill>
                  <a:schemeClr val="tx1"/>
                </a:solidFill>
                <a:latin typeface="標楷體" pitchFamily="65" charset="-120"/>
                <a:ea typeface="標楷體" pitchFamily="65" charset="-120"/>
              </a:rPr>
              <a:t>:</a:t>
            </a:r>
          </a:p>
          <a:p>
            <a:pPr marL="0" indent="0">
              <a:buNone/>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C</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B</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marL="0" indent="0">
              <a:buNone/>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sz="1400" dirty="0" smtClean="0">
                <a:solidFill>
                  <a:schemeClr val="tx1"/>
                </a:solidFill>
                <a:latin typeface="標楷體" pitchFamily="65" charset="-120"/>
                <a:ea typeface="標楷體" pitchFamily="65" charset="-120"/>
              </a:rPr>
              <a:t>LD</a:t>
            </a:r>
            <a:r>
              <a:rPr lang="zh-TW" altLang="en-US" sz="1400" dirty="0" smtClean="0">
                <a:solidFill>
                  <a:schemeClr val="tx1"/>
                </a:solidFill>
                <a:latin typeface="標楷體" pitchFamily="65" charset="-120"/>
                <a:ea typeface="標楷體" pitchFamily="65" charset="-120"/>
              </a:rPr>
              <a:t>  </a:t>
            </a:r>
            <a:r>
              <a:rPr lang="en-US" altLang="zh-TW" sz="1400" dirty="0" smtClean="0">
                <a:solidFill>
                  <a:schemeClr val="tx1"/>
                </a:solidFill>
                <a:latin typeface="標楷體" pitchFamily="65" charset="-120"/>
                <a:ea typeface="標楷體" pitchFamily="65" charset="-120"/>
              </a:rPr>
              <a:t>R1,A</a:t>
            </a:r>
          </a:p>
          <a:p>
            <a:pPr marL="0" indent="0">
              <a:buNone/>
            </a:pPr>
            <a:r>
              <a:rPr lang="en-US" altLang="zh-TW" sz="1400" dirty="0">
                <a:solidFill>
                  <a:schemeClr val="tx1"/>
                </a:solidFill>
                <a:latin typeface="標楷體" pitchFamily="65" charset="-120"/>
                <a:ea typeface="標楷體" pitchFamily="65" charset="-120"/>
              </a:rPr>
              <a:t> </a:t>
            </a:r>
            <a:r>
              <a:rPr lang="en-US" altLang="zh-TW" sz="1400" dirty="0" smtClean="0">
                <a:solidFill>
                  <a:schemeClr val="tx1"/>
                </a:solidFill>
                <a:latin typeface="標楷體" pitchFamily="65" charset="-120"/>
                <a:ea typeface="標楷體" pitchFamily="65" charset="-120"/>
              </a:rPr>
              <a:t>                                             LD  R2,B</a:t>
            </a:r>
          </a:p>
          <a:p>
            <a:pPr marL="0" indent="0">
              <a:buNone/>
            </a:pPr>
            <a:r>
              <a:rPr lang="en-US" altLang="zh-TW" sz="1400" dirty="0">
                <a:solidFill>
                  <a:schemeClr val="tx1"/>
                </a:solidFill>
                <a:latin typeface="標楷體" pitchFamily="65" charset="-120"/>
                <a:ea typeface="標楷體" pitchFamily="65" charset="-120"/>
              </a:rPr>
              <a:t> </a:t>
            </a:r>
            <a:r>
              <a:rPr lang="en-US" altLang="zh-TW" sz="1400" dirty="0" smtClean="0">
                <a:solidFill>
                  <a:schemeClr val="tx1"/>
                </a:solidFill>
                <a:latin typeface="標楷體" pitchFamily="65" charset="-120"/>
                <a:ea typeface="標楷體" pitchFamily="65" charset="-120"/>
              </a:rPr>
              <a:t>                                             ADR R1,R2</a:t>
            </a:r>
          </a:p>
          <a:p>
            <a:pPr marL="0" indent="0">
              <a:buNone/>
            </a:pPr>
            <a:r>
              <a:rPr lang="en-US" altLang="zh-TW" sz="1400" dirty="0">
                <a:solidFill>
                  <a:schemeClr val="tx1"/>
                </a:solidFill>
                <a:latin typeface="標楷體" pitchFamily="65" charset="-120"/>
                <a:ea typeface="標楷體" pitchFamily="65" charset="-120"/>
              </a:rPr>
              <a:t> </a:t>
            </a:r>
            <a:r>
              <a:rPr lang="en-US" altLang="zh-TW" sz="1400" dirty="0" smtClean="0">
                <a:solidFill>
                  <a:schemeClr val="tx1"/>
                </a:solidFill>
                <a:latin typeface="標楷體" pitchFamily="65" charset="-120"/>
                <a:ea typeface="標楷體" pitchFamily="65" charset="-120"/>
              </a:rPr>
              <a:t>                                             ST  R1,C</a:t>
            </a:r>
          </a:p>
          <a:p>
            <a:pPr marL="0" indent="0">
              <a:buNone/>
            </a:pPr>
            <a:endParaRPr lang="zh-TW" altLang="en-US" dirty="0">
              <a:solidFill>
                <a:schemeClr val="tx1"/>
              </a:solidFill>
            </a:endParaRPr>
          </a:p>
        </p:txBody>
      </p:sp>
    </p:spTree>
    <p:extLst>
      <p:ext uri="{BB962C8B-B14F-4D97-AF65-F5344CB8AC3E}">
        <p14:creationId xmlns:p14="http://schemas.microsoft.com/office/powerpoint/2010/main" val="1035646423"/>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599" y="1846261"/>
            <a:ext cx="11176001" cy="4461405"/>
          </a:xfrm>
        </p:spPr>
        <p:txBody>
          <a:bodyPr/>
          <a:lstStyle/>
          <a:p>
            <a:pPr marL="0" indent="0">
              <a:buNone/>
            </a:pPr>
            <a:r>
              <a:rPr lang="zh-TW" altLang="en-US" b="1" dirty="0" smtClean="0">
                <a:solidFill>
                  <a:schemeClr val="tx1"/>
                </a:solidFill>
                <a:latin typeface="標楷體" pitchFamily="65" charset="-120"/>
                <a:ea typeface="標楷體" pitchFamily="65" charset="-120"/>
              </a:rPr>
              <a:t>下面 </a:t>
            </a:r>
            <a:r>
              <a:rPr lang="en-US" altLang="zh-TW" b="1" dirty="0" smtClean="0">
                <a:solidFill>
                  <a:schemeClr val="tx1"/>
                </a:solidFill>
                <a:latin typeface="標楷體" pitchFamily="65" charset="-120"/>
                <a:ea typeface="標楷體" pitchFamily="65" charset="-120"/>
              </a:rPr>
              <a:t>(A) (B)</a:t>
            </a:r>
            <a:r>
              <a:rPr lang="zh-TW" altLang="en-US" b="1" dirty="0" smtClean="0">
                <a:solidFill>
                  <a:schemeClr val="tx1"/>
                </a:solidFill>
                <a:latin typeface="標楷體" pitchFamily="65" charset="-120"/>
                <a:ea typeface="標楷體" pitchFamily="65" charset="-120"/>
              </a:rPr>
              <a:t> 何者較美觀 悅目易讀</a:t>
            </a:r>
            <a:r>
              <a:rPr lang="en-US" altLang="zh-TW" b="1" dirty="0" smtClean="0">
                <a:solidFill>
                  <a:schemeClr val="tx1"/>
                </a:solidFill>
                <a:latin typeface="標楷體" pitchFamily="65" charset="-120"/>
                <a:ea typeface="標楷體" pitchFamily="65" charset="-120"/>
              </a:rPr>
              <a:t>?</a:t>
            </a:r>
            <a:endParaRPr lang="en-US" altLang="zh-TW" b="1" dirty="0">
              <a:solidFill>
                <a:schemeClr val="tx1"/>
              </a:solidFill>
              <a:latin typeface="標楷體" pitchFamily="65" charset="-120"/>
              <a:ea typeface="標楷體" pitchFamily="65" charset="-120"/>
            </a:endParaRPr>
          </a:p>
          <a:p>
            <a:pPr marL="457200" indent="-457200">
              <a:buAutoNum type="alphaUcParenBoth"/>
            </a:pPr>
            <a:r>
              <a:rPr lang="en-US" altLang="zh-TW" b="1" dirty="0" smtClean="0">
                <a:solidFill>
                  <a:schemeClr val="tx1"/>
                </a:solidFill>
                <a:latin typeface="標楷體" pitchFamily="65" charset="-120"/>
                <a:ea typeface="標楷體" pitchFamily="65" charset="-120"/>
              </a:rPr>
              <a:t> while (</a:t>
            </a:r>
            <a:r>
              <a:rPr lang="en-US" altLang="zh-TW" b="1" dirty="0" err="1" smtClean="0">
                <a:solidFill>
                  <a:schemeClr val="tx1"/>
                </a:solidFill>
                <a:latin typeface="標楷體" pitchFamily="65" charset="-120"/>
                <a:ea typeface="標楷體" pitchFamily="65" charset="-120"/>
              </a:rPr>
              <a:t>i</a:t>
            </a:r>
            <a:r>
              <a:rPr lang="en-US" altLang="zh-TW" b="1" dirty="0" smtClean="0">
                <a:solidFill>
                  <a:schemeClr val="tx1"/>
                </a:solidFill>
                <a:latin typeface="標楷體" pitchFamily="65" charset="-120"/>
                <a:ea typeface="標楷體" pitchFamily="65" charset="-120"/>
              </a:rPr>
              <a:t> &lt; 10) {</a:t>
            </a:r>
          </a:p>
          <a:p>
            <a:pPr marL="0" indent="0">
              <a:buNone/>
            </a:pPr>
            <a:r>
              <a:rPr lang="en-US" altLang="zh-TW" b="1" dirty="0" smtClean="0">
                <a:solidFill>
                  <a:schemeClr val="tx1"/>
                </a:solidFill>
                <a:latin typeface="標楷體" pitchFamily="65" charset="-120"/>
                <a:ea typeface="標楷體" pitchFamily="65" charset="-120"/>
              </a:rPr>
              <a:t>       a = 1;</a:t>
            </a:r>
          </a:p>
          <a:p>
            <a:pPr marL="0" indent="0">
              <a:buNone/>
            </a:pPr>
            <a:r>
              <a:rPr lang="en-US" altLang="zh-TW" b="1" dirty="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      b = 2;</a:t>
            </a:r>
          </a:p>
          <a:p>
            <a:pPr marL="0" indent="0">
              <a:buNone/>
            </a:pPr>
            <a:r>
              <a:rPr lang="en-US" altLang="zh-TW" b="1" dirty="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      c = 3;</a:t>
            </a:r>
          </a:p>
          <a:p>
            <a:pPr marL="0" indent="0">
              <a:buNone/>
            </a:pPr>
            <a:r>
              <a:rPr lang="en-US" altLang="zh-TW" b="1" dirty="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      d = 4;</a:t>
            </a:r>
          </a:p>
          <a:p>
            <a:pPr marL="0" indent="0">
              <a:buNone/>
            </a:pPr>
            <a:r>
              <a:rPr lang="en-US" altLang="zh-TW" b="1" dirty="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  }</a:t>
            </a:r>
          </a:p>
          <a:p>
            <a:pPr marL="0" indent="0">
              <a:buNone/>
            </a:pPr>
            <a:r>
              <a:rPr lang="en-US" altLang="zh-TW" b="1" dirty="0" smtClean="0">
                <a:solidFill>
                  <a:schemeClr val="tx1"/>
                </a:solidFill>
                <a:latin typeface="標楷體" pitchFamily="65" charset="-120"/>
                <a:ea typeface="標楷體" pitchFamily="65" charset="-120"/>
              </a:rPr>
              <a:t>(B) while (</a:t>
            </a:r>
            <a:r>
              <a:rPr lang="en-US" altLang="zh-TW" b="1" dirty="0" err="1" smtClean="0">
                <a:solidFill>
                  <a:schemeClr val="tx1"/>
                </a:solidFill>
                <a:latin typeface="標楷體" pitchFamily="65" charset="-120"/>
                <a:ea typeface="標楷體" pitchFamily="65" charset="-120"/>
              </a:rPr>
              <a:t>i</a:t>
            </a:r>
            <a:r>
              <a:rPr lang="en-US" altLang="zh-TW" b="1" dirty="0" smtClean="0">
                <a:solidFill>
                  <a:schemeClr val="tx1"/>
                </a:solidFill>
                <a:latin typeface="標楷體" pitchFamily="65" charset="-120"/>
                <a:ea typeface="標楷體" pitchFamily="65" charset="-120"/>
              </a:rPr>
              <a:t> &lt; 10) </a:t>
            </a:r>
          </a:p>
          <a:p>
            <a:pPr marL="0" indent="0">
              <a:buNone/>
            </a:pPr>
            <a:r>
              <a:rPr lang="en-US" altLang="zh-TW" b="1" dirty="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     { a=1; b=2; c=3; d=4; }</a:t>
            </a:r>
          </a:p>
          <a:p>
            <a:pPr marL="0" indent="0">
              <a:buNone/>
            </a:pPr>
            <a:r>
              <a:rPr lang="en-US" altLang="zh-TW" b="1" dirty="0" smtClean="0">
                <a:solidFill>
                  <a:srgbClr val="FF0000"/>
                </a:solidFill>
                <a:latin typeface="標楷體" pitchFamily="65" charset="-120"/>
                <a:ea typeface="標楷體" pitchFamily="65" charset="-120"/>
              </a:rPr>
              <a:t>ANS: (B) </a:t>
            </a:r>
            <a:r>
              <a:rPr lang="zh-TW" altLang="en-US" b="1" dirty="0" smtClean="0">
                <a:solidFill>
                  <a:srgbClr val="FF0000"/>
                </a:solidFill>
                <a:latin typeface="標楷體" pitchFamily="65" charset="-120"/>
                <a:ea typeface="標楷體" pitchFamily="65" charset="-120"/>
              </a:rPr>
              <a:t>省下畫面空間 使整個畫面呈現較多邏輯 讀者</a:t>
            </a:r>
            <a:r>
              <a:rPr lang="zh-TW" altLang="en-US" b="1" dirty="0">
                <a:solidFill>
                  <a:srgbClr val="FF0000"/>
                </a:solidFill>
                <a:latin typeface="標楷體" pitchFamily="65" charset="-120"/>
                <a:ea typeface="標楷體" pitchFamily="65" charset="-120"/>
              </a:rPr>
              <a:t>較</a:t>
            </a:r>
            <a:r>
              <a:rPr lang="zh-TW" altLang="en-US" b="1" dirty="0" smtClean="0">
                <a:solidFill>
                  <a:srgbClr val="FF0000"/>
                </a:solidFill>
                <a:latin typeface="標楷體" pitchFamily="65" charset="-120"/>
                <a:ea typeface="標楷體" pitchFamily="65" charset="-120"/>
              </a:rPr>
              <a:t>易了解全貌</a:t>
            </a:r>
            <a:endParaRPr lang="zh-TW" altLang="en-US" b="1" dirty="0">
              <a:solidFill>
                <a:srgbClr val="FF0000"/>
              </a:solidFill>
              <a:latin typeface="標楷體" pitchFamily="65" charset="-120"/>
              <a:ea typeface="標楷體" pitchFamily="65" charset="-120"/>
            </a:endParaRPr>
          </a:p>
        </p:txBody>
      </p:sp>
      <p:sp>
        <p:nvSpPr>
          <p:cNvPr id="3" name="標題 2"/>
          <p:cNvSpPr>
            <a:spLocks noGrp="1"/>
          </p:cNvSpPr>
          <p:nvPr>
            <p:ph type="title"/>
          </p:nvPr>
        </p:nvSpPr>
        <p:spPr/>
        <p:txBody>
          <a:bodyPr/>
          <a:lstStyle/>
          <a:p>
            <a:pPr algn="l"/>
            <a:r>
              <a:rPr lang="zh-TW" altLang="en-US" dirty="0" smtClean="0">
                <a:solidFill>
                  <a:schemeClr val="tx1"/>
                </a:solidFill>
                <a:latin typeface="Times New Roman" pitchFamily="18" charset="0"/>
                <a:cs typeface="Times New Roman" pitchFamily="18" charset="0"/>
              </a:rPr>
              <a:t>           </a:t>
            </a:r>
            <a:r>
              <a:rPr lang="en-US" altLang="zh-TW" dirty="0" smtClean="0">
                <a:solidFill>
                  <a:schemeClr val="tx1"/>
                </a:solidFill>
                <a:latin typeface="Times New Roman" pitchFamily="18" charset="0"/>
                <a:cs typeface="Times New Roman" pitchFamily="18" charset="0"/>
              </a:rPr>
              <a:t>Beautify Your Code</a:t>
            </a:r>
            <a:endParaRPr lang="zh-TW" alt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904834641"/>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2F56161-9847-4CEB-AA06-581A9B2EF063}" type="slidenum">
              <a:rPr lang="zh-TW" altLang="en-US" smtClean="0">
                <a:solidFill>
                  <a:schemeClr val="tx1"/>
                </a:solidFill>
              </a:rPr>
              <a:pPr>
                <a:defRPr/>
              </a:pPr>
              <a:t>454</a:t>
            </a:fld>
            <a:endParaRPr lang="en-US" altLang="zh-TW">
              <a:solidFill>
                <a:schemeClr val="tx1"/>
              </a:solidFill>
            </a:endParaRPr>
          </a:p>
        </p:txBody>
      </p:sp>
      <p:sp>
        <p:nvSpPr>
          <p:cNvPr id="25602" name="Rectangle 2"/>
          <p:cNvSpPr>
            <a:spLocks noGrp="1" noChangeArrowheads="1"/>
          </p:cNvSpPr>
          <p:nvPr>
            <p:ph type="title"/>
          </p:nvPr>
        </p:nvSpPr>
        <p:spPr>
          <a:xfrm>
            <a:off x="609600" y="0"/>
            <a:ext cx="10972800" cy="1298448"/>
          </a:xfrm>
        </p:spPr>
        <p:txBody>
          <a:bodyPr/>
          <a:lstStyle/>
          <a:p>
            <a:pPr eaLnBrk="1" hangingPunct="1">
              <a:defRPr/>
            </a:pPr>
            <a:r>
              <a:rPr lang="zh-TW" altLang="en-US" dirty="0" smtClean="0">
                <a:solidFill>
                  <a:schemeClr val="tx1"/>
                </a:solidFill>
                <a:latin typeface="Times New Roman" pitchFamily="18" charset="0"/>
              </a:rPr>
              <a:t> </a:t>
            </a:r>
            <a:r>
              <a:rPr lang="en-US" altLang="zh-TW" dirty="0" smtClean="0">
                <a:solidFill>
                  <a:schemeClr val="tx1"/>
                </a:solidFill>
                <a:latin typeface="Times New Roman" pitchFamily="18" charset="0"/>
              </a:rPr>
              <a:t>Coding</a:t>
            </a:r>
          </a:p>
        </p:txBody>
      </p:sp>
      <p:sp>
        <p:nvSpPr>
          <p:cNvPr id="25603" name="Rectangle 3"/>
          <p:cNvSpPr>
            <a:spLocks noGrp="1" noChangeArrowheads="1"/>
          </p:cNvSpPr>
          <p:nvPr>
            <p:ph sz="quarter" idx="4294967295"/>
          </p:nvPr>
        </p:nvSpPr>
        <p:spPr>
          <a:xfrm>
            <a:off x="624418" y="1412875"/>
            <a:ext cx="11055349" cy="5068888"/>
          </a:xfrm>
          <a:prstGeom prst="rect">
            <a:avLst/>
          </a:prstGeom>
        </p:spPr>
        <p:txBody>
          <a:bodyPr/>
          <a:lstStyle/>
          <a:p>
            <a:pPr marL="0" indent="0" eaLnBrk="1" hangingPunct="1">
              <a:buNone/>
              <a:defRPr/>
            </a:pPr>
            <a:r>
              <a:rPr lang="en-US" altLang="zh-TW" sz="2400" dirty="0" smtClean="0">
                <a:solidFill>
                  <a:schemeClr val="tx1"/>
                </a:solidFill>
                <a:latin typeface="Times New Roman" pitchFamily="18" charset="0"/>
                <a:ea typeface="標楷體" pitchFamily="65" charset="-120"/>
              </a:rPr>
              <a:t>Coding </a:t>
            </a:r>
            <a:r>
              <a:rPr lang="zh-TW" altLang="en-US" sz="2400" dirty="0" smtClean="0">
                <a:solidFill>
                  <a:schemeClr val="tx1"/>
                </a:solidFill>
                <a:latin typeface="Times New Roman" pitchFamily="18" charset="0"/>
                <a:ea typeface="標楷體" pitchFamily="65" charset="-120"/>
              </a:rPr>
              <a:t>即是在細部設計上 </a:t>
            </a:r>
            <a:r>
              <a:rPr lang="zh-TW" altLang="en-US" dirty="0">
                <a:solidFill>
                  <a:schemeClr val="tx1"/>
                </a:solidFill>
                <a:latin typeface="Times New Roman" pitchFamily="18" charset="0"/>
                <a:ea typeface="標楷體" pitchFamily="65" charset="-120"/>
              </a:rPr>
              <a:t>補上</a:t>
            </a:r>
            <a:r>
              <a:rPr lang="zh-TW" altLang="en-US" sz="2400" dirty="0" smtClean="0">
                <a:solidFill>
                  <a:schemeClr val="tx1"/>
                </a:solidFill>
                <a:latin typeface="Times New Roman" pitchFamily="18" charset="0"/>
                <a:ea typeface="標楷體" pitchFamily="65" charset="-120"/>
              </a:rPr>
              <a:t> </a:t>
            </a:r>
            <a:r>
              <a:rPr lang="en-US" altLang="zh-TW" dirty="0">
                <a:solidFill>
                  <a:schemeClr val="tx1"/>
                </a:solidFill>
                <a:latin typeface="Times New Roman" pitchFamily="18" charset="0"/>
                <a:ea typeface="標楷體" pitchFamily="65" charset="-120"/>
              </a:rPr>
              <a:t>S</a:t>
            </a:r>
            <a:r>
              <a:rPr lang="en-US" altLang="zh-TW" sz="2400" dirty="0" smtClean="0">
                <a:solidFill>
                  <a:schemeClr val="tx1"/>
                </a:solidFill>
                <a:latin typeface="Times New Roman" pitchFamily="18" charset="0"/>
                <a:ea typeface="標楷體" pitchFamily="65" charset="-120"/>
              </a:rPr>
              <a:t>ource code</a:t>
            </a:r>
          </a:p>
          <a:p>
            <a:pPr marL="0" indent="0">
              <a:buNone/>
              <a:defRPr/>
            </a:pPr>
            <a:r>
              <a:rPr lang="zh-TW" altLang="en-US" dirty="0" smtClean="0">
                <a:solidFill>
                  <a:schemeClr val="tx1"/>
                </a:solidFill>
                <a:latin typeface="Times New Roman" pitchFamily="18" charset="0"/>
                <a:ea typeface="標楷體" pitchFamily="65" charset="-120"/>
              </a:rPr>
              <a:t>例如 下面 </a:t>
            </a:r>
            <a:r>
              <a:rPr lang="en-US" altLang="zh-TW" sz="2400" dirty="0" smtClean="0">
                <a:solidFill>
                  <a:schemeClr val="tx1"/>
                </a:solidFill>
                <a:latin typeface="Times New Roman" pitchFamily="18" charset="0"/>
                <a:ea typeface="標楷體" pitchFamily="65" charset="-120"/>
              </a:rPr>
              <a:t>class </a:t>
            </a:r>
            <a:r>
              <a:rPr lang="en-US" altLang="zh-TW" sz="2400" dirty="0" err="1" smtClean="0">
                <a:solidFill>
                  <a:schemeClr val="tx1"/>
                </a:solidFill>
                <a:latin typeface="Times New Roman" pitchFamily="18" charset="0"/>
                <a:ea typeface="標楷體" pitchFamily="65" charset="-120"/>
              </a:rPr>
              <a:t>mySort</a:t>
            </a:r>
            <a:r>
              <a:rPr lang="zh-TW" altLang="en-US" dirty="0">
                <a:solidFill>
                  <a:schemeClr val="tx1"/>
                </a:solidFill>
                <a:latin typeface="Times New Roman" pitchFamily="18" charset="0"/>
                <a:ea typeface="標楷體" pitchFamily="65" charset="-120"/>
              </a:rPr>
              <a:t> </a:t>
            </a:r>
            <a:r>
              <a:rPr lang="zh-TW" altLang="en-US" dirty="0" smtClean="0">
                <a:solidFill>
                  <a:schemeClr val="tx1"/>
                </a:solidFill>
                <a:latin typeface="Times New Roman" pitchFamily="18" charset="0"/>
                <a:ea typeface="標楷體" pitchFamily="65" charset="-120"/>
              </a:rPr>
              <a:t>的 </a:t>
            </a:r>
            <a:r>
              <a:rPr lang="en-US" altLang="zh-TW" sz="2400" dirty="0" smtClean="0">
                <a:solidFill>
                  <a:schemeClr val="tx1"/>
                </a:solidFill>
                <a:latin typeface="Times New Roman" pitchFamily="18" charset="0"/>
                <a:ea typeface="標楷體" pitchFamily="65" charset="-120"/>
              </a:rPr>
              <a:t>constructor</a:t>
            </a:r>
            <a:r>
              <a:rPr lang="zh-TW" altLang="en-US" sz="2400" dirty="0" smtClean="0">
                <a:solidFill>
                  <a:schemeClr val="tx1"/>
                </a:solidFill>
                <a:latin typeface="Times New Roman" pitchFamily="18" charset="0"/>
                <a:ea typeface="標楷體" pitchFamily="65" charset="-120"/>
              </a:rPr>
              <a:t> </a:t>
            </a:r>
            <a:r>
              <a:rPr lang="zh-TW" altLang="en-US" dirty="0" smtClean="0">
                <a:solidFill>
                  <a:schemeClr val="tx1"/>
                </a:solidFill>
                <a:latin typeface="Times New Roman" pitchFamily="18" charset="0"/>
                <a:ea typeface="標楷體" pitchFamily="65" charset="-120"/>
              </a:rPr>
              <a:t>的 </a:t>
            </a:r>
            <a:r>
              <a:rPr lang="en-US" altLang="zh-TW" dirty="0" smtClean="0">
                <a:solidFill>
                  <a:srgbClr val="FF0000"/>
                </a:solidFill>
                <a:latin typeface="Times New Roman" pitchFamily="18" charset="0"/>
                <a:ea typeface="標楷體" pitchFamily="65" charset="-120"/>
              </a:rPr>
              <a:t>coding</a:t>
            </a:r>
            <a:r>
              <a:rPr lang="en-US" altLang="zh-TW" dirty="0" smtClean="0">
                <a:solidFill>
                  <a:schemeClr val="tx1"/>
                </a:solidFill>
                <a:latin typeface="Times New Roman" pitchFamily="18" charset="0"/>
                <a:ea typeface="標楷體" pitchFamily="65" charset="-120"/>
              </a:rPr>
              <a:t> </a:t>
            </a:r>
            <a:r>
              <a:rPr lang="zh-TW" altLang="en-US" dirty="0" smtClean="0">
                <a:solidFill>
                  <a:srgbClr val="FF0000"/>
                </a:solidFill>
                <a:latin typeface="Times New Roman" pitchFamily="18" charset="0"/>
                <a:ea typeface="標楷體" pitchFamily="65" charset="-120"/>
              </a:rPr>
              <a:t>即下面</a:t>
            </a:r>
            <a:r>
              <a:rPr lang="zh-TW" altLang="en-US" sz="2400" dirty="0" smtClean="0">
                <a:solidFill>
                  <a:srgbClr val="FF0000"/>
                </a:solidFill>
                <a:latin typeface="Times New Roman" pitchFamily="18" charset="0"/>
                <a:ea typeface="標楷體" pitchFamily="65" charset="-120"/>
              </a:rPr>
              <a:t>紅色所示</a:t>
            </a:r>
            <a:endParaRPr lang="en-US" altLang="zh-TW" sz="2400" dirty="0" smtClean="0">
              <a:solidFill>
                <a:srgbClr val="FF0000"/>
              </a:solidFill>
              <a:latin typeface="Times New Roman" pitchFamily="18" charset="0"/>
              <a:ea typeface="標楷體" pitchFamily="65" charset="-120"/>
            </a:endParaRPr>
          </a:p>
          <a:p>
            <a:pPr marL="0" indent="0">
              <a:buNone/>
              <a:defRPr/>
            </a:pPr>
            <a:endParaRPr lang="en-US" altLang="zh-TW" sz="2000" dirty="0" smtClean="0">
              <a:solidFill>
                <a:srgbClr val="FF0000"/>
              </a:solidFill>
              <a:latin typeface="Times New Roman" pitchFamily="18" charset="0"/>
              <a:ea typeface="標楷體" pitchFamily="65" charset="-120"/>
            </a:endParaRPr>
          </a:p>
          <a:p>
            <a:pPr lvl="2" eaLnBrk="1" hangingPunct="1">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public class </a:t>
            </a:r>
            <a:r>
              <a:rPr lang="en-US" altLang="zh-TW" sz="2000" dirty="0" err="1" smtClean="0">
                <a:solidFill>
                  <a:schemeClr val="tx1"/>
                </a:solidFill>
                <a:latin typeface="Times New Roman" pitchFamily="18" charset="0"/>
                <a:ea typeface="標楷體" pitchFamily="65" charset="-120"/>
              </a:rPr>
              <a:t>MySort</a:t>
            </a:r>
            <a:r>
              <a:rPr lang="en-US" altLang="zh-TW" sz="2000" dirty="0" smtClean="0">
                <a:solidFill>
                  <a:schemeClr val="tx1"/>
                </a:solidFill>
                <a:latin typeface="Times New Roman" pitchFamily="18" charset="0"/>
                <a:ea typeface="標楷體" pitchFamily="65" charset="-120"/>
              </a:rPr>
              <a:t> { </a:t>
            </a:r>
          </a:p>
          <a:p>
            <a:pPr lvl="2" eaLnBrk="1" hangingPunct="1">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 data structure */ private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array [];</a:t>
            </a:r>
          </a:p>
          <a:p>
            <a:pPr lvl="2" eaLnBrk="1" hangingPunct="1">
              <a:buClr>
                <a:schemeClr val="bg2"/>
              </a:buClr>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lvl="2" eaLnBrk="1" hangingPunct="1">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/*constructor*/      public        </a:t>
            </a:r>
            <a:r>
              <a:rPr lang="en-US" altLang="zh-TW" sz="2000" b="1" dirty="0" smtClean="0">
                <a:solidFill>
                  <a:schemeClr val="tx1"/>
                </a:solidFill>
                <a:latin typeface="Times New Roman" pitchFamily="18" charset="0"/>
                <a:ea typeface="標楷體" pitchFamily="65" charset="-120"/>
              </a:rPr>
              <a:t> </a:t>
            </a:r>
            <a:r>
              <a:rPr lang="en-US" altLang="zh-TW" sz="2000" b="1" dirty="0" err="1" smtClean="0">
                <a:solidFill>
                  <a:schemeClr val="tx1"/>
                </a:solidFill>
                <a:latin typeface="Times New Roman" pitchFamily="18" charset="0"/>
                <a:ea typeface="標楷體" pitchFamily="65" charset="-120"/>
              </a:rPr>
              <a:t>MySort</a:t>
            </a:r>
            <a:r>
              <a:rPr lang="en-US" altLang="zh-TW" sz="2000" b="1"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inputArray</a:t>
            </a:r>
            <a:r>
              <a:rPr lang="en-US" altLang="zh-TW" sz="2000" dirty="0" smtClean="0">
                <a:solidFill>
                  <a:schemeClr val="tx1"/>
                </a:solidFill>
                <a:latin typeface="Times New Roman" pitchFamily="18" charset="0"/>
                <a:ea typeface="標楷體" pitchFamily="65" charset="-120"/>
              </a:rPr>
              <a:t>[])</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a:t>
            </a:r>
            <a:r>
              <a:rPr lang="en-US" altLang="zh-TW" sz="2000" dirty="0" smtClean="0">
                <a:solidFill>
                  <a:srgbClr val="FF0000"/>
                </a:solidFill>
                <a:latin typeface="Times New Roman" pitchFamily="18" charset="0"/>
                <a:ea typeface="標楷體" pitchFamily="65" charset="-120"/>
              </a:rPr>
              <a:t>this = </a:t>
            </a:r>
            <a:r>
              <a:rPr lang="en-US" altLang="zh-TW" sz="2000" dirty="0" err="1" smtClean="0">
                <a:solidFill>
                  <a:srgbClr val="FF0000"/>
                </a:solidFill>
                <a:latin typeface="Times New Roman" pitchFamily="18" charset="0"/>
                <a:ea typeface="標楷體" pitchFamily="65" charset="-120"/>
              </a:rPr>
              <a:t>inputArray</a:t>
            </a:r>
            <a:r>
              <a:rPr lang="en-US" altLang="zh-TW" sz="2000" dirty="0" smtClean="0">
                <a:solidFill>
                  <a:srgbClr val="FF0000"/>
                </a:solidFill>
                <a:latin typeface="Times New Roman" pitchFamily="18" charset="0"/>
                <a:ea typeface="標楷體" pitchFamily="65" charset="-120"/>
              </a:rPr>
              <a:t>;</a:t>
            </a:r>
            <a:r>
              <a:rPr lang="en-US" altLang="zh-TW" sz="2000" dirty="0" smtClean="0">
                <a:solidFill>
                  <a:schemeClr val="tx1"/>
                </a:solidFill>
                <a:latin typeface="Times New Roman" pitchFamily="18" charset="0"/>
                <a:ea typeface="標楷體" pitchFamily="65" charset="-120"/>
              </a:rPr>
              <a:t>}</a:t>
            </a:r>
          </a:p>
          <a:p>
            <a:pPr lvl="2" eaLnBrk="1" hangingPunct="1">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a:t>
            </a:r>
          </a:p>
          <a:p>
            <a:pPr lvl="2" eaLnBrk="1" hangingPunct="1">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public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 </a:t>
            </a:r>
            <a:r>
              <a:rPr lang="en-US" altLang="zh-TW" sz="2000" b="1" dirty="0" smtClean="0">
                <a:solidFill>
                  <a:schemeClr val="tx1"/>
                </a:solidFill>
                <a:latin typeface="Times New Roman" pitchFamily="18" charset="0"/>
                <a:ea typeface="標楷體" pitchFamily="65" charset="-120"/>
              </a:rPr>
              <a:t>sort </a:t>
            </a:r>
            <a:r>
              <a:rPr lang="en-US" altLang="zh-TW" sz="2000" dirty="0" smtClean="0">
                <a:solidFill>
                  <a:schemeClr val="tx1"/>
                </a:solidFill>
                <a:latin typeface="Times New Roman" pitchFamily="18" charset="0"/>
                <a:ea typeface="標楷體" pitchFamily="65" charset="-120"/>
              </a:rPr>
              <a:t>( ){ }</a:t>
            </a:r>
            <a:endParaRPr lang="zh-TW" altLang="en-US" sz="2000" dirty="0" smtClean="0">
              <a:solidFill>
                <a:schemeClr val="tx1"/>
              </a:solidFill>
              <a:latin typeface="Times New Roman" pitchFamily="18" charset="0"/>
              <a:ea typeface="標楷體" pitchFamily="65" charset="-120"/>
            </a:endParaRPr>
          </a:p>
          <a:p>
            <a:pPr lvl="2" eaLnBrk="1" hangingPunct="1">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end of </a:t>
            </a:r>
            <a:r>
              <a:rPr lang="en-US" altLang="zh-TW" sz="2000" dirty="0" err="1" smtClean="0">
                <a:solidFill>
                  <a:schemeClr val="tx1"/>
                </a:solidFill>
                <a:latin typeface="Times New Roman" pitchFamily="18" charset="0"/>
                <a:ea typeface="標楷體" pitchFamily="65" charset="-120"/>
              </a:rPr>
              <a:t>mySort</a:t>
            </a:r>
            <a:endParaRPr lang="en-US" altLang="zh-TW" sz="2000" dirty="0" smtClean="0">
              <a:solidFill>
                <a:schemeClr val="tx1"/>
              </a:solidFill>
              <a:latin typeface="Times New Roman" pitchFamily="18" charset="0"/>
              <a:ea typeface="標楷體" pitchFamily="65" charset="-120"/>
            </a:endParaRPr>
          </a:p>
          <a:p>
            <a:pPr lvl="2" eaLnBrk="1" hangingPunct="1">
              <a:buClr>
                <a:schemeClr val="bg2"/>
              </a:buClr>
              <a:buFont typeface="Wingdings" pitchFamily="2" charset="2"/>
              <a:buNone/>
              <a:defRPr/>
            </a:pPr>
            <a:endParaRPr lang="zh-TW" altLang="en-US" sz="20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675441967"/>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F9C277A-41EB-46EC-BA3F-1689FFEE0CB5}" type="slidenum">
              <a:rPr lang="zh-TW" altLang="en-US" smtClean="0">
                <a:solidFill>
                  <a:schemeClr val="tx1"/>
                </a:solidFill>
              </a:rPr>
              <a:pPr>
                <a:defRPr/>
              </a:pPr>
              <a:t>455</a:t>
            </a:fld>
            <a:endParaRPr lang="en-US" altLang="zh-TW">
              <a:solidFill>
                <a:schemeClr val="tx1"/>
              </a:solidFill>
            </a:endParaRPr>
          </a:p>
        </p:txBody>
      </p:sp>
      <p:sp>
        <p:nvSpPr>
          <p:cNvPr id="148482"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Coding (Cont.)</a:t>
            </a:r>
            <a:endParaRPr lang="zh-TW" altLang="en-US" dirty="0" smtClean="0">
              <a:solidFill>
                <a:schemeClr val="tx1"/>
              </a:solidFill>
              <a:latin typeface="Times New Roman" pitchFamily="18" charset="0"/>
            </a:endParaRPr>
          </a:p>
        </p:txBody>
      </p:sp>
      <p:sp>
        <p:nvSpPr>
          <p:cNvPr id="148483" name="Rectangle 3"/>
          <p:cNvSpPr>
            <a:spLocks noGrp="1" noChangeArrowheads="1"/>
          </p:cNvSpPr>
          <p:nvPr>
            <p:ph sz="quarter" idx="4294967295"/>
          </p:nvPr>
        </p:nvSpPr>
        <p:spPr>
          <a:xfrm>
            <a:off x="1524000" y="1947672"/>
            <a:ext cx="8534400" cy="3575304"/>
          </a:xfrm>
          <a:prstGeom prst="rect">
            <a:avLst/>
          </a:prstGeom>
        </p:spPr>
        <p:txBody>
          <a:bodyPr>
            <a:normAutofit fontScale="92500" lnSpcReduction="10000"/>
          </a:bodyPr>
          <a:lstStyle/>
          <a:p>
            <a:pPr eaLnBrk="1" hangingPunct="1">
              <a:lnSpc>
                <a:spcPct val="80000"/>
              </a:lnSpc>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讀者閱讀的是 </a:t>
            </a:r>
            <a:r>
              <a:rPr lang="en-US" altLang="zh-TW" sz="2800" dirty="0" smtClean="0">
                <a:solidFill>
                  <a:schemeClr val="tx1"/>
                </a:solidFill>
                <a:latin typeface="標楷體" pitchFamily="65" charset="-120"/>
                <a:ea typeface="標楷體" pitchFamily="65" charset="-120"/>
              </a:rPr>
              <a:t>pseudo code</a:t>
            </a:r>
            <a:r>
              <a:rPr lang="zh-TW" altLang="en-US" sz="2800" dirty="0" smtClean="0">
                <a:solidFill>
                  <a:schemeClr val="tx1"/>
                </a:solidFill>
                <a:latin typeface="標楷體" pitchFamily="65" charset="-120"/>
                <a:ea typeface="標楷體" pitchFamily="65" charset="-120"/>
              </a:rPr>
              <a:t>，而非 </a:t>
            </a:r>
            <a:r>
              <a:rPr lang="en-US" altLang="zh-TW" sz="2800" dirty="0" smtClean="0">
                <a:solidFill>
                  <a:schemeClr val="tx1"/>
                </a:solidFill>
                <a:latin typeface="標楷體" pitchFamily="65" charset="-120"/>
                <a:ea typeface="標楷體" pitchFamily="65" charset="-120"/>
              </a:rPr>
              <a:t>source code</a:t>
            </a:r>
          </a:p>
          <a:p>
            <a:pPr eaLnBrk="1" hangingPunct="1">
              <a:lnSpc>
                <a:spcPct val="80000"/>
              </a:lnSpc>
              <a:buFont typeface="Wingdings" pitchFamily="2" charset="2"/>
              <a:buNone/>
              <a:defRPr/>
            </a:pPr>
            <a:r>
              <a:rPr lang="zh-TW" altLang="en-US" sz="2800" b="1" dirty="0" smtClean="0">
                <a:solidFill>
                  <a:schemeClr val="tx1"/>
                </a:solidFill>
                <a:latin typeface="新細明體" pitchFamily="18" charset="-120"/>
              </a:rPr>
              <a:t>     </a:t>
            </a:r>
            <a:endParaRPr lang="en-US" altLang="zh-TW" sz="2800" b="1" dirty="0" smtClean="0">
              <a:solidFill>
                <a:schemeClr val="tx1"/>
              </a:solidFill>
              <a:latin typeface="新細明體" pitchFamily="18" charset="-120"/>
            </a:endParaRPr>
          </a:p>
          <a:p>
            <a:pPr eaLnBrk="1" hangingPunct="1">
              <a:lnSpc>
                <a:spcPct val="80000"/>
              </a:lnSpc>
              <a:buFont typeface="Wingdings" pitchFamily="2" charset="2"/>
              <a:buNone/>
              <a:defRPr/>
            </a:pPr>
            <a:r>
              <a:rPr lang="zh-TW" altLang="en-US" sz="2800" b="1" dirty="0" smtClean="0">
                <a:solidFill>
                  <a:schemeClr val="tx1"/>
                </a:solidFill>
                <a:latin typeface="新細明體" pitchFamily="18" charset="-120"/>
              </a:rPr>
              <a:t>     所以 </a:t>
            </a:r>
            <a:r>
              <a:rPr lang="en-US" altLang="zh-TW" sz="2800" b="1" dirty="0" smtClean="0">
                <a:solidFill>
                  <a:schemeClr val="tx1"/>
                </a:solidFill>
                <a:latin typeface="新細明體" pitchFamily="18" charset="-120"/>
              </a:rPr>
              <a:t>pseudo code </a:t>
            </a:r>
            <a:r>
              <a:rPr lang="zh-TW" altLang="en-US" sz="2800" b="1" dirty="0" smtClean="0">
                <a:solidFill>
                  <a:schemeClr val="tx1"/>
                </a:solidFill>
                <a:latin typeface="新細明體" pitchFamily="18" charset="-120"/>
              </a:rPr>
              <a:t>畫面呈現 及</a:t>
            </a:r>
            <a:endParaRPr lang="en-US" altLang="zh-TW" sz="2800" b="1" dirty="0" smtClean="0">
              <a:solidFill>
                <a:schemeClr val="tx1"/>
              </a:solidFill>
              <a:latin typeface="新細明體" pitchFamily="18" charset="-120"/>
            </a:endParaRPr>
          </a:p>
          <a:p>
            <a:pPr eaLnBrk="1" hangingPunct="1">
              <a:lnSpc>
                <a:spcPct val="80000"/>
              </a:lnSpc>
              <a:buFont typeface="Wingdings" pitchFamily="2" charset="2"/>
              <a:buNone/>
              <a:defRPr/>
            </a:pPr>
            <a:r>
              <a:rPr lang="zh-TW" altLang="en-US" sz="2800" b="1" dirty="0" smtClean="0">
                <a:solidFill>
                  <a:schemeClr val="tx1"/>
                </a:solidFill>
                <a:latin typeface="新細明體" pitchFamily="18" charset="-120"/>
              </a:rPr>
              <a:t>    其與</a:t>
            </a:r>
            <a:r>
              <a:rPr lang="en-US" altLang="zh-TW" sz="2800" b="1" dirty="0" smtClean="0">
                <a:solidFill>
                  <a:schemeClr val="tx1"/>
                </a:solidFill>
                <a:latin typeface="新細明體" pitchFamily="18" charset="-120"/>
              </a:rPr>
              <a:t>source code </a:t>
            </a:r>
            <a:r>
              <a:rPr lang="zh-TW" altLang="en-US" sz="2800" b="1" dirty="0" smtClean="0">
                <a:solidFill>
                  <a:schemeClr val="tx1"/>
                </a:solidFill>
                <a:latin typeface="新細明體" pitchFamily="18" charset="-120"/>
              </a:rPr>
              <a:t>之對應    最是要緊</a:t>
            </a: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   </a:t>
            </a: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  程式易於閱讀、了解、維修，才是活著，</a:t>
            </a: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  活著</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  </a:t>
            </a:r>
            <a:r>
              <a:rPr lang="zh-TW" altLang="en-US" sz="5400" dirty="0" smtClean="0">
                <a:solidFill>
                  <a:schemeClr val="tx1"/>
                </a:solidFill>
                <a:latin typeface="標楷體" pitchFamily="65" charset="-120"/>
                <a:ea typeface="標楷體" pitchFamily="65" charset="-120"/>
              </a:rPr>
              <a:t>活著！ </a:t>
            </a:r>
            <a:r>
              <a:rPr lang="zh-TW" altLang="en-US" sz="9500" dirty="0" smtClean="0">
                <a:solidFill>
                  <a:schemeClr val="tx1"/>
                </a:solidFill>
                <a:latin typeface="標楷體" pitchFamily="65" charset="-120"/>
                <a:ea typeface="標楷體" pitchFamily="65" charset="-120"/>
              </a:rPr>
              <a:t>活著！</a:t>
            </a:r>
            <a:r>
              <a:rPr lang="en-US" altLang="zh-TW" sz="3000" b="1" dirty="0" smtClean="0">
                <a:solidFill>
                  <a:schemeClr val="tx1"/>
                </a:solidFill>
                <a:latin typeface="標楷體" pitchFamily="65" charset="-120"/>
                <a:ea typeface="標楷體" pitchFamily="65" charset="-120"/>
              </a:rPr>
              <a:t>(</a:t>
            </a:r>
            <a:r>
              <a:rPr lang="zh-TW" altLang="en-US" sz="3000" b="1" dirty="0" smtClean="0">
                <a:solidFill>
                  <a:schemeClr val="tx1"/>
                </a:solidFill>
                <a:latin typeface="標楷體" pitchFamily="65" charset="-120"/>
                <a:ea typeface="標楷體" pitchFamily="65" charset="-120"/>
              </a:rPr>
              <a:t>吶喊</a:t>
            </a:r>
            <a:r>
              <a:rPr lang="en-US" altLang="zh-TW" sz="3000" b="1" dirty="0" smtClean="0">
                <a:solidFill>
                  <a:schemeClr val="tx1"/>
                </a:solidFill>
                <a:latin typeface="標楷體" pitchFamily="65" charset="-120"/>
                <a:ea typeface="標楷體" pitchFamily="65" charset="-120"/>
              </a:rPr>
              <a:t>)</a:t>
            </a:r>
          </a:p>
        </p:txBody>
      </p:sp>
    </p:spTree>
    <p:extLst>
      <p:ext uri="{BB962C8B-B14F-4D97-AF65-F5344CB8AC3E}">
        <p14:creationId xmlns:p14="http://schemas.microsoft.com/office/powerpoint/2010/main" val="2157208463"/>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17BA1DE-F627-49C2-AF8E-8ED86F3B34E5}" type="slidenum">
              <a:rPr lang="zh-TW" altLang="en-US" smtClean="0">
                <a:solidFill>
                  <a:schemeClr val="tx1"/>
                </a:solidFill>
              </a:rPr>
              <a:pPr>
                <a:defRPr/>
              </a:pPr>
              <a:t>456</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latin typeface="Times New Roman" pitchFamily="18" charset="0"/>
              </a:rPr>
              <a:t>Coding (Cont.)</a:t>
            </a:r>
            <a:endParaRPr lang="zh-TW" altLang="en-US" dirty="0">
              <a:solidFill>
                <a:schemeClr val="tx1"/>
              </a:solidFill>
            </a:endParaRPr>
          </a:p>
        </p:txBody>
      </p:sp>
      <p:sp>
        <p:nvSpPr>
          <p:cNvPr id="3" name="內容版面配置區 2"/>
          <p:cNvSpPr>
            <a:spLocks noGrp="1"/>
          </p:cNvSpPr>
          <p:nvPr>
            <p:ph sz="quarter" idx="4294967295"/>
          </p:nvPr>
        </p:nvSpPr>
        <p:spPr>
          <a:xfrm>
            <a:off x="1524000" y="1700784"/>
            <a:ext cx="8534400" cy="3657600"/>
          </a:xfrm>
          <a:prstGeom prst="rect">
            <a:avLst/>
          </a:prstGeom>
        </p:spPr>
        <p:txBody>
          <a:bodyPr>
            <a:normAutofit/>
          </a:bodyPr>
          <a:lstStyle/>
          <a:p>
            <a:pPr>
              <a:defRPr/>
            </a:pPr>
            <a:r>
              <a:rPr lang="zh-TW" altLang="en-US" dirty="0" smtClean="0">
                <a:solidFill>
                  <a:schemeClr val="tx1"/>
                </a:solidFill>
                <a:latin typeface="標楷體" pitchFamily="65" charset="-120"/>
                <a:ea typeface="標楷體" pitchFamily="65" charset="-120"/>
              </a:rPr>
              <a:t>不是活著</a:t>
            </a:r>
            <a:r>
              <a:rPr lang="en-US" altLang="zh-TW" dirty="0" err="1" smtClean="0">
                <a:solidFill>
                  <a:schemeClr val="tx1"/>
                </a:solidFill>
                <a:latin typeface="標楷體" pitchFamily="65" charset="-120"/>
                <a:ea typeface="標楷體" pitchFamily="65" charset="-120"/>
              </a:rPr>
              <a:t>的程式無法閱讀、維修，叫</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b="1" dirty="0" err="1" smtClean="0">
                <a:solidFill>
                  <a:schemeClr val="tx1"/>
                </a:solidFill>
                <a:latin typeface="微軟正黑體" pitchFamily="34" charset="-120"/>
                <a:ea typeface="微軟正黑體" pitchFamily="34" charset="-120"/>
              </a:rPr>
              <a:t>垃圾</a:t>
            </a:r>
            <a:r>
              <a:rPr lang="zh-TW" altLang="en-US"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這專案已死掉了</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有個嚴肅問題</a:t>
            </a:r>
            <a:r>
              <a:rPr lang="en-US" altLang="zh-TW" dirty="0" smtClean="0">
                <a:solidFill>
                  <a:schemeClr val="tx1"/>
                </a:solidFill>
                <a:latin typeface="標楷體" pitchFamily="65" charset="-120"/>
                <a:ea typeface="標楷體" pitchFamily="65" charset="-120"/>
              </a:rPr>
              <a:t>:</a:t>
            </a:r>
          </a:p>
          <a:p>
            <a:pPr>
              <a:defRPr/>
            </a:pPr>
            <a:r>
              <a:rPr lang="zh-TW" altLang="en-US" dirty="0" smtClean="0">
                <a:solidFill>
                  <a:schemeClr val="tx1"/>
                </a:solidFill>
                <a:latin typeface="標楷體" pitchFamily="65" charset="-120"/>
                <a:ea typeface="標楷體" pitchFamily="65" charset="-120"/>
              </a:rPr>
              <a:t>小林每月生產垃圾一千行；小王二千</a:t>
            </a:r>
            <a:r>
              <a:rPr lang="zh-TW" altLang="en-US" dirty="0">
                <a:solidFill>
                  <a:schemeClr val="tx1"/>
                </a:solidFill>
                <a:latin typeface="標楷體" pitchFamily="65" charset="-120"/>
                <a:ea typeface="標楷體" pitchFamily="65" charset="-120"/>
              </a:rPr>
              <a:t>行</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誰薪水應較高</a:t>
            </a:r>
            <a:r>
              <a:rPr lang="en-US" altLang="zh-TW" dirty="0" smtClean="0">
                <a:solidFill>
                  <a:schemeClr val="tx1"/>
                </a:solidFill>
                <a:latin typeface="標楷體" pitchFamily="65" charset="-120"/>
                <a:ea typeface="標楷體" pitchFamily="65" charset="-120"/>
              </a:rPr>
              <a:t>?</a:t>
            </a: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      1.</a:t>
            </a:r>
            <a:r>
              <a:rPr lang="zh-TW" altLang="en-US" dirty="0" smtClean="0">
                <a:solidFill>
                  <a:schemeClr val="tx1"/>
                </a:solidFill>
                <a:latin typeface="標楷體" pitchFamily="65" charset="-120"/>
                <a:ea typeface="標楷體" pitchFamily="65" charset="-120"/>
              </a:rPr>
              <a:t>小王  </a:t>
            </a:r>
            <a:r>
              <a:rPr lang="en-US" altLang="zh-TW" dirty="0" err="1" smtClean="0">
                <a:solidFill>
                  <a:schemeClr val="tx1"/>
                </a:solidFill>
                <a:latin typeface="標楷體" pitchFamily="65" charset="-120"/>
                <a:ea typeface="標楷體" pitchFamily="65" charset="-120"/>
              </a:rPr>
              <a:t>因產量兩倍</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故產值</a:t>
            </a:r>
            <a:r>
              <a:rPr lang="zh-TW" altLang="en-US" dirty="0" smtClean="0">
                <a:solidFill>
                  <a:schemeClr val="tx1"/>
                </a:solidFill>
                <a:latin typeface="標楷體" pitchFamily="65" charset="-120"/>
                <a:ea typeface="標楷體" pitchFamily="65" charset="-120"/>
              </a:rPr>
              <a:t>應為</a:t>
            </a:r>
            <a:r>
              <a:rPr lang="en-US" altLang="zh-TW" dirty="0" err="1" smtClean="0">
                <a:solidFill>
                  <a:schemeClr val="tx1"/>
                </a:solidFill>
                <a:latin typeface="標楷體" pitchFamily="65" charset="-120"/>
                <a:ea typeface="標楷體" pitchFamily="65" charset="-120"/>
              </a:rPr>
              <a:t>兩倍</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      2.</a:t>
            </a:r>
            <a:r>
              <a:rPr lang="zh-TW" altLang="en-US" dirty="0" smtClean="0">
                <a:solidFill>
                  <a:schemeClr val="tx1"/>
                </a:solidFill>
                <a:latin typeface="標楷體" pitchFamily="65" charset="-120"/>
                <a:ea typeface="標楷體" pitchFamily="65" charset="-120"/>
              </a:rPr>
              <a:t>小林  </a:t>
            </a:r>
            <a:r>
              <a:rPr lang="en-US" altLang="zh-TW" dirty="0" err="1" smtClean="0">
                <a:solidFill>
                  <a:schemeClr val="tx1"/>
                </a:solidFill>
                <a:latin typeface="標楷體" pitchFamily="65" charset="-120"/>
                <a:ea typeface="標楷體" pitchFamily="65" charset="-120"/>
              </a:rPr>
              <a:t>因垃圾量較少</a:t>
            </a:r>
            <a:r>
              <a:rPr lang="en-US" altLang="zh-TW" dirty="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故較環保</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      3.相同  </a:t>
            </a:r>
            <a:r>
              <a:rPr lang="en-US" altLang="zh-TW" dirty="0" err="1" smtClean="0">
                <a:solidFill>
                  <a:schemeClr val="tx1"/>
                </a:solidFill>
                <a:latin typeface="標楷體" pitchFamily="65" charset="-120"/>
                <a:ea typeface="標楷體" pitchFamily="65" charset="-120"/>
              </a:rPr>
              <a:t>反正都是垃圾</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959033936"/>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7A4B498-DE07-4B8D-A753-AF3D4B55B5C1}" type="slidenum">
              <a:rPr lang="zh-TW" altLang="en-US" smtClean="0">
                <a:solidFill>
                  <a:schemeClr val="tx1"/>
                </a:solidFill>
              </a:rPr>
              <a:pPr>
                <a:defRPr/>
              </a:pPr>
              <a:t>457</a:t>
            </a:fld>
            <a:endParaRPr lang="en-US" altLang="zh-TW">
              <a:solidFill>
                <a:schemeClr val="tx1"/>
              </a:solidFill>
            </a:endParaRPr>
          </a:p>
        </p:txBody>
      </p:sp>
      <p:sp>
        <p:nvSpPr>
          <p:cNvPr id="64514" name="Rectangle 2"/>
          <p:cNvSpPr>
            <a:spLocks noGrp="1" noChangeArrowheads="1"/>
          </p:cNvSpPr>
          <p:nvPr>
            <p:ph type="title"/>
          </p:nvPr>
        </p:nvSpPr>
        <p:spPr/>
        <p:txBody>
          <a:bodyPr/>
          <a:lstStyle/>
          <a:p>
            <a:pPr eaLnBrk="1" hangingPunct="1">
              <a:defRPr/>
            </a:pPr>
            <a:r>
              <a:rPr lang="en-US" altLang="zh-TW" smtClean="0">
                <a:solidFill>
                  <a:schemeClr val="tx1"/>
                </a:solidFill>
                <a:latin typeface="Times New Roman" pitchFamily="18" charset="0"/>
              </a:rPr>
              <a:t>Coding (Cont.)</a:t>
            </a:r>
            <a:endParaRPr lang="zh-TW" altLang="en-US" smtClean="0">
              <a:solidFill>
                <a:schemeClr val="tx1"/>
              </a:solidFill>
              <a:latin typeface="Times New Roman" pitchFamily="18" charset="0"/>
            </a:endParaRPr>
          </a:p>
        </p:txBody>
      </p:sp>
      <p:sp>
        <p:nvSpPr>
          <p:cNvPr id="64515" name="Rectangle 3"/>
          <p:cNvSpPr>
            <a:spLocks noGrp="1" noChangeArrowheads="1"/>
          </p:cNvSpPr>
          <p:nvPr>
            <p:ph sz="quarter" idx="4294967295"/>
          </p:nvPr>
        </p:nvSpPr>
        <p:spPr>
          <a:xfrm>
            <a:off x="1524000" y="1664208"/>
            <a:ext cx="8534400" cy="3621024"/>
          </a:xfrm>
          <a:prstGeom prst="rect">
            <a:avLst/>
          </a:prstGeom>
        </p:spPr>
        <p:txBody>
          <a:bodyPr>
            <a:normAutofit fontScale="92500" lnSpcReduction="10000"/>
          </a:bodyPr>
          <a:lstStyle/>
          <a:p>
            <a:pPr eaLnBrk="1" hangingPunct="1">
              <a:lnSpc>
                <a:spcPct val="90000"/>
              </a:lnSpc>
              <a:buClr>
                <a:schemeClr val="bg2"/>
              </a:buClr>
              <a:buFontTx/>
              <a:buNone/>
              <a:defRPr/>
            </a:pP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“swap” method</a:t>
            </a:r>
            <a:r>
              <a:rPr lang="zh-TW" altLang="en-US" sz="2800" dirty="0" smtClean="0">
                <a:solidFill>
                  <a:schemeClr val="tx1"/>
                </a:solidFill>
                <a:latin typeface="Times New Roman" pitchFamily="18" charset="0"/>
                <a:ea typeface="標楷體" pitchFamily="65" charset="-120"/>
              </a:rPr>
              <a:t>，因無涉解題邏輯，故不需</a:t>
            </a:r>
            <a:r>
              <a:rPr lang="en-US" altLang="zh-TW" sz="2800" dirty="0" smtClean="0">
                <a:solidFill>
                  <a:schemeClr val="tx1"/>
                </a:solidFill>
                <a:latin typeface="Times New Roman" pitchFamily="18" charset="0"/>
                <a:ea typeface="標楷體" pitchFamily="65" charset="-120"/>
              </a:rPr>
              <a:t>pseudo-coding</a:t>
            </a:r>
            <a:r>
              <a:rPr lang="zh-TW" altLang="en-US" sz="2800" dirty="0" smtClean="0">
                <a:solidFill>
                  <a:schemeClr val="tx1"/>
                </a:solidFill>
                <a:latin typeface="Times New Roman" pitchFamily="18" charset="0"/>
                <a:ea typeface="標楷體" pitchFamily="65" charset="-120"/>
              </a:rPr>
              <a:t>，可直接 </a:t>
            </a:r>
            <a:r>
              <a:rPr lang="en-US" altLang="zh-TW" sz="2800" dirty="0" smtClean="0">
                <a:solidFill>
                  <a:schemeClr val="tx1"/>
                </a:solidFill>
                <a:latin typeface="Times New Roman" pitchFamily="18" charset="0"/>
                <a:ea typeface="標楷體" pitchFamily="65" charset="-120"/>
              </a:rPr>
              <a:t>coding </a:t>
            </a:r>
            <a:r>
              <a:rPr lang="zh-TW" altLang="en-US" sz="2800" dirty="0" smtClean="0">
                <a:solidFill>
                  <a:schemeClr val="tx1"/>
                </a:solidFill>
                <a:latin typeface="Times New Roman" pitchFamily="18" charset="0"/>
                <a:ea typeface="標楷體" pitchFamily="65" charset="-120"/>
              </a:rPr>
              <a:t>為 </a:t>
            </a:r>
            <a:r>
              <a:rPr lang="en-US" altLang="zh-TW" sz="2800" dirty="0" smtClean="0">
                <a:solidFill>
                  <a:schemeClr val="tx1"/>
                </a:solidFill>
                <a:latin typeface="Times New Roman" pitchFamily="18" charset="0"/>
                <a:ea typeface="標楷體" pitchFamily="65" charset="-120"/>
              </a:rPr>
              <a:t>private method</a:t>
            </a:r>
          </a:p>
          <a:p>
            <a:pPr eaLnBrk="1" hangingPunct="1">
              <a:lnSpc>
                <a:spcPct val="90000"/>
              </a:lnSpc>
              <a:buClr>
                <a:schemeClr val="bg2"/>
              </a:buClr>
              <a:buFontTx/>
              <a:buNone/>
              <a:defRPr/>
            </a:pPr>
            <a:r>
              <a:rPr lang="en-US" altLang="zh-TW" sz="2800" dirty="0" smtClean="0">
                <a:solidFill>
                  <a:schemeClr val="tx1"/>
                </a:solidFill>
                <a:latin typeface="Times New Roman" pitchFamily="18" charset="0"/>
                <a:ea typeface="標楷體" pitchFamily="65" charset="-120"/>
              </a:rPr>
              <a:t>  </a:t>
            </a:r>
            <a:r>
              <a:rPr lang="en-US" altLang="zh-TW" sz="2800" dirty="0" err="1" smtClean="0">
                <a:solidFill>
                  <a:schemeClr val="tx1"/>
                </a:solidFill>
                <a:latin typeface="Times New Roman" pitchFamily="18" charset="0"/>
                <a:ea typeface="標楷體" pitchFamily="65" charset="-120"/>
              </a:rPr>
              <a:t>又，private</a:t>
            </a:r>
            <a:r>
              <a:rPr lang="en-US" altLang="zh-TW" sz="2800" dirty="0" smtClean="0">
                <a:solidFill>
                  <a:schemeClr val="tx1"/>
                </a:solidFill>
                <a:latin typeface="Times New Roman" pitchFamily="18" charset="0"/>
                <a:ea typeface="標楷體" pitchFamily="65" charset="-120"/>
              </a:rPr>
              <a:t> method </a:t>
            </a:r>
            <a:r>
              <a:rPr lang="en-US" altLang="zh-TW" sz="2800" dirty="0" err="1" smtClean="0">
                <a:solidFill>
                  <a:schemeClr val="tx1"/>
                </a:solidFill>
                <a:latin typeface="Times New Roman" pitchFamily="18" charset="0"/>
                <a:ea typeface="標楷體" pitchFamily="65" charset="-120"/>
              </a:rPr>
              <a:t>常重構，故不做</a:t>
            </a:r>
            <a:r>
              <a:rPr lang="en-US" altLang="zh-TW" sz="2800" dirty="0" smtClean="0">
                <a:solidFill>
                  <a:schemeClr val="tx1"/>
                </a:solidFill>
                <a:latin typeface="Times New Roman" pitchFamily="18" charset="0"/>
                <a:ea typeface="標楷體" pitchFamily="65" charset="-120"/>
              </a:rPr>
              <a:t> test code</a:t>
            </a:r>
          </a:p>
          <a:p>
            <a:pPr eaLnBrk="1" hangingPunct="1">
              <a:lnSpc>
                <a:spcPct val="90000"/>
              </a:lnSpc>
              <a:buClr>
                <a:schemeClr val="bg2"/>
              </a:buClr>
              <a:buFontTx/>
              <a:buNone/>
              <a:defRPr/>
            </a:pPr>
            <a:r>
              <a:rPr lang="en-US" altLang="zh-TW" sz="2800" dirty="0" smtClean="0">
                <a:solidFill>
                  <a:schemeClr val="tx1"/>
                </a:solidFill>
                <a:latin typeface="Times New Roman" pitchFamily="18" charset="0"/>
                <a:ea typeface="標楷體" pitchFamily="65" charset="-120"/>
              </a:rPr>
              <a:t> </a:t>
            </a: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/*swap: </a:t>
            </a:r>
            <a:r>
              <a:rPr lang="zh-TW" altLang="en-US" sz="2800" dirty="0" smtClean="0">
                <a:solidFill>
                  <a:schemeClr val="tx1"/>
                </a:solidFill>
                <a:latin typeface="Times New Roman" pitchFamily="18" charset="0"/>
                <a:ea typeface="標楷體" pitchFamily="65" charset="-120"/>
              </a:rPr>
              <a:t>交換 </a:t>
            </a:r>
            <a:r>
              <a:rPr lang="en-US" altLang="zh-TW" sz="2800" dirty="0" smtClean="0">
                <a:solidFill>
                  <a:schemeClr val="tx1"/>
                </a:solidFill>
                <a:latin typeface="Times New Roman" pitchFamily="18" charset="0"/>
                <a:ea typeface="標楷體" pitchFamily="65" charset="-120"/>
              </a:rPr>
              <a:t>i1, i2 </a:t>
            </a:r>
            <a:r>
              <a:rPr lang="zh-TW" altLang="en-US" sz="2800" dirty="0" smtClean="0">
                <a:solidFill>
                  <a:schemeClr val="tx1"/>
                </a:solidFill>
                <a:latin typeface="Times New Roman" pitchFamily="18" charset="0"/>
                <a:ea typeface="標楷體" pitchFamily="65" charset="-120"/>
              </a:rPr>
              <a:t>所指的數*</a:t>
            </a:r>
            <a:r>
              <a:rPr lang="en-US" altLang="zh-TW" sz="2800" dirty="0" smtClean="0">
                <a:solidFill>
                  <a:schemeClr val="tx1"/>
                </a:solidFill>
                <a:latin typeface="Times New Roman" pitchFamily="18" charset="0"/>
                <a:ea typeface="標楷體" pitchFamily="65" charset="-120"/>
              </a:rPr>
              <a:t>/</a:t>
            </a: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private void swap (</a:t>
            </a:r>
            <a:r>
              <a:rPr lang="en-US" altLang="zh-TW" sz="2800" dirty="0" err="1" smtClean="0">
                <a:solidFill>
                  <a:schemeClr val="tx1"/>
                </a:solidFill>
                <a:latin typeface="Times New Roman" pitchFamily="18" charset="0"/>
                <a:ea typeface="標楷體" pitchFamily="65" charset="-120"/>
              </a:rPr>
              <a:t>int</a:t>
            </a:r>
            <a:r>
              <a:rPr lang="en-US" altLang="zh-TW" sz="2800" dirty="0" smtClean="0">
                <a:solidFill>
                  <a:schemeClr val="tx1"/>
                </a:solidFill>
                <a:latin typeface="Times New Roman" pitchFamily="18" charset="0"/>
                <a:ea typeface="標楷體" pitchFamily="65" charset="-120"/>
              </a:rPr>
              <a:t> i1, </a:t>
            </a:r>
            <a:r>
              <a:rPr lang="en-US" altLang="zh-TW" sz="2800" dirty="0" err="1" smtClean="0">
                <a:solidFill>
                  <a:schemeClr val="tx1"/>
                </a:solidFill>
                <a:latin typeface="Times New Roman" pitchFamily="18" charset="0"/>
                <a:ea typeface="標楷體" pitchFamily="65" charset="-120"/>
              </a:rPr>
              <a:t>int</a:t>
            </a:r>
            <a:r>
              <a:rPr lang="en-US" altLang="zh-TW" sz="2800" dirty="0" smtClean="0">
                <a:solidFill>
                  <a:schemeClr val="tx1"/>
                </a:solidFill>
                <a:latin typeface="Times New Roman" pitchFamily="18" charset="0"/>
                <a:ea typeface="標楷體" pitchFamily="65" charset="-120"/>
              </a:rPr>
              <a:t> i2) </a:t>
            </a: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a:t>
            </a:r>
            <a:r>
              <a:rPr lang="en-US" altLang="zh-TW" sz="2800" dirty="0" err="1" smtClean="0">
                <a:solidFill>
                  <a:schemeClr val="tx1"/>
                </a:solidFill>
                <a:latin typeface="Times New Roman" pitchFamily="18" charset="0"/>
                <a:ea typeface="標楷體" pitchFamily="65" charset="-120"/>
              </a:rPr>
              <a:t>int</a:t>
            </a:r>
            <a:r>
              <a:rPr lang="en-US" altLang="zh-TW" sz="2800" dirty="0" smtClean="0">
                <a:solidFill>
                  <a:schemeClr val="tx1"/>
                </a:solidFill>
                <a:latin typeface="Times New Roman" pitchFamily="18" charset="0"/>
                <a:ea typeface="標楷體" pitchFamily="65" charset="-120"/>
              </a:rPr>
              <a:t> temp        = </a:t>
            </a:r>
            <a:r>
              <a:rPr lang="en-US" altLang="zh-TW" sz="2800" dirty="0" err="1" smtClean="0">
                <a:solidFill>
                  <a:schemeClr val="tx1"/>
                </a:solidFill>
                <a:latin typeface="Times New Roman" pitchFamily="18" charset="0"/>
                <a:ea typeface="標楷體" pitchFamily="65" charset="-120"/>
              </a:rPr>
              <a:t>this.array</a:t>
            </a:r>
            <a:r>
              <a:rPr lang="en-US" altLang="zh-TW" sz="2800" dirty="0" smtClean="0">
                <a:solidFill>
                  <a:schemeClr val="tx1"/>
                </a:solidFill>
                <a:latin typeface="Times New Roman" pitchFamily="18" charset="0"/>
                <a:ea typeface="標楷體" pitchFamily="65" charset="-120"/>
              </a:rPr>
              <a:t>[i1];</a:t>
            </a: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a:t>
            </a:r>
            <a:r>
              <a:rPr lang="en-US" altLang="zh-TW" sz="2800" dirty="0" err="1" smtClean="0">
                <a:solidFill>
                  <a:schemeClr val="tx1"/>
                </a:solidFill>
                <a:latin typeface="Times New Roman" pitchFamily="18" charset="0"/>
                <a:ea typeface="標楷體" pitchFamily="65" charset="-120"/>
              </a:rPr>
              <a:t>this.array</a:t>
            </a:r>
            <a:r>
              <a:rPr lang="en-US" altLang="zh-TW" sz="2800" dirty="0" smtClean="0">
                <a:solidFill>
                  <a:schemeClr val="tx1"/>
                </a:solidFill>
                <a:latin typeface="Times New Roman" pitchFamily="18" charset="0"/>
                <a:ea typeface="標楷體" pitchFamily="65" charset="-120"/>
              </a:rPr>
              <a:t>[i1]  = </a:t>
            </a:r>
            <a:r>
              <a:rPr lang="en-US" altLang="zh-TW" sz="2800" dirty="0" err="1" smtClean="0">
                <a:solidFill>
                  <a:schemeClr val="tx1"/>
                </a:solidFill>
                <a:latin typeface="Times New Roman" pitchFamily="18" charset="0"/>
                <a:ea typeface="標楷體" pitchFamily="65" charset="-120"/>
              </a:rPr>
              <a:t>this.array</a:t>
            </a:r>
            <a:r>
              <a:rPr lang="en-US" altLang="zh-TW" sz="2800" dirty="0" smtClean="0">
                <a:solidFill>
                  <a:schemeClr val="tx1"/>
                </a:solidFill>
                <a:latin typeface="Times New Roman" pitchFamily="18" charset="0"/>
                <a:ea typeface="標楷體" pitchFamily="65" charset="-120"/>
              </a:rPr>
              <a:t>[i2];</a:t>
            </a: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a:t>
            </a:r>
            <a:r>
              <a:rPr lang="en-US" altLang="zh-TW" sz="2800" dirty="0" err="1" smtClean="0">
                <a:solidFill>
                  <a:schemeClr val="tx1"/>
                </a:solidFill>
                <a:latin typeface="Times New Roman" pitchFamily="18" charset="0"/>
                <a:ea typeface="標楷體" pitchFamily="65" charset="-120"/>
              </a:rPr>
              <a:t>this.array</a:t>
            </a:r>
            <a:r>
              <a:rPr lang="en-US" altLang="zh-TW" sz="2800" dirty="0" smtClean="0">
                <a:solidFill>
                  <a:schemeClr val="tx1"/>
                </a:solidFill>
                <a:latin typeface="Times New Roman" pitchFamily="18" charset="0"/>
                <a:ea typeface="標楷體" pitchFamily="65" charset="-120"/>
              </a:rPr>
              <a:t>[i2]  = temp; }</a:t>
            </a:r>
            <a:endParaRPr lang="zh-TW" altLang="en-US" sz="28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133966748"/>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EF36730-851E-4218-8661-D37B9F92459B}" type="slidenum">
              <a:rPr lang="zh-TW" altLang="en-US" smtClean="0">
                <a:solidFill>
                  <a:schemeClr val="tx1"/>
                </a:solidFill>
              </a:rPr>
              <a:pPr>
                <a:defRPr/>
              </a:pPr>
              <a:t>458</a:t>
            </a:fld>
            <a:endParaRPr lang="en-US" altLang="zh-TW">
              <a:solidFill>
                <a:schemeClr val="tx1"/>
              </a:solidFill>
            </a:endParaRPr>
          </a:p>
        </p:txBody>
      </p:sp>
      <p:sp>
        <p:nvSpPr>
          <p:cNvPr id="195586"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ea typeface="標楷體" pitchFamily="65" charset="-120"/>
              </a:rPr>
              <a:t>10.</a:t>
            </a:r>
            <a:r>
              <a:rPr lang="zh-TW" altLang="en-US" dirty="0" smtClean="0">
                <a:solidFill>
                  <a:schemeClr val="tx1"/>
                </a:solidFill>
                <a:latin typeface="Times New Roman" pitchFamily="18" charset="0"/>
                <a:ea typeface="標楷體" pitchFamily="65" charset="-120"/>
              </a:rPr>
              <a:t>單元測試 </a:t>
            </a:r>
            <a:r>
              <a:rPr lang="en-US" altLang="zh-TW" dirty="0" smtClean="0">
                <a:solidFill>
                  <a:schemeClr val="tx1"/>
                </a:solidFill>
                <a:latin typeface="Times New Roman" pitchFamily="18" charset="0"/>
                <a:ea typeface="標楷體" pitchFamily="65" charset="-120"/>
              </a:rPr>
              <a:t>(Unit testing)</a:t>
            </a:r>
            <a:r>
              <a:rPr lang="zh-TW" altLang="en-US" dirty="0" smtClean="0">
                <a:solidFill>
                  <a:schemeClr val="tx1"/>
                </a:solidFill>
                <a:latin typeface="Times New Roman" pitchFamily="18" charset="0"/>
                <a:ea typeface="標楷體" pitchFamily="65" charset="-120"/>
              </a:rPr>
              <a:t>及</a:t>
            </a:r>
            <a:r>
              <a:rPr lang="en-US" altLang="zh-TW" dirty="0" smtClean="0">
                <a:solidFill>
                  <a:schemeClr val="tx1"/>
                </a:solidFill>
                <a:latin typeface="Times New Roman" pitchFamily="18" charset="0"/>
                <a:ea typeface="標楷體" pitchFamily="65" charset="-120"/>
              </a:rPr>
              <a:t/>
            </a:r>
            <a:br>
              <a:rPr lang="en-US" altLang="zh-TW" dirty="0" smtClean="0">
                <a:solidFill>
                  <a:schemeClr val="tx1"/>
                </a:solidFill>
                <a:latin typeface="Times New Roman" pitchFamily="18" charset="0"/>
                <a:ea typeface="標楷體" pitchFamily="65" charset="-120"/>
              </a:rPr>
            </a:br>
            <a:r>
              <a:rPr lang="zh-TW" altLang="en-US" dirty="0">
                <a:solidFill>
                  <a:schemeClr val="tx1"/>
                </a:solidFill>
                <a:latin typeface="Times New Roman" pitchFamily="18" charset="0"/>
                <a:ea typeface="標楷體" pitchFamily="65" charset="-120"/>
              </a:rPr>
              <a:t>驗收</a:t>
            </a:r>
            <a:r>
              <a:rPr lang="zh-TW" altLang="en-US" dirty="0" smtClean="0">
                <a:solidFill>
                  <a:schemeClr val="tx1"/>
                </a:solidFill>
                <a:latin typeface="Times New Roman" pitchFamily="18" charset="0"/>
                <a:ea typeface="標楷體" pitchFamily="65" charset="-120"/>
              </a:rPr>
              <a:t>測試 </a:t>
            </a:r>
            <a:r>
              <a:rPr lang="en-US" altLang="zh-TW" dirty="0" smtClean="0">
                <a:solidFill>
                  <a:schemeClr val="tx1"/>
                </a:solidFill>
                <a:latin typeface="Times New Roman" pitchFamily="18" charset="0"/>
                <a:ea typeface="標楷體" pitchFamily="65" charset="-120"/>
              </a:rPr>
              <a:t>(Acceptance testing)</a:t>
            </a:r>
          </a:p>
        </p:txBody>
      </p:sp>
      <p:sp>
        <p:nvSpPr>
          <p:cNvPr id="195587" name="Rectangle 3"/>
          <p:cNvSpPr>
            <a:spLocks noGrp="1" noChangeArrowheads="1"/>
          </p:cNvSpPr>
          <p:nvPr>
            <p:ph sz="quarter" idx="4294967295"/>
          </p:nvPr>
        </p:nvSpPr>
        <p:spPr>
          <a:xfrm>
            <a:off x="609600" y="1125538"/>
            <a:ext cx="10972800" cy="5005387"/>
          </a:xfrm>
          <a:prstGeom prst="rect">
            <a:avLst/>
          </a:prstGeom>
        </p:spPr>
        <p:txBody>
          <a:bodyPr/>
          <a:lstStyle/>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待單元程式</a:t>
            </a:r>
            <a:r>
              <a:rPr lang="en-US" altLang="zh-TW" dirty="0" smtClean="0">
                <a:solidFill>
                  <a:schemeClr val="tx1"/>
                </a:solidFill>
                <a:latin typeface="標楷體" pitchFamily="65" charset="-120"/>
                <a:ea typeface="標楷體" pitchFamily="65" charset="-120"/>
              </a:rPr>
              <a:t>(unit, </a:t>
            </a:r>
            <a:r>
              <a:rPr lang="zh-TW" altLang="en-US" dirty="0" smtClean="0">
                <a:solidFill>
                  <a:schemeClr val="tx1"/>
                </a:solidFill>
                <a:latin typeface="標楷體" pitchFamily="65" charset="-120"/>
                <a:ea typeface="標楷體" pitchFamily="65" charset="-120"/>
              </a:rPr>
              <a:t>如一個 </a:t>
            </a:r>
            <a:r>
              <a:rPr lang="en-US" altLang="zh-TW" dirty="0" smtClean="0">
                <a:solidFill>
                  <a:schemeClr val="tx1"/>
                </a:solidFill>
                <a:latin typeface="標楷體" pitchFamily="65" charset="-120"/>
                <a:ea typeface="標楷體" pitchFamily="65" charset="-120"/>
              </a:rPr>
              <a:t>Java public </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method</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source code) </a:t>
            </a:r>
            <a:r>
              <a:rPr lang="zh-TW" altLang="en-US" dirty="0" smtClean="0">
                <a:solidFill>
                  <a:schemeClr val="tx1"/>
                </a:solidFill>
                <a:latin typeface="標楷體" pitchFamily="65" charset="-120"/>
                <a:ea typeface="標楷體" pitchFamily="65" charset="-120"/>
              </a:rPr>
              <a:t>完成後，</a:t>
            </a: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 用工具</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如</a:t>
            </a:r>
            <a:r>
              <a:rPr lang="en-US" altLang="zh-TW" dirty="0" err="1" smtClean="0">
                <a:solidFill>
                  <a:schemeClr val="tx1"/>
                </a:solidFill>
                <a:latin typeface="標楷體" pitchFamily="65" charset="-120"/>
                <a:ea typeface="標楷體" pitchFamily="65" charset="-120"/>
              </a:rPr>
              <a:t>JUnit</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，自動執行 </a:t>
            </a:r>
            <a:r>
              <a:rPr lang="en-US" altLang="zh-TW" dirty="0" smtClean="0">
                <a:solidFill>
                  <a:schemeClr val="tx1"/>
                </a:solidFill>
                <a:latin typeface="標楷體" pitchFamily="65" charset="-120"/>
                <a:ea typeface="標楷體" pitchFamily="65" charset="-120"/>
              </a:rPr>
              <a:t>test code </a:t>
            </a:r>
          </a:p>
          <a:p>
            <a:pPr>
              <a:buNone/>
              <a:defRPr/>
            </a:pPr>
            <a:r>
              <a:rPr lang="zh-TW" altLang="en-US" dirty="0" smtClean="0">
                <a:solidFill>
                  <a:schemeClr val="tx1"/>
                </a:solidFill>
                <a:latin typeface="標楷體" pitchFamily="65" charset="-120"/>
                <a:ea typeface="標楷體" pitchFamily="65" charset="-120"/>
              </a:rPr>
              <a:t>    測試該單元 </a:t>
            </a:r>
            <a:r>
              <a:rPr lang="en-US" altLang="zh-TW" dirty="0" smtClean="0">
                <a:solidFill>
                  <a:schemeClr val="tx1"/>
                </a:solidFill>
                <a:latin typeface="標楷體" pitchFamily="65" charset="-120"/>
                <a:ea typeface="標楷體" pitchFamily="65" charset="-120"/>
              </a:rPr>
              <a:t>(unit) </a:t>
            </a:r>
            <a:r>
              <a:rPr lang="zh-TW" altLang="en-US" dirty="0" smtClean="0">
                <a:solidFill>
                  <a:schemeClr val="tx1"/>
                </a:solidFill>
                <a:latin typeface="標楷體" pitchFamily="65" charset="-120"/>
                <a:ea typeface="標楷體" pitchFamily="65" charset="-120"/>
              </a:rPr>
              <a:t>這</a:t>
            </a:r>
            <a:r>
              <a:rPr lang="zh-TW" altLang="en-US" dirty="0">
                <a:solidFill>
                  <a:schemeClr val="tx1"/>
                </a:solidFill>
                <a:latin typeface="標楷體" pitchFamily="65" charset="-120"/>
                <a:ea typeface="標楷體" pitchFamily="65" charset="-120"/>
              </a:rPr>
              <a:t>叫</a:t>
            </a:r>
            <a:r>
              <a:rPr lang="zh-TW" altLang="en-US" dirty="0" smtClean="0">
                <a:solidFill>
                  <a:schemeClr val="tx1"/>
                </a:solidFill>
                <a:latin typeface="微軟正黑體" pitchFamily="34" charset="-120"/>
                <a:ea typeface="微軟正黑體" pitchFamily="34" charset="-120"/>
              </a:rPr>
              <a:t>單元測試</a:t>
            </a:r>
            <a:endParaRPr lang="en-US" altLang="zh-TW" dirty="0" smtClean="0">
              <a:solidFill>
                <a:schemeClr val="tx1"/>
              </a:solidFill>
              <a:latin typeface="微軟正黑體" pitchFamily="34" charset="-120"/>
              <a:ea typeface="微軟正黑體" pitchFamily="34" charset="-120"/>
            </a:endParaRPr>
          </a:p>
          <a:p>
            <a:pPr eaLnBrk="1" hangingPunct="1">
              <a:buFont typeface="Wingdings" pitchFamily="2" charset="2"/>
              <a:buNone/>
              <a:defRPr/>
            </a:pPr>
            <a:endParaRPr lang="en-US" altLang="zh-TW" dirty="0" smtClean="0">
              <a:solidFill>
                <a:schemeClr val="tx1"/>
              </a:solidFill>
              <a:latin typeface="Times New Roman" pitchFamily="18" charset="0"/>
              <a:ea typeface="標楷體" pitchFamily="65" charset="-120"/>
            </a:endParaRPr>
          </a:p>
          <a:p>
            <a:pPr eaLnBrk="1" hangingPunct="1">
              <a:buFont typeface="Wingdings" pitchFamily="2" charset="2"/>
              <a:buNone/>
              <a:defRPr/>
            </a:pPr>
            <a:r>
              <a:rPr lang="en-US" altLang="zh-TW" dirty="0" smtClean="0">
                <a:solidFill>
                  <a:schemeClr val="tx1"/>
                </a:solidFill>
                <a:latin typeface="Times New Roman" pitchFamily="18" charset="0"/>
                <a:ea typeface="標楷體" pitchFamily="65" charset="-120"/>
              </a:rPr>
              <a:t>  </a:t>
            </a:r>
            <a:r>
              <a:rPr lang="zh-TW" altLang="en-US" dirty="0" smtClean="0">
                <a:solidFill>
                  <a:schemeClr val="tx1"/>
                </a:solidFill>
                <a:latin typeface="Times New Roman" pitchFamily="18" charset="0"/>
                <a:ea typeface="標楷體" pitchFamily="65" charset="-120"/>
              </a:rPr>
              <a:t> 某功能的單元都</a:t>
            </a:r>
            <a:r>
              <a:rPr lang="zh-TW" altLang="en-US" dirty="0" smtClean="0">
                <a:solidFill>
                  <a:schemeClr val="tx1"/>
                </a:solidFill>
                <a:latin typeface="標楷體" pitchFamily="65" charset="-120"/>
                <a:ea typeface="標楷體" pitchFamily="65" charset="-120"/>
              </a:rPr>
              <a:t>測試整合進系統後 </a:t>
            </a:r>
            <a:endParaRPr lang="en-US" altLang="zh-TW"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駐點客戶依照驗收測試案例 逐一手動測試 </a:t>
            </a:r>
            <a:endParaRPr lang="en-US" altLang="zh-TW"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zh-TW" altLang="en-US" dirty="0" smtClean="0">
                <a:solidFill>
                  <a:schemeClr val="tx1"/>
                </a:solidFill>
                <a:latin typeface="標楷體" pitchFamily="65" charset="-120"/>
                <a:ea typeface="標楷體" pitchFamily="65" charset="-120"/>
              </a:rPr>
              <a:t>這叫</a:t>
            </a:r>
            <a:r>
              <a:rPr lang="zh-TW" altLang="en-US" dirty="0" smtClean="0">
                <a:solidFill>
                  <a:schemeClr val="tx1"/>
                </a:solidFill>
                <a:latin typeface="微軟正黑體" pitchFamily="34" charset="-120"/>
                <a:ea typeface="微軟正黑體" pitchFamily="34" charset="-120"/>
              </a:rPr>
              <a:t>驗收測試</a:t>
            </a:r>
          </a:p>
          <a:p>
            <a:pPr eaLnBrk="1" hangingPunct="1">
              <a:defRPr/>
            </a:pPr>
            <a:endParaRPr lang="zh-TW" altLang="en-US" dirty="0" smtClean="0">
              <a:solidFill>
                <a:schemeClr val="tx1"/>
              </a:solidFill>
            </a:endParaRPr>
          </a:p>
        </p:txBody>
      </p:sp>
    </p:spTree>
    <p:extLst>
      <p:ext uri="{BB962C8B-B14F-4D97-AF65-F5344CB8AC3E}">
        <p14:creationId xmlns:p14="http://schemas.microsoft.com/office/powerpoint/2010/main" val="3114237177"/>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D0C8D53-5A9D-440A-ADBF-396EE0ACF027}" type="slidenum">
              <a:rPr lang="zh-TW" altLang="en-US" smtClean="0"/>
              <a:pPr>
                <a:defRPr/>
              </a:pPr>
              <a:t>459</a:t>
            </a:fld>
            <a:endParaRPr lang="en-US" altLang="zh-TW"/>
          </a:p>
        </p:txBody>
      </p:sp>
      <p:sp>
        <p:nvSpPr>
          <p:cNvPr id="197638" name="Rectangle 6"/>
          <p:cNvSpPr>
            <a:spLocks noGrp="1" noChangeArrowheads="1"/>
          </p:cNvSpPr>
          <p:nvPr>
            <p:ph type="title"/>
          </p:nvPr>
        </p:nvSpPr>
        <p:spPr/>
        <p:txBody>
          <a:bodyPr/>
          <a:lstStyle/>
          <a:p>
            <a:pPr eaLnBrk="1" hangingPunct="1">
              <a:defRPr/>
            </a:pPr>
            <a:r>
              <a:rPr lang="zh-TW" altLang="en-US" smtClean="0">
                <a:latin typeface="Times New Roman" pitchFamily="18" charset="0"/>
                <a:ea typeface="標楷體" pitchFamily="65" charset="-120"/>
              </a:rPr>
              <a:t>單元測試  例子</a:t>
            </a:r>
          </a:p>
        </p:txBody>
      </p:sp>
      <p:graphicFrame>
        <p:nvGraphicFramePr>
          <p:cNvPr id="385027" name="Object 5"/>
          <p:cNvGraphicFramePr>
            <a:graphicFrameLocks noGrp="1" noChangeAspect="1"/>
          </p:cNvGraphicFramePr>
          <p:nvPr>
            <p:ph sz="quarter" idx="4294967295"/>
            <p:extLst>
              <p:ext uri="{D42A27DB-BD31-4B8C-83A1-F6EECF244321}">
                <p14:modId xmlns:p14="http://schemas.microsoft.com/office/powerpoint/2010/main" val="308762141"/>
              </p:ext>
            </p:extLst>
          </p:nvPr>
        </p:nvGraphicFramePr>
        <p:xfrm>
          <a:off x="1342360" y="5169"/>
          <a:ext cx="8278487" cy="6423063"/>
        </p:xfrm>
        <a:graphic>
          <a:graphicData uri="http://schemas.openxmlformats.org/presentationml/2006/ole">
            <mc:AlternateContent xmlns:mc="http://schemas.openxmlformats.org/markup-compatibility/2006">
              <mc:Choice xmlns:v="urn:schemas-microsoft-com:vml" Requires="v">
                <p:oleObj spid="_x0000_s4071" name="點陣圖影像" r:id="rId4" imgW="4667902" imgH="4828571" progId="PBrush">
                  <p:embed/>
                </p:oleObj>
              </mc:Choice>
              <mc:Fallback>
                <p:oleObj name="點陣圖影像" r:id="rId4" imgW="4667902" imgH="4828571" progId="PBrush">
                  <p:embed/>
                  <p:pic>
                    <p:nvPicPr>
                      <p:cNvPr id="0" name="Picture 9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2360" y="5169"/>
                        <a:ext cx="8278487" cy="642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897529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dirty="0" smtClean="0">
                <a:solidFill>
                  <a:schemeClr val="tx1"/>
                </a:solidFill>
                <a:latin typeface="標楷體" pitchFamily="65" charset="-120"/>
                <a:ea typeface="標楷體" pitchFamily="65" charset="-120"/>
              </a:rPr>
              <a:t>In 2010, the CMMI Version 1.3 includes:</a:t>
            </a:r>
          </a:p>
          <a:p>
            <a:pPr marL="0" indent="0">
              <a:buNone/>
            </a:pPr>
            <a:r>
              <a:rPr lang="en-US" altLang="zh-TW" dirty="0" smtClean="0">
                <a:solidFill>
                  <a:schemeClr val="tx1"/>
                </a:solidFill>
                <a:latin typeface="標楷體" pitchFamily="65" charset="-120"/>
                <a:ea typeface="標楷體" pitchFamily="65" charset="-120"/>
              </a:rPr>
              <a:t> </a:t>
            </a:r>
            <a:r>
              <a:rPr lang="en-US" altLang="zh-TW" dirty="0">
                <a:solidFill>
                  <a:schemeClr val="tx1"/>
                </a:solidFill>
                <a:latin typeface="標楷體" pitchFamily="65" charset="-120"/>
                <a:ea typeface="標楷體" pitchFamily="65" charset="-120"/>
              </a:rPr>
              <a:t>T</a:t>
            </a:r>
            <a:r>
              <a:rPr lang="en-US" altLang="zh-TW" dirty="0" smtClean="0">
                <a:solidFill>
                  <a:schemeClr val="tx1"/>
                </a:solidFill>
                <a:latin typeface="標楷體" pitchFamily="65" charset="-120"/>
                <a:ea typeface="標楷體" pitchFamily="65" charset="-120"/>
              </a:rPr>
              <a:t>ips for implementing CMMI and agile process improvement together. </a:t>
            </a: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這可以看到 新版</a:t>
            </a:r>
            <a:r>
              <a:rPr lang="en-US" altLang="zh-TW" dirty="0" smtClean="0">
                <a:solidFill>
                  <a:schemeClr val="tx1"/>
                </a:solidFill>
                <a:latin typeface="標楷體" pitchFamily="65" charset="-120"/>
                <a:ea typeface="標楷體" pitchFamily="65" charset="-120"/>
              </a:rPr>
              <a:t>CMMI</a:t>
            </a: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採納了敏捷觀念 </a:t>
            </a:r>
            <a:endParaRPr lang="zh-TW" altLang="en-US"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rPr>
              <a:t>CMMI and </a:t>
            </a:r>
            <a:r>
              <a:rPr lang="en-US" altLang="zh-TW" dirty="0" err="1">
                <a:solidFill>
                  <a:schemeClr val="tx1"/>
                </a:solidFill>
                <a:latin typeface="標楷體" pitchFamily="65" charset="-120"/>
                <a:ea typeface="標楷體" pitchFamily="65" charset="-120"/>
              </a:rPr>
              <a:t>敏捷方法</a:t>
            </a:r>
            <a:r>
              <a:rPr lang="en-US" altLang="zh-TW" dirty="0">
                <a:solidFill>
                  <a:schemeClr val="tx1"/>
                </a:solidFill>
                <a:latin typeface="標楷體" pitchFamily="65" charset="-120"/>
                <a:ea typeface="標楷體" pitchFamily="65" charset="-120"/>
              </a:rPr>
              <a:t> (Cont.)</a:t>
            </a:r>
            <a:endParaRPr lang="zh-TW" altLang="en-US" dirty="0"/>
          </a:p>
        </p:txBody>
      </p:sp>
    </p:spTree>
    <p:extLst>
      <p:ext uri="{BB962C8B-B14F-4D97-AF65-F5344CB8AC3E}">
        <p14:creationId xmlns:p14="http://schemas.microsoft.com/office/powerpoint/2010/main" val="2565514767"/>
      </p:ext>
    </p:extLst>
  </p:cSld>
  <p:clrMapOvr>
    <a:masterClrMapping/>
  </p:clrMapOvr>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832EC3E-0F77-4CC7-B690-C1C5EF20AC49}" type="slidenum">
              <a:rPr lang="zh-TW" altLang="en-US" smtClean="0">
                <a:solidFill>
                  <a:schemeClr val="tx1"/>
                </a:solidFill>
              </a:rPr>
              <a:pPr>
                <a:defRPr/>
              </a:pPr>
              <a:t>460</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err="1" smtClean="0">
                <a:solidFill>
                  <a:schemeClr val="tx1"/>
                </a:solidFill>
                <a:latin typeface="標楷體" pitchFamily="65" charset="-120"/>
                <a:ea typeface="標楷體" pitchFamily="65" charset="-120"/>
              </a:rPr>
              <a:t>myAgile</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經驗談</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655063"/>
            <a:ext cx="10972800" cy="4475861"/>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陳教授研一學生試用</a:t>
            </a:r>
            <a:r>
              <a:rPr lang="en-US" altLang="zh-TW" dirty="0" err="1" smtClean="0">
                <a:solidFill>
                  <a:schemeClr val="tx1"/>
                </a:solidFill>
                <a:latin typeface="標楷體" pitchFamily="65" charset="-120"/>
                <a:ea typeface="標楷體" pitchFamily="65" charset="-120"/>
              </a:rPr>
              <a:t>myAgile</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做小軟體</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err="1" smtClean="0">
                <a:solidFill>
                  <a:schemeClr val="tx1"/>
                </a:solidFill>
                <a:latin typeface="標楷體" pitchFamily="65" charset="-120"/>
                <a:ea typeface="標楷體" pitchFamily="65" charset="-120"/>
              </a:rPr>
              <a:t>覺得</a:t>
            </a:r>
            <a:r>
              <a:rPr lang="en-US" altLang="zh-TW" dirty="0" smtClean="0">
                <a:solidFill>
                  <a:schemeClr val="tx1"/>
                </a:solidFill>
                <a:latin typeface="標楷體" pitchFamily="65" charset="-120"/>
                <a:ea typeface="標楷體" pitchFamily="65" charset="-120"/>
              </a:rPr>
              <a:t> CRC, test code, pseudo code </a:t>
            </a:r>
            <a:r>
              <a:rPr lang="en-US" altLang="zh-TW" dirty="0" err="1" smtClean="0">
                <a:solidFill>
                  <a:schemeClr val="tx1"/>
                </a:solidFill>
                <a:latin typeface="標楷體" pitchFamily="65" charset="-120"/>
                <a:ea typeface="標楷體" pitchFamily="65" charset="-120"/>
              </a:rPr>
              <a:t>很費時，不甚敏捷</a:t>
            </a:r>
            <a:r>
              <a:rPr lang="zh-TW" altLang="en-US" dirty="0" smtClean="0">
                <a:solidFill>
                  <a:schemeClr val="tx1"/>
                </a:solidFill>
                <a:latin typeface="標楷體" pitchFamily="65" charset="-120"/>
                <a:ea typeface="標楷體" pitchFamily="65" charset="-120"/>
              </a:rPr>
              <a:t>。反之傳统直接</a:t>
            </a:r>
            <a:r>
              <a:rPr lang="en-US" altLang="zh-TW" dirty="0" smtClean="0">
                <a:solidFill>
                  <a:schemeClr val="tx1"/>
                </a:solidFill>
                <a:latin typeface="標楷體" pitchFamily="65" charset="-120"/>
                <a:ea typeface="標楷體" pitchFamily="65" charset="-120"/>
              </a:rPr>
              <a:t>coding </a:t>
            </a:r>
            <a:r>
              <a:rPr lang="en-US" altLang="zh-TW" dirty="0" err="1" smtClean="0">
                <a:solidFill>
                  <a:schemeClr val="tx1"/>
                </a:solidFill>
                <a:latin typeface="標楷體" pitchFamily="65" charset="-120"/>
                <a:ea typeface="標楷體" pitchFamily="65" charset="-120"/>
              </a:rPr>
              <a:t>快多了</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重點</a:t>
            </a:r>
            <a:r>
              <a:rPr lang="en-US" altLang="zh-TW" b="1" dirty="0" smtClean="0">
                <a:solidFill>
                  <a:schemeClr val="tx1"/>
                </a:solidFill>
                <a:latin typeface="微軟正黑體" pitchFamily="34" charset="-120"/>
                <a:ea typeface="微軟正黑體" pitchFamily="34" charset="-120"/>
              </a:rPr>
              <a:t>:</a:t>
            </a:r>
            <a:r>
              <a:rPr lang="en-US" altLang="zh-TW" dirty="0" smtClean="0">
                <a:solidFill>
                  <a:schemeClr val="tx1"/>
                </a:solidFill>
                <a:latin typeface="標楷體" pitchFamily="65" charset="-120"/>
                <a:ea typeface="標楷體" pitchFamily="65" charset="-120"/>
              </a:rPr>
              <a:t> 1) CRC </a:t>
            </a:r>
            <a:r>
              <a:rPr lang="en-US" altLang="zh-TW" dirty="0" err="1" smtClean="0">
                <a:solidFill>
                  <a:schemeClr val="tx1"/>
                </a:solidFill>
                <a:latin typeface="標楷體" pitchFamily="65" charset="-120"/>
                <a:ea typeface="標楷體" pitchFamily="65" charset="-120"/>
              </a:rPr>
              <a:t>使test</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code可行，確保了品質</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2) pseudo code </a:t>
            </a:r>
            <a:r>
              <a:rPr lang="en-US" altLang="zh-TW" dirty="0" err="1" smtClean="0">
                <a:solidFill>
                  <a:schemeClr val="tx1"/>
                </a:solidFill>
                <a:latin typeface="標楷體" pitchFamily="65" charset="-120"/>
                <a:ea typeface="標楷體" pitchFamily="65" charset="-120"/>
              </a:rPr>
              <a:t>使</a:t>
            </a:r>
            <a:r>
              <a:rPr lang="en-US" altLang="zh-TW" b="1" dirty="0" err="1" smtClean="0">
                <a:solidFill>
                  <a:schemeClr val="tx1"/>
                </a:solidFill>
                <a:latin typeface="微軟正黑體" pitchFamily="34" charset="-120"/>
                <a:ea typeface="微軟正黑體" pitchFamily="34" charset="-120"/>
              </a:rPr>
              <a:t>變動</a:t>
            </a:r>
            <a:r>
              <a:rPr lang="en-US" altLang="zh-TW" dirty="0" err="1" smtClean="0">
                <a:solidFill>
                  <a:schemeClr val="tx1"/>
                </a:solidFill>
                <a:latin typeface="標楷體" pitchFamily="65" charset="-120"/>
                <a:ea typeface="標楷體" pitchFamily="65" charset="-120"/>
              </a:rPr>
              <a:t>的需求帶來的重構</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refactor</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得以敏捷地做；而在變動需求下，CMMI</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大量</a:t>
            </a:r>
            <a:r>
              <a:rPr lang="en-US" altLang="zh-TW" dirty="0" err="1" smtClean="0">
                <a:solidFill>
                  <a:schemeClr val="tx1"/>
                </a:solidFill>
                <a:latin typeface="標楷體" pitchFamily="65" charset="-120"/>
                <a:ea typeface="標楷體" pitchFamily="65" charset="-120"/>
              </a:rPr>
              <a:t>文件瞬間過時無用</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3) </a:t>
            </a:r>
            <a:r>
              <a:rPr lang="en-US" altLang="zh-TW" dirty="0" err="1" smtClean="0">
                <a:solidFill>
                  <a:schemeClr val="tx1"/>
                </a:solidFill>
                <a:latin typeface="標楷體" pitchFamily="65" charset="-120"/>
                <a:ea typeface="標楷體" pitchFamily="65" charset="-120"/>
              </a:rPr>
              <a:t>民主溝通費時但品質高；獨裁快速但危險</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314498039"/>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E0F3248-7930-4879-A5EC-42E9CA886749}" type="slidenum">
              <a:rPr lang="zh-TW" altLang="en-US" smtClean="0">
                <a:solidFill>
                  <a:schemeClr val="tx1"/>
                </a:solidFill>
              </a:rPr>
              <a:pPr>
                <a:defRPr/>
              </a:pPr>
              <a:t>461</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err="1" smtClean="0">
                <a:solidFill>
                  <a:schemeClr val="tx1"/>
                </a:solidFill>
                <a:latin typeface="標楷體" pitchFamily="65" charset="-120"/>
                <a:ea typeface="標楷體" pitchFamily="65" charset="-120"/>
              </a:rPr>
              <a:t>myAgile</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經驗談</a:t>
            </a:r>
            <a:r>
              <a:rPr lang="en-US" altLang="zh-TW" dirty="0" smtClean="0">
                <a:solidFill>
                  <a:schemeClr val="tx1"/>
                </a:solidFill>
                <a:latin typeface="標楷體" pitchFamily="65" charset="-120"/>
                <a:ea typeface="標楷體" pitchFamily="65" charset="-120"/>
              </a:rPr>
              <a:t> (Cont.)</a:t>
            </a:r>
            <a:endParaRPr lang="zh-TW" altLang="en-US" dirty="0">
              <a:solidFill>
                <a:schemeClr val="tx1"/>
              </a:solidFill>
            </a:endParaRPr>
          </a:p>
        </p:txBody>
      </p:sp>
      <p:sp>
        <p:nvSpPr>
          <p:cNvPr id="3" name="內容版面配置區 2"/>
          <p:cNvSpPr>
            <a:spLocks noGrp="1"/>
          </p:cNvSpPr>
          <p:nvPr>
            <p:ph sz="quarter" idx="4294967295"/>
          </p:nvPr>
        </p:nvSpPr>
        <p:spPr>
          <a:xfrm>
            <a:off x="1524000" y="1810512"/>
            <a:ext cx="8534400" cy="2395728"/>
          </a:xfrm>
          <a:prstGeom prst="rect">
            <a:avLst/>
          </a:prstGeom>
        </p:spPr>
        <p:txBody>
          <a:bodyPr>
            <a:normAutofit fontScale="92500" lnSpcReduction="20000"/>
          </a:bodyPr>
          <a:lstStyle/>
          <a:p>
            <a:pPr>
              <a:defRPr/>
            </a:pPr>
            <a:r>
              <a:rPr lang="zh-TW" altLang="en-US" dirty="0" smtClean="0">
                <a:solidFill>
                  <a:schemeClr val="tx1"/>
                </a:solidFill>
                <a:latin typeface="標楷體" pitchFamily="65" charset="-120"/>
                <a:ea typeface="標楷體" pitchFamily="65" charset="-120"/>
              </a:rPr>
              <a:t>有一雙人組 </a:t>
            </a:r>
            <a:r>
              <a:rPr lang="en-US" altLang="zh-TW" dirty="0" smtClean="0">
                <a:solidFill>
                  <a:schemeClr val="tx1"/>
                </a:solidFill>
                <a:latin typeface="標楷體" pitchFamily="65" charset="-120"/>
                <a:ea typeface="標楷體" pitchFamily="65" charset="-120"/>
              </a:rPr>
              <a:t>(pair) </a:t>
            </a:r>
            <a:r>
              <a:rPr lang="zh-TW" altLang="en-US" dirty="0" smtClean="0">
                <a:solidFill>
                  <a:schemeClr val="tx1"/>
                </a:solidFill>
                <a:latin typeface="標楷體" pitchFamily="65" charset="-120"/>
                <a:ea typeface="標楷體" pitchFamily="65" charset="-120"/>
              </a:rPr>
              <a:t>在一齊維修時</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先讀 </a:t>
            </a:r>
            <a:r>
              <a:rPr lang="en-US" altLang="zh-TW" dirty="0" smtClean="0">
                <a:solidFill>
                  <a:schemeClr val="tx1"/>
                </a:solidFill>
                <a:latin typeface="標楷體" pitchFamily="65" charset="-120"/>
                <a:ea typeface="標楷體" pitchFamily="65" charset="-120"/>
              </a:rPr>
              <a:t>header</a:t>
            </a:r>
          </a:p>
          <a:p>
            <a:pPr>
              <a:buFont typeface="Wingdings" pitchFamily="2" charset="2"/>
              <a:buNone/>
              <a:defRPr/>
            </a:pPr>
            <a:r>
              <a:rPr lang="zh-TW" altLang="en-US" dirty="0" smtClean="0">
                <a:solidFill>
                  <a:schemeClr val="tx1"/>
                </a:solidFill>
                <a:latin typeface="標楷體" pitchFamily="65" charset="-120"/>
                <a:ea typeface="標楷體" pitchFamily="65" charset="-120"/>
              </a:rPr>
              <a:t>     再讀 </a:t>
            </a:r>
            <a:r>
              <a:rPr lang="en-US" altLang="zh-TW" dirty="0" smtClean="0">
                <a:solidFill>
                  <a:schemeClr val="tx1"/>
                </a:solidFill>
                <a:latin typeface="標楷體" pitchFamily="65" charset="-120"/>
                <a:ea typeface="標楷體" pitchFamily="65" charset="-120"/>
              </a:rPr>
              <a:t>pseudo code</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了解後再修改</a:t>
            </a:r>
            <a:r>
              <a:rPr lang="en-US" altLang="zh-TW" dirty="0" smtClean="0">
                <a:solidFill>
                  <a:schemeClr val="tx1"/>
                </a:solidFill>
                <a:latin typeface="標楷體" pitchFamily="65" charset="-120"/>
                <a:ea typeface="標楷體" pitchFamily="65" charset="-120"/>
              </a:rPr>
              <a:t> Java code</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這樣只花</a:t>
            </a:r>
            <a:r>
              <a:rPr lang="en-US" altLang="zh-TW" dirty="0" smtClean="0">
                <a:solidFill>
                  <a:schemeClr val="tx1"/>
                </a:solidFill>
                <a:latin typeface="標楷體" pitchFamily="65" charset="-120"/>
                <a:ea typeface="標楷體" pitchFamily="65" charset="-120"/>
              </a:rPr>
              <a:t> 15 分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若直接修改</a:t>
            </a:r>
            <a:r>
              <a:rPr lang="en-US" altLang="zh-TW" dirty="0" smtClean="0">
                <a:solidFill>
                  <a:schemeClr val="tx1"/>
                </a:solidFill>
                <a:latin typeface="標楷體" pitchFamily="65" charset="-120"/>
                <a:ea typeface="標楷體" pitchFamily="65" charset="-120"/>
              </a:rPr>
              <a:t> Java code 時</a:t>
            </a:r>
            <a:r>
              <a:rPr lang="zh-TW" altLang="en-US" dirty="0" smtClean="0">
                <a:solidFill>
                  <a:schemeClr val="tx1"/>
                </a:solidFill>
                <a:latin typeface="標楷體" pitchFamily="65" charset="-120"/>
                <a:ea typeface="標楷體" pitchFamily="65" charset="-120"/>
              </a:rPr>
              <a:t>間拉長不少</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4223541570"/>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193392D-43AF-4E20-94CB-F597BA6B2324}" type="slidenum">
              <a:rPr lang="zh-TW" altLang="en-US" smtClean="0">
                <a:solidFill>
                  <a:schemeClr val="tx1"/>
                </a:solidFill>
              </a:rPr>
              <a:pPr>
                <a:defRPr/>
              </a:pPr>
              <a:t>462</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err="1" smtClean="0">
                <a:solidFill>
                  <a:schemeClr val="tx1"/>
                </a:solidFill>
                <a:latin typeface="標楷體" pitchFamily="65" charset="-120"/>
                <a:ea typeface="標楷體" pitchFamily="65" charset="-120"/>
              </a:rPr>
              <a:t>myAgile</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經驗談</a:t>
            </a:r>
            <a:r>
              <a:rPr lang="en-US" altLang="zh-TW" dirty="0" smtClean="0">
                <a:solidFill>
                  <a:schemeClr val="tx1"/>
                </a:solidFill>
                <a:latin typeface="標楷體" pitchFamily="65" charset="-120"/>
                <a:ea typeface="標楷體" pitchFamily="65" charset="-120"/>
              </a:rPr>
              <a:t>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856231"/>
            <a:ext cx="10972800" cy="4274693"/>
          </a:xfrm>
          <a:prstGeom prst="rect">
            <a:avLst/>
          </a:prstGeom>
        </p:spPr>
        <p:txBody>
          <a:bodyPr/>
          <a:lstStyle/>
          <a:p>
            <a:pPr>
              <a:buFont typeface="Wingdings" pitchFamily="2" charset="2"/>
              <a:buNone/>
              <a:defRPr/>
            </a:pPr>
            <a:r>
              <a:rPr lang="zh-TW" altLang="en-US" dirty="0" smtClean="0">
                <a:solidFill>
                  <a:schemeClr val="tx1"/>
                </a:solidFill>
                <a:latin typeface="+mj-ea"/>
                <a:ea typeface="+mj-ea"/>
              </a:rPr>
              <a:t>   讀者投書</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一般行業精密分工</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要使員工專業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引進流程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重視紀律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以掌握</a:t>
            </a:r>
            <a:r>
              <a:rPr lang="zh-TW" altLang="en-US" dirty="0" smtClean="0">
                <a:solidFill>
                  <a:schemeClr val="tx1"/>
                </a:solidFill>
                <a:latin typeface="微軟正黑體" pitchFamily="34" charset="-120"/>
                <a:ea typeface="微軟正黑體" pitchFamily="34" charset="-120"/>
              </a:rPr>
              <a:t>品質</a:t>
            </a:r>
            <a:r>
              <a:rPr lang="en-US" altLang="zh-TW" dirty="0" smtClean="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要平行</a:t>
            </a:r>
            <a:r>
              <a:rPr lang="zh-TW" altLang="en-US" dirty="0" smtClean="0">
                <a:solidFill>
                  <a:schemeClr val="tx1"/>
                </a:solidFill>
                <a:latin typeface="標楷體" pitchFamily="65" charset="-120"/>
                <a:ea typeface="標楷體" pitchFamily="65" charset="-120"/>
              </a:rPr>
              <a:t>作業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以壓縮</a:t>
            </a:r>
            <a:r>
              <a:rPr lang="zh-TW" altLang="en-US" dirty="0" smtClean="0">
                <a:solidFill>
                  <a:schemeClr val="tx1"/>
                </a:solidFill>
                <a:latin typeface="微軟正黑體" pitchFamily="34" charset="-120"/>
                <a:ea typeface="微軟正黑體" pitchFamily="34" charset="-120"/>
              </a:rPr>
              <a:t>時程</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何以敏捷方法反其道而行 要員工會寫程式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會設計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會測試</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又要改他人程式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還要大家同室</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同桌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同電腦</a:t>
            </a:r>
            <a:r>
              <a:rPr lang="en-US" altLang="zh-TW" dirty="0">
                <a:solidFill>
                  <a:schemeClr val="tx1"/>
                </a:solidFill>
                <a:latin typeface="標楷體" pitchFamily="65" charset="-120"/>
                <a:ea typeface="標楷體" pitchFamily="65" charset="-120"/>
              </a:rPr>
              <a:t>?</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mj-ea"/>
              <a:ea typeface="+mj-ea"/>
            </a:endParaRPr>
          </a:p>
          <a:p>
            <a:pPr>
              <a:buFont typeface="Wingdings" pitchFamily="2" charset="2"/>
              <a:buNone/>
              <a:defRPr/>
            </a:pPr>
            <a:r>
              <a:rPr lang="zh-TW" altLang="en-US" dirty="0" smtClean="0">
                <a:solidFill>
                  <a:schemeClr val="tx1"/>
                </a:solidFill>
                <a:latin typeface="+mj-ea"/>
                <a:ea typeface="+mj-ea"/>
              </a:rPr>
              <a:t>陳教授回覆</a:t>
            </a:r>
            <a:r>
              <a:rPr lang="en-US" altLang="zh-TW" dirty="0" smtClean="0">
                <a:solidFill>
                  <a:schemeClr val="tx1"/>
                </a:solidFill>
                <a:latin typeface="+mj-ea"/>
                <a:ea typeface="+mj-ea"/>
              </a:rPr>
              <a:t>: </a:t>
            </a:r>
            <a:r>
              <a:rPr lang="zh-TW" altLang="en-US" dirty="0" smtClean="0">
                <a:solidFill>
                  <a:schemeClr val="tx1"/>
                </a:solidFill>
                <a:latin typeface="標楷體" pitchFamily="65" charset="-120"/>
                <a:ea typeface="標楷體" pitchFamily="65" charset="-120"/>
              </a:rPr>
              <a:t>上述行業是一般工廠式行業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流程固定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變化少</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創意少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但是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軟體業不是工廠</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所以是大不相同的</a:t>
            </a:r>
            <a:endParaRPr lang="zh-TW" altLang="en-US" dirty="0">
              <a:solidFill>
                <a:schemeClr val="tx1"/>
              </a:solidFill>
              <a:latin typeface="+mj-ea"/>
              <a:ea typeface="+mj-ea"/>
            </a:endParaRPr>
          </a:p>
        </p:txBody>
      </p:sp>
    </p:spTree>
    <p:extLst>
      <p:ext uri="{BB962C8B-B14F-4D97-AF65-F5344CB8AC3E}">
        <p14:creationId xmlns:p14="http://schemas.microsoft.com/office/powerpoint/2010/main" val="3208721351"/>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EB25145-5AB4-4076-919D-317F18220E20}" type="slidenum">
              <a:rPr lang="zh-TW" altLang="en-US" smtClean="0">
                <a:solidFill>
                  <a:schemeClr val="tx1"/>
                </a:solidFill>
              </a:rPr>
              <a:pPr>
                <a:defRPr/>
              </a:pPr>
              <a:t>463</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err="1" smtClean="0">
                <a:solidFill>
                  <a:schemeClr val="tx1"/>
                </a:solidFill>
                <a:latin typeface="標楷體" pitchFamily="65" charset="-120"/>
                <a:ea typeface="標楷體" pitchFamily="65" charset="-120"/>
              </a:rPr>
              <a:t>myAgile</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經驗談</a:t>
            </a:r>
            <a:r>
              <a:rPr lang="en-US" altLang="zh-TW" dirty="0" smtClean="0">
                <a:solidFill>
                  <a:schemeClr val="tx1"/>
                </a:solidFill>
                <a:latin typeface="標楷體" pitchFamily="65" charset="-120"/>
                <a:ea typeface="標楷體" pitchFamily="65" charset="-120"/>
              </a:rPr>
              <a:t>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83080"/>
            <a:ext cx="8534400" cy="2423160"/>
          </a:xfrm>
          <a:prstGeom prst="rect">
            <a:avLst/>
          </a:prstGeom>
        </p:spPr>
        <p:txBody>
          <a:bodyPr>
            <a:normAutofit fontScale="92500" lnSpcReduction="2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陳教授授課敏捷方法一學期後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全班舉行</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開發郵局</a:t>
            </a:r>
            <a:r>
              <a:rPr lang="en-US" altLang="zh-TW" dirty="0" smtClean="0">
                <a:solidFill>
                  <a:schemeClr val="tx1"/>
                </a:solidFill>
                <a:latin typeface="標楷體" pitchFamily="65" charset="-120"/>
                <a:ea typeface="標楷體" pitchFamily="65" charset="-120"/>
              </a:rPr>
              <a:t>ATM  </a:t>
            </a:r>
            <a:r>
              <a:rPr lang="zh-TW" altLang="en-US" dirty="0" smtClean="0">
                <a:solidFill>
                  <a:schemeClr val="tx1"/>
                </a:solidFill>
                <a:latin typeface="標楷體" pitchFamily="65" charset="-120"/>
                <a:ea typeface="標楷體" pitchFamily="65" charset="-120"/>
              </a:rPr>
              <a:t>模擬遊戲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意外</a:t>
            </a:r>
            <a:r>
              <a:rPr lang="zh-TW" altLang="en-US" dirty="0">
                <a:solidFill>
                  <a:schemeClr val="tx1"/>
                </a:solidFill>
                <a:latin typeface="標楷體" pitchFamily="65" charset="-120"/>
                <a:ea typeface="標楷體" pitchFamily="65" charset="-120"/>
              </a:rPr>
              <a:t>發現</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同學竟不知駐點客戶要做出大量 </a:t>
            </a:r>
            <a:r>
              <a:rPr lang="en-US" altLang="zh-TW" dirty="0" smtClean="0">
                <a:solidFill>
                  <a:schemeClr val="tx1"/>
                </a:solidFill>
                <a:latin typeface="標楷體" pitchFamily="65" charset="-120"/>
                <a:ea typeface="標楷體" pitchFamily="65" charset="-120"/>
              </a:rPr>
              <a:t>scenarios </a:t>
            </a:r>
            <a:r>
              <a:rPr lang="zh-TW" altLang="en-US" dirty="0" smtClean="0">
                <a:solidFill>
                  <a:schemeClr val="tx1"/>
                </a:solidFill>
                <a:latin typeface="標楷體" pitchFamily="65" charset="-120"/>
                <a:ea typeface="標楷體" pitchFamily="65" charset="-120"/>
              </a:rPr>
              <a:t>及 </a:t>
            </a:r>
            <a:r>
              <a:rPr lang="en-US" altLang="zh-TW" dirty="0" smtClean="0">
                <a:solidFill>
                  <a:schemeClr val="tx1"/>
                </a:solidFill>
                <a:latin typeface="標楷體" pitchFamily="65" charset="-120"/>
                <a:ea typeface="標楷體" pitchFamily="65" charset="-120"/>
              </a:rPr>
              <a:t>acceptance test cases </a:t>
            </a:r>
            <a:r>
              <a:rPr lang="zh-TW" altLang="en-US" dirty="0" smtClean="0">
                <a:solidFill>
                  <a:schemeClr val="tx1"/>
                </a:solidFill>
                <a:latin typeface="標楷體" pitchFamily="65" charset="-120"/>
                <a:ea typeface="標楷體" pitchFamily="65" charset="-120"/>
              </a:rPr>
              <a:t>文件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同學打從心裡不重視需求分析</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難怪台灣軟體品質差</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032027278"/>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510749"/>
            <a:ext cx="10972800" cy="4651512"/>
          </a:xfrm>
        </p:spPr>
        <p:txBody>
          <a:bodyPr>
            <a:normAutofit fontScale="92500" lnSpcReduction="10000"/>
          </a:bodyPr>
          <a:lstStyle/>
          <a:p>
            <a:pPr>
              <a:buNone/>
            </a:pPr>
            <a:r>
              <a:rPr lang="zh-TW" altLang="en-US" dirty="0" smtClean="0">
                <a:solidFill>
                  <a:schemeClr val="tx1"/>
                </a:solidFill>
                <a:latin typeface="標楷體" pitchFamily="65" charset="-120"/>
                <a:ea typeface="標楷體" pitchFamily="65" charset="-120"/>
              </a:rPr>
              <a:t>   </a:t>
            </a:r>
            <a:r>
              <a:rPr lang="zh-TW" altLang="en-US" b="1" dirty="0" smtClean="0">
                <a:solidFill>
                  <a:schemeClr val="tx1"/>
                </a:solidFill>
                <a:latin typeface="標楷體" pitchFamily="65" charset="-120"/>
                <a:ea typeface="標楷體" pitchFamily="65" charset="-120"/>
              </a:rPr>
              <a:t>中國中興通訊楊靜分享</a:t>
            </a:r>
            <a:r>
              <a:rPr lang="en-US" altLang="zh-TW" b="1" dirty="0">
                <a:solidFill>
                  <a:schemeClr val="tx1"/>
                </a:solidFill>
                <a:latin typeface="標楷體" pitchFamily="65" charset="-120"/>
                <a:ea typeface="標楷體" pitchFamily="65" charset="-120"/>
              </a:rPr>
              <a:t>* :</a:t>
            </a:r>
            <a:r>
              <a:rPr lang="en-US" altLang="zh-TW" b="1" dirty="0" smtClean="0">
                <a:solidFill>
                  <a:schemeClr val="tx1"/>
                </a:solidFill>
                <a:latin typeface="標楷體" pitchFamily="65" charset="-120"/>
                <a:ea typeface="標楷體" pitchFamily="65" charset="-120"/>
              </a:rPr>
              <a:t>1) </a:t>
            </a:r>
            <a:r>
              <a:rPr lang="zh-TW" altLang="en-US" b="1" dirty="0" smtClean="0">
                <a:solidFill>
                  <a:schemeClr val="tx1"/>
                </a:solidFill>
                <a:latin typeface="標楷體" pitchFamily="65" charset="-120"/>
                <a:ea typeface="標楷體" pitchFamily="65" charset="-120"/>
              </a:rPr>
              <a:t>從小團隊 </a:t>
            </a:r>
            <a:r>
              <a:rPr lang="en-US" altLang="zh-TW" b="1" dirty="0" smtClean="0">
                <a:solidFill>
                  <a:schemeClr val="tx1"/>
                </a:solidFill>
                <a:latin typeface="標楷體" pitchFamily="65" charset="-120"/>
                <a:ea typeface="標楷體" pitchFamily="65" charset="-120"/>
              </a:rPr>
              <a:t>(7-15</a:t>
            </a:r>
            <a:r>
              <a:rPr lang="zh-TW" altLang="en-US" b="1" dirty="0" smtClean="0">
                <a:solidFill>
                  <a:schemeClr val="tx1"/>
                </a:solidFill>
                <a:latin typeface="標楷體" pitchFamily="65" charset="-120"/>
                <a:ea typeface="標楷體" pitchFamily="65" charset="-120"/>
              </a:rPr>
              <a:t>人</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開始改變價值觀 標準化及規劃</a:t>
            </a:r>
            <a:endParaRPr lang="en-US" altLang="zh-TW" b="1" dirty="0" smtClean="0">
              <a:solidFill>
                <a:schemeClr val="tx1"/>
              </a:solidFill>
              <a:latin typeface="標楷體" pitchFamily="65" charset="-120"/>
              <a:ea typeface="標楷體" pitchFamily="65" charset="-120"/>
            </a:endParaRPr>
          </a:p>
          <a:p>
            <a:pPr>
              <a:buNone/>
            </a:pPr>
            <a:r>
              <a:rPr lang="zh-TW" altLang="en-US" b="1" dirty="0" smtClean="0">
                <a:solidFill>
                  <a:schemeClr val="tx1"/>
                </a:solidFill>
                <a:latin typeface="標楷體" pitchFamily="65" charset="-120"/>
                <a:ea typeface="標楷體" pitchFamily="65" charset="-120"/>
              </a:rPr>
              <a:t>控制都過時了  用</a:t>
            </a:r>
            <a:r>
              <a:rPr lang="en-US" altLang="zh-TW" b="1" dirty="0" smtClean="0">
                <a:solidFill>
                  <a:schemeClr val="tx1"/>
                </a:solidFill>
                <a:latin typeface="標楷體" pitchFamily="65" charset="-120"/>
                <a:ea typeface="標楷體" pitchFamily="65" charset="-120"/>
              </a:rPr>
              <a:t>agile</a:t>
            </a:r>
            <a:r>
              <a:rPr lang="zh-TW" altLang="en-US" b="1" dirty="0" smtClean="0">
                <a:solidFill>
                  <a:schemeClr val="tx1"/>
                </a:solidFill>
                <a:latin typeface="標楷體" pitchFamily="65" charset="-120"/>
                <a:ea typeface="標楷體" pitchFamily="65" charset="-120"/>
              </a:rPr>
              <a:t>因應變化有成績後 董座會看到 會要求全員跟進</a:t>
            </a:r>
            <a:endParaRPr lang="en-US" altLang="zh-TW" b="1" dirty="0" smtClean="0">
              <a:solidFill>
                <a:schemeClr val="tx1"/>
              </a:solidFill>
              <a:latin typeface="標楷體" pitchFamily="65" charset="-120"/>
              <a:ea typeface="標楷體" pitchFamily="65" charset="-120"/>
            </a:endParaRPr>
          </a:p>
          <a:p>
            <a:pPr>
              <a:buNone/>
            </a:pPr>
            <a:r>
              <a:rPr lang="en-US" altLang="zh-TW" b="1" dirty="0" smtClean="0">
                <a:solidFill>
                  <a:schemeClr val="tx1"/>
                </a:solidFill>
                <a:latin typeface="標楷體" pitchFamily="65" charset="-120"/>
                <a:ea typeface="標楷體" pitchFamily="65" charset="-120"/>
              </a:rPr>
              <a:t>2)</a:t>
            </a:r>
            <a:r>
              <a:rPr lang="zh-TW" altLang="en-US" b="1" dirty="0" smtClean="0">
                <a:solidFill>
                  <a:schemeClr val="tx1"/>
                </a:solidFill>
                <a:latin typeface="標楷體" pitchFamily="65" charset="-120"/>
                <a:ea typeface="標楷體" pitchFamily="65" charset="-120"/>
              </a:rPr>
              <a:t>全團隊每天都忙於救火時  可先組一小</a:t>
            </a:r>
            <a:r>
              <a:rPr lang="en-US" altLang="zh-TW" b="1" dirty="0" smtClean="0">
                <a:solidFill>
                  <a:schemeClr val="tx1"/>
                </a:solidFill>
                <a:latin typeface="標楷體" pitchFamily="65" charset="-120"/>
                <a:ea typeface="標楷體" pitchFamily="65" charset="-120"/>
              </a:rPr>
              <a:t>agile team </a:t>
            </a:r>
            <a:r>
              <a:rPr lang="zh-TW" altLang="en-US" b="1" dirty="0" smtClean="0">
                <a:solidFill>
                  <a:schemeClr val="tx1"/>
                </a:solidFill>
                <a:latin typeface="標楷體" pitchFamily="65" charset="-120"/>
                <a:ea typeface="標楷體" pitchFamily="65" charset="-120"/>
              </a:rPr>
              <a:t>從容的工作 其他人則繼</a:t>
            </a:r>
            <a:endParaRPr lang="en-US" altLang="zh-TW" b="1" dirty="0" smtClean="0">
              <a:solidFill>
                <a:schemeClr val="tx1"/>
              </a:solidFill>
              <a:latin typeface="標楷體" pitchFamily="65" charset="-120"/>
              <a:ea typeface="標楷體" pitchFamily="65" charset="-120"/>
            </a:endParaRPr>
          </a:p>
          <a:p>
            <a:pPr>
              <a:buNone/>
            </a:pPr>
            <a:r>
              <a:rPr lang="zh-TW" altLang="en-US" b="1" dirty="0" smtClean="0">
                <a:solidFill>
                  <a:schemeClr val="tx1"/>
                </a:solidFill>
                <a:latin typeface="標楷體" pitchFamily="65" charset="-120"/>
                <a:ea typeface="標楷體" pitchFamily="65" charset="-120"/>
              </a:rPr>
              <a:t>續救火 並形成防火牆保護 </a:t>
            </a:r>
            <a:r>
              <a:rPr lang="en-US" altLang="zh-TW" b="1" dirty="0" smtClean="0">
                <a:solidFill>
                  <a:schemeClr val="tx1"/>
                </a:solidFill>
                <a:latin typeface="標楷體" pitchFamily="65" charset="-120"/>
                <a:ea typeface="標楷體" pitchFamily="65" charset="-120"/>
              </a:rPr>
              <a:t>agile team </a:t>
            </a:r>
            <a:r>
              <a:rPr lang="zh-TW" altLang="en-US" b="1" dirty="0" smtClean="0">
                <a:solidFill>
                  <a:schemeClr val="tx1"/>
                </a:solidFill>
                <a:latin typeface="標楷體" pitchFamily="65" charset="-120"/>
                <a:ea typeface="標楷體" pitchFamily="65" charset="-120"/>
              </a:rPr>
              <a:t> 以後大家輪流進防火牆當</a:t>
            </a:r>
            <a:r>
              <a:rPr lang="en-US" altLang="zh-TW" b="1" dirty="0" smtClean="0">
                <a:solidFill>
                  <a:schemeClr val="tx1"/>
                </a:solidFill>
                <a:latin typeface="標楷體" pitchFamily="65" charset="-120"/>
                <a:ea typeface="標楷體" pitchFamily="65" charset="-120"/>
              </a:rPr>
              <a:t>agile team</a:t>
            </a:r>
            <a:r>
              <a:rPr lang="en-US" altLang="zh-TW" b="1" dirty="0" smtClean="0">
                <a:solidFill>
                  <a:schemeClr val="tx1"/>
                </a:solidFill>
              </a:rPr>
              <a:t> </a:t>
            </a:r>
          </a:p>
          <a:p>
            <a:pPr>
              <a:buNone/>
            </a:pPr>
            <a:r>
              <a:rPr lang="en-US" altLang="zh-TW" b="1" dirty="0" smtClean="0">
                <a:solidFill>
                  <a:schemeClr val="tx1"/>
                </a:solidFill>
              </a:rPr>
              <a:t>3) </a:t>
            </a:r>
            <a:r>
              <a:rPr lang="en-US" altLang="zh-TW" b="1" dirty="0" smtClean="0">
                <a:solidFill>
                  <a:schemeClr val="tx1"/>
                </a:solidFill>
                <a:latin typeface="標楷體" pitchFamily="65" charset="-120"/>
                <a:ea typeface="標楷體" pitchFamily="65" charset="-120"/>
              </a:rPr>
              <a:t>Method </a:t>
            </a:r>
            <a:r>
              <a:rPr lang="zh-TW" altLang="en-US" b="1" dirty="0" smtClean="0">
                <a:solidFill>
                  <a:schemeClr val="tx1"/>
                </a:solidFill>
                <a:latin typeface="標楷體" pitchFamily="65" charset="-120"/>
                <a:ea typeface="標楷體" pitchFamily="65" charset="-120"/>
              </a:rPr>
              <a:t>要切割小 才能做好持續整合</a:t>
            </a:r>
            <a:endParaRPr lang="en-US" altLang="zh-TW" b="1" dirty="0" smtClean="0">
              <a:solidFill>
                <a:schemeClr val="tx1"/>
              </a:solidFill>
              <a:latin typeface="標楷體" pitchFamily="65" charset="-120"/>
              <a:ea typeface="標楷體" pitchFamily="65" charset="-120"/>
            </a:endParaRPr>
          </a:p>
          <a:p>
            <a:pPr>
              <a:buNone/>
            </a:pPr>
            <a:r>
              <a:rPr lang="en-US" altLang="zh-TW" b="1" dirty="0" smtClean="0">
                <a:solidFill>
                  <a:schemeClr val="tx1"/>
                </a:solidFill>
                <a:latin typeface="標楷體" pitchFamily="65" charset="-120"/>
                <a:ea typeface="標楷體" pitchFamily="65" charset="-120"/>
              </a:rPr>
              <a:t>4) Pair Programming </a:t>
            </a:r>
            <a:r>
              <a:rPr lang="zh-TW" altLang="en-US" b="1" dirty="0" smtClean="0">
                <a:solidFill>
                  <a:schemeClr val="tx1"/>
                </a:solidFill>
                <a:latin typeface="標楷體" pitchFamily="65" charset="-120"/>
                <a:ea typeface="標楷體" pitchFamily="65" charset="-120"/>
              </a:rPr>
              <a:t>可一人寫程式碼 進行專注思考 另一人寫測試碼進行廣闊思考 這可互補之</a:t>
            </a:r>
            <a:endParaRPr lang="en-US" altLang="zh-TW" b="1" dirty="0" smtClean="0">
              <a:solidFill>
                <a:schemeClr val="tx1"/>
              </a:solidFill>
              <a:latin typeface="標楷體" pitchFamily="65" charset="-120"/>
              <a:ea typeface="標楷體" pitchFamily="65" charset="-120"/>
            </a:endParaRPr>
          </a:p>
          <a:p>
            <a:pPr>
              <a:buNone/>
            </a:pPr>
            <a:endParaRPr lang="en-US" altLang="zh-TW" b="1" dirty="0" smtClean="0">
              <a:solidFill>
                <a:schemeClr val="tx1"/>
              </a:solidFill>
              <a:latin typeface="標楷體" pitchFamily="65" charset="-120"/>
              <a:ea typeface="標楷體" pitchFamily="65" charset="-120"/>
            </a:endParaRPr>
          </a:p>
          <a:p>
            <a:pPr>
              <a:buNone/>
            </a:pPr>
            <a:r>
              <a:rPr lang="en-US" altLang="zh-TW" b="1" dirty="0" smtClean="0">
                <a:solidFill>
                  <a:schemeClr val="tx1"/>
                </a:solidFill>
                <a:latin typeface="標楷體" pitchFamily="65" charset="-120"/>
                <a:ea typeface="標楷體" pitchFamily="65" charset="-120"/>
              </a:rPr>
              <a:t>Johnston from UNICON, USA </a:t>
            </a:r>
            <a:r>
              <a:rPr lang="zh-TW" altLang="en-US" b="1" dirty="0" smtClean="0">
                <a:solidFill>
                  <a:schemeClr val="tx1"/>
                </a:solidFill>
                <a:latin typeface="標楷體" pitchFamily="65" charset="-120"/>
                <a:ea typeface="標楷體" pitchFamily="65" charset="-120"/>
              </a:rPr>
              <a:t>分享</a:t>
            </a:r>
            <a:r>
              <a:rPr lang="en-US" altLang="zh-TW" b="1" dirty="0" smtClean="0">
                <a:solidFill>
                  <a:schemeClr val="tx1"/>
                </a:solidFill>
                <a:latin typeface="標楷體" pitchFamily="65" charset="-120"/>
                <a:ea typeface="標楷體" pitchFamily="65" charset="-120"/>
              </a:rPr>
              <a:t>: How to introduce Agile: Small project with </a:t>
            </a:r>
          </a:p>
          <a:p>
            <a:pPr>
              <a:buNone/>
            </a:pPr>
            <a:r>
              <a:rPr lang="en-US" altLang="zh-TW" b="1" dirty="0" smtClean="0">
                <a:solidFill>
                  <a:schemeClr val="tx1"/>
                </a:solidFill>
                <a:latin typeface="標楷體" pitchFamily="65" charset="-120"/>
                <a:ea typeface="標楷體" pitchFamily="65" charset="-120"/>
              </a:rPr>
              <a:t>true believers to ensure success.</a:t>
            </a:r>
          </a:p>
          <a:p>
            <a:pPr>
              <a:buNone/>
            </a:pPr>
            <a:endParaRPr lang="en-US" altLang="zh-TW" b="1" dirty="0" smtClean="0">
              <a:solidFill>
                <a:schemeClr val="tx1"/>
              </a:solidFill>
              <a:latin typeface="標楷體" pitchFamily="65" charset="-120"/>
              <a:ea typeface="標楷體" pitchFamily="65" charset="-120"/>
            </a:endParaRPr>
          </a:p>
          <a:p>
            <a:pPr>
              <a:buNone/>
            </a:pPr>
            <a:r>
              <a:rPr lang="en-US" altLang="zh-TW" b="1" dirty="0" smtClean="0">
                <a:solidFill>
                  <a:schemeClr val="tx1"/>
                </a:solidFill>
                <a:latin typeface="標楷體" pitchFamily="65" charset="-120"/>
                <a:ea typeface="標楷體" pitchFamily="65" charset="-120"/>
              </a:rPr>
              <a:t>* 2013 Agile Taiwan </a:t>
            </a:r>
            <a:r>
              <a:rPr lang="en-US" altLang="zh-TW" b="1" dirty="0" err="1" smtClean="0">
                <a:solidFill>
                  <a:schemeClr val="tx1"/>
                </a:solidFill>
                <a:latin typeface="標楷體" pitchFamily="65" charset="-120"/>
                <a:ea typeface="標楷體" pitchFamily="65" charset="-120"/>
              </a:rPr>
              <a:t>Int</a:t>
            </a:r>
            <a:r>
              <a:rPr lang="en-US" altLang="zh-TW" b="1" dirty="0" smtClean="0">
                <a:solidFill>
                  <a:schemeClr val="tx1"/>
                </a:solidFill>
                <a:latin typeface="標楷體" pitchFamily="65" charset="-120"/>
                <a:ea typeface="標楷體" pitchFamily="65" charset="-120"/>
              </a:rPr>
              <a:t>’ Conf., June 20, Taipei.</a:t>
            </a:r>
          </a:p>
          <a:p>
            <a:pPr>
              <a:buNone/>
            </a:pPr>
            <a:endParaRPr lang="zh-TW" altLang="en-US" dirty="0">
              <a:solidFill>
                <a:schemeClr val="tx1"/>
              </a:solidFill>
            </a:endParaRPr>
          </a:p>
        </p:txBody>
      </p:sp>
      <p:sp>
        <p:nvSpPr>
          <p:cNvPr id="3" name="標題 2"/>
          <p:cNvSpPr>
            <a:spLocks noGrp="1"/>
          </p:cNvSpPr>
          <p:nvPr>
            <p:ph type="title"/>
          </p:nvPr>
        </p:nvSpPr>
        <p:spPr/>
        <p:txBody>
          <a:bodyPr/>
          <a:lstStyle/>
          <a:p>
            <a:r>
              <a:rPr lang="en-US" altLang="zh-TW" dirty="0" smtClean="0">
                <a:solidFill>
                  <a:schemeClr val="tx1"/>
                </a:solidFill>
                <a:latin typeface="標楷體" pitchFamily="65" charset="-120"/>
                <a:ea typeface="標楷體" pitchFamily="65" charset="-120"/>
              </a:rPr>
              <a:t>Agile </a:t>
            </a:r>
            <a:r>
              <a:rPr lang="en-US" altLang="zh-TW" dirty="0" err="1" smtClean="0">
                <a:solidFill>
                  <a:schemeClr val="tx1"/>
                </a:solidFill>
                <a:latin typeface="標楷體" pitchFamily="65" charset="-120"/>
                <a:ea typeface="標楷體" pitchFamily="65" charset="-120"/>
              </a:rPr>
              <a:t>經驗談</a:t>
            </a:r>
            <a:r>
              <a:rPr lang="en-US" altLang="zh-TW" dirty="0" smtClean="0">
                <a:solidFill>
                  <a:schemeClr val="tx1"/>
                </a:solidFill>
                <a:latin typeface="標楷體" pitchFamily="65" charset="-120"/>
                <a:ea typeface="標楷體" pitchFamily="65" charset="-120"/>
              </a:rPr>
              <a:t> </a:t>
            </a:r>
            <a:endParaRPr lang="zh-TW" altLang="en-US" dirty="0">
              <a:solidFill>
                <a:schemeClr val="tx1"/>
              </a:solidFill>
            </a:endParaRPr>
          </a:p>
        </p:txBody>
      </p:sp>
    </p:spTree>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a:buNone/>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James Shore </a:t>
            </a:r>
            <a:r>
              <a:rPr lang="zh-TW" altLang="en-US" dirty="0" smtClean="0">
                <a:solidFill>
                  <a:schemeClr val="tx1"/>
                </a:solidFill>
                <a:latin typeface="標楷體" pitchFamily="65" charset="-120"/>
                <a:ea typeface="標楷體" pitchFamily="65" charset="-120"/>
              </a:rPr>
              <a:t>指出大多數使用</a:t>
            </a:r>
            <a:r>
              <a:rPr lang="en-US" altLang="zh-TW" dirty="0" smtClean="0">
                <a:solidFill>
                  <a:schemeClr val="tx1"/>
                </a:solidFill>
                <a:latin typeface="標楷體" pitchFamily="65" charset="-120"/>
                <a:ea typeface="標楷體" pitchFamily="65" charset="-120"/>
              </a:rPr>
              <a:t>Agile </a:t>
            </a:r>
            <a:r>
              <a:rPr lang="zh-TW" altLang="en-US" dirty="0" smtClean="0">
                <a:solidFill>
                  <a:schemeClr val="tx1"/>
                </a:solidFill>
                <a:latin typeface="標楷體" pitchFamily="65" charset="-120"/>
                <a:ea typeface="標楷體" pitchFamily="65" charset="-120"/>
              </a:rPr>
              <a:t>的公司是用 </a:t>
            </a:r>
            <a:r>
              <a:rPr lang="en-US" altLang="zh-TW" dirty="0" smtClean="0">
                <a:solidFill>
                  <a:schemeClr val="tx1"/>
                </a:solidFill>
                <a:latin typeface="標楷體" pitchFamily="65" charset="-120"/>
                <a:ea typeface="標楷體" pitchFamily="65" charset="-120"/>
              </a:rPr>
              <a:t>SCRUM</a:t>
            </a:r>
            <a:r>
              <a:rPr lang="zh-TW" altLang="en-US" dirty="0" smtClean="0">
                <a:solidFill>
                  <a:schemeClr val="tx1"/>
                </a:solidFill>
                <a:latin typeface="標楷體" pitchFamily="65" charset="-120"/>
                <a:ea typeface="標楷體" pitchFamily="65" charset="-120"/>
              </a:rPr>
              <a:t> 的</a:t>
            </a:r>
            <a:endParaRPr lang="en-US" altLang="zh-TW" dirty="0" smtClean="0">
              <a:solidFill>
                <a:schemeClr val="tx1"/>
              </a:solidFill>
              <a:latin typeface="標楷體" pitchFamily="65" charset="-120"/>
              <a:ea typeface="標楷體" pitchFamily="65" charset="-120"/>
            </a:endParaRPr>
          </a:p>
          <a:p>
            <a:pPr>
              <a:buNone/>
            </a:pP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  但 </a:t>
            </a:r>
            <a:r>
              <a:rPr lang="en-US" altLang="zh-TW" dirty="0" smtClean="0">
                <a:solidFill>
                  <a:schemeClr val="tx1"/>
                </a:solidFill>
                <a:latin typeface="標楷體" pitchFamily="65" charset="-120"/>
                <a:ea typeface="標楷體" pitchFamily="65" charset="-120"/>
              </a:rPr>
              <a:t>SCRUM </a:t>
            </a:r>
            <a:r>
              <a:rPr lang="zh-TW" altLang="en-US" dirty="0" smtClean="0">
                <a:solidFill>
                  <a:schemeClr val="tx1"/>
                </a:solidFill>
                <a:latin typeface="標楷體" pitchFamily="65" charset="-120"/>
                <a:ea typeface="標楷體" pitchFamily="65" charset="-120"/>
              </a:rPr>
              <a:t>只有管理實務 而無 </a:t>
            </a:r>
            <a:r>
              <a:rPr lang="en-US" altLang="zh-TW" dirty="0" smtClean="0">
                <a:solidFill>
                  <a:schemeClr val="tx1"/>
                </a:solidFill>
                <a:latin typeface="標楷體" pitchFamily="65" charset="-120"/>
                <a:ea typeface="標楷體" pitchFamily="65" charset="-120"/>
              </a:rPr>
              <a:t>XP </a:t>
            </a:r>
            <a:r>
              <a:rPr lang="zh-TW" altLang="en-US" dirty="0" smtClean="0">
                <a:solidFill>
                  <a:schemeClr val="tx1"/>
                </a:solidFill>
                <a:latin typeface="標楷體" pitchFamily="65" charset="-120"/>
                <a:ea typeface="標楷體" pitchFamily="65" charset="-120"/>
              </a:rPr>
              <a:t>的工程實務 如 </a:t>
            </a:r>
            <a:r>
              <a:rPr lang="en-US" altLang="zh-TW" dirty="0" smtClean="0">
                <a:solidFill>
                  <a:schemeClr val="tx1"/>
                </a:solidFill>
                <a:latin typeface="標楷體" pitchFamily="65" charset="-120"/>
                <a:ea typeface="標楷體" pitchFamily="65" charset="-120"/>
              </a:rPr>
              <a:t>TDD, Pairing, Acceptance testing </a:t>
            </a:r>
            <a:r>
              <a:rPr lang="zh-TW" altLang="en-US" dirty="0" smtClean="0">
                <a:solidFill>
                  <a:schemeClr val="tx1"/>
                </a:solidFill>
                <a:latin typeface="標楷體" pitchFamily="65" charset="-120"/>
                <a:ea typeface="標楷體" pitchFamily="65" charset="-120"/>
              </a:rPr>
              <a:t>造成 </a:t>
            </a:r>
            <a:r>
              <a:rPr lang="en-US" altLang="zh-TW" dirty="0" smtClean="0">
                <a:solidFill>
                  <a:schemeClr val="tx1"/>
                </a:solidFill>
                <a:latin typeface="標楷體" pitchFamily="65" charset="-120"/>
                <a:ea typeface="標楷體" pitchFamily="65" charset="-120"/>
              </a:rPr>
              <a:t>SCRUM </a:t>
            </a:r>
            <a:r>
              <a:rPr lang="zh-TW" altLang="en-US" dirty="0" smtClean="0">
                <a:solidFill>
                  <a:schemeClr val="tx1"/>
                </a:solidFill>
                <a:latin typeface="標楷體" pitchFamily="65" charset="-120"/>
                <a:ea typeface="標楷體" pitchFamily="65" charset="-120"/>
              </a:rPr>
              <a:t>可以點出問題 但無法解決問題  </a:t>
            </a:r>
            <a:endParaRPr lang="en-US" altLang="zh-TW" dirty="0" smtClean="0">
              <a:solidFill>
                <a:schemeClr val="tx1"/>
              </a:solidFill>
              <a:latin typeface="標楷體" pitchFamily="65" charset="-120"/>
              <a:ea typeface="標楷體" pitchFamily="65" charset="-120"/>
            </a:endParaRPr>
          </a:p>
          <a:p>
            <a:pPr>
              <a:buNone/>
            </a:pPr>
            <a:endParaRPr lang="en-US" altLang="zh-TW" dirty="0" smtClean="0">
              <a:solidFill>
                <a:schemeClr val="tx1"/>
              </a:solidFill>
              <a:latin typeface="標楷體" pitchFamily="65" charset="-120"/>
              <a:ea typeface="標楷體" pitchFamily="65" charset="-120"/>
            </a:endParaRPr>
          </a:p>
          <a:p>
            <a:pPr>
              <a:buNone/>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這反而形成 </a:t>
            </a:r>
            <a:r>
              <a:rPr lang="en-US" altLang="zh-TW" dirty="0" smtClean="0">
                <a:solidFill>
                  <a:schemeClr val="tx1"/>
                </a:solidFill>
                <a:latin typeface="標楷體" pitchFamily="65" charset="-120"/>
                <a:ea typeface="標楷體" pitchFamily="65" charset="-120"/>
              </a:rPr>
              <a:t>Agile </a:t>
            </a:r>
            <a:r>
              <a:rPr lang="zh-TW" altLang="en-US" dirty="0" smtClean="0">
                <a:solidFill>
                  <a:schemeClr val="tx1"/>
                </a:solidFill>
                <a:latin typeface="標楷體" pitchFamily="65" charset="-120"/>
                <a:ea typeface="標楷體" pitchFamily="65" charset="-120"/>
              </a:rPr>
              <a:t>顧問公司的一大商機 真是有趣</a:t>
            </a:r>
            <a:endParaRPr lang="en-US" altLang="zh-TW" dirty="0" smtClean="0">
              <a:solidFill>
                <a:schemeClr val="tx1"/>
              </a:solidFill>
              <a:latin typeface="標楷體" pitchFamily="65" charset="-120"/>
              <a:ea typeface="標楷體" pitchFamily="65" charset="-120"/>
            </a:endParaRPr>
          </a:p>
          <a:p>
            <a:pPr>
              <a:buNone/>
            </a:pPr>
            <a:endParaRPr lang="en-US" altLang="zh-TW" dirty="0" smtClean="0">
              <a:solidFill>
                <a:schemeClr val="tx1"/>
              </a:solidFill>
              <a:latin typeface="標楷體" pitchFamily="65" charset="-120"/>
              <a:ea typeface="標楷體" pitchFamily="65" charset="-120"/>
            </a:endParaRPr>
          </a:p>
          <a:p>
            <a:pPr>
              <a:buNone/>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[James Shore web site, 2013]</a:t>
            </a:r>
            <a:endParaRPr lang="zh-TW" altLang="en-US"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smtClean="0">
                <a:solidFill>
                  <a:schemeClr val="tx1"/>
                </a:solidFill>
                <a:latin typeface="標楷體" pitchFamily="65" charset="-120"/>
                <a:ea typeface="標楷體" pitchFamily="65" charset="-120"/>
              </a:rPr>
              <a:t>Agile </a:t>
            </a:r>
            <a:r>
              <a:rPr lang="en-US" altLang="zh-TW" dirty="0" err="1" smtClean="0">
                <a:solidFill>
                  <a:schemeClr val="tx1"/>
                </a:solidFill>
                <a:latin typeface="標楷體" pitchFamily="65" charset="-120"/>
                <a:ea typeface="標楷體" pitchFamily="65" charset="-120"/>
              </a:rPr>
              <a:t>經驗談</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(Cont.) </a:t>
            </a:r>
            <a:endParaRPr lang="zh-TW" altLang="en-US" dirty="0">
              <a:solidFill>
                <a:schemeClr val="tx1"/>
              </a:solidFill>
            </a:endParaRPr>
          </a:p>
        </p:txBody>
      </p:sp>
    </p:spTree>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634067"/>
            <a:ext cx="10972800" cy="3631671"/>
          </a:xfrm>
        </p:spPr>
        <p:txBody>
          <a:bodyPr>
            <a:normAutofit fontScale="92500" lnSpcReduction="20000"/>
          </a:bodyPr>
          <a:lstStyle/>
          <a:p>
            <a:pPr marL="0" indent="0">
              <a:buNone/>
            </a:pPr>
            <a:r>
              <a:rPr lang="en-US" altLang="zh-TW" b="1" dirty="0" smtClean="0"/>
              <a:t>Doing Agile </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表面應付的敏捷</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a:t>
            </a:r>
            <a:r>
              <a:rPr lang="en-US" altLang="zh-TW" b="1" dirty="0" err="1" smtClean="0"/>
              <a:t>v.s</a:t>
            </a:r>
            <a:r>
              <a:rPr lang="en-US" altLang="zh-TW" b="1" dirty="0" smtClean="0"/>
              <a:t>. Being Agile </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真心達到的敏捷</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二者</a:t>
            </a:r>
            <a:r>
              <a:rPr lang="zh-TW" altLang="en-US" b="1" dirty="0">
                <a:latin typeface="標楷體" pitchFamily="65" charset="-120"/>
                <a:ea typeface="標楷體" pitchFamily="65" charset="-120"/>
              </a:rPr>
              <a:t>境界</a:t>
            </a:r>
            <a:r>
              <a:rPr lang="zh-TW" altLang="en-US" b="1" dirty="0" smtClean="0">
                <a:latin typeface="標楷體" pitchFamily="65" charset="-120"/>
                <a:ea typeface="標楷體" pitchFamily="65" charset="-120"/>
              </a:rPr>
              <a:t>差很大</a:t>
            </a:r>
            <a:endParaRPr lang="en-US" altLang="zh-TW" b="1" dirty="0" smtClean="0">
              <a:latin typeface="標楷體" pitchFamily="65" charset="-120"/>
              <a:ea typeface="標楷體" pitchFamily="65" charset="-120"/>
            </a:endParaRPr>
          </a:p>
          <a:p>
            <a:pPr marL="0" indent="0">
              <a:buNone/>
            </a:pPr>
            <a:endParaRPr lang="en-US" altLang="zh-TW" b="1" dirty="0" smtClean="0">
              <a:latin typeface="標楷體" pitchFamily="65" charset="-120"/>
              <a:ea typeface="標楷體" pitchFamily="65" charset="-120"/>
            </a:endParaRPr>
          </a:p>
          <a:p>
            <a:pPr marL="0" indent="0">
              <a:buNone/>
            </a:pPr>
            <a:r>
              <a:rPr lang="en-US" altLang="zh-TW" sz="1700" b="1" dirty="0">
                <a:latin typeface="標楷體" pitchFamily="65" charset="-120"/>
                <a:ea typeface="標楷體" pitchFamily="65" charset="-120"/>
              </a:rPr>
              <a:t>Jeffery </a:t>
            </a:r>
            <a:r>
              <a:rPr lang="en-US" altLang="zh-TW" sz="1700" b="1" dirty="0" smtClean="0">
                <a:latin typeface="標楷體" pitchFamily="65" charset="-120"/>
                <a:ea typeface="標楷體" pitchFamily="65" charset="-120"/>
              </a:rPr>
              <a:t>Payne</a:t>
            </a:r>
            <a:r>
              <a:rPr lang="zh-TW" altLang="en-US" sz="1700" b="1" dirty="0" smtClean="0">
                <a:latin typeface="標楷體" pitchFamily="65" charset="-120"/>
                <a:ea typeface="標楷體" pitchFamily="65" charset="-120"/>
              </a:rPr>
              <a:t> </a:t>
            </a:r>
            <a:r>
              <a:rPr lang="en-US" altLang="zh-TW" sz="1900" b="1" dirty="0" smtClean="0">
                <a:latin typeface="標楷體" pitchFamily="65" charset="-120"/>
                <a:ea typeface="標楷體" pitchFamily="65" charset="-120"/>
              </a:rPr>
              <a:t>pointed out that:</a:t>
            </a:r>
          </a:p>
          <a:p>
            <a:pPr marL="0" indent="0">
              <a:buNone/>
            </a:pPr>
            <a:r>
              <a:rPr lang="en-US" altLang="zh-TW" b="1" dirty="0" smtClean="0">
                <a:latin typeface="標楷體" pitchFamily="65" charset="-120"/>
                <a:ea typeface="標楷體" pitchFamily="65" charset="-120"/>
              </a:rPr>
              <a:t>“</a:t>
            </a:r>
            <a:r>
              <a:rPr lang="en-US" altLang="zh-TW" sz="1800" b="1" dirty="0" smtClean="0">
                <a:latin typeface="標楷體" pitchFamily="65" charset="-120"/>
                <a:ea typeface="標楷體" pitchFamily="65" charset="-120"/>
              </a:rPr>
              <a:t>A lot of times we see organizations struggle when they try to do agile. That means they have a </a:t>
            </a:r>
            <a:r>
              <a:rPr lang="en-US" altLang="zh-TW" sz="1800" b="1" i="1" dirty="0" smtClean="0">
                <a:latin typeface="標楷體" pitchFamily="65" charset="-120"/>
                <a:ea typeface="標楷體" pitchFamily="65" charset="-120"/>
              </a:rPr>
              <a:t>check list </a:t>
            </a:r>
            <a:r>
              <a:rPr lang="en-US" altLang="zh-TW" sz="1800" b="1" dirty="0" smtClean="0">
                <a:latin typeface="標楷體" pitchFamily="65" charset="-120"/>
                <a:ea typeface="標楷體" pitchFamily="65" charset="-120"/>
              </a:rPr>
              <a:t>as to the things you are supposed to be doing and they walk around and make sure people are doing what they are supposed to be doing. They are not bought into </a:t>
            </a:r>
            <a:r>
              <a:rPr lang="en-US" altLang="zh-TW" sz="1800" b="1" i="1" dirty="0" smtClean="0">
                <a:latin typeface="標楷體" pitchFamily="65" charset="-120"/>
                <a:ea typeface="標楷體" pitchFamily="65" charset="-120"/>
              </a:rPr>
              <a:t>whole team quality </a:t>
            </a:r>
            <a:r>
              <a:rPr lang="en-US" altLang="zh-TW" sz="1800" b="1" dirty="0" smtClean="0">
                <a:latin typeface="標楷體" pitchFamily="65" charset="-120"/>
                <a:ea typeface="標楷體" pitchFamily="65" charset="-120"/>
              </a:rPr>
              <a:t>and doing the things that are necessary to drive productivity and improve quality. They are just following a check list. If you try to </a:t>
            </a:r>
            <a:r>
              <a:rPr lang="en-US" altLang="zh-TW" sz="1800" b="1" i="1" dirty="0" smtClean="0">
                <a:latin typeface="標楷體" pitchFamily="65" charset="-120"/>
                <a:ea typeface="標楷體" pitchFamily="65" charset="-120"/>
              </a:rPr>
              <a:t>do agile</a:t>
            </a:r>
            <a:r>
              <a:rPr lang="en-US" altLang="zh-TW" sz="1800" b="1" dirty="0" smtClean="0">
                <a:latin typeface="標楷體" pitchFamily="65" charset="-120"/>
                <a:ea typeface="標楷體" pitchFamily="65" charset="-120"/>
              </a:rPr>
              <a:t>, it won’t work.”</a:t>
            </a:r>
          </a:p>
          <a:p>
            <a:pPr marL="0" indent="0">
              <a:buNone/>
            </a:pPr>
            <a:endParaRPr lang="en-US" altLang="zh-TW" sz="1800" b="1" dirty="0" smtClean="0">
              <a:latin typeface="標楷體" pitchFamily="65" charset="-120"/>
              <a:ea typeface="標楷體" pitchFamily="65" charset="-120"/>
            </a:endParaRPr>
          </a:p>
          <a:p>
            <a:pPr marL="0" indent="0">
              <a:buNone/>
            </a:pPr>
            <a:r>
              <a:rPr lang="en-US" altLang="zh-TW" sz="1800" b="1" dirty="0">
                <a:latin typeface="標楷體" pitchFamily="65" charset="-120"/>
                <a:ea typeface="標楷體" pitchFamily="65" charset="-120"/>
              </a:rPr>
              <a:t> </a:t>
            </a:r>
            <a:r>
              <a:rPr lang="en-US" altLang="zh-TW" sz="1800" b="1" dirty="0" smtClean="0">
                <a:latin typeface="標楷體" pitchFamily="65" charset="-120"/>
                <a:ea typeface="標楷體" pitchFamily="65" charset="-120"/>
              </a:rPr>
              <a:t>“We focus on the principles and how the principles relate to practices, because if you can get them related then you can always use the principles as your guiding light.”(that is </a:t>
            </a:r>
            <a:r>
              <a:rPr lang="en-US" altLang="zh-TW" sz="1800" b="1" i="1" dirty="0" smtClean="0">
                <a:latin typeface="標楷體" pitchFamily="65" charset="-120"/>
                <a:ea typeface="標楷體" pitchFamily="65" charset="-120"/>
              </a:rPr>
              <a:t>being agile</a:t>
            </a:r>
            <a:r>
              <a:rPr lang="en-US" altLang="zh-TW" sz="1800" b="1" dirty="0" smtClean="0">
                <a:latin typeface="標楷體" pitchFamily="65" charset="-120"/>
                <a:ea typeface="標楷體" pitchFamily="65" charset="-120"/>
              </a:rPr>
              <a:t>)</a:t>
            </a:r>
          </a:p>
          <a:p>
            <a:pPr marL="0" indent="0">
              <a:buNone/>
            </a:pPr>
            <a:endParaRPr lang="en-US" altLang="zh-TW" sz="1800" b="1" i="1" dirty="0">
              <a:latin typeface="標楷體" pitchFamily="65" charset="-120"/>
              <a:ea typeface="標楷體" pitchFamily="65" charset="-120"/>
            </a:endParaRPr>
          </a:p>
          <a:p>
            <a:pPr marL="0" indent="0">
              <a:buNone/>
            </a:pPr>
            <a:r>
              <a:rPr lang="en-US" altLang="zh-TW" sz="1600" b="1" dirty="0" smtClean="0">
                <a:latin typeface="標楷體" pitchFamily="65" charset="-120"/>
                <a:ea typeface="標楷體" pitchFamily="65" charset="-120"/>
              </a:rPr>
              <a:t>Jeffery Payne, “Why the Fundamentals of Agile are Important” Web site Agile Connection, September 2016</a:t>
            </a:r>
            <a:r>
              <a:rPr lang="en-US" altLang="zh-TW" sz="1600" dirty="0" smtClean="0">
                <a:latin typeface="標楷體" pitchFamily="65" charset="-120"/>
                <a:ea typeface="標楷體" pitchFamily="65" charset="-120"/>
              </a:rPr>
              <a:t>.</a:t>
            </a:r>
            <a:endParaRPr lang="zh-TW" altLang="en-US" sz="1600"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latin typeface="標楷體" pitchFamily="65" charset="-120"/>
                <a:ea typeface="標楷體" pitchFamily="65" charset="-120"/>
              </a:rPr>
              <a:t>Agile </a:t>
            </a:r>
            <a:r>
              <a:rPr lang="en-US" altLang="zh-TW" dirty="0" err="1">
                <a:solidFill>
                  <a:schemeClr val="tx1"/>
                </a:solidFill>
                <a:latin typeface="標楷體" pitchFamily="65" charset="-120"/>
                <a:ea typeface="標楷體" pitchFamily="65" charset="-120"/>
              </a:rPr>
              <a:t>經驗談</a:t>
            </a: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(Cont.)</a:t>
            </a:r>
            <a:endParaRPr lang="zh-TW" altLang="en-US" dirty="0"/>
          </a:p>
        </p:txBody>
      </p:sp>
    </p:spTree>
    <p:extLst>
      <p:ext uri="{BB962C8B-B14F-4D97-AF65-F5344CB8AC3E}">
        <p14:creationId xmlns:p14="http://schemas.microsoft.com/office/powerpoint/2010/main" val="2044867761"/>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20000"/>
          </a:bodyPr>
          <a:lstStyle/>
          <a:p>
            <a:pPr marL="0" indent="0">
              <a:buNone/>
            </a:pPr>
            <a:r>
              <a:rPr lang="en-US" altLang="zh-TW" dirty="0" smtClean="0"/>
              <a:t>Agile </a:t>
            </a:r>
            <a:r>
              <a:rPr lang="en-US" altLang="zh-TW" b="1" dirty="0" smtClean="0">
                <a:solidFill>
                  <a:schemeClr val="tx1"/>
                </a:solidFill>
              </a:rPr>
              <a:t>manages the work in process </a:t>
            </a:r>
            <a:r>
              <a:rPr lang="en-US" altLang="zh-TW" dirty="0" smtClean="0">
                <a:solidFill>
                  <a:schemeClr val="tx1"/>
                </a:solidFill>
              </a:rPr>
              <a:t>and focuses on delivering finished value. There are at least three approaches to do Agile:</a:t>
            </a:r>
          </a:p>
          <a:p>
            <a:pPr marL="0" indent="0">
              <a:buNone/>
            </a:pPr>
            <a:endParaRPr lang="en-US" altLang="zh-TW" dirty="0" smtClean="0">
              <a:solidFill>
                <a:schemeClr val="tx1"/>
              </a:solidFill>
            </a:endParaRPr>
          </a:p>
          <a:p>
            <a:pPr marL="0" indent="0">
              <a:buNone/>
            </a:pPr>
            <a:r>
              <a:rPr lang="en-US" altLang="zh-TW" b="1" dirty="0" smtClean="0">
                <a:solidFill>
                  <a:schemeClr val="tx1"/>
                </a:solidFill>
              </a:rPr>
              <a:t>1.   Extreme </a:t>
            </a:r>
            <a:r>
              <a:rPr lang="en-US" altLang="zh-TW" b="1" dirty="0">
                <a:solidFill>
                  <a:schemeClr val="tx1"/>
                </a:solidFill>
              </a:rPr>
              <a:t>Programming </a:t>
            </a:r>
            <a:r>
              <a:rPr lang="en-US" altLang="zh-TW" b="1" dirty="0" smtClean="0">
                <a:solidFill>
                  <a:schemeClr val="tx1"/>
                </a:solidFill>
              </a:rPr>
              <a:t>(XP) does </a:t>
            </a:r>
            <a:r>
              <a:rPr lang="en-US" altLang="zh-TW" b="1" dirty="0">
                <a:solidFill>
                  <a:schemeClr val="tx1"/>
                </a:solidFill>
              </a:rPr>
              <a:t>it with technical excellence. </a:t>
            </a:r>
            <a:r>
              <a:rPr lang="en-US" altLang="zh-TW" b="1" dirty="0" smtClean="0">
                <a:solidFill>
                  <a:schemeClr val="tx1"/>
                </a:solidFill>
              </a:rPr>
              <a:t>*</a:t>
            </a:r>
            <a:endParaRPr lang="en-US" altLang="zh-TW" dirty="0" smtClean="0">
              <a:solidFill>
                <a:schemeClr val="tx1"/>
              </a:solidFill>
            </a:endParaRPr>
          </a:p>
          <a:p>
            <a:pPr marL="0" indent="0">
              <a:buNone/>
            </a:pPr>
            <a:r>
              <a:rPr lang="en-US" altLang="zh-TW" b="1" dirty="0" smtClean="0">
                <a:solidFill>
                  <a:schemeClr val="tx1"/>
                </a:solidFill>
              </a:rPr>
              <a:t>2.   SCRUM does it with iterations (sprints).</a:t>
            </a:r>
          </a:p>
          <a:p>
            <a:pPr marL="0" indent="0">
              <a:buNone/>
            </a:pPr>
            <a:r>
              <a:rPr lang="en-US" altLang="zh-TW" b="1" dirty="0" smtClean="0">
                <a:solidFill>
                  <a:schemeClr val="tx1"/>
                </a:solidFill>
              </a:rPr>
              <a:t>3.   </a:t>
            </a:r>
            <a:r>
              <a:rPr lang="en-US" altLang="zh-TW" b="1" dirty="0" err="1" smtClean="0">
                <a:solidFill>
                  <a:schemeClr val="tx1"/>
                </a:solidFill>
              </a:rPr>
              <a:t>Kanban</a:t>
            </a:r>
            <a:r>
              <a:rPr lang="en-US" altLang="zh-TW" b="1" dirty="0" smtClean="0">
                <a:solidFill>
                  <a:schemeClr val="tx1"/>
                </a:solidFill>
              </a:rPr>
              <a:t> does it with an explicit board.</a:t>
            </a:r>
          </a:p>
          <a:p>
            <a:pPr marL="0" indent="0">
              <a:buNone/>
            </a:pPr>
            <a:endParaRPr lang="en-US" altLang="zh-TW" dirty="0" smtClean="0">
              <a:solidFill>
                <a:schemeClr val="tx1"/>
              </a:solidFill>
            </a:endParaRPr>
          </a:p>
          <a:p>
            <a:pPr marL="0" indent="0">
              <a:buNone/>
            </a:pPr>
            <a:r>
              <a:rPr lang="en-US" altLang="zh-TW" dirty="0" smtClean="0">
                <a:solidFill>
                  <a:schemeClr val="tx1"/>
                </a:solidFill>
              </a:rPr>
              <a:t>Note that “</a:t>
            </a:r>
            <a:r>
              <a:rPr lang="en-US" altLang="zh-TW" dirty="0" err="1" smtClean="0">
                <a:solidFill>
                  <a:schemeClr val="tx1"/>
                </a:solidFill>
              </a:rPr>
              <a:t>myAgile</a:t>
            </a:r>
            <a:r>
              <a:rPr lang="en-US" altLang="zh-TW" dirty="0" smtClean="0">
                <a:solidFill>
                  <a:schemeClr val="tx1"/>
                </a:solidFill>
              </a:rPr>
              <a:t>” in this course can well </a:t>
            </a:r>
            <a:r>
              <a:rPr lang="en-US" altLang="zh-TW" dirty="0">
                <a:solidFill>
                  <a:schemeClr val="tx1"/>
                </a:solidFill>
              </a:rPr>
              <a:t>b</a:t>
            </a:r>
            <a:r>
              <a:rPr lang="en-US" altLang="zh-TW" dirty="0" smtClean="0">
                <a:solidFill>
                  <a:schemeClr val="tx1"/>
                </a:solidFill>
              </a:rPr>
              <a:t>e the 4</a:t>
            </a:r>
            <a:r>
              <a:rPr lang="en-US" altLang="zh-TW" baseline="30000" dirty="0" smtClean="0">
                <a:solidFill>
                  <a:schemeClr val="tx1"/>
                </a:solidFill>
              </a:rPr>
              <a:t>th</a:t>
            </a:r>
            <a:r>
              <a:rPr lang="en-US" altLang="zh-TW" dirty="0" smtClean="0">
                <a:solidFill>
                  <a:schemeClr val="tx1"/>
                </a:solidFill>
              </a:rPr>
              <a:t> approach.</a:t>
            </a:r>
          </a:p>
          <a:p>
            <a:pPr marL="0" indent="0">
              <a:buNone/>
            </a:pPr>
            <a:endParaRPr lang="en-US" altLang="zh-TW" dirty="0">
              <a:solidFill>
                <a:schemeClr val="tx1"/>
              </a:solidFill>
            </a:endParaRPr>
          </a:p>
          <a:p>
            <a:pPr marL="0" indent="0">
              <a:buNone/>
            </a:pPr>
            <a:r>
              <a:rPr lang="en-US" altLang="zh-TW" sz="1800" dirty="0" smtClean="0">
                <a:solidFill>
                  <a:schemeClr val="tx1"/>
                </a:solidFill>
              </a:rPr>
              <a:t>* [J. Rothman, “Agile Does Not Equal Scrum: Know the Difference,” </a:t>
            </a:r>
            <a:r>
              <a:rPr lang="en-US" altLang="zh-TW" sz="1800" dirty="0" err="1" smtClean="0">
                <a:solidFill>
                  <a:schemeClr val="tx1"/>
                </a:solidFill>
              </a:rPr>
              <a:t>TechWell</a:t>
            </a:r>
            <a:r>
              <a:rPr lang="en-US" altLang="zh-TW" sz="1800" dirty="0" smtClean="0">
                <a:solidFill>
                  <a:schemeClr val="tx1"/>
                </a:solidFill>
              </a:rPr>
              <a:t> Insights Newsletter, Jan. 29, 2016.}</a:t>
            </a:r>
            <a:endParaRPr lang="zh-TW" altLang="en-US" sz="1800" dirty="0">
              <a:solidFill>
                <a:schemeClr val="tx1"/>
              </a:solidFill>
            </a:endParaRPr>
          </a:p>
        </p:txBody>
      </p:sp>
      <p:sp>
        <p:nvSpPr>
          <p:cNvPr id="3" name="標題 2"/>
          <p:cNvSpPr>
            <a:spLocks noGrp="1"/>
          </p:cNvSpPr>
          <p:nvPr>
            <p:ph type="title"/>
          </p:nvPr>
        </p:nvSpPr>
        <p:spPr/>
        <p:txBody>
          <a:bodyPr/>
          <a:lstStyle/>
          <a:p>
            <a:r>
              <a:rPr lang="en-US" altLang="zh-TW" dirty="0">
                <a:solidFill>
                  <a:schemeClr val="tx1"/>
                </a:solidFill>
                <a:latin typeface="標楷體" pitchFamily="65" charset="-120"/>
                <a:ea typeface="標楷體" pitchFamily="65" charset="-120"/>
              </a:rPr>
              <a:t>Agile </a:t>
            </a:r>
            <a:r>
              <a:rPr lang="en-US" altLang="zh-TW" dirty="0" err="1">
                <a:solidFill>
                  <a:schemeClr val="tx1"/>
                </a:solidFill>
                <a:latin typeface="標楷體" pitchFamily="65" charset="-120"/>
                <a:ea typeface="標楷體" pitchFamily="65" charset="-120"/>
              </a:rPr>
              <a:t>經驗談</a:t>
            </a:r>
            <a:r>
              <a:rPr lang="en-US" altLang="zh-TW" dirty="0">
                <a:solidFill>
                  <a:schemeClr val="tx1"/>
                </a:solidFill>
                <a:latin typeface="標楷體" pitchFamily="65" charset="-120"/>
                <a:ea typeface="標楷體" pitchFamily="65" charset="-120"/>
              </a:rPr>
              <a:t> (Cont.)</a:t>
            </a:r>
            <a:endParaRPr lang="zh-TW" altLang="en-US" dirty="0"/>
          </a:p>
        </p:txBody>
      </p:sp>
    </p:spTree>
    <p:extLst>
      <p:ext uri="{BB962C8B-B14F-4D97-AF65-F5344CB8AC3E}">
        <p14:creationId xmlns:p14="http://schemas.microsoft.com/office/powerpoint/2010/main" val="2059838678"/>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pPr>
              <a:defRPr/>
            </a:pPr>
            <a:fld id="{E16FB82C-F98F-49FE-BCAE-24AA2EF2D1F4}" type="slidenum">
              <a:rPr lang="zh-TW" altLang="en-US" smtClean="0">
                <a:solidFill>
                  <a:schemeClr val="tx1"/>
                </a:solidFill>
              </a:rPr>
              <a:pPr>
                <a:defRPr/>
              </a:pPr>
              <a:t>468</a:t>
            </a:fld>
            <a:endParaRPr lang="en-US" altLang="zh-TW">
              <a:solidFill>
                <a:schemeClr val="tx1"/>
              </a:solidFill>
            </a:endParaRPr>
          </a:p>
        </p:txBody>
      </p:sp>
      <p:sp>
        <p:nvSpPr>
          <p:cNvPr id="328707" name="Rectangle 3"/>
          <p:cNvSpPr>
            <a:spLocks noGrp="1" noChangeArrowheads="1"/>
          </p:cNvSpPr>
          <p:nvPr>
            <p:ph sz="quarter" idx="4294967295"/>
          </p:nvPr>
        </p:nvSpPr>
        <p:spPr>
          <a:xfrm>
            <a:off x="609600" y="1"/>
            <a:ext cx="10972800" cy="6130925"/>
          </a:xfrm>
          <a:prstGeom prst="rect">
            <a:avLst/>
          </a:prstGeom>
        </p:spPr>
        <p:txBody>
          <a:bodyPr/>
          <a:lstStyle/>
          <a:p>
            <a:pPr eaLnBrk="1" hangingPunct="1">
              <a:buFont typeface="Wingdings" pitchFamily="2" charset="2"/>
              <a:buNone/>
              <a:defRPr/>
            </a:pPr>
            <a:r>
              <a:rPr lang="zh-TW" altLang="en-US" sz="6000" dirty="0" smtClean="0">
                <a:solidFill>
                  <a:schemeClr val="tx1"/>
                </a:solidFill>
                <a:ea typeface="標楷體" pitchFamily="65" charset="-120"/>
              </a:rPr>
              <a:t>       </a:t>
            </a:r>
            <a:endParaRPr lang="zh-TW" altLang="en-US" sz="8000" dirty="0" smtClean="0">
              <a:solidFill>
                <a:schemeClr val="tx1"/>
              </a:solidFill>
              <a:ea typeface="標楷體" pitchFamily="65" charset="-120"/>
            </a:endParaRPr>
          </a:p>
          <a:p>
            <a:pPr eaLnBrk="1" hangingPunct="1">
              <a:buFont typeface="Wingdings" pitchFamily="2" charset="2"/>
              <a:buNone/>
              <a:defRPr/>
            </a:pPr>
            <a:r>
              <a:rPr lang="zh-TW" altLang="en-US" sz="17000" dirty="0" smtClean="0">
                <a:solidFill>
                  <a:schemeClr val="tx1"/>
                </a:solidFill>
                <a:ea typeface="標楷體" pitchFamily="65" charset="-120"/>
              </a:rPr>
              <a:t>     </a:t>
            </a:r>
            <a:r>
              <a:rPr lang="zh-TW" altLang="en-US" sz="20000" dirty="0" smtClean="0">
                <a:solidFill>
                  <a:schemeClr val="tx1"/>
                </a:solidFill>
                <a:ea typeface="標楷體" pitchFamily="65" charset="-120"/>
              </a:rPr>
              <a:t>範例</a:t>
            </a:r>
          </a:p>
        </p:txBody>
      </p:sp>
    </p:spTree>
    <p:extLst>
      <p:ext uri="{BB962C8B-B14F-4D97-AF65-F5344CB8AC3E}">
        <p14:creationId xmlns:p14="http://schemas.microsoft.com/office/powerpoint/2010/main" val="726470243"/>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FC1EF62-B142-44E9-ACB1-34FF8DD5ED44}" type="slidenum">
              <a:rPr lang="zh-TW" altLang="en-US" smtClean="0">
                <a:solidFill>
                  <a:schemeClr val="tx1"/>
                </a:solidFill>
              </a:rPr>
              <a:pPr>
                <a:defRPr/>
              </a:pPr>
              <a:t>469</a:t>
            </a:fld>
            <a:endParaRPr lang="en-US" altLang="zh-TW">
              <a:solidFill>
                <a:schemeClr val="tx1"/>
              </a:solidFill>
            </a:endParaRPr>
          </a:p>
        </p:txBody>
      </p:sp>
      <p:sp>
        <p:nvSpPr>
          <p:cNvPr id="17410" name="Rectangle 2"/>
          <p:cNvSpPr>
            <a:spLocks noGrp="1" noChangeArrowheads="1"/>
          </p:cNvSpPr>
          <p:nvPr>
            <p:ph type="title"/>
          </p:nvPr>
        </p:nvSpPr>
        <p:spPr/>
        <p:txBody>
          <a:bodyPr/>
          <a:lstStyle/>
          <a:p>
            <a:pPr eaLnBrk="1" hangingPunct="1">
              <a:defRPr/>
            </a:pPr>
            <a:r>
              <a:rPr lang="zh-TW" altLang="en-US" sz="5400" dirty="0" smtClean="0">
                <a:solidFill>
                  <a:schemeClr val="tx1"/>
                </a:solidFill>
                <a:ea typeface="標楷體" pitchFamily="65" charset="-120"/>
              </a:rPr>
              <a:t>範例一 </a:t>
            </a:r>
            <a:r>
              <a:rPr lang="en-US" altLang="zh-TW" sz="5400" dirty="0" smtClean="0">
                <a:solidFill>
                  <a:schemeClr val="tx1"/>
                </a:solidFill>
                <a:latin typeface="Times New Roman" pitchFamily="18" charset="0"/>
                <a:ea typeface="標楷體" pitchFamily="65" charset="-120"/>
              </a:rPr>
              <a:t>Selection Sort</a:t>
            </a:r>
            <a:r>
              <a:rPr lang="en-US" altLang="zh-TW" sz="5400" dirty="0" smtClean="0">
                <a:solidFill>
                  <a:schemeClr val="tx1"/>
                </a:solidFill>
                <a:ea typeface="標楷體" pitchFamily="65" charset="-120"/>
              </a:rPr>
              <a:t> </a:t>
            </a:r>
            <a:endParaRPr lang="zh-TW" altLang="en-US" sz="5400" dirty="0" smtClean="0">
              <a:solidFill>
                <a:schemeClr val="tx1"/>
              </a:solidFill>
              <a:ea typeface="標楷體" pitchFamily="65" charset="-120"/>
            </a:endParaRPr>
          </a:p>
        </p:txBody>
      </p:sp>
      <p:sp>
        <p:nvSpPr>
          <p:cNvPr id="17411" name="Rectangle 3"/>
          <p:cNvSpPr>
            <a:spLocks noGrp="1" noChangeArrowheads="1"/>
          </p:cNvSpPr>
          <p:nvPr>
            <p:ph sz="quarter" idx="4294967295"/>
          </p:nvPr>
        </p:nvSpPr>
        <p:spPr>
          <a:xfrm>
            <a:off x="1524000" y="2048256"/>
            <a:ext cx="8534400" cy="3538728"/>
          </a:xfrm>
          <a:prstGeom prst="rect">
            <a:avLst/>
          </a:prstGeom>
        </p:spPr>
        <p:txBody>
          <a:bodyPr>
            <a:normAutofit fontScale="92500" lnSpcReduction="10000"/>
          </a:bodyPr>
          <a:lstStyle/>
          <a:p>
            <a:pPr eaLnBrk="1" hangingPunct="1">
              <a:lnSpc>
                <a:spcPct val="90000"/>
              </a:lnSpc>
              <a:buFont typeface="Wingdings" pitchFamily="2" charset="2"/>
              <a:buNone/>
              <a:defRPr/>
            </a:pPr>
            <a:r>
              <a:rPr lang="zh-TW" altLang="en-US" sz="2800" dirty="0" smtClean="0">
                <a:solidFill>
                  <a:schemeClr val="tx1"/>
                </a:solidFill>
                <a:latin typeface="Times New Roman" pitchFamily="18" charset="0"/>
                <a:ea typeface="標楷體" pitchFamily="65" charset="-120"/>
              </a:rPr>
              <a:t> 本例闡釋</a:t>
            </a:r>
            <a:r>
              <a:rPr lang="en-US" altLang="zh-TW" sz="2800" dirty="0" smtClean="0">
                <a:solidFill>
                  <a:schemeClr val="tx1"/>
                </a:solidFill>
                <a:latin typeface="Times New Roman" pitchFamily="18" charset="0"/>
                <a:ea typeface="標楷體" pitchFamily="65" charset="-120"/>
              </a:rPr>
              <a:t>:</a:t>
            </a: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a:t>
            </a:r>
            <a:r>
              <a:rPr lang="en-US" altLang="zh-TW" sz="4400" dirty="0" smtClean="0">
                <a:solidFill>
                  <a:schemeClr val="tx1"/>
                </a:solidFill>
                <a:latin typeface="Times New Roman" pitchFamily="18" charset="0"/>
                <a:ea typeface="標楷體" pitchFamily="65" charset="-120"/>
              </a:rPr>
              <a:t>Test Case,</a:t>
            </a:r>
          </a:p>
          <a:p>
            <a:pPr eaLnBrk="1" hangingPunct="1">
              <a:lnSpc>
                <a:spcPct val="90000"/>
              </a:lnSpc>
              <a:buFont typeface="Wingdings" pitchFamily="2" charset="2"/>
              <a:buNone/>
              <a:defRPr/>
            </a:pPr>
            <a:r>
              <a:rPr lang="en-US" altLang="zh-TW" sz="4400" dirty="0" smtClean="0">
                <a:solidFill>
                  <a:schemeClr val="tx1"/>
                </a:solidFill>
                <a:latin typeface="Times New Roman" pitchFamily="18" charset="0"/>
                <a:ea typeface="標楷體" pitchFamily="65" charset="-120"/>
              </a:rPr>
              <a:t>           Test Code,</a:t>
            </a:r>
          </a:p>
          <a:p>
            <a:pPr eaLnBrk="1" hangingPunct="1">
              <a:lnSpc>
                <a:spcPct val="90000"/>
              </a:lnSpc>
              <a:buFont typeface="Wingdings" pitchFamily="2" charset="2"/>
              <a:buNone/>
              <a:defRPr/>
            </a:pPr>
            <a:r>
              <a:rPr lang="en-US" altLang="zh-TW" sz="4400" dirty="0" smtClean="0">
                <a:solidFill>
                  <a:schemeClr val="tx1"/>
                </a:solidFill>
                <a:latin typeface="Times New Roman" pitchFamily="18" charset="0"/>
                <a:ea typeface="標楷體" pitchFamily="65" charset="-120"/>
              </a:rPr>
              <a:t>           Design Sketch,                          </a:t>
            </a:r>
          </a:p>
          <a:p>
            <a:pPr eaLnBrk="1" hangingPunct="1">
              <a:lnSpc>
                <a:spcPct val="90000"/>
              </a:lnSpc>
              <a:buFont typeface="Wingdings" pitchFamily="2" charset="2"/>
              <a:buNone/>
              <a:defRPr/>
            </a:pPr>
            <a:r>
              <a:rPr lang="en-US" altLang="zh-TW" sz="4400" dirty="0" smtClean="0">
                <a:solidFill>
                  <a:schemeClr val="tx1"/>
                </a:solidFill>
                <a:latin typeface="Times New Roman" pitchFamily="18" charset="0"/>
                <a:ea typeface="標楷體" pitchFamily="65" charset="-120"/>
              </a:rPr>
              <a:t>           Pseudo Code,</a:t>
            </a:r>
          </a:p>
          <a:p>
            <a:pPr eaLnBrk="1" hangingPunct="1">
              <a:lnSpc>
                <a:spcPct val="90000"/>
              </a:lnSpc>
              <a:buFont typeface="Wingdings" pitchFamily="2" charset="2"/>
              <a:buNone/>
              <a:defRPr/>
            </a:pPr>
            <a:r>
              <a:rPr lang="en-US" altLang="zh-TW" sz="4400" dirty="0" smtClean="0">
                <a:solidFill>
                  <a:schemeClr val="tx1"/>
                </a:solidFill>
                <a:latin typeface="Times New Roman" pitchFamily="18" charset="0"/>
                <a:ea typeface="標楷體" pitchFamily="65" charset="-120"/>
              </a:rPr>
              <a:t>           Maintenance.</a:t>
            </a:r>
          </a:p>
        </p:txBody>
      </p:sp>
    </p:spTree>
    <p:extLst>
      <p:ext uri="{BB962C8B-B14F-4D97-AF65-F5344CB8AC3E}">
        <p14:creationId xmlns:p14="http://schemas.microsoft.com/office/powerpoint/2010/main" val="5218658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3DAE4D7-3BC8-4203-9382-284BCB1B12C5}" type="slidenum">
              <a:rPr lang="zh-TW" altLang="en-US" smtClean="0"/>
              <a:pPr>
                <a:defRPr/>
              </a:pPr>
              <a:t>47</a:t>
            </a:fld>
            <a:endParaRPr lang="en-US" altLang="zh-TW"/>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敏捷方法 減少文件</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993392"/>
            <a:ext cx="10972800" cy="4137534"/>
          </a:xfrm>
          <a:prstGeom prst="rect">
            <a:avLst/>
          </a:prstGeom>
        </p:spPr>
        <p:txBody>
          <a:bodyPr/>
          <a:lstStyle/>
          <a:p>
            <a:pPr>
              <a:defRPr/>
            </a:pPr>
            <a:r>
              <a:rPr lang="zh-TW" altLang="en-US" dirty="0" smtClean="0">
                <a:solidFill>
                  <a:schemeClr val="tx1"/>
                </a:solidFill>
                <a:latin typeface="標楷體" pitchFamily="65" charset="-120"/>
                <a:ea typeface="標楷體" pitchFamily="65" charset="-120"/>
              </a:rPr>
              <a:t>傳統軟工</a:t>
            </a:r>
            <a:r>
              <a:rPr lang="en-US" altLang="zh-TW" dirty="0" smtClean="0">
                <a:solidFill>
                  <a:schemeClr val="tx1"/>
                </a:solidFill>
                <a:latin typeface="標楷體" pitchFamily="65" charset="-120"/>
                <a:ea typeface="標楷體" pitchFamily="65" charset="-120"/>
              </a:rPr>
              <a:t>CMMI</a:t>
            </a:r>
            <a:r>
              <a:rPr lang="zh-TW" altLang="en-US" dirty="0" smtClean="0">
                <a:solidFill>
                  <a:schemeClr val="tx1"/>
                </a:solidFill>
                <a:latin typeface="標楷體" pitchFamily="65" charset="-120"/>
                <a:ea typeface="標楷體" pitchFamily="65" charset="-120"/>
              </a:rPr>
              <a:t>採工廠思維：視軟體工程師為</a:t>
            </a:r>
            <a:r>
              <a:rPr lang="zh-TW" altLang="en-US" dirty="0" smtClean="0">
                <a:solidFill>
                  <a:srgbClr val="FF0000"/>
                </a:solidFill>
                <a:latin typeface="微軟正黑體" pitchFamily="34" charset="-120"/>
                <a:ea typeface="微軟正黑體" pitchFamily="34" charset="-120"/>
              </a:rPr>
              <a:t>被動</a:t>
            </a:r>
            <a:r>
              <a:rPr lang="zh-TW" altLang="en-US" dirty="0" smtClean="0">
                <a:solidFill>
                  <a:schemeClr val="tx1"/>
                </a:solidFill>
                <a:latin typeface="標楷體" pitchFamily="65" charset="-120"/>
                <a:ea typeface="標楷體" pitchFamily="65" charset="-120"/>
              </a:rPr>
              <a:t>的工人，</a:t>
            </a:r>
            <a:endParaRPr lang="en-US" altLang="zh-TW" dirty="0" smtClean="0">
              <a:solidFill>
                <a:schemeClr val="tx1"/>
              </a:solidFill>
              <a:latin typeface="標楷體" pitchFamily="65" charset="-120"/>
              <a:ea typeface="標楷體" pitchFamily="65" charset="-120"/>
            </a:endParaRPr>
          </a:p>
          <a:p>
            <a:pPr>
              <a:buNone/>
              <a:defRPr/>
            </a:pPr>
            <a:r>
              <a:rPr lang="zh-TW" altLang="en-US" dirty="0" smtClean="0">
                <a:solidFill>
                  <a:schemeClr val="tx1"/>
                </a:solidFill>
                <a:latin typeface="標楷體" pitchFamily="65" charset="-120"/>
                <a:ea typeface="標楷體" pitchFamily="65" charset="-120"/>
              </a:rPr>
              <a:t>  故訂出很多考核評量辦法 台灣學生從小應付考試，很被動的</a:t>
            </a:r>
            <a:endParaRPr lang="en-US" altLang="zh-TW" dirty="0" smtClean="0">
              <a:solidFill>
                <a:schemeClr val="tx1"/>
              </a:solidFill>
              <a:latin typeface="標楷體" pitchFamily="65" charset="-120"/>
              <a:ea typeface="標楷體" pitchFamily="65" charset="-120"/>
            </a:endParaRPr>
          </a:p>
          <a:p>
            <a:pPr>
              <a:buNone/>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相反的，敏捷方法則：提升為</a:t>
            </a:r>
            <a:r>
              <a:rPr lang="zh-TW" altLang="en-US" dirty="0" smtClean="0">
                <a:solidFill>
                  <a:srgbClr val="FF0000"/>
                </a:solidFill>
                <a:latin typeface="微軟正黑體" pitchFamily="34" charset="-120"/>
                <a:ea typeface="微軟正黑體" pitchFamily="34" charset="-120"/>
              </a:rPr>
              <a:t>主動</a:t>
            </a:r>
            <a:r>
              <a:rPr lang="zh-TW" altLang="en-US" dirty="0" smtClean="0">
                <a:solidFill>
                  <a:schemeClr val="tx1"/>
                </a:solidFill>
                <a:latin typeface="標楷體" pitchFamily="65" charset="-120"/>
                <a:ea typeface="標楷體" pitchFamily="65" charset="-120"/>
              </a:rPr>
              <a:t>負責的人</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改造的生命</a:t>
            </a:r>
            <a:r>
              <a:rPr lang="en-US" altLang="zh-TW" dirty="0" smtClean="0">
                <a:solidFill>
                  <a:schemeClr val="tx1"/>
                </a:solidFill>
                <a:latin typeface="標楷體" pitchFamily="65" charset="-120"/>
                <a:ea typeface="標楷體" pitchFamily="65" charset="-120"/>
              </a:rPr>
              <a:t> changed human life)</a:t>
            </a:r>
            <a:r>
              <a:rPr lang="zh-TW" altLang="en-US" dirty="0" smtClean="0">
                <a:solidFill>
                  <a:schemeClr val="tx1"/>
                </a:solidFill>
                <a:latin typeface="標楷體" pitchFamily="65" charset="-120"/>
                <a:ea typeface="標楷體" pitchFamily="65" charset="-120"/>
              </a:rPr>
              <a:t>，所以辦法</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及相</a:t>
            </a:r>
            <a:r>
              <a:rPr lang="zh-TW" altLang="en-US" dirty="0" smtClean="0">
                <a:solidFill>
                  <a:schemeClr val="tx1"/>
                </a:solidFill>
                <a:latin typeface="標楷體" pitchFamily="65" charset="-120"/>
                <a:ea typeface="標楷體" pitchFamily="65" charset="-120"/>
              </a:rPr>
              <a:t>關</a:t>
            </a:r>
            <a:r>
              <a:rPr lang="en-US" altLang="zh-TW" dirty="0" err="1" smtClean="0">
                <a:solidFill>
                  <a:schemeClr val="tx1"/>
                </a:solidFill>
                <a:latin typeface="標楷體" pitchFamily="65" charset="-120"/>
                <a:ea typeface="標楷體" pitchFamily="65" charset="-120"/>
              </a:rPr>
              <a:t>文件</a:t>
            </a:r>
            <a:r>
              <a:rPr lang="en-US" altLang="zh-TW" dirty="0" smtClean="0">
                <a:solidFill>
                  <a:schemeClr val="tx1"/>
                </a:solidFill>
                <a:latin typeface="標楷體" pitchFamily="65" charset="-120"/>
                <a:ea typeface="標楷體" pitchFamily="65" charset="-120"/>
              </a:rPr>
              <a:t>)</a:t>
            </a:r>
            <a:r>
              <a:rPr lang="en-US" altLang="zh-TW" dirty="0" err="1" smtClean="0">
                <a:solidFill>
                  <a:schemeClr val="tx1"/>
                </a:solidFill>
                <a:latin typeface="標楷體" pitchFamily="65" charset="-120"/>
                <a:ea typeface="標楷體" pitchFamily="65" charset="-120"/>
              </a:rPr>
              <a:t>就消失了</a:t>
            </a:r>
            <a:endParaRPr lang="en-US" altLang="zh-TW" dirty="0" smtClean="0">
              <a:solidFill>
                <a:schemeClr val="tx1"/>
              </a:solidFill>
              <a:latin typeface="標楷體" pitchFamily="65" charset="-120"/>
              <a:ea typeface="標楷體" pitchFamily="65" charset="-120"/>
            </a:endParaRPr>
          </a:p>
          <a:p>
            <a:pPr>
              <a:defRPr/>
            </a:pPr>
            <a:endParaRPr lang="en-US" altLang="zh-TW" dirty="0" smtClean="0">
              <a:solidFill>
                <a:schemeClr val="tx1"/>
              </a:solidFill>
              <a:latin typeface="標楷體" pitchFamily="65" charset="-120"/>
              <a:ea typeface="標楷體" pitchFamily="65" charset="-120"/>
            </a:endParaRPr>
          </a:p>
          <a:p>
            <a:pPr>
              <a:defRPr/>
            </a:pPr>
            <a:r>
              <a:rPr lang="zh-TW" altLang="en-US" b="1" dirty="0" smtClean="0">
                <a:solidFill>
                  <a:schemeClr val="tx1"/>
                </a:solidFill>
                <a:latin typeface="微軟正黑體" pitchFamily="34" charset="-120"/>
                <a:ea typeface="微軟正黑體" pitchFamily="34" charset="-120"/>
              </a:rPr>
              <a:t>例子</a:t>
            </a:r>
            <a:r>
              <a:rPr lang="en-US" altLang="zh-TW" b="1" dirty="0" smtClean="0">
                <a:solidFill>
                  <a:schemeClr val="tx1"/>
                </a:solidFill>
                <a:latin typeface="微軟正黑體" pitchFamily="34" charset="-120"/>
                <a:ea typeface="微軟正黑體" pitchFamily="34" charset="-120"/>
              </a:rPr>
              <a:t>:</a:t>
            </a: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如要考核</a:t>
            </a:r>
            <a:r>
              <a:rPr lang="en-US" altLang="zh-TW" dirty="0" smtClean="0">
                <a:solidFill>
                  <a:schemeClr val="tx1"/>
                </a:solidFill>
                <a:latin typeface="標楷體" pitchFamily="65" charset="-120"/>
                <a:ea typeface="標楷體" pitchFamily="65" charset="-120"/>
              </a:rPr>
              <a:t> pair </a:t>
            </a:r>
            <a:r>
              <a:rPr lang="en-US" altLang="zh-TW" dirty="0" err="1" smtClean="0">
                <a:solidFill>
                  <a:schemeClr val="tx1"/>
                </a:solidFill>
                <a:latin typeface="標楷體" pitchFamily="65" charset="-120"/>
                <a:ea typeface="標楷體" pitchFamily="65" charset="-120"/>
              </a:rPr>
              <a:t>programming，則</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工程師每天要寫報告，秘書每週做報表，經理每週審閱報表</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347380238"/>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0D2B0BE-2D9D-414F-AA47-42DAA7540A57}" type="slidenum">
              <a:rPr lang="zh-TW" altLang="en-US" smtClean="0">
                <a:solidFill>
                  <a:schemeClr val="tx1"/>
                </a:solidFill>
              </a:rPr>
              <a:pPr>
                <a:defRPr/>
              </a:pPr>
              <a:t>470</a:t>
            </a:fld>
            <a:endParaRPr lang="en-US" altLang="zh-TW">
              <a:solidFill>
                <a:schemeClr val="tx1"/>
              </a:solidFill>
            </a:endParaRPr>
          </a:p>
        </p:txBody>
      </p:sp>
      <p:sp>
        <p:nvSpPr>
          <p:cNvPr id="18434" name="Rectangle 2"/>
          <p:cNvSpPr>
            <a:spLocks noGrp="1" noChangeArrowheads="1"/>
          </p:cNvSpPr>
          <p:nvPr>
            <p:ph type="title"/>
          </p:nvPr>
        </p:nvSpPr>
        <p:spPr/>
        <p:txBody>
          <a:bodyPr/>
          <a:lstStyle/>
          <a:p>
            <a:pPr eaLnBrk="1" hangingPunct="1">
              <a:defRPr/>
            </a:pPr>
            <a:r>
              <a:rPr lang="en-US" altLang="zh-TW" smtClean="0">
                <a:solidFill>
                  <a:schemeClr val="tx1"/>
                </a:solidFill>
                <a:latin typeface="Times New Roman" pitchFamily="18" charset="0"/>
              </a:rPr>
              <a:t>Test Case</a:t>
            </a:r>
          </a:p>
        </p:txBody>
      </p:sp>
      <p:sp>
        <p:nvSpPr>
          <p:cNvPr id="18435" name="Rectangle 3"/>
          <p:cNvSpPr>
            <a:spLocks noGrp="1" noChangeArrowheads="1"/>
          </p:cNvSpPr>
          <p:nvPr>
            <p:ph sz="quarter" idx="4294967295"/>
          </p:nvPr>
        </p:nvSpPr>
        <p:spPr>
          <a:xfrm>
            <a:off x="1523999" y="1947671"/>
            <a:ext cx="8669867" cy="3978995"/>
          </a:xfrm>
          <a:prstGeom prst="rect">
            <a:avLst/>
          </a:prstGeom>
        </p:spPr>
        <p:txBody>
          <a:bodyPr>
            <a:noAutofit/>
          </a:bodyPr>
          <a:lstStyle/>
          <a:p>
            <a:pPr marL="609600" indent="-609600" eaLnBrk="1" hangingPunct="1">
              <a:buClr>
                <a:schemeClr val="bg2"/>
              </a:buClr>
              <a:defRPr/>
            </a:pPr>
            <a:r>
              <a:rPr lang="en-US" altLang="zh-TW" dirty="0" smtClean="0">
                <a:solidFill>
                  <a:schemeClr val="tx1"/>
                </a:solidFill>
                <a:latin typeface="Times New Roman" pitchFamily="18" charset="0"/>
                <a:ea typeface="標楷體" pitchFamily="65" charset="-120"/>
              </a:rPr>
              <a:t>Creating unit test cases</a:t>
            </a:r>
          </a:p>
          <a:p>
            <a:pPr marL="990600" lvl="1" indent="-533400" eaLnBrk="1" hangingPunct="1">
              <a:buClr>
                <a:schemeClr val="bg2"/>
              </a:buClr>
              <a:defRPr/>
            </a:pPr>
            <a:r>
              <a:rPr lang="en-US" altLang="zh-TW" sz="2400" dirty="0" smtClean="0">
                <a:solidFill>
                  <a:schemeClr val="tx1"/>
                </a:solidFill>
                <a:latin typeface="Times New Roman" pitchFamily="18" charset="0"/>
                <a:ea typeface="標楷體" pitchFamily="65" charset="-120"/>
              </a:rPr>
              <a:t>Post-condition</a:t>
            </a:r>
            <a:r>
              <a:rPr lang="zh-TW" altLang="en-US" sz="2400" dirty="0" smtClean="0">
                <a:solidFill>
                  <a:schemeClr val="tx1"/>
                </a:solidFill>
                <a:latin typeface="Times New Roman" pitchFamily="18" charset="0"/>
                <a:ea typeface="標楷體" pitchFamily="65" charset="-120"/>
              </a:rPr>
              <a:t>：數列元素為自然數，</a:t>
            </a:r>
          </a:p>
          <a:p>
            <a:pPr marL="990600" lvl="1" indent="-533400" eaLnBrk="1" hangingPunct="1">
              <a:buClr>
                <a:schemeClr val="bg2"/>
              </a:buClr>
              <a:buFontTx/>
              <a:buNone/>
              <a:defRPr/>
            </a:pPr>
            <a:r>
              <a:rPr lang="zh-TW" altLang="en-US" sz="2400" dirty="0" smtClean="0">
                <a:solidFill>
                  <a:schemeClr val="tx1"/>
                </a:solidFill>
                <a:latin typeface="Times New Roman" pitchFamily="18" charset="0"/>
                <a:ea typeface="標楷體" pitchFamily="65" charset="-120"/>
              </a:rPr>
              <a:t>                                 且由小到大排序。</a:t>
            </a:r>
          </a:p>
          <a:p>
            <a:pPr marL="990600" lvl="1" indent="-533400" eaLnBrk="1" hangingPunct="1">
              <a:buClr>
                <a:schemeClr val="bg2"/>
              </a:buClr>
              <a:defRPr/>
            </a:pPr>
            <a:r>
              <a:rPr lang="en-US" altLang="zh-TW" sz="2400" dirty="0" smtClean="0">
                <a:solidFill>
                  <a:schemeClr val="tx1"/>
                </a:solidFill>
                <a:latin typeface="Times New Roman" pitchFamily="18" charset="0"/>
                <a:ea typeface="標楷體" pitchFamily="65" charset="-120"/>
              </a:rPr>
              <a:t>Pre-condition</a:t>
            </a:r>
            <a:r>
              <a:rPr lang="zh-TW" altLang="en-US" sz="2400" dirty="0" smtClean="0">
                <a:solidFill>
                  <a:schemeClr val="tx1"/>
                </a:solidFill>
                <a:latin typeface="Times New Roman" pitchFamily="18" charset="0"/>
                <a:ea typeface="標楷體" pitchFamily="65" charset="-120"/>
              </a:rPr>
              <a:t>：數列元素為自然數，</a:t>
            </a:r>
          </a:p>
          <a:p>
            <a:pPr marL="990600" lvl="1" indent="-533400" eaLnBrk="1" hangingPunct="1">
              <a:buClr>
                <a:schemeClr val="bg2"/>
              </a:buClr>
              <a:buFontTx/>
              <a:buNone/>
              <a:defRPr/>
            </a:pPr>
            <a:r>
              <a:rPr lang="zh-TW" altLang="en-US" sz="2400" dirty="0" smtClean="0">
                <a:solidFill>
                  <a:schemeClr val="tx1"/>
                </a:solidFill>
                <a:latin typeface="Times New Roman" pitchFamily="18" charset="0"/>
                <a:ea typeface="標楷體" pitchFamily="65" charset="-120"/>
              </a:rPr>
              <a:t>                                可能有以下情形：</a:t>
            </a:r>
          </a:p>
          <a:p>
            <a:pPr marL="1371600" lvl="2" indent="-457200" eaLnBrk="1" hangingPunct="1">
              <a:buClr>
                <a:schemeClr val="bg2"/>
              </a:buClr>
              <a:buFontTx/>
              <a:buNone/>
              <a:defRPr/>
            </a:pPr>
            <a:r>
              <a:rPr lang="en-US" altLang="zh-TW" sz="2400" dirty="0" smtClean="0">
                <a:solidFill>
                  <a:schemeClr val="tx1"/>
                </a:solidFill>
                <a:latin typeface="Times New Roman" pitchFamily="18" charset="0"/>
                <a:ea typeface="標楷體" pitchFamily="65" charset="-120"/>
              </a:rPr>
              <a:t>        1.   </a:t>
            </a:r>
            <a:r>
              <a:rPr lang="zh-TW" altLang="en-US" sz="2400" dirty="0" smtClean="0">
                <a:solidFill>
                  <a:schemeClr val="tx1"/>
                </a:solidFill>
                <a:latin typeface="Times New Roman" pitchFamily="18" charset="0"/>
                <a:ea typeface="標楷體" pitchFamily="65" charset="-120"/>
              </a:rPr>
              <a:t>數列元素皆不同</a:t>
            </a:r>
          </a:p>
          <a:p>
            <a:pPr marL="1371600" lvl="2" indent="-457200" eaLnBrk="1" hangingPunct="1">
              <a:buClr>
                <a:schemeClr val="bg2"/>
              </a:buClr>
              <a:buFontTx/>
              <a:buNone/>
              <a:defRPr/>
            </a:pPr>
            <a:r>
              <a:rPr lang="en-US" altLang="zh-TW" sz="2400" dirty="0" smtClean="0">
                <a:solidFill>
                  <a:schemeClr val="tx1"/>
                </a:solidFill>
                <a:latin typeface="Times New Roman" pitchFamily="18" charset="0"/>
                <a:ea typeface="標楷體" pitchFamily="65" charset="-120"/>
              </a:rPr>
              <a:t>        2.   </a:t>
            </a:r>
            <a:r>
              <a:rPr lang="zh-TW" altLang="en-US" sz="2400" dirty="0" smtClean="0">
                <a:solidFill>
                  <a:schemeClr val="tx1"/>
                </a:solidFill>
                <a:latin typeface="Times New Roman" pitchFamily="18" charset="0"/>
                <a:ea typeface="標楷體" pitchFamily="65" charset="-120"/>
              </a:rPr>
              <a:t>所有數列元素皆相同</a:t>
            </a:r>
          </a:p>
          <a:p>
            <a:pPr marL="1371600" lvl="2" indent="-457200" eaLnBrk="1" hangingPunct="1">
              <a:buClr>
                <a:schemeClr val="bg2"/>
              </a:buClr>
              <a:buFontTx/>
              <a:buNone/>
              <a:defRPr/>
            </a:pPr>
            <a:r>
              <a:rPr lang="en-US" altLang="zh-TW" sz="2400" dirty="0" smtClean="0">
                <a:solidFill>
                  <a:schemeClr val="tx1"/>
                </a:solidFill>
                <a:latin typeface="Times New Roman" pitchFamily="18" charset="0"/>
                <a:ea typeface="標楷體" pitchFamily="65" charset="-120"/>
              </a:rPr>
              <a:t>        3.   </a:t>
            </a:r>
            <a:r>
              <a:rPr lang="zh-TW" altLang="en-US" sz="2400" dirty="0" smtClean="0">
                <a:solidFill>
                  <a:schemeClr val="tx1"/>
                </a:solidFill>
                <a:latin typeface="Times New Roman" pitchFamily="18" charset="0"/>
                <a:ea typeface="標楷體" pitchFamily="65" charset="-120"/>
              </a:rPr>
              <a:t>數列元素部分相同</a:t>
            </a:r>
          </a:p>
        </p:txBody>
      </p:sp>
    </p:spTree>
    <p:extLst>
      <p:ext uri="{BB962C8B-B14F-4D97-AF65-F5344CB8AC3E}">
        <p14:creationId xmlns:p14="http://schemas.microsoft.com/office/powerpoint/2010/main" val="3269877076"/>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C8AF03C-E132-4EA5-9925-D782F7490C60}" type="slidenum">
              <a:rPr lang="zh-TW" altLang="en-US" smtClean="0">
                <a:solidFill>
                  <a:schemeClr val="tx1"/>
                </a:solidFill>
              </a:rPr>
              <a:pPr>
                <a:defRPr/>
              </a:pPr>
              <a:t>471</a:t>
            </a:fld>
            <a:endParaRPr lang="en-US" altLang="zh-TW">
              <a:solidFill>
                <a:schemeClr val="tx1"/>
              </a:solidFill>
            </a:endParaRPr>
          </a:p>
        </p:txBody>
      </p:sp>
      <p:sp>
        <p:nvSpPr>
          <p:cNvPr id="19458"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Test Case (Cont.)</a:t>
            </a:r>
          </a:p>
        </p:txBody>
      </p:sp>
      <p:sp>
        <p:nvSpPr>
          <p:cNvPr id="19459" name="Rectangle 3"/>
          <p:cNvSpPr>
            <a:spLocks noGrp="1" noChangeArrowheads="1"/>
          </p:cNvSpPr>
          <p:nvPr>
            <p:ph sz="quarter" idx="4294967295"/>
          </p:nvPr>
        </p:nvSpPr>
        <p:spPr>
          <a:xfrm>
            <a:off x="1524000" y="1700784"/>
            <a:ext cx="8534400" cy="3502152"/>
          </a:xfrm>
          <a:prstGeom prst="rect">
            <a:avLst/>
          </a:prstGeom>
        </p:spPr>
        <p:txBody>
          <a:bodyPr>
            <a:normAutofit/>
          </a:bodyPr>
          <a:lstStyle/>
          <a:p>
            <a:pPr eaLnBrk="1" hangingPunct="1">
              <a:lnSpc>
                <a:spcPct val="90000"/>
              </a:lnSpc>
              <a:buClr>
                <a:schemeClr val="bg2"/>
              </a:buClr>
              <a:defRPr/>
            </a:pPr>
            <a:r>
              <a:rPr lang="zh-TW" altLang="en-US" dirty="0" smtClean="0">
                <a:solidFill>
                  <a:schemeClr val="tx1"/>
                </a:solidFill>
                <a:latin typeface="Times New Roman" pitchFamily="18" charset="0"/>
                <a:ea typeface="標楷體" pitchFamily="65" charset="-120"/>
              </a:rPr>
              <a:t>依據以上列舉情形，設計以下</a:t>
            </a:r>
            <a:r>
              <a:rPr lang="en-US" altLang="zh-TW" dirty="0" smtClean="0">
                <a:solidFill>
                  <a:schemeClr val="tx1"/>
                </a:solidFill>
                <a:latin typeface="Times New Roman" pitchFamily="18" charset="0"/>
                <a:ea typeface="標楷體" pitchFamily="65" charset="-120"/>
              </a:rPr>
              <a:t>test cases</a:t>
            </a:r>
            <a:r>
              <a:rPr lang="zh-TW" altLang="en-US" dirty="0" smtClean="0">
                <a:solidFill>
                  <a:schemeClr val="tx1"/>
                </a:solidFill>
                <a:latin typeface="Times New Roman" pitchFamily="18" charset="0"/>
                <a:ea typeface="標楷體" pitchFamily="65" charset="-120"/>
              </a:rPr>
              <a:t>：</a:t>
            </a:r>
          </a:p>
          <a:p>
            <a:pPr lvl="1" eaLnBrk="1" hangingPunct="1">
              <a:lnSpc>
                <a:spcPct val="90000"/>
              </a:lnSpc>
              <a:buClr>
                <a:schemeClr val="bg2"/>
              </a:buClr>
              <a:buFontTx/>
              <a:buNone/>
              <a:defRPr/>
            </a:pPr>
            <a:r>
              <a:rPr lang="en-US" altLang="zh-TW" dirty="0" smtClean="0">
                <a:solidFill>
                  <a:schemeClr val="tx1"/>
                </a:solidFill>
                <a:latin typeface="Times New Roman" pitchFamily="18" charset="0"/>
                <a:ea typeface="標楷體" pitchFamily="65" charset="-120"/>
              </a:rPr>
              <a:t>1. </a:t>
            </a:r>
            <a:r>
              <a:rPr lang="zh-TW" altLang="en-US" dirty="0" smtClean="0">
                <a:solidFill>
                  <a:schemeClr val="tx1"/>
                </a:solidFill>
                <a:latin typeface="Times New Roman" pitchFamily="18" charset="0"/>
                <a:ea typeface="標楷體" pitchFamily="65" charset="-120"/>
              </a:rPr>
              <a:t>數列元素皆不同</a:t>
            </a:r>
          </a:p>
          <a:p>
            <a:pPr lvl="2" eaLnBrk="1" hangingPunct="1">
              <a:lnSpc>
                <a:spcPct val="90000"/>
              </a:lnSpc>
              <a:buClr>
                <a:schemeClr val="bg2"/>
              </a:buClr>
              <a:defRPr/>
            </a:pPr>
            <a:r>
              <a:rPr lang="en-US" altLang="zh-TW" dirty="0" smtClean="0">
                <a:solidFill>
                  <a:schemeClr val="tx1"/>
                </a:solidFill>
                <a:latin typeface="Times New Roman" pitchFamily="18" charset="0"/>
                <a:ea typeface="標楷體" pitchFamily="65" charset="-120"/>
              </a:rPr>
              <a:t>Input</a:t>
            </a:r>
            <a:r>
              <a:rPr lang="zh-TW" altLang="en-US" dirty="0" smtClean="0">
                <a:solidFill>
                  <a:schemeClr val="tx1"/>
                </a:solidFill>
                <a:latin typeface="Times New Roman" pitchFamily="18" charset="0"/>
                <a:ea typeface="標楷體" pitchFamily="65" charset="-120"/>
              </a:rPr>
              <a:t>：</a:t>
            </a:r>
            <a:r>
              <a:rPr lang="en-US" altLang="zh-TW" dirty="0" smtClean="0">
                <a:solidFill>
                  <a:schemeClr val="tx1"/>
                </a:solidFill>
                <a:latin typeface="Times New Roman" pitchFamily="18" charset="0"/>
                <a:ea typeface="標楷體" pitchFamily="65" charset="-120"/>
              </a:rPr>
              <a:t>{3,1,4,2}</a:t>
            </a:r>
          </a:p>
          <a:p>
            <a:pPr lvl="2" eaLnBrk="1" hangingPunct="1">
              <a:lnSpc>
                <a:spcPct val="90000"/>
              </a:lnSpc>
              <a:buClr>
                <a:schemeClr val="bg2"/>
              </a:buClr>
              <a:defRPr/>
            </a:pPr>
            <a:r>
              <a:rPr lang="en-US" altLang="zh-TW" dirty="0" smtClean="0">
                <a:solidFill>
                  <a:schemeClr val="tx1"/>
                </a:solidFill>
                <a:latin typeface="Times New Roman" pitchFamily="18" charset="0"/>
                <a:ea typeface="標楷體" pitchFamily="65" charset="-120"/>
              </a:rPr>
              <a:t>Expected Result</a:t>
            </a:r>
            <a:r>
              <a:rPr lang="zh-TW" altLang="en-US" dirty="0" smtClean="0">
                <a:solidFill>
                  <a:schemeClr val="tx1"/>
                </a:solidFill>
                <a:latin typeface="Times New Roman" pitchFamily="18" charset="0"/>
                <a:ea typeface="標楷體" pitchFamily="65" charset="-120"/>
              </a:rPr>
              <a:t>：</a:t>
            </a:r>
            <a:r>
              <a:rPr lang="en-US" altLang="zh-TW" dirty="0" smtClean="0">
                <a:solidFill>
                  <a:schemeClr val="tx1"/>
                </a:solidFill>
                <a:latin typeface="Times New Roman" pitchFamily="18" charset="0"/>
                <a:ea typeface="標楷體" pitchFamily="65" charset="-120"/>
              </a:rPr>
              <a:t>{1,2,3,4}</a:t>
            </a:r>
          </a:p>
          <a:p>
            <a:pPr lvl="1" eaLnBrk="1" hangingPunct="1">
              <a:lnSpc>
                <a:spcPct val="90000"/>
              </a:lnSpc>
              <a:buClr>
                <a:schemeClr val="bg2"/>
              </a:buClr>
              <a:buFontTx/>
              <a:buNone/>
              <a:defRPr/>
            </a:pPr>
            <a:r>
              <a:rPr lang="en-US" altLang="zh-TW" dirty="0" smtClean="0">
                <a:solidFill>
                  <a:schemeClr val="tx1"/>
                </a:solidFill>
                <a:latin typeface="Times New Roman" pitchFamily="18" charset="0"/>
                <a:ea typeface="標楷體" pitchFamily="65" charset="-120"/>
              </a:rPr>
              <a:t>2. </a:t>
            </a:r>
            <a:r>
              <a:rPr lang="zh-TW" altLang="en-US" dirty="0" smtClean="0">
                <a:solidFill>
                  <a:schemeClr val="tx1"/>
                </a:solidFill>
                <a:latin typeface="Times New Roman" pitchFamily="18" charset="0"/>
                <a:ea typeface="標楷體" pitchFamily="65" charset="-120"/>
              </a:rPr>
              <a:t>所有數列元素皆相同</a:t>
            </a:r>
          </a:p>
          <a:p>
            <a:pPr lvl="2" eaLnBrk="1" hangingPunct="1">
              <a:lnSpc>
                <a:spcPct val="90000"/>
              </a:lnSpc>
              <a:buClr>
                <a:schemeClr val="bg2"/>
              </a:buClr>
              <a:defRPr/>
            </a:pPr>
            <a:r>
              <a:rPr lang="en-US" altLang="zh-TW" dirty="0" smtClean="0">
                <a:solidFill>
                  <a:schemeClr val="tx1"/>
                </a:solidFill>
                <a:latin typeface="Times New Roman" pitchFamily="18" charset="0"/>
                <a:ea typeface="標楷體" pitchFamily="65" charset="-120"/>
              </a:rPr>
              <a:t>Input</a:t>
            </a:r>
            <a:r>
              <a:rPr lang="zh-TW" altLang="en-US" dirty="0" smtClean="0">
                <a:solidFill>
                  <a:schemeClr val="tx1"/>
                </a:solidFill>
                <a:latin typeface="Times New Roman" pitchFamily="18" charset="0"/>
                <a:ea typeface="標楷體" pitchFamily="65" charset="-120"/>
              </a:rPr>
              <a:t>：</a:t>
            </a:r>
            <a:r>
              <a:rPr lang="en-US" altLang="zh-TW" dirty="0" smtClean="0">
                <a:solidFill>
                  <a:schemeClr val="tx1"/>
                </a:solidFill>
                <a:latin typeface="Times New Roman" pitchFamily="18" charset="0"/>
                <a:ea typeface="標楷體" pitchFamily="65" charset="-120"/>
              </a:rPr>
              <a:t>{1,1,1,1}</a:t>
            </a:r>
          </a:p>
          <a:p>
            <a:pPr lvl="2">
              <a:lnSpc>
                <a:spcPct val="90000"/>
              </a:lnSpc>
              <a:buClr>
                <a:schemeClr val="bg2"/>
              </a:buClr>
              <a:defRPr/>
            </a:pPr>
            <a:r>
              <a:rPr lang="en-US" altLang="zh-TW" dirty="0" smtClean="0">
                <a:solidFill>
                  <a:schemeClr val="tx1"/>
                </a:solidFill>
                <a:latin typeface="Times New Roman" pitchFamily="18" charset="0"/>
                <a:ea typeface="標楷體" pitchFamily="65" charset="-120"/>
              </a:rPr>
              <a:t>Expected Result</a:t>
            </a:r>
            <a:r>
              <a:rPr lang="zh-TW" altLang="en-US" dirty="0" smtClean="0">
                <a:solidFill>
                  <a:schemeClr val="tx1"/>
                </a:solidFill>
                <a:latin typeface="Times New Roman" pitchFamily="18" charset="0"/>
                <a:ea typeface="標楷體" pitchFamily="65" charset="-120"/>
              </a:rPr>
              <a:t>：</a:t>
            </a:r>
            <a:r>
              <a:rPr lang="en-US" altLang="zh-TW" dirty="0" smtClean="0">
                <a:solidFill>
                  <a:schemeClr val="tx1"/>
                </a:solidFill>
                <a:latin typeface="Times New Roman" pitchFamily="18" charset="0"/>
                <a:ea typeface="標楷體" pitchFamily="65" charset="-120"/>
              </a:rPr>
              <a:t>{1,1,1,1}</a:t>
            </a:r>
          </a:p>
          <a:p>
            <a:pPr lvl="1" eaLnBrk="1" hangingPunct="1">
              <a:lnSpc>
                <a:spcPct val="90000"/>
              </a:lnSpc>
              <a:buClr>
                <a:schemeClr val="bg2"/>
              </a:buClr>
              <a:buFontTx/>
              <a:buNone/>
              <a:defRPr/>
            </a:pPr>
            <a:r>
              <a:rPr lang="en-US" altLang="zh-TW" dirty="0" smtClean="0">
                <a:solidFill>
                  <a:schemeClr val="tx1"/>
                </a:solidFill>
                <a:latin typeface="Times New Roman" pitchFamily="18" charset="0"/>
                <a:ea typeface="標楷體" pitchFamily="65" charset="-120"/>
              </a:rPr>
              <a:t>3. </a:t>
            </a:r>
            <a:r>
              <a:rPr lang="zh-TW" altLang="en-US" dirty="0" smtClean="0">
                <a:solidFill>
                  <a:schemeClr val="tx1"/>
                </a:solidFill>
                <a:latin typeface="Times New Roman" pitchFamily="18" charset="0"/>
                <a:ea typeface="標楷體" pitchFamily="65" charset="-120"/>
              </a:rPr>
              <a:t>數列元素部分相同</a:t>
            </a:r>
          </a:p>
          <a:p>
            <a:pPr lvl="2" eaLnBrk="1" hangingPunct="1">
              <a:lnSpc>
                <a:spcPct val="90000"/>
              </a:lnSpc>
              <a:buClr>
                <a:schemeClr val="bg2"/>
              </a:buClr>
              <a:defRPr/>
            </a:pPr>
            <a:r>
              <a:rPr lang="en-US" altLang="zh-TW" dirty="0" smtClean="0">
                <a:solidFill>
                  <a:schemeClr val="tx1"/>
                </a:solidFill>
                <a:latin typeface="Times New Roman" pitchFamily="18" charset="0"/>
                <a:ea typeface="標楷體" pitchFamily="65" charset="-120"/>
              </a:rPr>
              <a:t>Input</a:t>
            </a:r>
            <a:r>
              <a:rPr lang="zh-TW" altLang="en-US" dirty="0" smtClean="0">
                <a:solidFill>
                  <a:schemeClr val="tx1"/>
                </a:solidFill>
                <a:latin typeface="Times New Roman" pitchFamily="18" charset="0"/>
                <a:ea typeface="標楷體" pitchFamily="65" charset="-120"/>
              </a:rPr>
              <a:t>：</a:t>
            </a:r>
            <a:r>
              <a:rPr lang="en-US" altLang="zh-TW" dirty="0" smtClean="0">
                <a:solidFill>
                  <a:schemeClr val="tx1"/>
                </a:solidFill>
                <a:latin typeface="Times New Roman" pitchFamily="18" charset="0"/>
                <a:ea typeface="標楷體" pitchFamily="65" charset="-120"/>
              </a:rPr>
              <a:t>{2,2,3,1}</a:t>
            </a:r>
          </a:p>
          <a:p>
            <a:pPr lvl="2">
              <a:lnSpc>
                <a:spcPct val="90000"/>
              </a:lnSpc>
              <a:buClr>
                <a:schemeClr val="bg2"/>
              </a:buClr>
              <a:defRPr/>
            </a:pPr>
            <a:r>
              <a:rPr lang="en-US" altLang="zh-TW" dirty="0" smtClean="0">
                <a:solidFill>
                  <a:schemeClr val="tx1"/>
                </a:solidFill>
                <a:latin typeface="Times New Roman" pitchFamily="18" charset="0"/>
                <a:ea typeface="標楷體" pitchFamily="65" charset="-120"/>
              </a:rPr>
              <a:t>Expected Result</a:t>
            </a:r>
            <a:r>
              <a:rPr lang="zh-TW" altLang="en-US" dirty="0" smtClean="0">
                <a:solidFill>
                  <a:schemeClr val="tx1"/>
                </a:solidFill>
                <a:latin typeface="Times New Roman" pitchFamily="18" charset="0"/>
                <a:ea typeface="標楷體" pitchFamily="65" charset="-120"/>
              </a:rPr>
              <a:t>：</a:t>
            </a:r>
            <a:r>
              <a:rPr lang="en-US" altLang="zh-TW" dirty="0" smtClean="0">
                <a:solidFill>
                  <a:schemeClr val="tx1"/>
                </a:solidFill>
                <a:latin typeface="Times New Roman" pitchFamily="18" charset="0"/>
                <a:ea typeface="標楷體" pitchFamily="65" charset="-120"/>
              </a:rPr>
              <a:t>{1,2,2,3}</a:t>
            </a:r>
          </a:p>
          <a:p>
            <a:pPr eaLnBrk="1" hangingPunct="1">
              <a:lnSpc>
                <a:spcPct val="90000"/>
              </a:lnSpc>
              <a:defRPr/>
            </a:pPr>
            <a:endParaRPr lang="zh-TW" altLang="en-US"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401305851"/>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D205287-1CE2-4BEE-8BF2-C623AD2ED9AA}" type="slidenum">
              <a:rPr lang="zh-TW" altLang="en-US" smtClean="0">
                <a:solidFill>
                  <a:schemeClr val="tx1"/>
                </a:solidFill>
              </a:rPr>
              <a:pPr>
                <a:defRPr/>
              </a:pPr>
              <a:t>472</a:t>
            </a:fld>
            <a:endParaRPr lang="en-US" altLang="zh-TW">
              <a:solidFill>
                <a:schemeClr val="tx1"/>
              </a:solidFill>
            </a:endParaRPr>
          </a:p>
        </p:txBody>
      </p:sp>
      <p:sp>
        <p:nvSpPr>
          <p:cNvPr id="172034"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Test Code </a:t>
            </a:r>
            <a:r>
              <a:rPr lang="zh-TW" altLang="en-US" dirty="0" smtClean="0">
                <a:solidFill>
                  <a:schemeClr val="tx1"/>
                </a:solidFill>
                <a:latin typeface="Times New Roman" pitchFamily="18" charset="0"/>
                <a:ea typeface="標楷體" pitchFamily="65" charset="-120"/>
              </a:rPr>
              <a:t>標頭 </a:t>
            </a:r>
            <a:r>
              <a:rPr lang="en-US" altLang="zh-TW" dirty="0" smtClean="0">
                <a:solidFill>
                  <a:schemeClr val="tx1"/>
                </a:solidFill>
                <a:latin typeface="Times New Roman" pitchFamily="18" charset="0"/>
                <a:ea typeface="標楷體" pitchFamily="65" charset="-120"/>
              </a:rPr>
              <a:t>(h</a:t>
            </a:r>
            <a:r>
              <a:rPr lang="en-US" altLang="zh-TW" dirty="0" smtClean="0">
                <a:solidFill>
                  <a:schemeClr val="tx1"/>
                </a:solidFill>
                <a:latin typeface="Times New Roman" pitchFamily="18" charset="0"/>
              </a:rPr>
              <a:t>eader)</a:t>
            </a:r>
          </a:p>
        </p:txBody>
      </p:sp>
      <p:sp>
        <p:nvSpPr>
          <p:cNvPr id="172035" name="Rectangle 3"/>
          <p:cNvSpPr>
            <a:spLocks noGrp="1" noChangeArrowheads="1"/>
          </p:cNvSpPr>
          <p:nvPr>
            <p:ph sz="quarter" idx="4294967295"/>
          </p:nvPr>
        </p:nvSpPr>
        <p:spPr>
          <a:xfrm>
            <a:off x="1524000" y="2057400"/>
            <a:ext cx="8534400" cy="3172968"/>
          </a:xfrm>
          <a:prstGeom prst="rect">
            <a:avLst/>
          </a:prstGeom>
        </p:spPr>
        <p:txBody>
          <a:bodyPr>
            <a:normAutofit/>
          </a:bodyPr>
          <a:lstStyle/>
          <a:p>
            <a:pPr eaLnBrk="1" hangingPunct="1">
              <a:lnSpc>
                <a:spcPct val="90000"/>
              </a:lnSpc>
              <a:buFont typeface="Wingdings" pitchFamily="2" charset="2"/>
              <a:buNone/>
              <a:defRPr/>
            </a:pPr>
            <a:r>
              <a:rPr lang="en-US" altLang="zh-TW" dirty="0" smtClean="0">
                <a:solidFill>
                  <a:schemeClr val="tx1"/>
                </a:solidFill>
                <a:latin typeface="Times New Roman" pitchFamily="18" charset="0"/>
              </a:rPr>
              <a:t>/*  testSort.java</a:t>
            </a:r>
          </a:p>
          <a:p>
            <a:pPr eaLnBrk="1" hangingPunct="1">
              <a:lnSpc>
                <a:spcPct val="90000"/>
              </a:lnSpc>
              <a:buFont typeface="Wingdings" pitchFamily="2" charset="2"/>
              <a:buNone/>
              <a:defRPr/>
            </a:pPr>
            <a:r>
              <a:rPr lang="en-US" altLang="zh-TW" dirty="0" smtClean="0">
                <a:solidFill>
                  <a:schemeClr val="tx1"/>
                </a:solidFill>
                <a:latin typeface="Times New Roman" pitchFamily="18" charset="0"/>
              </a:rPr>
              <a:t>      test case 1: </a:t>
            </a:r>
            <a:r>
              <a:rPr lang="en-US" altLang="zh-TW" dirty="0" smtClean="0">
                <a:solidFill>
                  <a:schemeClr val="tx1"/>
                </a:solidFill>
                <a:latin typeface="Times New Roman" pitchFamily="18" charset="0"/>
                <a:ea typeface="標楷體" pitchFamily="65" charset="-120"/>
              </a:rPr>
              <a:t>{3,1,4,2} -&gt;{1,2,3,4}                        </a:t>
            </a:r>
          </a:p>
          <a:p>
            <a:pPr eaLnBrk="1" hangingPunct="1">
              <a:lnSpc>
                <a:spcPct val="90000"/>
              </a:lnSpc>
              <a:buFont typeface="Wingdings" pitchFamily="2" charset="2"/>
              <a:buNone/>
              <a:defRPr/>
            </a:pPr>
            <a:r>
              <a:rPr lang="en-US" altLang="zh-TW" dirty="0" smtClean="0">
                <a:solidFill>
                  <a:schemeClr val="tx1"/>
                </a:solidFill>
                <a:latin typeface="Times New Roman" pitchFamily="18" charset="0"/>
                <a:ea typeface="標楷體" pitchFamily="65" charset="-120"/>
              </a:rPr>
              <a:t>      test case 2: {1,1,1,1} -&gt;{1,1,1,1}</a:t>
            </a:r>
          </a:p>
          <a:p>
            <a:pPr eaLnBrk="1" hangingPunct="1">
              <a:lnSpc>
                <a:spcPct val="90000"/>
              </a:lnSpc>
              <a:buFont typeface="Wingdings" pitchFamily="2" charset="2"/>
              <a:buNone/>
              <a:defRPr/>
            </a:pPr>
            <a:r>
              <a:rPr lang="en-US" altLang="zh-TW" dirty="0" smtClean="0">
                <a:solidFill>
                  <a:schemeClr val="tx1"/>
                </a:solidFill>
                <a:latin typeface="Times New Roman" pitchFamily="18" charset="0"/>
                <a:ea typeface="標楷體" pitchFamily="65" charset="-120"/>
              </a:rPr>
              <a:t>      test case 3: {2,2,3,1}-&gt; {1,2,2,3}</a:t>
            </a:r>
          </a:p>
          <a:p>
            <a:pPr eaLnBrk="1" hangingPunct="1">
              <a:lnSpc>
                <a:spcPct val="90000"/>
              </a:lnSpc>
              <a:buFont typeface="Wingdings" pitchFamily="2" charset="2"/>
              <a:buNone/>
              <a:defRPr/>
            </a:pPr>
            <a:r>
              <a:rPr lang="en-US" altLang="zh-TW" dirty="0" smtClean="0">
                <a:solidFill>
                  <a:schemeClr val="tx1"/>
                </a:solidFill>
                <a:latin typeface="Times New Roman" pitchFamily="18" charset="0"/>
                <a:ea typeface="標楷體" pitchFamily="65" charset="-120"/>
              </a:rPr>
              <a:t> */</a:t>
            </a:r>
          </a:p>
          <a:p>
            <a:pPr eaLnBrk="1" hangingPunct="1">
              <a:lnSpc>
                <a:spcPct val="90000"/>
              </a:lnSpc>
              <a:buFont typeface="Wingdings" pitchFamily="2" charset="2"/>
              <a:buNone/>
              <a:defRPr/>
            </a:pPr>
            <a:r>
              <a:rPr lang="zh-TW" altLang="en-US" dirty="0" smtClean="0">
                <a:solidFill>
                  <a:schemeClr val="tx1"/>
                </a:solidFill>
                <a:latin typeface="Times New Roman" pitchFamily="18" charset="0"/>
                <a:ea typeface="標楷體" pitchFamily="65" charset="-120"/>
              </a:rPr>
              <a:t>開發者寫標頭</a:t>
            </a:r>
            <a:r>
              <a:rPr lang="en-US" altLang="zh-TW" dirty="0" smtClean="0">
                <a:solidFill>
                  <a:schemeClr val="tx1"/>
                </a:solidFill>
                <a:latin typeface="Times New Roman" pitchFamily="18" charset="0"/>
                <a:ea typeface="標楷體" pitchFamily="65" charset="-120"/>
              </a:rPr>
              <a:t>，</a:t>
            </a:r>
            <a:r>
              <a:rPr lang="en-US" altLang="zh-TW" dirty="0" err="1" smtClean="0">
                <a:solidFill>
                  <a:schemeClr val="tx1"/>
                </a:solidFill>
                <a:latin typeface="Times New Roman" pitchFamily="18" charset="0"/>
                <a:ea typeface="標楷體" pitchFamily="65" charset="-120"/>
              </a:rPr>
              <a:t>再交</a:t>
            </a:r>
            <a:r>
              <a:rPr lang="zh-TW" altLang="en-US" dirty="0" smtClean="0">
                <a:solidFill>
                  <a:schemeClr val="tx1"/>
                </a:solidFill>
                <a:latin typeface="Times New Roman" pitchFamily="18" charset="0"/>
                <a:ea typeface="標楷體" pitchFamily="65" charset="-120"/>
              </a:rPr>
              <a:t>實習</a:t>
            </a:r>
            <a:r>
              <a:rPr lang="en-US" altLang="zh-TW" dirty="0" err="1" smtClean="0">
                <a:solidFill>
                  <a:schemeClr val="tx1"/>
                </a:solidFill>
                <a:latin typeface="Times New Roman" pitchFamily="18" charset="0"/>
                <a:ea typeface="標楷體" pitchFamily="65" charset="-120"/>
              </a:rPr>
              <a:t>生補上</a:t>
            </a:r>
            <a:r>
              <a:rPr lang="en-US" altLang="zh-TW" dirty="0" smtClean="0">
                <a:solidFill>
                  <a:schemeClr val="tx1"/>
                </a:solidFill>
                <a:latin typeface="Times New Roman" pitchFamily="18" charset="0"/>
                <a:ea typeface="標楷體" pitchFamily="65" charset="-120"/>
              </a:rPr>
              <a:t> test code</a:t>
            </a:r>
          </a:p>
          <a:p>
            <a:pPr eaLnBrk="1" hangingPunct="1">
              <a:lnSpc>
                <a:spcPct val="90000"/>
              </a:lnSpc>
              <a:buFont typeface="Wingdings" pitchFamily="2" charset="2"/>
              <a:buNone/>
              <a:defRPr/>
            </a:pPr>
            <a:r>
              <a:rPr lang="en-US" altLang="zh-TW" dirty="0" smtClean="0">
                <a:solidFill>
                  <a:schemeClr val="tx1"/>
                </a:solidFill>
                <a:latin typeface="Times New Roman" pitchFamily="18" charset="0"/>
                <a:ea typeface="標楷體" pitchFamily="65" charset="-120"/>
              </a:rPr>
              <a:t>test code, source code </a:t>
            </a:r>
            <a:r>
              <a:rPr lang="en-US" altLang="zh-TW" dirty="0" err="1" smtClean="0">
                <a:solidFill>
                  <a:schemeClr val="tx1"/>
                </a:solidFill>
                <a:latin typeface="Times New Roman" pitchFamily="18" charset="0"/>
                <a:ea typeface="標楷體" pitchFamily="65" charset="-120"/>
              </a:rPr>
              <a:t>檔名要易記易用易管理</a:t>
            </a:r>
            <a:endParaRPr lang="en-US" altLang="zh-TW"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160114330"/>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0B7B6D1-1975-4C8E-84E4-303159DD5E32}" type="slidenum">
              <a:rPr lang="zh-TW" altLang="en-US" smtClean="0">
                <a:solidFill>
                  <a:schemeClr val="tx1"/>
                </a:solidFill>
              </a:rPr>
              <a:pPr>
                <a:defRPr/>
              </a:pPr>
              <a:t>473</a:t>
            </a:fld>
            <a:endParaRPr lang="en-US" altLang="zh-TW">
              <a:solidFill>
                <a:schemeClr val="tx1"/>
              </a:solidFill>
            </a:endParaRPr>
          </a:p>
        </p:txBody>
      </p:sp>
      <p:sp>
        <p:nvSpPr>
          <p:cNvPr id="38914"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Test Code</a:t>
            </a:r>
            <a:endParaRPr lang="zh-TW" altLang="en-US" dirty="0" smtClean="0">
              <a:solidFill>
                <a:schemeClr val="tx1"/>
              </a:solidFill>
              <a:latin typeface="Times New Roman" pitchFamily="18" charset="0"/>
            </a:endParaRPr>
          </a:p>
        </p:txBody>
      </p:sp>
      <p:sp>
        <p:nvSpPr>
          <p:cNvPr id="38915" name="Rectangle 3"/>
          <p:cNvSpPr>
            <a:spLocks noGrp="1" noChangeArrowheads="1"/>
          </p:cNvSpPr>
          <p:nvPr>
            <p:ph sz="quarter" idx="4294967295"/>
          </p:nvPr>
        </p:nvSpPr>
        <p:spPr>
          <a:xfrm>
            <a:off x="1524000" y="1856232"/>
            <a:ext cx="8534400" cy="3447288"/>
          </a:xfrm>
          <a:prstGeom prst="rect">
            <a:avLst/>
          </a:prstGeom>
        </p:spPr>
        <p:txBody>
          <a:bodyPr>
            <a:normAutofit fontScale="92500" lnSpcReduction="10000"/>
          </a:bodyPr>
          <a:lstStyle/>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 Java Test Code  </a:t>
            </a:r>
            <a:endParaRPr lang="zh-TW" altLang="en-US" sz="2000" b="1"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import </a:t>
            </a:r>
            <a:r>
              <a:rPr lang="en-US" altLang="zh-TW" sz="2000" dirty="0" err="1" smtClean="0">
                <a:solidFill>
                  <a:schemeClr val="tx1"/>
                </a:solidFill>
                <a:latin typeface="Times New Roman" pitchFamily="18" charset="0"/>
                <a:ea typeface="標楷體" pitchFamily="65" charset="-120"/>
              </a:rPr>
              <a:t>junit.framework</a:t>
            </a:r>
            <a:r>
              <a:rPr lang="en-US" altLang="zh-TW" sz="20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public class </a:t>
            </a:r>
            <a:r>
              <a:rPr lang="en-US" altLang="zh-TW" sz="2000" dirty="0" err="1" smtClean="0">
                <a:solidFill>
                  <a:schemeClr val="tx1"/>
                </a:solidFill>
                <a:latin typeface="Times New Roman" pitchFamily="18" charset="0"/>
                <a:ea typeface="標楷體" pitchFamily="65" charset="-120"/>
              </a:rPr>
              <a:t>mySortTest</a:t>
            </a:r>
            <a:r>
              <a:rPr lang="en-US" altLang="zh-TW" sz="2000" dirty="0" smtClean="0">
                <a:solidFill>
                  <a:schemeClr val="tx1"/>
                </a:solidFill>
                <a:latin typeface="Times New Roman" pitchFamily="18" charset="0"/>
                <a:ea typeface="標楷體" pitchFamily="65" charset="-120"/>
              </a:rPr>
              <a:t> extends </a:t>
            </a:r>
            <a:r>
              <a:rPr lang="en-US" altLang="zh-TW" sz="2000" dirty="0" err="1" smtClean="0">
                <a:solidFill>
                  <a:schemeClr val="tx1"/>
                </a:solidFill>
                <a:latin typeface="Times New Roman" pitchFamily="18" charset="0"/>
                <a:ea typeface="標楷體" pitchFamily="65" charset="-120"/>
              </a:rPr>
              <a:t>TestCase</a:t>
            </a:r>
            <a:r>
              <a:rPr lang="en-US" altLang="zh-TW"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public          </a:t>
            </a:r>
            <a:r>
              <a:rPr lang="en-US" altLang="zh-TW" sz="2000" dirty="0" err="1" smtClean="0">
                <a:solidFill>
                  <a:schemeClr val="tx1"/>
                </a:solidFill>
                <a:latin typeface="Times New Roman" pitchFamily="18" charset="0"/>
                <a:ea typeface="標楷體" pitchFamily="65" charset="-120"/>
              </a:rPr>
              <a:t>mySortTest</a:t>
            </a:r>
            <a:r>
              <a:rPr lang="en-US" altLang="zh-TW" sz="2000" dirty="0" smtClean="0">
                <a:solidFill>
                  <a:schemeClr val="tx1"/>
                </a:solidFill>
                <a:latin typeface="Times New Roman" pitchFamily="18" charset="0"/>
                <a:ea typeface="標楷體" pitchFamily="65" charset="-120"/>
              </a:rPr>
              <a:t> (String s) {super(s);}</a:t>
            </a:r>
          </a:p>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zh-TW" altLang="en-US" sz="2000" dirty="0" smtClean="0">
                <a:solidFill>
                  <a:schemeClr val="tx1"/>
                </a:solidFill>
                <a:latin typeface="Times New Roman" pitchFamily="18" charset="0"/>
                <a:ea typeface="標楷體" pitchFamily="65" charset="-120"/>
              </a:rPr>
              <a:t>處理</a:t>
            </a:r>
            <a:r>
              <a:rPr lang="en-US" altLang="zh-TW" sz="2000" dirty="0" smtClean="0">
                <a:solidFill>
                  <a:schemeClr val="tx1"/>
                </a:solidFill>
                <a:latin typeface="Times New Roman" pitchFamily="18" charset="0"/>
                <a:ea typeface="標楷體" pitchFamily="65" charset="-120"/>
              </a:rPr>
              <a:t>test cases</a:t>
            </a:r>
            <a:r>
              <a:rPr lang="zh-TW" altLang="en-US" sz="2000" dirty="0" smtClean="0">
                <a:solidFill>
                  <a:schemeClr val="tx1"/>
                </a:solidFill>
                <a:latin typeface="Times New Roman" pitchFamily="18" charset="0"/>
                <a:ea typeface="標楷體" pitchFamily="65" charset="-120"/>
              </a:rPr>
              <a:t>前，需一致處理*</a:t>
            </a:r>
            <a:r>
              <a:rPr lang="en-US" altLang="zh-TW" sz="2000" dirty="0" smtClean="0">
                <a:solidFill>
                  <a:schemeClr val="tx1"/>
                </a:solidFill>
                <a:latin typeface="Times New Roman" pitchFamily="18" charset="0"/>
                <a:ea typeface="標楷體" pitchFamily="65" charset="-120"/>
              </a:rPr>
              <a:t>/     protected void </a:t>
            </a:r>
            <a:r>
              <a:rPr lang="en-US" altLang="zh-TW" sz="2000" dirty="0" err="1" smtClean="0">
                <a:solidFill>
                  <a:schemeClr val="tx1"/>
                </a:solidFill>
                <a:latin typeface="Times New Roman" pitchFamily="18" charset="0"/>
                <a:ea typeface="標楷體" pitchFamily="65" charset="-120"/>
              </a:rPr>
              <a:t>setUp</a:t>
            </a:r>
            <a:r>
              <a:rPr lang="en-US" altLang="zh-TW"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zh-TW" altLang="en-US" sz="2000" dirty="0" smtClean="0">
                <a:solidFill>
                  <a:schemeClr val="tx1"/>
                </a:solidFill>
                <a:latin typeface="Times New Roman" pitchFamily="18" charset="0"/>
                <a:ea typeface="標楷體" pitchFamily="65" charset="-120"/>
              </a:rPr>
              <a:t>處理 </a:t>
            </a:r>
            <a:r>
              <a:rPr lang="en-US" altLang="zh-TW" sz="2000" dirty="0" smtClean="0">
                <a:solidFill>
                  <a:schemeClr val="tx1"/>
                </a:solidFill>
                <a:latin typeface="Times New Roman" pitchFamily="18" charset="0"/>
                <a:ea typeface="標楷體" pitchFamily="65" charset="-120"/>
              </a:rPr>
              <a:t>test cases </a:t>
            </a:r>
            <a:r>
              <a:rPr lang="zh-TW" altLang="en-US" sz="2000" dirty="0" smtClean="0">
                <a:solidFill>
                  <a:schemeClr val="tx1"/>
                </a:solidFill>
                <a:latin typeface="Times New Roman" pitchFamily="18" charset="0"/>
                <a:ea typeface="標楷體" pitchFamily="65" charset="-120"/>
              </a:rPr>
              <a:t>後，需釋放記憶體*</a:t>
            </a:r>
            <a:r>
              <a:rPr lang="en-US" altLang="zh-TW" sz="2000" dirty="0" smtClean="0">
                <a:solidFill>
                  <a:schemeClr val="tx1"/>
                </a:solidFill>
                <a:latin typeface="Times New Roman" pitchFamily="18" charset="0"/>
                <a:ea typeface="標楷體" pitchFamily="65" charset="-120"/>
              </a:rPr>
              <a:t>/protected void </a:t>
            </a:r>
            <a:r>
              <a:rPr lang="en-US" altLang="zh-TW" sz="2000" dirty="0" err="1" smtClean="0">
                <a:solidFill>
                  <a:schemeClr val="tx1"/>
                </a:solidFill>
                <a:latin typeface="Times New Roman" pitchFamily="18" charset="0"/>
                <a:ea typeface="標楷體" pitchFamily="65" charset="-120"/>
              </a:rPr>
              <a:t>tearDown</a:t>
            </a:r>
            <a:r>
              <a:rPr lang="en-US" altLang="zh-TW"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p>
          <a:p>
            <a:pPr>
              <a:lnSpc>
                <a:spcPct val="80000"/>
              </a:lnSpc>
              <a:buNone/>
              <a:defRPr/>
            </a:pPr>
            <a:r>
              <a:rPr lang="en-US" altLang="zh-TW" sz="2000" dirty="0" smtClean="0">
                <a:solidFill>
                  <a:schemeClr val="tx1"/>
                </a:solidFill>
                <a:latin typeface="Times New Roman" pitchFamily="18" charset="0"/>
                <a:ea typeface="標楷體" pitchFamily="65" charset="-120"/>
              </a:rPr>
              <a:t>     /*</a:t>
            </a:r>
            <a:r>
              <a:rPr lang="zh-TW" altLang="en-US" sz="2000" dirty="0" smtClean="0">
                <a:solidFill>
                  <a:schemeClr val="tx1"/>
                </a:solidFill>
                <a:latin typeface="Times New Roman" pitchFamily="18" charset="0"/>
                <a:ea typeface="標楷體" pitchFamily="65" charset="-120"/>
              </a:rPr>
              <a:t>改寫每個</a:t>
            </a:r>
            <a:r>
              <a:rPr lang="en-US" altLang="zh-TW" sz="2000" dirty="0" smtClean="0">
                <a:solidFill>
                  <a:schemeClr val="tx1"/>
                </a:solidFill>
                <a:latin typeface="Times New Roman" pitchFamily="18" charset="0"/>
                <a:ea typeface="標楷體" pitchFamily="65" charset="-120"/>
              </a:rPr>
              <a:t>test case</a:t>
            </a:r>
            <a:r>
              <a:rPr lang="zh-TW" altLang="en-US" sz="2000" dirty="0" smtClean="0">
                <a:solidFill>
                  <a:schemeClr val="tx1"/>
                </a:solidFill>
                <a:latin typeface="Times New Roman" pitchFamily="18" charset="0"/>
                <a:ea typeface="標楷體" pitchFamily="65" charset="-120"/>
              </a:rPr>
              <a:t>為</a:t>
            </a:r>
            <a:r>
              <a:rPr lang="en-US" altLang="zh-TW" sz="2000" dirty="0" smtClean="0">
                <a:solidFill>
                  <a:schemeClr val="tx1"/>
                </a:solidFill>
                <a:latin typeface="Times New Roman" pitchFamily="18" charset="0"/>
                <a:ea typeface="標楷體" pitchFamily="65" charset="-120"/>
              </a:rPr>
              <a:t>public void method </a:t>
            </a:r>
            <a:r>
              <a:rPr lang="zh-TW" altLang="en-US" sz="2000" dirty="0" smtClean="0">
                <a:solidFill>
                  <a:schemeClr val="tx1"/>
                </a:solidFill>
                <a:latin typeface="Times New Roman" pitchFamily="18" charset="0"/>
                <a:ea typeface="標楷體" pitchFamily="65" charset="-120"/>
              </a:rPr>
              <a:t>名稱為“</a:t>
            </a:r>
            <a:r>
              <a:rPr lang="en-US" altLang="zh-TW" sz="2000" dirty="0" err="1" smtClean="0">
                <a:solidFill>
                  <a:schemeClr val="tx1"/>
                </a:solidFill>
                <a:latin typeface="Times New Roman" pitchFamily="18" charset="0"/>
                <a:ea typeface="標楷體" pitchFamily="65" charset="-120"/>
              </a:rPr>
              <a:t>testXn</a:t>
            </a:r>
            <a:r>
              <a:rPr lang="en-US" altLang="zh-TW"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public void testSort1 () {}</a:t>
            </a:r>
            <a:r>
              <a:rPr lang="en-US" altLang="zh-TW" sz="2000" b="1"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701667675"/>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6CF53F9-60FE-457F-B771-EBCA828B9785}" type="slidenum">
              <a:rPr lang="zh-TW" altLang="en-US" smtClean="0">
                <a:solidFill>
                  <a:schemeClr val="tx1"/>
                </a:solidFill>
              </a:rPr>
              <a:pPr>
                <a:defRPr/>
              </a:pPr>
              <a:t>474</a:t>
            </a:fld>
            <a:endParaRPr lang="en-US" altLang="zh-TW">
              <a:solidFill>
                <a:schemeClr val="tx1"/>
              </a:solidFill>
            </a:endParaRPr>
          </a:p>
        </p:txBody>
      </p:sp>
      <p:sp>
        <p:nvSpPr>
          <p:cNvPr id="39938"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Test Code (Cont.)</a:t>
            </a:r>
            <a:endParaRPr lang="zh-TW" altLang="en-US" dirty="0" smtClean="0">
              <a:solidFill>
                <a:schemeClr val="tx1"/>
              </a:solidFill>
              <a:latin typeface="Times New Roman" pitchFamily="18" charset="0"/>
            </a:endParaRPr>
          </a:p>
        </p:txBody>
      </p:sp>
      <p:sp>
        <p:nvSpPr>
          <p:cNvPr id="39939" name="Rectangle 3"/>
          <p:cNvSpPr>
            <a:spLocks noGrp="1" noChangeArrowheads="1"/>
          </p:cNvSpPr>
          <p:nvPr>
            <p:ph sz="quarter" idx="4294967295"/>
          </p:nvPr>
        </p:nvSpPr>
        <p:spPr>
          <a:xfrm>
            <a:off x="609600" y="1600201"/>
            <a:ext cx="10957984" cy="4924425"/>
          </a:xfrm>
          <a:prstGeom prst="rect">
            <a:avLst/>
          </a:prstGeom>
        </p:spPr>
        <p:txBody>
          <a:bodyPr/>
          <a:lstStyle/>
          <a:p>
            <a:pPr eaLnBrk="1" hangingPunct="1">
              <a:lnSpc>
                <a:spcPct val="80000"/>
              </a:lnSpc>
              <a:buClr>
                <a:schemeClr val="bg2"/>
              </a:buClr>
              <a:buFontTx/>
              <a:buNone/>
              <a:defRPr/>
            </a:pPr>
            <a:r>
              <a:rPr lang="en-US" altLang="zh-TW" sz="2000" dirty="0" smtClean="0">
                <a:solidFill>
                  <a:schemeClr val="tx1"/>
                </a:solidFill>
                <a:latin typeface="Times New Roman" pitchFamily="18" charset="0"/>
                <a:ea typeface="標楷體" pitchFamily="65" charset="-120"/>
              </a:rPr>
              <a:t>// Java Test Code</a:t>
            </a:r>
            <a:endParaRPr lang="en-US" altLang="zh-TW" sz="2000" b="1"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//Test Case 1</a:t>
            </a:r>
            <a:r>
              <a:rPr lang="zh-TW" altLang="en-US" sz="2000" dirty="0" smtClean="0">
                <a:solidFill>
                  <a:schemeClr val="tx1"/>
                </a:solidFill>
                <a:latin typeface="Times New Roman" pitchFamily="18" charset="0"/>
                <a:ea typeface="標楷體" pitchFamily="65" charset="-120"/>
              </a:rPr>
              <a:t>：</a:t>
            </a:r>
            <a:r>
              <a:rPr lang="en-US" altLang="zh-TW" sz="2000" dirty="0" smtClean="0">
                <a:solidFill>
                  <a:schemeClr val="tx1"/>
                </a:solidFill>
                <a:latin typeface="Times New Roman" pitchFamily="18" charset="0"/>
                <a:ea typeface="標楷體" pitchFamily="65" charset="-120"/>
              </a:rPr>
              <a:t>input {3,1,4,2} expected result</a:t>
            </a:r>
            <a:r>
              <a:rPr lang="zh-TW" altLang="en-US" sz="2000" dirty="0" smtClean="0">
                <a:solidFill>
                  <a:schemeClr val="tx1"/>
                </a:solidFill>
                <a:latin typeface="Times New Roman" pitchFamily="18" charset="0"/>
                <a:ea typeface="標楷體" pitchFamily="65" charset="-120"/>
              </a:rPr>
              <a:t>：</a:t>
            </a:r>
            <a:r>
              <a:rPr lang="en-US" altLang="zh-TW" sz="2000" dirty="0" smtClean="0">
                <a:solidFill>
                  <a:schemeClr val="tx1"/>
                </a:solidFill>
                <a:latin typeface="Times New Roman" pitchFamily="18" charset="0"/>
                <a:ea typeface="標楷體" pitchFamily="65" charset="-120"/>
              </a:rPr>
              <a:t>{1,2,3,4}</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public void testSort1() {</a:t>
            </a:r>
          </a:p>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input</a:t>
            </a:r>
            <a:r>
              <a:rPr lang="zh-TW" altLang="en-US" sz="2000" dirty="0" smtClean="0">
                <a:solidFill>
                  <a:schemeClr val="tx1"/>
                </a:solidFill>
                <a:latin typeface="Times New Roman" pitchFamily="18" charset="0"/>
                <a:ea typeface="標楷體" pitchFamily="65" charset="-120"/>
              </a:rPr>
              <a:t>為待排序數列，</a:t>
            </a:r>
            <a:r>
              <a:rPr lang="en-US" altLang="zh-TW" sz="2000" dirty="0" smtClean="0">
                <a:solidFill>
                  <a:schemeClr val="tx1"/>
                </a:solidFill>
                <a:latin typeface="Times New Roman" pitchFamily="18" charset="0"/>
                <a:ea typeface="標楷體" pitchFamily="65" charset="-120"/>
              </a:rPr>
              <a:t>expected</a:t>
            </a:r>
            <a:r>
              <a:rPr lang="zh-TW" altLang="en-US" sz="2000" dirty="0" smtClean="0">
                <a:solidFill>
                  <a:schemeClr val="tx1"/>
                </a:solidFill>
                <a:latin typeface="Times New Roman" pitchFamily="18" charset="0"/>
                <a:ea typeface="標楷體" pitchFamily="65" charset="-120"/>
              </a:rPr>
              <a:t>為預期結果</a:t>
            </a:r>
            <a:r>
              <a:rPr lang="en-US" altLang="zh-TW" sz="2000" dirty="0" smtClean="0">
                <a:solidFill>
                  <a:schemeClr val="tx1"/>
                </a:solidFill>
                <a:latin typeface="Times New Roman" pitchFamily="18" charset="0"/>
                <a:ea typeface="標楷體" pitchFamily="65" charset="-120"/>
              </a:rPr>
              <a:t>, result</a:t>
            </a:r>
            <a:r>
              <a:rPr lang="zh-TW" altLang="en-US" sz="2000" dirty="0" smtClean="0">
                <a:solidFill>
                  <a:schemeClr val="tx1"/>
                </a:solidFill>
                <a:latin typeface="Times New Roman" pitchFamily="18" charset="0"/>
                <a:ea typeface="標楷體" pitchFamily="65" charset="-120"/>
              </a:rPr>
              <a:t>為實際結果*</a:t>
            </a:r>
            <a:r>
              <a:rPr lang="en-US" altLang="zh-TW" sz="2000" dirty="0" smtClean="0">
                <a:solidFill>
                  <a:schemeClr val="tx1"/>
                </a:solidFill>
                <a:latin typeface="Times New Roman" pitchFamily="18" charset="0"/>
                <a:ea typeface="標楷體" pitchFamily="65" charset="-120"/>
              </a:rPr>
              <a:t>/</a:t>
            </a:r>
            <a:r>
              <a:rPr lang="zh-TW" altLang="en-US"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input[] = {3,1,4,2},</a:t>
            </a:r>
            <a:r>
              <a:rPr lang="en-US" altLang="zh-TW" sz="2000" dirty="0" err="1" smtClean="0">
                <a:solidFill>
                  <a:schemeClr val="tx1"/>
                </a:solidFill>
                <a:latin typeface="Times New Roman" pitchFamily="18" charset="0"/>
                <a:ea typeface="標楷體" pitchFamily="65" charset="-120"/>
              </a:rPr>
              <a:t>expectedResult</a:t>
            </a:r>
            <a:r>
              <a:rPr lang="en-US" altLang="zh-TW" sz="2000" dirty="0" smtClean="0">
                <a:solidFill>
                  <a:schemeClr val="tx1"/>
                </a:solidFill>
                <a:latin typeface="Times New Roman" pitchFamily="18" charset="0"/>
                <a:ea typeface="標楷體" pitchFamily="65" charset="-120"/>
              </a:rPr>
              <a:t>[] = {1,2,3,4};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actualResult</a:t>
            </a:r>
            <a:r>
              <a:rPr lang="en-US" altLang="zh-TW" sz="20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r>
              <a:rPr lang="zh-TW" altLang="en-US" sz="2000" dirty="0" smtClean="0">
                <a:solidFill>
                  <a:schemeClr val="tx1"/>
                </a:solidFill>
                <a:latin typeface="Times New Roman" pitchFamily="18" charset="0"/>
                <a:ea typeface="標楷體" pitchFamily="65" charset="-120"/>
              </a:rPr>
              <a:t>　</a:t>
            </a:r>
          </a:p>
          <a:p>
            <a:pPr eaLnBrk="1" hangingPunct="1">
              <a:lnSpc>
                <a:spcPct val="80000"/>
              </a:lnSpc>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new </a:t>
            </a:r>
            <a:r>
              <a:rPr lang="zh-TW" altLang="en-US" sz="2000" dirty="0" smtClean="0">
                <a:solidFill>
                  <a:schemeClr val="tx1"/>
                </a:solidFill>
                <a:latin typeface="Times New Roman" pitchFamily="18" charset="0"/>
                <a:ea typeface="標楷體" pitchFamily="65" charset="-120"/>
              </a:rPr>
              <a:t>一個 </a:t>
            </a:r>
            <a:r>
              <a:rPr lang="en-US" altLang="zh-TW" sz="2000" dirty="0" err="1" smtClean="0">
                <a:solidFill>
                  <a:schemeClr val="tx1"/>
                </a:solidFill>
                <a:latin typeface="Times New Roman" pitchFamily="18" charset="0"/>
                <a:ea typeface="標楷體" pitchFamily="65" charset="-120"/>
              </a:rPr>
              <a:t>mySort</a:t>
            </a:r>
            <a:r>
              <a:rPr lang="zh-TW" altLang="en-US" sz="2000" dirty="0" smtClean="0">
                <a:solidFill>
                  <a:schemeClr val="tx1"/>
                </a:solidFill>
                <a:latin typeface="Times New Roman" pitchFamily="18" charset="0"/>
                <a:ea typeface="標楷體" pitchFamily="65" charset="-120"/>
              </a:rPr>
              <a:t>的物件，傳入參數</a:t>
            </a:r>
            <a:r>
              <a:rPr lang="en-US" altLang="zh-TW" sz="2000" dirty="0" smtClean="0">
                <a:solidFill>
                  <a:schemeClr val="tx1"/>
                </a:solidFill>
                <a:latin typeface="Times New Roman" pitchFamily="18" charset="0"/>
                <a:ea typeface="標楷體" pitchFamily="65" charset="-120"/>
              </a:rPr>
              <a:t>input */</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mySort</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obj</a:t>
            </a:r>
            <a:r>
              <a:rPr lang="en-US" altLang="zh-TW" sz="2000" dirty="0" smtClean="0">
                <a:solidFill>
                  <a:schemeClr val="tx1"/>
                </a:solidFill>
                <a:latin typeface="Times New Roman" pitchFamily="18" charset="0"/>
                <a:ea typeface="標楷體" pitchFamily="65" charset="-120"/>
              </a:rPr>
              <a:t> = new </a:t>
            </a:r>
            <a:r>
              <a:rPr lang="en-US" altLang="zh-TW" sz="2000" dirty="0" err="1" smtClean="0">
                <a:solidFill>
                  <a:schemeClr val="tx1"/>
                </a:solidFill>
                <a:latin typeface="Times New Roman" pitchFamily="18" charset="0"/>
                <a:ea typeface="標楷體" pitchFamily="65" charset="-120"/>
              </a:rPr>
              <a:t>mySort</a:t>
            </a:r>
            <a:r>
              <a:rPr lang="en-US" altLang="zh-TW" sz="2000" dirty="0" smtClean="0">
                <a:solidFill>
                  <a:schemeClr val="tx1"/>
                </a:solidFill>
                <a:latin typeface="Times New Roman" pitchFamily="18" charset="0"/>
                <a:ea typeface="標楷體" pitchFamily="65" charset="-120"/>
              </a:rPr>
              <a:t>(input); </a:t>
            </a:r>
            <a:endParaRPr lang="en-US" altLang="zh-TW" sz="2000" dirty="0" smtClean="0">
              <a:solidFill>
                <a:srgbClr val="FF0000"/>
              </a:solidFill>
              <a:latin typeface="Times New Roman" pitchFamily="18" charset="0"/>
              <a:ea typeface="標楷體" pitchFamily="65" charset="-120"/>
            </a:endParaRPr>
          </a:p>
          <a:p>
            <a:pPr eaLnBrk="1" hangingPunct="1">
              <a:lnSpc>
                <a:spcPct val="80000"/>
              </a:lnSpc>
              <a:buFont typeface="Wingdings" pitchFamily="2" charset="2"/>
              <a:buNone/>
              <a:defRPr/>
            </a:pPr>
            <a:endParaRPr lang="en-US" altLang="zh-TW" sz="2000" dirty="0" smtClean="0">
              <a:solidFill>
                <a:srgbClr val="FF0000"/>
              </a:solidFill>
              <a:latin typeface="Times New Roman" pitchFamily="18" charset="0"/>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zh-TW" altLang="en-US" sz="2000" dirty="0" smtClean="0">
                <a:solidFill>
                  <a:schemeClr val="tx1"/>
                </a:solidFill>
                <a:latin typeface="Times New Roman" pitchFamily="18" charset="0"/>
                <a:ea typeface="標楷體" pitchFamily="65" charset="-120"/>
              </a:rPr>
              <a:t>呼叫</a:t>
            </a:r>
            <a:r>
              <a:rPr lang="en-US" altLang="zh-TW" sz="2000" dirty="0" smtClean="0">
                <a:solidFill>
                  <a:schemeClr val="tx1"/>
                </a:solidFill>
                <a:latin typeface="Times New Roman" pitchFamily="18" charset="0"/>
                <a:ea typeface="標楷體" pitchFamily="65" charset="-120"/>
              </a:rPr>
              <a:t>sort</a:t>
            </a:r>
            <a:r>
              <a:rPr lang="zh-TW" altLang="en-US" sz="2000" dirty="0" smtClean="0">
                <a:solidFill>
                  <a:schemeClr val="tx1"/>
                </a:solidFill>
                <a:latin typeface="Times New Roman" pitchFamily="18" charset="0"/>
                <a:ea typeface="標楷體" pitchFamily="65" charset="-120"/>
              </a:rPr>
              <a:t>來排序*</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actualResult</a:t>
            </a:r>
            <a:r>
              <a:rPr lang="en-US" altLang="zh-TW" sz="2000" dirty="0" smtClean="0">
                <a:solidFill>
                  <a:schemeClr val="tx1"/>
                </a:solidFill>
                <a:latin typeface="Times New Roman" pitchFamily="18" charset="0"/>
                <a:ea typeface="標楷體" pitchFamily="65" charset="-120"/>
              </a:rPr>
              <a:t> = </a:t>
            </a:r>
            <a:r>
              <a:rPr lang="en-US" altLang="zh-TW" sz="2000" dirty="0" err="1" smtClean="0">
                <a:solidFill>
                  <a:schemeClr val="tx1"/>
                </a:solidFill>
                <a:latin typeface="Times New Roman" pitchFamily="18" charset="0"/>
                <a:ea typeface="標楷體" pitchFamily="65" charset="-120"/>
              </a:rPr>
              <a:t>obj.sort</a:t>
            </a:r>
            <a:r>
              <a:rPr lang="en-US" altLang="zh-TW" sz="20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endParaRPr lang="en-US" altLang="zh-TW" sz="2000" dirty="0" smtClean="0">
              <a:solidFill>
                <a:schemeClr val="tx1"/>
              </a:solidFill>
              <a:latin typeface="Times New Roman" pitchFamily="18" charset="0"/>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 assert</a:t>
            </a:r>
            <a:r>
              <a:rPr lang="zh-TW" altLang="en-US" sz="2000" dirty="0" smtClean="0">
                <a:solidFill>
                  <a:schemeClr val="tx1"/>
                </a:solidFill>
                <a:latin typeface="Times New Roman" pitchFamily="18" charset="0"/>
                <a:ea typeface="標楷體" pitchFamily="65" charset="-120"/>
              </a:rPr>
              <a:t>實際結果與預期結果是否 </a:t>
            </a:r>
            <a:r>
              <a:rPr lang="en-US" altLang="zh-TW" sz="2000" dirty="0" smtClean="0">
                <a:solidFill>
                  <a:schemeClr val="tx1"/>
                </a:solidFill>
                <a:latin typeface="Times New Roman" pitchFamily="18" charset="0"/>
                <a:ea typeface="標楷體" pitchFamily="65" charset="-120"/>
              </a:rPr>
              <a:t>equal */</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en-US" altLang="zh-TW" sz="2000" b="1" dirty="0" smtClean="0">
                <a:solidFill>
                  <a:schemeClr val="tx1"/>
                </a:solidFill>
                <a:latin typeface="Times New Roman" pitchFamily="18" charset="0"/>
                <a:ea typeface="標楷體" pitchFamily="65" charset="-120"/>
              </a:rPr>
              <a:t> </a:t>
            </a:r>
            <a:r>
              <a:rPr lang="en-US" altLang="zh-TW" sz="2000" b="1" dirty="0" err="1" smtClean="0">
                <a:solidFill>
                  <a:schemeClr val="tx1"/>
                </a:solidFill>
                <a:latin typeface="Times New Roman" pitchFamily="18" charset="0"/>
                <a:ea typeface="標楷體" pitchFamily="65" charset="-120"/>
              </a:rPr>
              <a:t>assertEquals</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toString</a:t>
            </a:r>
            <a:r>
              <a:rPr lang="en-US" altLang="zh-TW" sz="2000" dirty="0" smtClean="0">
                <a:solidFill>
                  <a:schemeClr val="tx1"/>
                </a:solidFill>
                <a:latin typeface="Times New Roman" pitchFamily="18" charset="0"/>
                <a:ea typeface="標楷體" pitchFamily="65" charset="-120"/>
              </a:rPr>
              <a:t>(</a:t>
            </a:r>
            <a:r>
              <a:rPr lang="en-US" altLang="zh-TW" sz="2000" dirty="0" err="1" smtClean="0">
                <a:solidFill>
                  <a:schemeClr val="tx1"/>
                </a:solidFill>
                <a:latin typeface="Times New Roman" pitchFamily="18" charset="0"/>
                <a:ea typeface="標楷體" pitchFamily="65" charset="-120"/>
              </a:rPr>
              <a:t>actualResult</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toString</a:t>
            </a:r>
            <a:r>
              <a:rPr lang="en-US" altLang="zh-TW" sz="2000" dirty="0" smtClean="0">
                <a:solidFill>
                  <a:schemeClr val="tx1"/>
                </a:solidFill>
                <a:latin typeface="Times New Roman" pitchFamily="18" charset="0"/>
                <a:ea typeface="標楷體" pitchFamily="65" charset="-120"/>
              </a:rPr>
              <a:t>(</a:t>
            </a:r>
            <a:r>
              <a:rPr lang="en-US" altLang="zh-TW" sz="2000" dirty="0" err="1" smtClean="0">
                <a:solidFill>
                  <a:schemeClr val="tx1"/>
                </a:solidFill>
                <a:latin typeface="Times New Roman" pitchFamily="18" charset="0"/>
                <a:ea typeface="標楷體" pitchFamily="65" charset="-120"/>
              </a:rPr>
              <a:t>expectedResult</a:t>
            </a:r>
            <a:r>
              <a:rPr lang="en-US" altLang="zh-TW" sz="20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r>
              <a:rPr lang="en-US" altLang="zh-TW" sz="2000" dirty="0" smtClean="0">
                <a:solidFill>
                  <a:schemeClr val="tx1"/>
                </a:solidFill>
                <a:latin typeface="Times New Roman" pitchFamily="18" charset="0"/>
                <a:ea typeface="標楷體" pitchFamily="65" charset="-120"/>
              </a:rPr>
              <a:t> }</a:t>
            </a:r>
          </a:p>
          <a:p>
            <a:pPr eaLnBrk="1" hangingPunct="1">
              <a:lnSpc>
                <a:spcPct val="80000"/>
              </a:lnSpc>
              <a:defRPr/>
            </a:pPr>
            <a:endParaRPr lang="zh-TW" altLang="en-US" sz="20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77164637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8597061-EFA0-4D18-9B86-51EF0B964164}" type="slidenum">
              <a:rPr lang="zh-TW" altLang="en-US" smtClean="0">
                <a:solidFill>
                  <a:schemeClr val="tx1"/>
                </a:solidFill>
              </a:rPr>
              <a:pPr>
                <a:defRPr/>
              </a:pPr>
              <a:t>475</a:t>
            </a:fld>
            <a:endParaRPr lang="en-US" altLang="zh-TW">
              <a:solidFill>
                <a:schemeClr val="tx1"/>
              </a:solidFill>
            </a:endParaRPr>
          </a:p>
        </p:txBody>
      </p:sp>
      <p:sp>
        <p:nvSpPr>
          <p:cNvPr id="52226"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 Test Code (Cont.)</a:t>
            </a:r>
            <a:endParaRPr lang="zh-TW" altLang="en-US" dirty="0" smtClean="0">
              <a:solidFill>
                <a:schemeClr val="tx1"/>
              </a:solidFill>
              <a:latin typeface="Times New Roman" pitchFamily="18" charset="0"/>
            </a:endParaRPr>
          </a:p>
        </p:txBody>
      </p:sp>
      <p:sp>
        <p:nvSpPr>
          <p:cNvPr id="52227" name="Rectangle 3"/>
          <p:cNvSpPr>
            <a:spLocks noGrp="1" noChangeArrowheads="1"/>
          </p:cNvSpPr>
          <p:nvPr>
            <p:ph sz="quarter" idx="4294967295"/>
          </p:nvPr>
        </p:nvSpPr>
        <p:spPr>
          <a:xfrm>
            <a:off x="1524000" y="1728216"/>
            <a:ext cx="8534400" cy="3703320"/>
          </a:xfrm>
          <a:prstGeom prst="rect">
            <a:avLst/>
          </a:prstGeom>
        </p:spPr>
        <p:txBody>
          <a:bodyPr>
            <a:normAutofit fontScale="92500" lnSpcReduction="20000"/>
          </a:bodyPr>
          <a:lstStyle/>
          <a:p>
            <a:pPr eaLnBrk="1" hangingPunct="1">
              <a:lnSpc>
                <a:spcPct val="90000"/>
              </a:lnSpc>
              <a:buFont typeface="Wingdings" pitchFamily="2" charset="2"/>
              <a:buNone/>
              <a:defRPr/>
            </a:pPr>
            <a:r>
              <a:rPr lang="en-US" altLang="zh-TW" sz="2400" dirty="0" smtClean="0">
                <a:solidFill>
                  <a:schemeClr val="tx1"/>
                </a:solidFill>
                <a:latin typeface="Times New Roman" pitchFamily="18" charset="0"/>
                <a:ea typeface="標楷體" pitchFamily="65" charset="-120"/>
              </a:rPr>
              <a:t>// Test Case 2</a:t>
            </a:r>
            <a:r>
              <a:rPr lang="zh-TW" altLang="en-US" sz="2400" dirty="0" smtClean="0">
                <a:solidFill>
                  <a:schemeClr val="tx1"/>
                </a:solidFill>
                <a:latin typeface="Times New Roman" pitchFamily="18" charset="0"/>
                <a:ea typeface="標楷體" pitchFamily="65" charset="-120"/>
              </a:rPr>
              <a:t>：</a:t>
            </a:r>
            <a:r>
              <a:rPr lang="en-US" altLang="zh-TW" sz="2400" dirty="0" smtClean="0">
                <a:solidFill>
                  <a:schemeClr val="tx1"/>
                </a:solidFill>
                <a:latin typeface="Times New Roman" pitchFamily="18" charset="0"/>
                <a:ea typeface="標楷體" pitchFamily="65" charset="-120"/>
              </a:rPr>
              <a:t>input {1,1,1,1} expected </a:t>
            </a:r>
            <a:r>
              <a:rPr lang="en-US" altLang="zh-TW" dirty="0" smtClean="0">
                <a:solidFill>
                  <a:schemeClr val="tx1"/>
                </a:solidFill>
                <a:latin typeface="Times New Roman" pitchFamily="18" charset="0"/>
                <a:ea typeface="標楷體" pitchFamily="65" charset="-120"/>
              </a:rPr>
              <a:t>result</a:t>
            </a:r>
            <a:r>
              <a:rPr lang="zh-TW" altLang="en-US" sz="2400" dirty="0" smtClean="0">
                <a:solidFill>
                  <a:schemeClr val="tx1"/>
                </a:solidFill>
                <a:latin typeface="Times New Roman" pitchFamily="18" charset="0"/>
                <a:ea typeface="標楷體" pitchFamily="65" charset="-120"/>
              </a:rPr>
              <a:t>：</a:t>
            </a:r>
            <a:r>
              <a:rPr lang="en-US" altLang="zh-TW" sz="2400" dirty="0" smtClean="0">
                <a:solidFill>
                  <a:schemeClr val="tx1"/>
                </a:solidFill>
                <a:latin typeface="Times New Roman" pitchFamily="18" charset="0"/>
                <a:ea typeface="標楷體" pitchFamily="65" charset="-120"/>
              </a:rPr>
              <a:t>{1,1,1,1}</a:t>
            </a:r>
          </a:p>
          <a:p>
            <a:pPr eaLnBrk="1" hangingPunct="1">
              <a:lnSpc>
                <a:spcPct val="90000"/>
              </a:lnSpc>
              <a:buFont typeface="Wingdings" pitchFamily="2" charset="2"/>
              <a:buNone/>
              <a:defRPr/>
            </a:pPr>
            <a:r>
              <a:rPr lang="en-US" altLang="zh-TW" sz="2400" dirty="0" smtClean="0">
                <a:solidFill>
                  <a:schemeClr val="tx1"/>
                </a:solidFill>
                <a:latin typeface="Times New Roman" pitchFamily="18" charset="0"/>
                <a:ea typeface="標楷體" pitchFamily="65" charset="-120"/>
              </a:rPr>
              <a:t>  public void </a:t>
            </a:r>
            <a:r>
              <a:rPr lang="en-US" altLang="zh-TW" dirty="0" smtClean="0">
                <a:solidFill>
                  <a:schemeClr val="tx1"/>
                </a:solidFill>
                <a:latin typeface="Times New Roman" pitchFamily="18" charset="0"/>
                <a:ea typeface="標楷體" pitchFamily="65" charset="-120"/>
              </a:rPr>
              <a:t>testS</a:t>
            </a:r>
            <a:r>
              <a:rPr lang="en-US" altLang="zh-TW" sz="2400" dirty="0" smtClean="0">
                <a:solidFill>
                  <a:schemeClr val="tx1"/>
                </a:solidFill>
                <a:latin typeface="Times New Roman" pitchFamily="18" charset="0"/>
                <a:ea typeface="標楷體" pitchFamily="65" charset="-120"/>
              </a:rPr>
              <a:t>ort2() {</a:t>
            </a:r>
          </a:p>
          <a:p>
            <a:pPr eaLnBrk="1" hangingPunct="1">
              <a:lnSpc>
                <a:spcPct val="90000"/>
              </a:lnSpc>
              <a:buFont typeface="Wingdings" pitchFamily="2" charset="2"/>
              <a:buNone/>
              <a:defRPr/>
            </a:pPr>
            <a:endParaRPr lang="en-US" altLang="zh-TW" sz="2400" dirty="0" smtClean="0">
              <a:solidFill>
                <a:schemeClr val="tx1"/>
              </a:solidFill>
              <a:latin typeface="Times New Roman" pitchFamily="18" charset="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Times New Roman" pitchFamily="18" charset="0"/>
                <a:ea typeface="標楷體" pitchFamily="65" charset="-120"/>
              </a:rPr>
              <a:t>    </a:t>
            </a:r>
            <a:r>
              <a:rPr lang="en-US" altLang="zh-TW" sz="2400" dirty="0" err="1" smtClean="0">
                <a:solidFill>
                  <a:schemeClr val="tx1"/>
                </a:solidFill>
                <a:latin typeface="Times New Roman" pitchFamily="18" charset="0"/>
                <a:ea typeface="標楷體" pitchFamily="65" charset="-120"/>
              </a:rPr>
              <a:t>int</a:t>
            </a:r>
            <a:r>
              <a:rPr lang="en-US" altLang="zh-TW" sz="2400" dirty="0" smtClean="0">
                <a:solidFill>
                  <a:schemeClr val="tx1"/>
                </a:solidFill>
                <a:latin typeface="Times New Roman" pitchFamily="18" charset="0"/>
                <a:ea typeface="標楷體" pitchFamily="65" charset="-120"/>
              </a:rPr>
              <a:t> input[] = {1,1,1,1}, </a:t>
            </a:r>
            <a:r>
              <a:rPr lang="en-US" altLang="zh-TW" sz="2400" dirty="0" err="1" smtClean="0">
                <a:solidFill>
                  <a:schemeClr val="tx1"/>
                </a:solidFill>
                <a:latin typeface="Times New Roman" pitchFamily="18" charset="0"/>
                <a:ea typeface="標楷體" pitchFamily="65" charset="-120"/>
              </a:rPr>
              <a:t>expectedResult</a:t>
            </a:r>
            <a:r>
              <a:rPr lang="en-US" altLang="zh-TW" sz="2400" dirty="0" smtClean="0">
                <a:solidFill>
                  <a:schemeClr val="tx1"/>
                </a:solidFill>
                <a:latin typeface="Times New Roman" pitchFamily="18" charset="0"/>
                <a:ea typeface="標楷體" pitchFamily="65" charset="-120"/>
              </a:rPr>
              <a:t>[] = {1,1,1,1},  </a:t>
            </a:r>
            <a:r>
              <a:rPr lang="en-US" altLang="zh-TW" sz="2400" dirty="0" err="1" smtClean="0">
                <a:solidFill>
                  <a:schemeClr val="tx1"/>
                </a:solidFill>
                <a:latin typeface="Times New Roman" pitchFamily="18" charset="0"/>
                <a:ea typeface="標楷體" pitchFamily="65" charset="-120"/>
              </a:rPr>
              <a:t>actualResult</a:t>
            </a:r>
            <a:r>
              <a:rPr lang="en-US" altLang="zh-TW" sz="2400" dirty="0" smtClean="0">
                <a:solidFill>
                  <a:schemeClr val="tx1"/>
                </a:solidFill>
                <a:latin typeface="Times New Roman" pitchFamily="18" charset="0"/>
                <a:ea typeface="標楷體" pitchFamily="65" charset="-120"/>
              </a:rPr>
              <a:t>[];</a:t>
            </a:r>
          </a:p>
          <a:p>
            <a:pPr eaLnBrk="1" hangingPunct="1">
              <a:lnSpc>
                <a:spcPct val="90000"/>
              </a:lnSpc>
              <a:buFont typeface="Wingdings" pitchFamily="2" charset="2"/>
              <a:buNone/>
              <a:defRPr/>
            </a:pPr>
            <a:r>
              <a:rPr lang="en-US" altLang="zh-TW" sz="2400" dirty="0" smtClean="0">
                <a:solidFill>
                  <a:schemeClr val="tx1"/>
                </a:solidFill>
                <a:latin typeface="Times New Roman" pitchFamily="18" charset="0"/>
                <a:ea typeface="標楷體" pitchFamily="65" charset="-120"/>
              </a:rPr>
              <a:t>    </a:t>
            </a:r>
          </a:p>
          <a:p>
            <a:pPr eaLnBrk="1" hangingPunct="1">
              <a:lnSpc>
                <a:spcPct val="90000"/>
              </a:lnSpc>
              <a:buFont typeface="Wingdings" pitchFamily="2" charset="2"/>
              <a:buNone/>
              <a:defRPr/>
            </a:pPr>
            <a:r>
              <a:rPr lang="en-US" altLang="zh-TW" sz="2400" dirty="0" smtClean="0">
                <a:solidFill>
                  <a:schemeClr val="tx1"/>
                </a:solidFill>
                <a:latin typeface="Times New Roman" pitchFamily="18" charset="0"/>
                <a:ea typeface="標楷體" pitchFamily="65" charset="-120"/>
              </a:rPr>
              <a:t>    </a:t>
            </a:r>
            <a:r>
              <a:rPr lang="en-US" altLang="zh-TW" sz="2400" dirty="0" err="1" smtClean="0">
                <a:solidFill>
                  <a:schemeClr val="tx1"/>
                </a:solidFill>
                <a:latin typeface="Times New Roman" pitchFamily="18" charset="0"/>
                <a:ea typeface="標楷體" pitchFamily="65" charset="-120"/>
              </a:rPr>
              <a:t>mySort</a:t>
            </a:r>
            <a:r>
              <a:rPr lang="en-US" altLang="zh-TW" sz="2400" dirty="0" smtClean="0">
                <a:solidFill>
                  <a:schemeClr val="tx1"/>
                </a:solidFill>
                <a:latin typeface="Times New Roman" pitchFamily="18" charset="0"/>
                <a:ea typeface="標楷體" pitchFamily="65" charset="-120"/>
              </a:rPr>
              <a:t> </a:t>
            </a:r>
            <a:r>
              <a:rPr lang="en-US" altLang="zh-TW" sz="2400" dirty="0" err="1" smtClean="0">
                <a:solidFill>
                  <a:schemeClr val="tx1"/>
                </a:solidFill>
                <a:latin typeface="Times New Roman" pitchFamily="18" charset="0"/>
                <a:ea typeface="標楷體" pitchFamily="65" charset="-120"/>
              </a:rPr>
              <a:t>obj</a:t>
            </a:r>
            <a:r>
              <a:rPr lang="en-US" altLang="zh-TW" sz="2400" dirty="0" smtClean="0">
                <a:solidFill>
                  <a:schemeClr val="tx1"/>
                </a:solidFill>
                <a:latin typeface="Times New Roman" pitchFamily="18" charset="0"/>
                <a:ea typeface="標楷體" pitchFamily="65" charset="-120"/>
              </a:rPr>
              <a:t> = new </a:t>
            </a:r>
            <a:r>
              <a:rPr lang="en-US" altLang="zh-TW" sz="2400" dirty="0" err="1" smtClean="0">
                <a:solidFill>
                  <a:schemeClr val="tx1"/>
                </a:solidFill>
                <a:latin typeface="Times New Roman" pitchFamily="18" charset="0"/>
                <a:ea typeface="標楷體" pitchFamily="65" charset="-120"/>
              </a:rPr>
              <a:t>mySort</a:t>
            </a:r>
            <a:r>
              <a:rPr lang="en-US" altLang="zh-TW" sz="2400" dirty="0" smtClean="0">
                <a:solidFill>
                  <a:schemeClr val="tx1"/>
                </a:solidFill>
                <a:latin typeface="Times New Roman" pitchFamily="18" charset="0"/>
                <a:ea typeface="標楷體" pitchFamily="65" charset="-120"/>
              </a:rPr>
              <a:t>(input); </a:t>
            </a:r>
            <a:r>
              <a:rPr lang="en-US" altLang="zh-TW" sz="2400" dirty="0" err="1" smtClean="0">
                <a:solidFill>
                  <a:schemeClr val="tx1"/>
                </a:solidFill>
                <a:latin typeface="Times New Roman" pitchFamily="18" charset="0"/>
                <a:ea typeface="標楷體" pitchFamily="65" charset="-120"/>
              </a:rPr>
              <a:t>actualResult</a:t>
            </a:r>
            <a:r>
              <a:rPr lang="en-US" altLang="zh-TW" sz="2400" dirty="0" smtClean="0">
                <a:solidFill>
                  <a:schemeClr val="tx1"/>
                </a:solidFill>
                <a:latin typeface="Times New Roman" pitchFamily="18" charset="0"/>
                <a:ea typeface="標楷體" pitchFamily="65" charset="-120"/>
              </a:rPr>
              <a:t> = </a:t>
            </a:r>
            <a:r>
              <a:rPr lang="en-US" altLang="zh-TW" sz="2400" dirty="0" err="1" smtClean="0">
                <a:solidFill>
                  <a:schemeClr val="tx1"/>
                </a:solidFill>
                <a:latin typeface="Times New Roman" pitchFamily="18" charset="0"/>
                <a:ea typeface="標楷體" pitchFamily="65" charset="-120"/>
              </a:rPr>
              <a:t>obj.sort</a:t>
            </a:r>
            <a:r>
              <a:rPr lang="en-US" altLang="zh-TW" sz="2400" dirty="0" smtClean="0">
                <a:solidFill>
                  <a:schemeClr val="tx1"/>
                </a:solidFill>
                <a:latin typeface="Times New Roman" pitchFamily="18" charset="0"/>
                <a:ea typeface="標楷體" pitchFamily="65" charset="-120"/>
              </a:rPr>
              <a:t>();</a:t>
            </a:r>
          </a:p>
          <a:p>
            <a:pPr eaLnBrk="1" hangingPunct="1">
              <a:lnSpc>
                <a:spcPct val="90000"/>
              </a:lnSpc>
              <a:buFont typeface="Wingdings" pitchFamily="2" charset="2"/>
              <a:buNone/>
              <a:defRPr/>
            </a:pPr>
            <a:endParaRPr lang="en-US" altLang="zh-TW" sz="2400" dirty="0" smtClean="0">
              <a:solidFill>
                <a:schemeClr val="tx1"/>
              </a:solidFill>
              <a:latin typeface="Times New Roman" pitchFamily="18" charset="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Times New Roman" pitchFamily="18" charset="0"/>
                <a:ea typeface="標楷體" pitchFamily="65" charset="-120"/>
              </a:rPr>
              <a:t>    </a:t>
            </a:r>
            <a:r>
              <a:rPr lang="en-US" altLang="zh-TW" sz="2400" dirty="0" err="1" smtClean="0">
                <a:solidFill>
                  <a:schemeClr val="tx1"/>
                </a:solidFill>
                <a:latin typeface="Times New Roman" pitchFamily="18" charset="0"/>
                <a:ea typeface="標楷體" pitchFamily="65" charset="-120"/>
              </a:rPr>
              <a:t>assertEquals</a:t>
            </a:r>
            <a:r>
              <a:rPr lang="en-US" altLang="zh-TW" sz="2400" dirty="0" smtClean="0">
                <a:solidFill>
                  <a:schemeClr val="tx1"/>
                </a:solidFill>
                <a:latin typeface="Times New Roman" pitchFamily="18" charset="0"/>
                <a:ea typeface="標楷體" pitchFamily="65" charset="-120"/>
              </a:rPr>
              <a:t> (</a:t>
            </a:r>
            <a:r>
              <a:rPr lang="en-US" altLang="zh-TW" sz="2400" dirty="0" err="1" smtClean="0">
                <a:solidFill>
                  <a:schemeClr val="tx1"/>
                </a:solidFill>
                <a:latin typeface="Times New Roman" pitchFamily="18" charset="0"/>
                <a:ea typeface="標楷體" pitchFamily="65" charset="-120"/>
              </a:rPr>
              <a:t>toString</a:t>
            </a:r>
            <a:r>
              <a:rPr lang="en-US" altLang="zh-TW" sz="2400" dirty="0" smtClean="0">
                <a:solidFill>
                  <a:schemeClr val="tx1"/>
                </a:solidFill>
                <a:latin typeface="Times New Roman" pitchFamily="18" charset="0"/>
                <a:ea typeface="標楷體" pitchFamily="65" charset="-120"/>
              </a:rPr>
              <a:t>(</a:t>
            </a:r>
            <a:r>
              <a:rPr lang="en-US" altLang="zh-TW" sz="2400" dirty="0" err="1" smtClean="0">
                <a:solidFill>
                  <a:schemeClr val="tx1"/>
                </a:solidFill>
                <a:latin typeface="Times New Roman" pitchFamily="18" charset="0"/>
                <a:ea typeface="標楷體" pitchFamily="65" charset="-120"/>
              </a:rPr>
              <a:t>actualResult</a:t>
            </a:r>
            <a:r>
              <a:rPr lang="en-US" altLang="zh-TW" sz="2400" dirty="0" smtClean="0">
                <a:solidFill>
                  <a:schemeClr val="tx1"/>
                </a:solidFill>
                <a:latin typeface="Times New Roman" pitchFamily="18" charset="0"/>
                <a:ea typeface="標楷體" pitchFamily="65" charset="-120"/>
              </a:rPr>
              <a:t>), </a:t>
            </a:r>
            <a:r>
              <a:rPr lang="en-US" altLang="zh-TW" sz="2400" dirty="0" err="1" smtClean="0">
                <a:solidFill>
                  <a:schemeClr val="tx1"/>
                </a:solidFill>
                <a:latin typeface="Times New Roman" pitchFamily="18" charset="0"/>
                <a:ea typeface="標楷體" pitchFamily="65" charset="-120"/>
              </a:rPr>
              <a:t>toString</a:t>
            </a:r>
            <a:r>
              <a:rPr lang="en-US" altLang="zh-TW" sz="2400" dirty="0" smtClean="0">
                <a:solidFill>
                  <a:schemeClr val="tx1"/>
                </a:solidFill>
                <a:latin typeface="Times New Roman" pitchFamily="18" charset="0"/>
                <a:ea typeface="標楷體" pitchFamily="65" charset="-120"/>
              </a:rPr>
              <a:t>(</a:t>
            </a:r>
            <a:r>
              <a:rPr lang="en-US" altLang="zh-TW" sz="2400" dirty="0" err="1" smtClean="0">
                <a:solidFill>
                  <a:schemeClr val="tx1"/>
                </a:solidFill>
                <a:latin typeface="Times New Roman" pitchFamily="18" charset="0"/>
                <a:ea typeface="標楷體" pitchFamily="65" charset="-120"/>
              </a:rPr>
              <a:t>expectedResult</a:t>
            </a:r>
            <a:r>
              <a:rPr lang="en-US" altLang="zh-TW" sz="2400" dirty="0" smtClean="0">
                <a:solidFill>
                  <a:schemeClr val="tx1"/>
                </a:solidFill>
                <a:latin typeface="Times New Roman" pitchFamily="18" charset="0"/>
                <a:ea typeface="標楷體" pitchFamily="65" charset="-120"/>
              </a:rPr>
              <a:t>));</a:t>
            </a:r>
          </a:p>
          <a:p>
            <a:pPr eaLnBrk="1" hangingPunct="1">
              <a:lnSpc>
                <a:spcPct val="90000"/>
              </a:lnSpc>
              <a:buFont typeface="Wingdings" pitchFamily="2" charset="2"/>
              <a:buNone/>
              <a:defRPr/>
            </a:pPr>
            <a:r>
              <a:rPr lang="en-US" altLang="zh-TW" sz="2400" dirty="0" smtClean="0">
                <a:solidFill>
                  <a:schemeClr val="tx1"/>
                </a:solidFill>
                <a:latin typeface="Times New Roman" pitchFamily="18" charset="0"/>
                <a:ea typeface="標楷體" pitchFamily="65" charset="-120"/>
              </a:rPr>
              <a:t>  }</a:t>
            </a:r>
          </a:p>
          <a:p>
            <a:pPr eaLnBrk="1" hangingPunct="1">
              <a:lnSpc>
                <a:spcPct val="90000"/>
              </a:lnSpc>
              <a:buFont typeface="Wingdings" pitchFamily="2" charset="2"/>
              <a:buNone/>
              <a:defRPr/>
            </a:pPr>
            <a:endParaRPr lang="en-US" altLang="zh-TW" sz="2400" dirty="0" smtClean="0">
              <a:solidFill>
                <a:schemeClr val="tx1"/>
              </a:solidFill>
              <a:latin typeface="Times New Roman" pitchFamily="18" charset="0"/>
              <a:ea typeface="標楷體" pitchFamily="65" charset="-120"/>
            </a:endParaRPr>
          </a:p>
          <a:p>
            <a:pPr eaLnBrk="1" hangingPunct="1">
              <a:lnSpc>
                <a:spcPct val="90000"/>
              </a:lnSpc>
              <a:buClr>
                <a:schemeClr val="accent2"/>
              </a:buClr>
              <a:buSzPct val="50000"/>
              <a:defRPr/>
            </a:pPr>
            <a:r>
              <a:rPr kumimoji="0" lang="zh-TW" altLang="en-US" sz="2400" dirty="0" smtClean="0">
                <a:solidFill>
                  <a:schemeClr val="tx1"/>
                </a:solidFill>
                <a:latin typeface="Times New Roman" pitchFamily="18" charset="0"/>
                <a:ea typeface="標楷體" pitchFamily="65" charset="-120"/>
              </a:rPr>
              <a:t>依此方式，寫出所有 </a:t>
            </a:r>
            <a:r>
              <a:rPr kumimoji="0" lang="en-US" altLang="zh-TW" sz="2400" dirty="0" smtClean="0">
                <a:solidFill>
                  <a:schemeClr val="tx1"/>
                </a:solidFill>
                <a:latin typeface="Times New Roman" pitchFamily="18" charset="0"/>
                <a:ea typeface="標楷體" pitchFamily="65" charset="-120"/>
              </a:rPr>
              <a:t>Test Cases </a:t>
            </a:r>
            <a:r>
              <a:rPr kumimoji="0" lang="zh-TW" altLang="en-US" sz="2400" dirty="0" smtClean="0">
                <a:solidFill>
                  <a:schemeClr val="tx1"/>
                </a:solidFill>
                <a:latin typeface="Times New Roman" pitchFamily="18" charset="0"/>
                <a:ea typeface="標楷體" pitchFamily="65" charset="-120"/>
              </a:rPr>
              <a:t>的 </a:t>
            </a:r>
            <a:r>
              <a:rPr kumimoji="0" lang="en-US" altLang="zh-TW" sz="2400" dirty="0" smtClean="0">
                <a:solidFill>
                  <a:schemeClr val="tx1"/>
                </a:solidFill>
                <a:latin typeface="Times New Roman" pitchFamily="18" charset="0"/>
                <a:ea typeface="標楷體" pitchFamily="65" charset="-120"/>
              </a:rPr>
              <a:t>Test Code</a:t>
            </a:r>
            <a:endParaRPr kumimoji="0" lang="zh-TW" altLang="en-US" sz="24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776559259"/>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4E16788-E8C5-4D33-AE1E-BB372AB4D4D7}" type="slidenum">
              <a:rPr lang="zh-TW" altLang="en-US" smtClean="0"/>
              <a:pPr>
                <a:defRPr/>
              </a:pPr>
              <a:t>476</a:t>
            </a:fld>
            <a:endParaRPr lang="en-US" altLang="zh-TW"/>
          </a:p>
        </p:txBody>
      </p:sp>
      <p:sp>
        <p:nvSpPr>
          <p:cNvPr id="2" name="標題 1"/>
          <p:cNvSpPr>
            <a:spLocks noGrp="1"/>
          </p:cNvSpPr>
          <p:nvPr>
            <p:ph type="title"/>
          </p:nvPr>
        </p:nvSpPr>
        <p:spPr/>
        <p:txBody>
          <a:bodyPr/>
          <a:lstStyle/>
          <a:p>
            <a:pPr>
              <a:defRPr/>
            </a:pPr>
            <a:r>
              <a:rPr lang="en-US" altLang="zh-TW" dirty="0" smtClean="0">
                <a:solidFill>
                  <a:schemeClr val="tx1"/>
                </a:solidFill>
                <a:latin typeface="Times New Roman" pitchFamily="18" charset="0"/>
              </a:rPr>
              <a:t>Test Code (Cont.)</a:t>
            </a:r>
            <a:endParaRPr lang="zh-TW" altLang="en-US" dirty="0">
              <a:solidFill>
                <a:schemeClr val="tx1"/>
              </a:solidFill>
            </a:endParaRPr>
          </a:p>
        </p:txBody>
      </p:sp>
      <p:sp>
        <p:nvSpPr>
          <p:cNvPr id="3" name="內容版面配置區 2"/>
          <p:cNvSpPr>
            <a:spLocks noGrp="1"/>
          </p:cNvSpPr>
          <p:nvPr>
            <p:ph sz="quarter" idx="4294967295"/>
          </p:nvPr>
        </p:nvSpPr>
        <p:spPr>
          <a:xfrm>
            <a:off x="1524000" y="1755648"/>
            <a:ext cx="8534400" cy="3666744"/>
          </a:xfrm>
          <a:prstGeom prst="rect">
            <a:avLst/>
          </a:prstGeom>
        </p:spPr>
        <p:txBody>
          <a:bodyPr/>
          <a:lstStyle/>
          <a:p>
            <a:pPr>
              <a:defRPr/>
            </a:pPr>
            <a:r>
              <a:rPr lang="zh-TW" altLang="en-US" dirty="0" smtClean="0">
                <a:solidFill>
                  <a:schemeClr val="tx1"/>
                </a:solidFill>
                <a:latin typeface="標楷體" pitchFamily="65" charset="-120"/>
                <a:ea typeface="標楷體" pitchFamily="65" charset="-120"/>
              </a:rPr>
              <a:t>開發</a:t>
            </a:r>
            <a:r>
              <a:rPr lang="en-US" altLang="zh-TW" dirty="0" smtClean="0">
                <a:solidFill>
                  <a:schemeClr val="tx1"/>
                </a:solidFill>
                <a:latin typeface="標楷體" pitchFamily="65" charset="-120"/>
                <a:ea typeface="標楷體" pitchFamily="65" charset="-120"/>
              </a:rPr>
              <a:t>test cases </a:t>
            </a:r>
            <a:r>
              <a:rPr lang="en-US" altLang="zh-TW" dirty="0" err="1" smtClean="0">
                <a:solidFill>
                  <a:schemeClr val="tx1"/>
                </a:solidFill>
                <a:latin typeface="標楷體" pitchFamily="65" charset="-120"/>
                <a:ea typeface="標楷體" pitchFamily="65" charset="-120"/>
              </a:rPr>
              <a:t>要由簡而繁，且要測異常錯誤狀況，以一個</a:t>
            </a:r>
            <a:r>
              <a:rPr lang="en-US" altLang="zh-TW" dirty="0" smtClean="0">
                <a:solidFill>
                  <a:schemeClr val="tx1"/>
                </a:solidFill>
                <a:latin typeface="標楷體" pitchFamily="65" charset="-120"/>
                <a:ea typeface="標楷體" pitchFamily="65" charset="-120"/>
              </a:rPr>
              <a:t> </a:t>
            </a:r>
            <a:r>
              <a:rPr lang="en-US" altLang="zh-TW" b="1" dirty="0" smtClean="0">
                <a:solidFill>
                  <a:srgbClr val="FF0000"/>
                </a:solidFill>
                <a:latin typeface="微軟正黑體" pitchFamily="34" charset="-120"/>
                <a:ea typeface="微軟正黑體" pitchFamily="34" charset="-120"/>
              </a:rPr>
              <a:t>10行 source code </a:t>
            </a:r>
            <a:r>
              <a:rPr lang="en-US" altLang="zh-TW" dirty="0" smtClean="0">
                <a:solidFill>
                  <a:schemeClr val="tx1"/>
                </a:solidFill>
                <a:latin typeface="標楷體" pitchFamily="65" charset="-120"/>
                <a:ea typeface="標楷體" pitchFamily="65" charset="-120"/>
              </a:rPr>
              <a:t>unit (method) </a:t>
            </a:r>
            <a:r>
              <a:rPr lang="en-US" altLang="zh-TW" dirty="0" err="1" smtClean="0">
                <a:solidFill>
                  <a:schemeClr val="tx1"/>
                </a:solidFill>
                <a:latin typeface="標楷體" pitchFamily="65" charset="-120"/>
                <a:ea typeface="標楷體" pitchFamily="65" charset="-120"/>
              </a:rPr>
              <a:t>來說，若有</a:t>
            </a:r>
            <a:r>
              <a:rPr lang="zh-TW" altLang="en-US" dirty="0" smtClean="0">
                <a:solidFill>
                  <a:schemeClr val="tx1"/>
                </a:solidFill>
                <a:latin typeface="標楷體" pitchFamily="65" charset="-120"/>
                <a:ea typeface="標楷體" pitchFamily="65" charset="-120"/>
              </a:rPr>
              <a:t>三</a:t>
            </a:r>
            <a:r>
              <a:rPr lang="en-US" altLang="zh-TW" dirty="0" err="1" smtClean="0">
                <a:solidFill>
                  <a:schemeClr val="tx1"/>
                </a:solidFill>
                <a:latin typeface="標楷體" pitchFamily="65" charset="-120"/>
                <a:ea typeface="標楷體" pitchFamily="65" charset="-120"/>
              </a:rPr>
              <a:t>個輸入參數，每個假設有</a:t>
            </a:r>
            <a:r>
              <a:rPr lang="zh-TW" altLang="en-US" dirty="0" smtClean="0">
                <a:solidFill>
                  <a:schemeClr val="tx1"/>
                </a:solidFill>
                <a:latin typeface="標楷體" pitchFamily="65" charset="-120"/>
                <a:ea typeface="標楷體" pitchFamily="65" charset="-120"/>
              </a:rPr>
              <a:t>四</a:t>
            </a:r>
            <a:r>
              <a:rPr lang="en-US" altLang="zh-TW" dirty="0" err="1" smtClean="0">
                <a:solidFill>
                  <a:schemeClr val="tx1"/>
                </a:solidFill>
                <a:latin typeface="標楷體" pitchFamily="65" charset="-120"/>
                <a:ea typeface="標楷體" pitchFamily="65" charset="-120"/>
              </a:rPr>
              <a:t>個狀況</a:t>
            </a:r>
            <a:r>
              <a:rPr lang="en-US" altLang="zh-TW" dirty="0" smtClean="0">
                <a:solidFill>
                  <a:schemeClr val="tx1"/>
                </a:solidFill>
                <a:latin typeface="標楷體" pitchFamily="65" charset="-120"/>
                <a:ea typeface="標楷體" pitchFamily="65" charset="-120"/>
              </a:rPr>
              <a:t> (cases)，4</a:t>
            </a:r>
            <a:r>
              <a:rPr lang="en-US" altLang="zh-TW" baseline="30000" dirty="0" smtClean="0">
                <a:solidFill>
                  <a:schemeClr val="tx1"/>
                </a:solidFill>
                <a:latin typeface="標楷體" pitchFamily="65" charset="-120"/>
                <a:ea typeface="標楷體" pitchFamily="65" charset="-120"/>
              </a:rPr>
              <a:t>3</a:t>
            </a:r>
            <a:r>
              <a:rPr lang="en-US" altLang="zh-TW" dirty="0" smtClean="0">
                <a:solidFill>
                  <a:schemeClr val="tx1"/>
                </a:solidFill>
                <a:latin typeface="標楷體" pitchFamily="65" charset="-120"/>
                <a:ea typeface="標楷體" pitchFamily="65" charset="-120"/>
              </a:rPr>
              <a:t>=64 cases，每個case寫10行 test code，</a:t>
            </a:r>
          </a:p>
          <a:p>
            <a:pPr>
              <a:buFont typeface="Wingdings" pitchFamily="2" charset="2"/>
              <a:buNone/>
              <a:defRPr/>
            </a:pPr>
            <a:r>
              <a:rPr lang="en-US" altLang="zh-TW" dirty="0" smtClean="0">
                <a:latin typeface="標楷體" pitchFamily="65" charset="-120"/>
                <a:ea typeface="標楷體" pitchFamily="65" charset="-120"/>
              </a:rPr>
              <a:t>             </a:t>
            </a:r>
            <a:r>
              <a:rPr lang="en-US" altLang="zh-TW" dirty="0" err="1" smtClean="0">
                <a:solidFill>
                  <a:schemeClr val="tx1"/>
                </a:solidFill>
                <a:latin typeface="標楷體" pitchFamily="65" charset="-120"/>
                <a:ea typeface="標楷體" pitchFamily="65" charset="-120"/>
              </a:rPr>
              <a:t>即有</a:t>
            </a:r>
            <a:r>
              <a:rPr lang="en-US" altLang="zh-TW" dirty="0" smtClean="0">
                <a:latin typeface="標楷體" pitchFamily="65" charset="-120"/>
                <a:ea typeface="標楷體" pitchFamily="65" charset="-120"/>
              </a:rPr>
              <a:t> </a:t>
            </a:r>
            <a:r>
              <a:rPr lang="en-US" altLang="zh-TW" b="1" dirty="0" smtClean="0">
                <a:solidFill>
                  <a:srgbClr val="FF0000"/>
                </a:solidFill>
                <a:latin typeface="微軟正黑體" pitchFamily="34" charset="-120"/>
                <a:ea typeface="微軟正黑體" pitchFamily="34" charset="-120"/>
              </a:rPr>
              <a:t>640 行 test code</a:t>
            </a:r>
          </a:p>
          <a:p>
            <a:pPr>
              <a:buFont typeface="Wingdings" pitchFamily="2" charset="2"/>
              <a:buNone/>
              <a:defRPr/>
            </a:pPr>
            <a:endParaRPr lang="en-US" altLang="zh-TW" dirty="0" smtClean="0">
              <a:solidFill>
                <a:srgbClr val="FF0000"/>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所以</a:t>
            </a:r>
            <a:r>
              <a:rPr lang="en-US" altLang="zh-TW" dirty="0" smtClean="0">
                <a:solidFill>
                  <a:schemeClr val="tx1"/>
                </a:solidFill>
                <a:latin typeface="標楷體" pitchFamily="65" charset="-120"/>
                <a:ea typeface="標楷體" pitchFamily="65" charset="-120"/>
              </a:rPr>
              <a:t>test code </a:t>
            </a:r>
            <a:r>
              <a:rPr lang="en-US" altLang="zh-TW" dirty="0" err="1" smtClean="0">
                <a:solidFill>
                  <a:schemeClr val="tx1"/>
                </a:solidFill>
                <a:latin typeface="標楷體" pitchFamily="65" charset="-120"/>
                <a:ea typeface="標楷體" pitchFamily="65" charset="-120"/>
              </a:rPr>
              <a:t>行數遠多於</a:t>
            </a:r>
            <a:r>
              <a:rPr lang="en-US" altLang="zh-TW" dirty="0" smtClean="0">
                <a:solidFill>
                  <a:schemeClr val="tx1"/>
                </a:solidFill>
                <a:latin typeface="標楷體" pitchFamily="65" charset="-120"/>
                <a:ea typeface="標楷體" pitchFamily="65" charset="-120"/>
              </a:rPr>
              <a:t> source code</a:t>
            </a:r>
            <a:endParaRPr lang="zh-TW" altLang="en-US"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520940699"/>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altLang="zh-TW" smtClean="0">
                <a:solidFill>
                  <a:schemeClr val="tx1"/>
                </a:solidFill>
                <a:latin typeface="Times New Roman" pitchFamily="18" charset="0"/>
              </a:rPr>
              <a:t>Design Sketch </a:t>
            </a:r>
            <a:r>
              <a:rPr lang="zh-TW" altLang="en-US" smtClean="0">
                <a:solidFill>
                  <a:schemeClr val="tx1"/>
                </a:solidFill>
                <a:latin typeface="Times New Roman" pitchFamily="18" charset="0"/>
                <a:ea typeface="標楷體" pitchFamily="65" charset="-120"/>
              </a:rPr>
              <a:t>設計草圖</a:t>
            </a:r>
          </a:p>
        </p:txBody>
      </p:sp>
      <p:sp>
        <p:nvSpPr>
          <p:cNvPr id="20483" name="Rectangle 3"/>
          <p:cNvSpPr>
            <a:spLocks noGrp="1" noChangeArrowheads="1"/>
          </p:cNvSpPr>
          <p:nvPr>
            <p:ph type="body" sz="half" idx="1"/>
          </p:nvPr>
        </p:nvSpPr>
        <p:spPr>
          <a:xfrm>
            <a:off x="624418" y="1268413"/>
            <a:ext cx="11247967" cy="647700"/>
          </a:xfrm>
        </p:spPr>
        <p:txBody>
          <a:bodyPr/>
          <a:lstStyle/>
          <a:p>
            <a:pPr eaLnBrk="1" hangingPunct="1">
              <a:defRPr/>
            </a:pPr>
            <a:r>
              <a:rPr lang="zh-TW" altLang="en-US" sz="2800" dirty="0" smtClean="0">
                <a:solidFill>
                  <a:schemeClr val="tx1"/>
                </a:solidFill>
                <a:latin typeface="Times New Roman" pitchFamily="18" charset="0"/>
                <a:ea typeface="標楷體" pitchFamily="65" charset="-120"/>
              </a:rPr>
              <a:t>利用紙、鉛筆、橡皮擦、尺描繪出</a:t>
            </a:r>
            <a:r>
              <a:rPr lang="en-US" altLang="zh-TW" sz="2800" dirty="0" smtClean="0">
                <a:solidFill>
                  <a:schemeClr val="tx1"/>
                </a:solidFill>
                <a:latin typeface="Times New Roman" pitchFamily="18" charset="0"/>
                <a:ea typeface="標楷體" pitchFamily="65" charset="-120"/>
              </a:rPr>
              <a:t>design sketch</a:t>
            </a:r>
            <a:endParaRPr lang="zh-TW" altLang="en-US" sz="2800" dirty="0" smtClean="0">
              <a:solidFill>
                <a:schemeClr val="tx1"/>
              </a:solidFill>
              <a:latin typeface="Times New Roman" pitchFamily="18" charset="0"/>
              <a:ea typeface="標楷體" pitchFamily="65" charset="-120"/>
            </a:endParaRPr>
          </a:p>
        </p:txBody>
      </p:sp>
      <p:sp>
        <p:nvSpPr>
          <p:cNvPr id="5" name="投影片編號版面配置區 4"/>
          <p:cNvSpPr>
            <a:spLocks noGrp="1"/>
          </p:cNvSpPr>
          <p:nvPr>
            <p:ph type="sldNum" sz="quarter" idx="12"/>
          </p:nvPr>
        </p:nvSpPr>
        <p:spPr/>
        <p:txBody>
          <a:bodyPr/>
          <a:lstStyle/>
          <a:p>
            <a:pPr>
              <a:defRPr/>
            </a:pPr>
            <a:fld id="{07525A6B-1AB7-489F-85B7-FD07412CD21E}" type="slidenum">
              <a:rPr lang="zh-TW" altLang="en-US" smtClean="0">
                <a:solidFill>
                  <a:schemeClr val="tx1"/>
                </a:solidFill>
              </a:rPr>
              <a:pPr>
                <a:defRPr/>
              </a:pPr>
              <a:t>477</a:t>
            </a:fld>
            <a:endParaRPr lang="en-US" altLang="zh-TW" dirty="0">
              <a:solidFill>
                <a:schemeClr val="tx1"/>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849297828"/>
              </p:ext>
            </p:extLst>
          </p:nvPr>
        </p:nvGraphicFramePr>
        <p:xfrm>
          <a:off x="1143000" y="2357438"/>
          <a:ext cx="3657600" cy="419100"/>
        </p:xfrm>
        <a:graphic>
          <a:graphicData uri="http://schemas.openxmlformats.org/drawingml/2006/table">
            <a:tbl>
              <a:tblPr/>
              <a:tblGrid>
                <a:gridCol w="914400"/>
                <a:gridCol w="914400"/>
                <a:gridCol w="914400"/>
                <a:gridCol w="914400"/>
              </a:tblGrid>
              <a:tr h="209550">
                <a:tc>
                  <a:txBody>
                    <a:bodyPr/>
                    <a:lstStyle/>
                    <a:p>
                      <a:pPr algn="ctr">
                        <a:spcAft>
                          <a:spcPts val="0"/>
                        </a:spcAft>
                      </a:pPr>
                      <a:r>
                        <a:rPr lang="en-US" sz="1200" kern="0" dirty="0" smtClean="0">
                          <a:solidFill>
                            <a:schemeClr val="tx1"/>
                          </a:solidFill>
                          <a:latin typeface="新細明體"/>
                          <a:ea typeface="新細明體"/>
                          <a:cs typeface="新細明體"/>
                        </a:rPr>
                        <a:t>0</a:t>
                      </a:r>
                      <a:r>
                        <a:rPr lang="zh-TW" altLang="en-US" sz="1200" kern="0" dirty="0" smtClean="0">
                          <a:solidFill>
                            <a:schemeClr val="tx1"/>
                          </a:solidFill>
                          <a:latin typeface="新細明體"/>
                          <a:ea typeface="新細明體"/>
                          <a:cs typeface="新細明體"/>
                        </a:rPr>
                        <a:t>  </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latinLnBrk="1">
                        <a:spcAft>
                          <a:spcPts val="0"/>
                        </a:spcAft>
                      </a:pPr>
                      <a:r>
                        <a:rPr lang="en-US" sz="1200" kern="0" dirty="0">
                          <a:solidFill>
                            <a:schemeClr val="tx1"/>
                          </a:solidFill>
                          <a:latin typeface="新細明體"/>
                          <a:ea typeface="新細明體"/>
                          <a:cs typeface="新細明體"/>
                        </a:rPr>
                        <a:t>1 </a:t>
                      </a:r>
                      <a:r>
                        <a:rPr lang="en-US" sz="1200" kern="0" dirty="0" smtClean="0">
                          <a:solidFill>
                            <a:schemeClr val="tx1"/>
                          </a:solidFill>
                          <a:latin typeface="新細明體"/>
                          <a:ea typeface="新細明體"/>
                          <a:cs typeface="新細明體"/>
                        </a:rPr>
                        <a:t>     </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kern="0" dirty="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  n-2</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FF3300"/>
                          </a:solidFill>
                          <a:latin typeface="新細明體"/>
                          <a:ea typeface="新細明體"/>
                          <a:cs typeface="新細明體"/>
                        </a:rPr>
                        <a:t>1</a:t>
                      </a:r>
                      <a:endParaRPr lang="zh-TW" sz="1200" kern="100" dirty="0">
                        <a:solidFill>
                          <a:srgbClr val="FF3300"/>
                        </a:solidFill>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3280105293"/>
              </p:ext>
            </p:extLst>
          </p:nvPr>
        </p:nvGraphicFramePr>
        <p:xfrm>
          <a:off x="1143000" y="2928938"/>
          <a:ext cx="3657600" cy="419100"/>
        </p:xfrm>
        <a:graphic>
          <a:graphicData uri="http://schemas.openxmlformats.org/drawingml/2006/table">
            <a:tbl>
              <a:tblPr/>
              <a:tblGrid>
                <a:gridCol w="914400"/>
                <a:gridCol w="914400"/>
                <a:gridCol w="914400"/>
                <a:gridCol w="914400"/>
              </a:tblGrid>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latinLnBrk="1">
                        <a:spcAft>
                          <a:spcPts val="0"/>
                        </a:spcAft>
                      </a:pPr>
                      <a:r>
                        <a:rPr lang="en-US" sz="1200" kern="0" dirty="0">
                          <a:solidFill>
                            <a:schemeClr val="tx1"/>
                          </a:solidFill>
                          <a:latin typeface="新細明體"/>
                          <a:ea typeface="新細明體"/>
                          <a:cs typeface="新細明體"/>
                        </a:rPr>
                        <a:t>1 </a:t>
                      </a:r>
                      <a:r>
                        <a:rPr lang="en-US" sz="1200" kern="0" dirty="0" smtClean="0">
                          <a:solidFill>
                            <a:schemeClr val="tx1"/>
                          </a:solidFill>
                          <a:latin typeface="新細明體"/>
                          <a:ea typeface="新細明體"/>
                          <a:cs typeface="新細明體"/>
                        </a:rPr>
                        <a:t>( </a:t>
                      </a:r>
                      <a:r>
                        <a:rPr lang="en-US" sz="1200" kern="0" dirty="0" err="1" smtClean="0">
                          <a:solidFill>
                            <a:schemeClr val="tx1"/>
                          </a:solidFill>
                          <a:latin typeface="新細明體"/>
                          <a:ea typeface="新細明體"/>
                          <a:cs typeface="新細明體"/>
                        </a:rPr>
                        <a:t>i</a:t>
                      </a:r>
                      <a:r>
                        <a:rPr lang="en-US" sz="1200" kern="0" dirty="0" smtClean="0">
                          <a:solidFill>
                            <a:schemeClr val="tx1"/>
                          </a:solidFill>
                          <a:latin typeface="新細明體"/>
                          <a:ea typeface="新細明體"/>
                          <a:cs typeface="新細明體"/>
                        </a:rPr>
                        <a:t> )  </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kern="0" dirty="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  n-2</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551474055"/>
              </p:ext>
            </p:extLst>
          </p:nvPr>
        </p:nvGraphicFramePr>
        <p:xfrm>
          <a:off x="1143000" y="3860800"/>
          <a:ext cx="3657600" cy="392113"/>
        </p:xfrm>
        <a:graphic>
          <a:graphicData uri="http://schemas.openxmlformats.org/drawingml/2006/table">
            <a:tbl>
              <a:tblPr/>
              <a:tblGrid>
                <a:gridCol w="914400"/>
                <a:gridCol w="914400"/>
                <a:gridCol w="914400"/>
                <a:gridCol w="914400"/>
              </a:tblGrid>
              <a:tr h="179457">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latinLnBrk="1">
                        <a:spcAft>
                          <a:spcPts val="0"/>
                        </a:spcAft>
                      </a:pPr>
                      <a:r>
                        <a:rPr lang="en-US" sz="1200" kern="0" dirty="0" smtClean="0">
                          <a:solidFill>
                            <a:schemeClr val="tx1"/>
                          </a:solidFill>
                          <a:latin typeface="新細明體"/>
                          <a:ea typeface="新細明體"/>
                          <a:cs typeface="新細明體"/>
                        </a:rPr>
                        <a:t> 1  ( </a:t>
                      </a:r>
                      <a:r>
                        <a:rPr lang="en-US" sz="1200" kern="0" dirty="0" err="1" smtClean="0">
                          <a:solidFill>
                            <a:schemeClr val="tx1"/>
                          </a:solidFill>
                          <a:latin typeface="新細明體"/>
                          <a:ea typeface="新細明體"/>
                          <a:cs typeface="新細明體"/>
                        </a:rPr>
                        <a:t>i</a:t>
                      </a:r>
                      <a:r>
                        <a:rPr lang="en-US" sz="1200" kern="0" dirty="0" smtClean="0">
                          <a:solidFill>
                            <a:schemeClr val="tx1"/>
                          </a:solidFill>
                          <a:latin typeface="新細明體"/>
                          <a:ea typeface="新細明體"/>
                          <a:cs typeface="新細明體"/>
                        </a:rPr>
                        <a:t> ) </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kern="0" dirty="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  n-2</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233">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FF3300"/>
                          </a:solidFill>
                          <a:latin typeface="新細明體"/>
                          <a:ea typeface="新細明體"/>
                          <a:cs typeface="新細明體"/>
                        </a:rPr>
                        <a:t>2</a:t>
                      </a:r>
                      <a:endParaRPr lang="zh-TW" sz="1200" kern="100" dirty="0">
                        <a:solidFill>
                          <a:srgbClr val="FF3300"/>
                        </a:solidFill>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3261670813"/>
              </p:ext>
            </p:extLst>
          </p:nvPr>
        </p:nvGraphicFramePr>
        <p:xfrm>
          <a:off x="1102785" y="5934511"/>
          <a:ext cx="3744385" cy="419100"/>
        </p:xfrm>
        <a:graphic>
          <a:graphicData uri="http://schemas.openxmlformats.org/drawingml/2006/table">
            <a:tbl>
              <a:tblPr/>
              <a:tblGrid>
                <a:gridCol w="953947"/>
                <a:gridCol w="914392"/>
                <a:gridCol w="915947"/>
                <a:gridCol w="960099"/>
              </a:tblGrid>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latinLnBrk="1">
                        <a:spcAft>
                          <a:spcPts val="0"/>
                        </a:spcAft>
                      </a:pPr>
                      <a:r>
                        <a:rPr lang="en-US" sz="1200" kern="0" dirty="0">
                          <a:solidFill>
                            <a:schemeClr val="tx1"/>
                          </a:solidFill>
                          <a:latin typeface="新細明體"/>
                          <a:ea typeface="新細明體"/>
                          <a:cs typeface="新細明體"/>
                        </a:rPr>
                        <a:t>1  </a:t>
                      </a:r>
                      <a:r>
                        <a:rPr lang="en-US" sz="1200" kern="0" dirty="0" smtClean="0">
                          <a:solidFill>
                            <a:schemeClr val="tx1"/>
                          </a:solidFill>
                          <a:latin typeface="新細明體"/>
                          <a:ea typeface="新細明體"/>
                          <a:cs typeface="新細明體"/>
                        </a:rPr>
                        <a:t>   </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kern="0" dirty="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  n-2</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chemeClr val="accent4">
                              <a:lumMod val="10000"/>
                            </a:schemeClr>
                          </a:solidFill>
                          <a:latin typeface="新細明體"/>
                          <a:ea typeface="新細明體"/>
                          <a:cs typeface="新細明體"/>
                        </a:rPr>
                        <a:t>4</a:t>
                      </a:r>
                      <a:endParaRPr lang="zh-TW" sz="1200" kern="100" dirty="0">
                        <a:solidFill>
                          <a:schemeClr val="accent4">
                            <a:lumMod val="10000"/>
                          </a:schemeClr>
                        </a:solidFill>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44920844"/>
              </p:ext>
            </p:extLst>
          </p:nvPr>
        </p:nvGraphicFramePr>
        <p:xfrm>
          <a:off x="1102784" y="4857750"/>
          <a:ext cx="3697817" cy="419100"/>
        </p:xfrm>
        <a:graphic>
          <a:graphicData uri="http://schemas.openxmlformats.org/drawingml/2006/table">
            <a:tbl>
              <a:tblPr/>
              <a:tblGrid>
                <a:gridCol w="954125"/>
                <a:gridCol w="914564"/>
                <a:gridCol w="914564"/>
                <a:gridCol w="914564"/>
              </a:tblGrid>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11" marR="23711"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latinLnBrk="1">
                        <a:spcAft>
                          <a:spcPts val="0"/>
                        </a:spcAft>
                      </a:pPr>
                      <a:r>
                        <a:rPr lang="en-US" sz="1200" kern="0" dirty="0">
                          <a:solidFill>
                            <a:schemeClr val="tx1"/>
                          </a:solidFill>
                          <a:latin typeface="新細明體"/>
                          <a:ea typeface="新細明體"/>
                          <a:cs typeface="新細明體"/>
                        </a:rPr>
                        <a:t>1 </a:t>
                      </a:r>
                      <a:r>
                        <a:rPr lang="zh-TW" altLang="en-US" sz="1200" kern="0" dirty="0" smtClean="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  </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11" marR="23711"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kern="0" dirty="0">
                          <a:solidFill>
                            <a:schemeClr val="tx1"/>
                          </a:solidFill>
                          <a:latin typeface="新細明體"/>
                          <a:ea typeface="新細明體"/>
                          <a:cs typeface="新細明體"/>
                        </a:rPr>
                        <a:t>..  </a:t>
                      </a:r>
                      <a:r>
                        <a:rPr lang="en-US" sz="1200" kern="0" dirty="0" smtClean="0">
                          <a:solidFill>
                            <a:schemeClr val="tx1"/>
                          </a:solidFill>
                          <a:latin typeface="新細明體"/>
                          <a:ea typeface="新細明體"/>
                          <a:cs typeface="新細明體"/>
                        </a:rPr>
                        <a:t>n-2 ( </a:t>
                      </a:r>
                      <a:r>
                        <a:rPr lang="en-US" sz="1200" kern="0" dirty="0" err="1" smtClean="0">
                          <a:solidFill>
                            <a:schemeClr val="tx1"/>
                          </a:solidFill>
                          <a:latin typeface="新細明體"/>
                          <a:ea typeface="新細明體"/>
                          <a:cs typeface="新細明體"/>
                        </a:rPr>
                        <a:t>i</a:t>
                      </a:r>
                      <a:r>
                        <a:rPr lang="en-US" sz="1200" kern="0" dirty="0" smtClean="0">
                          <a:solidFill>
                            <a:schemeClr val="tx1"/>
                          </a:solidFill>
                          <a:latin typeface="新細明體"/>
                          <a:ea typeface="新細明體"/>
                          <a:cs typeface="新細明體"/>
                        </a:rPr>
                        <a:t> )</a:t>
                      </a:r>
                      <a:endParaRPr lang="zh-TW" sz="1200" kern="100" dirty="0">
                        <a:solidFill>
                          <a:schemeClr val="tx1"/>
                        </a:solidFill>
                        <a:latin typeface="Times New Roman"/>
                        <a:ea typeface="新細明體"/>
                      </a:endParaRPr>
                    </a:p>
                  </a:txBody>
                  <a:tcPr marL="23711" marR="23711"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11" marR="23711"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11" marR="2371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11" marR="2371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11" marR="2371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11" marR="2371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bl>
          </a:graphicData>
        </a:graphic>
      </p:graphicFrame>
      <p:sp>
        <p:nvSpPr>
          <p:cNvPr id="399445" name="文字方塊 14"/>
          <p:cNvSpPr txBox="1">
            <a:spLocks noChangeArrowheads="1"/>
          </p:cNvSpPr>
          <p:nvPr/>
        </p:nvSpPr>
        <p:spPr bwMode="auto">
          <a:xfrm>
            <a:off x="4952863" y="1969390"/>
            <a:ext cx="70485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zh-TW" sz="2000" dirty="0"/>
              <a:t>首先從數列中</a:t>
            </a:r>
            <a:r>
              <a:rPr lang="en-US" altLang="zh-TW" sz="2000" dirty="0"/>
              <a:t> select </a:t>
            </a:r>
            <a:r>
              <a:rPr lang="zh-TW" altLang="zh-TW" sz="2000" dirty="0"/>
              <a:t>出</a:t>
            </a:r>
            <a:r>
              <a:rPr lang="en-US" altLang="zh-TW" sz="2000" dirty="0"/>
              <a:t> min</a:t>
            </a:r>
            <a:r>
              <a:rPr lang="zh-TW" altLang="zh-TW" sz="2000" dirty="0"/>
              <a:t>（即</a:t>
            </a:r>
            <a:r>
              <a:rPr lang="zh-TW" altLang="en-US" sz="2000" dirty="0"/>
              <a:t> 數值</a:t>
            </a:r>
            <a:r>
              <a:rPr lang="en-US" altLang="zh-TW" sz="2000" dirty="0"/>
              <a:t> 1</a:t>
            </a:r>
            <a:r>
              <a:rPr lang="zh-TW" altLang="zh-TW" sz="2000" dirty="0"/>
              <a:t>），並放到數列的第一個位置</a:t>
            </a:r>
            <a:r>
              <a:rPr lang="zh-TW" altLang="en-US" sz="2000" dirty="0"/>
              <a:t>（</a:t>
            </a:r>
            <a:r>
              <a:rPr lang="zh-TW" altLang="zh-TW" sz="2000" dirty="0"/>
              <a:t>即</a:t>
            </a:r>
            <a:r>
              <a:rPr lang="en-US" altLang="zh-TW" sz="2000" dirty="0"/>
              <a:t> </a:t>
            </a:r>
            <a:r>
              <a:rPr lang="zh-TW" altLang="en-US" sz="2000" dirty="0"/>
              <a:t>索引  </a:t>
            </a:r>
            <a:r>
              <a:rPr lang="en-US" altLang="zh-TW" sz="2000" dirty="0"/>
              <a:t>0</a:t>
            </a:r>
            <a:r>
              <a:rPr lang="zh-TW" altLang="en-US" sz="2000" dirty="0"/>
              <a:t>）</a:t>
            </a:r>
            <a:r>
              <a:rPr lang="zh-TW" altLang="zh-TW" sz="2000" dirty="0"/>
              <a:t>。</a:t>
            </a:r>
          </a:p>
        </p:txBody>
      </p:sp>
      <p:sp>
        <p:nvSpPr>
          <p:cNvPr id="399446" name="文字方塊 16"/>
          <p:cNvSpPr txBox="1">
            <a:spLocks noChangeArrowheads="1"/>
          </p:cNvSpPr>
          <p:nvPr/>
        </p:nvSpPr>
        <p:spPr bwMode="auto">
          <a:xfrm>
            <a:off x="4953000" y="2847183"/>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zh-TW" sz="2000" dirty="0"/>
              <a:t>固定此數不再變動。</a:t>
            </a:r>
          </a:p>
        </p:txBody>
      </p:sp>
      <p:sp>
        <p:nvSpPr>
          <p:cNvPr id="399447" name="矩形 19"/>
          <p:cNvSpPr>
            <a:spLocks noChangeArrowheads="1"/>
          </p:cNvSpPr>
          <p:nvPr/>
        </p:nvSpPr>
        <p:spPr bwMode="auto">
          <a:xfrm>
            <a:off x="4953000" y="3297014"/>
            <a:ext cx="7239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zh-TW" sz="2000" dirty="0"/>
              <a:t>再從剩餘數列中</a:t>
            </a:r>
            <a:r>
              <a:rPr lang="en-US" altLang="zh-TW" sz="2000" dirty="0"/>
              <a:t> select </a:t>
            </a:r>
            <a:r>
              <a:rPr lang="zh-TW" altLang="zh-TW" sz="2000" dirty="0"/>
              <a:t>出</a:t>
            </a:r>
            <a:r>
              <a:rPr lang="en-US" altLang="zh-TW" sz="2000" dirty="0"/>
              <a:t> min</a:t>
            </a:r>
            <a:r>
              <a:rPr lang="zh-TW" altLang="zh-TW" sz="2000" dirty="0"/>
              <a:t>（即</a:t>
            </a:r>
            <a:r>
              <a:rPr lang="zh-TW" altLang="en-US" sz="2000" dirty="0"/>
              <a:t> 數值 </a:t>
            </a:r>
            <a:r>
              <a:rPr lang="en-US" altLang="zh-TW" sz="2000" dirty="0"/>
              <a:t>2</a:t>
            </a:r>
            <a:r>
              <a:rPr lang="zh-TW" altLang="zh-TW" sz="2000" dirty="0"/>
              <a:t>），並放到剩餘數列</a:t>
            </a:r>
            <a:r>
              <a:rPr lang="zh-TW" altLang="en-US" sz="2000" dirty="0"/>
              <a:t>（</a:t>
            </a:r>
            <a:r>
              <a:rPr lang="zh-TW" altLang="zh-TW" sz="2000" dirty="0"/>
              <a:t>即</a:t>
            </a:r>
            <a:r>
              <a:rPr lang="en-US" altLang="zh-TW" sz="2000" dirty="0"/>
              <a:t> </a:t>
            </a:r>
            <a:r>
              <a:rPr lang="zh-TW" altLang="en-US" sz="2000" dirty="0"/>
              <a:t>索引  </a:t>
            </a:r>
            <a:r>
              <a:rPr lang="en-US" altLang="zh-TW" sz="2000" dirty="0"/>
              <a:t>i ~ n-1</a:t>
            </a:r>
            <a:r>
              <a:rPr lang="zh-TW" altLang="en-US" sz="2000" dirty="0"/>
              <a:t>）</a:t>
            </a:r>
            <a:r>
              <a:rPr lang="zh-TW" altLang="zh-TW" sz="2000" dirty="0"/>
              <a:t>的</a:t>
            </a:r>
            <a:endParaRPr lang="en-US" altLang="zh-TW" sz="2000" dirty="0"/>
          </a:p>
          <a:p>
            <a:r>
              <a:rPr lang="zh-TW" altLang="zh-TW" sz="2000" dirty="0"/>
              <a:t>第一個位置</a:t>
            </a:r>
            <a:r>
              <a:rPr lang="zh-TW" altLang="en-US" sz="2000" dirty="0"/>
              <a:t> （</a:t>
            </a:r>
            <a:r>
              <a:rPr lang="zh-TW" altLang="zh-TW" sz="2000" dirty="0"/>
              <a:t>即</a:t>
            </a:r>
            <a:r>
              <a:rPr lang="en-US" altLang="zh-TW" sz="2000" dirty="0"/>
              <a:t> </a:t>
            </a:r>
            <a:r>
              <a:rPr lang="zh-TW" altLang="en-US" sz="2000" dirty="0"/>
              <a:t>索引  </a:t>
            </a:r>
            <a:r>
              <a:rPr lang="en-US" altLang="zh-TW" sz="2000" dirty="0"/>
              <a:t>1</a:t>
            </a:r>
            <a:r>
              <a:rPr lang="zh-TW" altLang="en-US" sz="2000" dirty="0"/>
              <a:t>）</a:t>
            </a:r>
            <a:r>
              <a:rPr lang="zh-TW" altLang="zh-TW" sz="2000" dirty="0"/>
              <a:t>。</a:t>
            </a:r>
          </a:p>
        </p:txBody>
      </p:sp>
      <p:sp>
        <p:nvSpPr>
          <p:cNvPr id="399448" name="文字方塊 20"/>
          <p:cNvSpPr txBox="1">
            <a:spLocks noChangeArrowheads="1"/>
          </p:cNvSpPr>
          <p:nvPr/>
        </p:nvSpPr>
        <p:spPr bwMode="auto">
          <a:xfrm>
            <a:off x="4953000" y="4575370"/>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zh-TW" sz="2000" dirty="0"/>
              <a:t>固定此數不再變動。</a:t>
            </a:r>
          </a:p>
        </p:txBody>
      </p:sp>
      <p:sp>
        <p:nvSpPr>
          <p:cNvPr id="399449" name="矩形 21"/>
          <p:cNvSpPr>
            <a:spLocks noChangeArrowheads="1"/>
          </p:cNvSpPr>
          <p:nvPr/>
        </p:nvSpPr>
        <p:spPr bwMode="auto">
          <a:xfrm>
            <a:off x="2667001" y="5429251"/>
            <a:ext cx="4411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TW" altLang="en-US" sz="2000"/>
              <a:t>：</a:t>
            </a:r>
          </a:p>
          <a:p>
            <a:r>
              <a:rPr lang="zh-TW" altLang="en-US" sz="2000"/>
              <a:t>：</a:t>
            </a:r>
            <a:endParaRPr lang="en-US" altLang="zh-TW" sz="2000"/>
          </a:p>
        </p:txBody>
      </p:sp>
      <p:sp>
        <p:nvSpPr>
          <p:cNvPr id="399450" name="矩形 22"/>
          <p:cNvSpPr>
            <a:spLocks noChangeArrowheads="1"/>
          </p:cNvSpPr>
          <p:nvPr/>
        </p:nvSpPr>
        <p:spPr bwMode="auto">
          <a:xfrm>
            <a:off x="5048251" y="5179253"/>
            <a:ext cx="7143749"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zh-TW" sz="2000" dirty="0"/>
              <a:t>依此方式直到走訪完，</a:t>
            </a:r>
            <a:r>
              <a:rPr lang="en-US" altLang="zh-TW" sz="2000" dirty="0"/>
              <a:t/>
            </a:r>
            <a:br>
              <a:rPr lang="en-US" altLang="zh-TW" sz="2000" dirty="0"/>
            </a:br>
            <a:r>
              <a:rPr lang="zh-TW" altLang="en-US" sz="2000" dirty="0"/>
              <a:t>走訪至</a:t>
            </a:r>
            <a:r>
              <a:rPr lang="zh-TW" altLang="zh-TW" sz="2000" dirty="0"/>
              <a:t>數列倒數第二個數（即</a:t>
            </a:r>
            <a:r>
              <a:rPr lang="en-US" altLang="zh-TW" sz="2000" dirty="0"/>
              <a:t> </a:t>
            </a:r>
            <a:r>
              <a:rPr lang="zh-TW" altLang="en-US" sz="2000" dirty="0"/>
              <a:t>索引 </a:t>
            </a:r>
            <a:r>
              <a:rPr lang="en-US" altLang="zh-TW" sz="2000" dirty="0"/>
              <a:t>n-2</a:t>
            </a:r>
            <a:r>
              <a:rPr lang="zh-TW" altLang="zh-TW" sz="2000" dirty="0"/>
              <a:t>）。</a:t>
            </a:r>
          </a:p>
        </p:txBody>
      </p:sp>
      <p:sp>
        <p:nvSpPr>
          <p:cNvPr id="399451" name="矩形 23"/>
          <p:cNvSpPr>
            <a:spLocks noChangeArrowheads="1"/>
          </p:cNvSpPr>
          <p:nvPr/>
        </p:nvSpPr>
        <p:spPr bwMode="auto">
          <a:xfrm>
            <a:off x="5048251" y="6003036"/>
            <a:ext cx="590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zh-TW" sz="2000" dirty="0"/>
              <a:t>即完成數列小到大</a:t>
            </a:r>
            <a:r>
              <a:rPr lang="en-US" altLang="zh-TW" sz="2000" dirty="0"/>
              <a:t>sort </a:t>
            </a:r>
            <a:endParaRPr lang="zh-TW" altLang="zh-TW" sz="2000" b="1" dirty="0"/>
          </a:p>
        </p:txBody>
      </p:sp>
      <p:graphicFrame>
        <p:nvGraphicFramePr>
          <p:cNvPr id="26" name="表格 25"/>
          <p:cNvGraphicFramePr>
            <a:graphicFrameLocks noGrp="1"/>
          </p:cNvGraphicFramePr>
          <p:nvPr/>
        </p:nvGraphicFramePr>
        <p:xfrm>
          <a:off x="285751" y="2357438"/>
          <a:ext cx="762000" cy="419100"/>
        </p:xfrm>
        <a:graphic>
          <a:graphicData uri="http://schemas.openxmlformats.org/drawingml/2006/table">
            <a:tbl>
              <a:tblPr/>
              <a:tblGrid>
                <a:gridCol w="762000"/>
              </a:tblGrid>
              <a:tr h="209550">
                <a:tc>
                  <a:txBody>
                    <a:bodyPr/>
                    <a:lstStyle/>
                    <a:p>
                      <a:pPr algn="ctr">
                        <a:spcAft>
                          <a:spcPts val="0"/>
                        </a:spcAft>
                      </a:pPr>
                      <a:r>
                        <a:rPr lang="zh-TW" sz="1200" kern="0" dirty="0">
                          <a:solidFill>
                            <a:schemeClr val="tx1"/>
                          </a:solidFill>
                          <a:latin typeface="Times New Roman"/>
                          <a:ea typeface="新細明體"/>
                          <a:cs typeface="新細明體"/>
                        </a:rPr>
                        <a:t>索引</a:t>
                      </a:r>
                      <a:endParaRPr lang="zh-TW" sz="1200" kern="100" dirty="0">
                        <a:solidFill>
                          <a:schemeClr val="tx1"/>
                        </a:solidFill>
                        <a:latin typeface="Times New Roman"/>
                        <a:ea typeface="新細明體"/>
                      </a:endParaRPr>
                    </a:p>
                  </a:txBody>
                  <a:tcPr marL="23707" marR="23707" marT="0" marB="0" anchor="ctr">
                    <a:lnL>
                      <a:noFill/>
                    </a:lnL>
                    <a:lnR>
                      <a:noFill/>
                    </a:lnR>
                    <a:lnT>
                      <a:noFill/>
                    </a:lnT>
                    <a:lnB>
                      <a:noFill/>
                    </a:lnB>
                  </a:tcPr>
                </a:tc>
              </a:tr>
              <a:tr h="209550">
                <a:tc>
                  <a:txBody>
                    <a:bodyPr/>
                    <a:lstStyle/>
                    <a:p>
                      <a:pPr algn="ctr">
                        <a:spcAft>
                          <a:spcPts val="0"/>
                        </a:spcAft>
                      </a:pPr>
                      <a:r>
                        <a:rPr lang="zh-TW" sz="1200" kern="0" dirty="0">
                          <a:solidFill>
                            <a:schemeClr val="tx1"/>
                          </a:solidFill>
                          <a:latin typeface="Times New Roman"/>
                          <a:ea typeface="新細明體"/>
                          <a:cs typeface="新細明體"/>
                        </a:rPr>
                        <a:t>數值</a:t>
                      </a:r>
                      <a:endParaRPr lang="zh-TW" sz="1200" kern="100" dirty="0">
                        <a:solidFill>
                          <a:schemeClr val="tx1"/>
                        </a:solidFill>
                        <a:latin typeface="Times New Roman"/>
                        <a:ea typeface="新細明體"/>
                      </a:endParaRPr>
                    </a:p>
                  </a:txBody>
                  <a:tcPr marL="23707" marR="23707" marT="0" marB="0" anchor="ctr">
                    <a:lnL>
                      <a:noFill/>
                    </a:lnL>
                    <a:lnR>
                      <a:noFill/>
                    </a:lnR>
                    <a:lnT>
                      <a:noFill/>
                    </a:lnT>
                    <a:lnB>
                      <a:noFill/>
                    </a:lnB>
                  </a:tcPr>
                </a:tc>
              </a:tr>
            </a:tbl>
          </a:graphicData>
        </a:graphic>
      </p:graphicFrame>
    </p:spTree>
    <p:extLst>
      <p:ext uri="{BB962C8B-B14F-4D97-AF65-F5344CB8AC3E}">
        <p14:creationId xmlns:p14="http://schemas.microsoft.com/office/powerpoint/2010/main" val="1701413843"/>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6041BFC-EA6E-40A0-8E52-676187FD1955}" type="slidenum">
              <a:rPr lang="zh-TW" altLang="en-US" smtClean="0">
                <a:solidFill>
                  <a:schemeClr val="tx1"/>
                </a:solidFill>
              </a:rPr>
              <a:pPr>
                <a:defRPr/>
              </a:pPr>
              <a:t>478</a:t>
            </a:fld>
            <a:endParaRPr lang="en-US" altLang="zh-TW">
              <a:solidFill>
                <a:schemeClr val="tx1"/>
              </a:solidFill>
            </a:endParaRPr>
          </a:p>
        </p:txBody>
      </p:sp>
      <p:sp>
        <p:nvSpPr>
          <p:cNvPr id="22530" name="Rectangle 2"/>
          <p:cNvSpPr>
            <a:spLocks noGrp="1" noChangeArrowheads="1"/>
          </p:cNvSpPr>
          <p:nvPr>
            <p:ph type="title"/>
          </p:nvPr>
        </p:nvSpPr>
        <p:spPr>
          <a:xfrm>
            <a:off x="624417" y="115889"/>
            <a:ext cx="10972800" cy="1139825"/>
          </a:xfrm>
        </p:spPr>
        <p:txBody>
          <a:bodyPr/>
          <a:lstStyle/>
          <a:p>
            <a:pPr eaLnBrk="1" hangingPunct="1">
              <a:defRPr/>
            </a:pPr>
            <a:r>
              <a:rPr lang="en-US" altLang="zh-TW" dirty="0" smtClean="0">
                <a:solidFill>
                  <a:schemeClr val="tx1"/>
                </a:solidFill>
                <a:latin typeface="Times New Roman" pitchFamily="18" charset="0"/>
              </a:rPr>
              <a:t>Pseudo Code </a:t>
            </a:r>
            <a:endParaRPr lang="zh-TW" altLang="en-US" dirty="0" smtClean="0">
              <a:solidFill>
                <a:schemeClr val="tx1"/>
              </a:solidFill>
              <a:latin typeface="Times New Roman" pitchFamily="18" charset="0"/>
            </a:endParaRPr>
          </a:p>
        </p:txBody>
      </p:sp>
      <p:sp>
        <p:nvSpPr>
          <p:cNvPr id="22531" name="Rectangle 3"/>
          <p:cNvSpPr>
            <a:spLocks noGrp="1" noChangeArrowheads="1"/>
          </p:cNvSpPr>
          <p:nvPr>
            <p:ph sz="quarter" idx="4294967295"/>
          </p:nvPr>
        </p:nvSpPr>
        <p:spPr>
          <a:xfrm>
            <a:off x="190501" y="1412875"/>
            <a:ext cx="12001500" cy="5329238"/>
          </a:xfrm>
          <a:prstGeom prst="rect">
            <a:avLst/>
          </a:prstGeom>
        </p:spPr>
        <p:txBody>
          <a:bodyPr/>
          <a:lstStyle/>
          <a:p>
            <a:pPr marL="609600" indent="-609600" eaLnBrk="1" hangingPunct="1">
              <a:lnSpc>
                <a:spcPct val="90000"/>
              </a:lnSpc>
              <a:buClr>
                <a:schemeClr val="bg2"/>
              </a:buClr>
              <a:buFontTx/>
              <a:buNone/>
              <a:defRPr/>
            </a:pPr>
            <a:r>
              <a:rPr lang="en-US" altLang="zh-TW" sz="2800" dirty="0" smtClean="0">
                <a:solidFill>
                  <a:schemeClr val="tx1"/>
                </a:solidFill>
                <a:latin typeface="Times New Roman" pitchFamily="18" charset="0"/>
                <a:ea typeface="標楷體" pitchFamily="65" charset="-120"/>
              </a:rPr>
              <a:t>1. </a:t>
            </a:r>
            <a:r>
              <a:rPr lang="zh-TW" altLang="en-US" sz="2800" dirty="0" smtClean="0">
                <a:solidFill>
                  <a:schemeClr val="tx1"/>
                </a:solidFill>
                <a:latin typeface="Times New Roman" pitchFamily="18" charset="0"/>
                <a:ea typeface="標楷體" pitchFamily="65" charset="-120"/>
              </a:rPr>
              <a:t>最高抽象層次為：</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  1.  </a:t>
            </a:r>
            <a:r>
              <a:rPr lang="zh-TW" altLang="en-US" sz="2400" dirty="0" smtClean="0">
                <a:solidFill>
                  <a:schemeClr val="tx1"/>
                </a:solidFill>
                <a:latin typeface="Times New Roman" pitchFamily="18" charset="0"/>
                <a:ea typeface="標楷體" pitchFamily="65" charset="-120"/>
              </a:rPr>
              <a:t>首先從</a:t>
            </a:r>
            <a:r>
              <a:rPr lang="zh-TW" altLang="en-US" sz="2400" i="1" dirty="0" smtClean="0">
                <a:solidFill>
                  <a:schemeClr val="tx1"/>
                </a:solidFill>
                <a:latin typeface="Times New Roman" pitchFamily="18" charset="0"/>
                <a:ea typeface="標楷體" pitchFamily="65" charset="-120"/>
              </a:rPr>
              <a:t>數列 </a:t>
            </a:r>
            <a:r>
              <a:rPr lang="zh-TW" altLang="en-US" sz="2400" dirty="0" smtClean="0">
                <a:solidFill>
                  <a:schemeClr val="tx1"/>
                </a:solidFill>
                <a:latin typeface="Times New Roman" pitchFamily="18" charset="0"/>
                <a:ea typeface="標楷體" pitchFamily="65" charset="-120"/>
              </a:rPr>
              <a:t>中</a:t>
            </a:r>
            <a:r>
              <a:rPr lang="en-US" altLang="zh-TW" sz="2400" dirty="0" smtClean="0">
                <a:solidFill>
                  <a:schemeClr val="tx1"/>
                </a:solidFill>
                <a:latin typeface="Times New Roman" pitchFamily="18" charset="0"/>
                <a:ea typeface="標楷體" pitchFamily="65" charset="-120"/>
              </a:rPr>
              <a:t>select</a:t>
            </a:r>
            <a:r>
              <a:rPr lang="zh-TW" altLang="en-US" sz="2400" dirty="0" smtClean="0">
                <a:solidFill>
                  <a:schemeClr val="tx1"/>
                </a:solidFill>
                <a:latin typeface="Times New Roman" pitchFamily="18" charset="0"/>
                <a:ea typeface="標楷體" pitchFamily="65" charset="-120"/>
              </a:rPr>
              <a:t>出 </a:t>
            </a:r>
            <a:r>
              <a:rPr lang="en-US" altLang="zh-TW" sz="2400" dirty="0" smtClean="0">
                <a:solidFill>
                  <a:schemeClr val="tx1"/>
                </a:solidFill>
                <a:latin typeface="Times New Roman" pitchFamily="18" charset="0"/>
                <a:ea typeface="標楷體" pitchFamily="65" charset="-120"/>
              </a:rPr>
              <a:t>min</a:t>
            </a:r>
            <a:r>
              <a:rPr lang="zh-TW" altLang="en-US" sz="2400" dirty="0" smtClean="0">
                <a:solidFill>
                  <a:schemeClr val="tx1"/>
                </a:solidFill>
                <a:latin typeface="Times New Roman" pitchFamily="18" charset="0"/>
                <a:ea typeface="標楷體" pitchFamily="65" charset="-120"/>
              </a:rPr>
              <a:t>，放到它的第一個位置，</a:t>
            </a:r>
            <a:endParaRPr lang="en-US" altLang="zh-TW" sz="2400" dirty="0" smtClean="0">
              <a:solidFill>
                <a:schemeClr val="tx1"/>
              </a:solidFill>
              <a:latin typeface="Times New Roman" pitchFamily="18" charset="0"/>
              <a:ea typeface="標楷體" pitchFamily="65" charset="-120"/>
            </a:endParaRPr>
          </a:p>
          <a:p>
            <a:pPr marL="990600" lvl="1" indent="-533400" eaLnBrk="1" hangingPunct="1">
              <a:lnSpc>
                <a:spcPct val="90000"/>
              </a:lnSpc>
              <a:buClr>
                <a:schemeClr val="bg2"/>
              </a:buClr>
              <a:buFontTx/>
              <a:buNone/>
              <a:defRPr/>
            </a:pPr>
            <a:r>
              <a:rPr lang="zh-TW" altLang="en-US" sz="2400" dirty="0" smtClean="0">
                <a:solidFill>
                  <a:schemeClr val="tx1"/>
                </a:solidFill>
                <a:latin typeface="Times New Roman" pitchFamily="18" charset="0"/>
                <a:ea typeface="標楷體" pitchFamily="65" charset="-120"/>
              </a:rPr>
              <a:t>       並固定此數不再更動</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  2.  </a:t>
            </a:r>
            <a:r>
              <a:rPr lang="zh-TW" altLang="en-US" sz="2400" dirty="0" smtClean="0">
                <a:solidFill>
                  <a:schemeClr val="tx1"/>
                </a:solidFill>
                <a:latin typeface="Times New Roman" pitchFamily="18" charset="0"/>
                <a:ea typeface="標楷體" pitchFamily="65" charset="-120"/>
              </a:rPr>
              <a:t>再從</a:t>
            </a:r>
            <a:r>
              <a:rPr lang="zh-TW" altLang="en-US" sz="2400" i="1" dirty="0" smtClean="0">
                <a:solidFill>
                  <a:schemeClr val="tx1"/>
                </a:solidFill>
                <a:latin typeface="Times New Roman" pitchFamily="18" charset="0"/>
                <a:ea typeface="標楷體" pitchFamily="65" charset="-120"/>
              </a:rPr>
              <a:t>剩餘數列</a:t>
            </a:r>
            <a:r>
              <a:rPr lang="zh-TW" altLang="en-US" sz="2400" dirty="0" smtClean="0">
                <a:solidFill>
                  <a:schemeClr val="tx1"/>
                </a:solidFill>
                <a:latin typeface="Times New Roman" pitchFamily="18" charset="0"/>
                <a:ea typeface="標楷體" pitchFamily="65" charset="-120"/>
              </a:rPr>
              <a:t>中，</a:t>
            </a:r>
            <a:r>
              <a:rPr lang="en-US" altLang="zh-TW" sz="2400" dirty="0" smtClean="0">
                <a:solidFill>
                  <a:schemeClr val="tx1"/>
                </a:solidFill>
                <a:latin typeface="Times New Roman" pitchFamily="18" charset="0"/>
                <a:ea typeface="標楷體" pitchFamily="65" charset="-120"/>
              </a:rPr>
              <a:t>select</a:t>
            </a:r>
            <a:r>
              <a:rPr lang="zh-TW" altLang="en-US" sz="2400" dirty="0" smtClean="0">
                <a:solidFill>
                  <a:schemeClr val="tx1"/>
                </a:solidFill>
                <a:latin typeface="Times New Roman" pitchFamily="18" charset="0"/>
                <a:ea typeface="標楷體" pitchFamily="65" charset="-120"/>
              </a:rPr>
              <a:t>出 </a:t>
            </a:r>
            <a:r>
              <a:rPr lang="en-US" altLang="zh-TW" sz="2400" dirty="0" smtClean="0">
                <a:solidFill>
                  <a:schemeClr val="tx1"/>
                </a:solidFill>
                <a:latin typeface="Times New Roman" pitchFamily="18" charset="0"/>
                <a:ea typeface="標楷體" pitchFamily="65" charset="-120"/>
              </a:rPr>
              <a:t>min</a:t>
            </a:r>
            <a:r>
              <a:rPr lang="zh-TW" altLang="en-US" sz="2400" dirty="0" smtClean="0">
                <a:solidFill>
                  <a:schemeClr val="tx1"/>
                </a:solidFill>
                <a:latin typeface="Times New Roman" pitchFamily="18" charset="0"/>
                <a:ea typeface="標楷體" pitchFamily="65" charset="-120"/>
              </a:rPr>
              <a:t>，並且放到它的第一個位置</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  3.  </a:t>
            </a:r>
            <a:r>
              <a:rPr lang="zh-TW" altLang="en-US" sz="2400" dirty="0" smtClean="0">
                <a:solidFill>
                  <a:schemeClr val="tx1"/>
                </a:solidFill>
                <a:latin typeface="Times New Roman" pitchFamily="18" charset="0"/>
                <a:ea typeface="標楷體" pitchFamily="65" charset="-120"/>
              </a:rPr>
              <a:t>依此方式</a:t>
            </a:r>
            <a:r>
              <a:rPr lang="en-US" altLang="zh-TW" sz="2400" dirty="0" smtClean="0">
                <a:solidFill>
                  <a:schemeClr val="tx1"/>
                </a:solidFill>
                <a:latin typeface="Times New Roman" pitchFamily="18" charset="0"/>
                <a:ea typeface="標楷體" pitchFamily="65" charset="-120"/>
              </a:rPr>
              <a:t>(repeat)</a:t>
            </a:r>
            <a:r>
              <a:rPr lang="zh-TW" altLang="en-US" sz="2400" dirty="0" smtClean="0">
                <a:solidFill>
                  <a:schemeClr val="tx1"/>
                </a:solidFill>
                <a:latin typeface="Times New Roman" pitchFamily="18" charset="0"/>
                <a:ea typeface="標楷體" pitchFamily="65" charset="-120"/>
              </a:rPr>
              <a:t>，直到</a:t>
            </a:r>
            <a:r>
              <a:rPr lang="en-US" altLang="zh-TW" sz="2400" dirty="0" smtClean="0">
                <a:solidFill>
                  <a:schemeClr val="tx1"/>
                </a:solidFill>
                <a:latin typeface="Times New Roman" pitchFamily="18" charset="0"/>
                <a:ea typeface="標楷體" pitchFamily="65" charset="-120"/>
              </a:rPr>
              <a:t>(until)</a:t>
            </a:r>
            <a:r>
              <a:rPr lang="zh-TW" altLang="en-US" sz="2400" dirty="0" smtClean="0">
                <a:solidFill>
                  <a:schemeClr val="tx1"/>
                </a:solidFill>
                <a:latin typeface="Times New Roman" pitchFamily="18" charset="0"/>
                <a:ea typeface="標楷體" pitchFamily="65" charset="-120"/>
              </a:rPr>
              <a:t> 走訪完</a:t>
            </a:r>
            <a:r>
              <a:rPr lang="zh-TW" altLang="en-US" sz="2400" i="1" dirty="0" smtClean="0">
                <a:solidFill>
                  <a:schemeClr val="tx1"/>
                </a:solidFill>
                <a:latin typeface="Times New Roman" pitchFamily="18" charset="0"/>
                <a:ea typeface="標楷體" pitchFamily="65" charset="-120"/>
              </a:rPr>
              <a:t>數列</a:t>
            </a:r>
            <a:r>
              <a:rPr lang="en-US" altLang="zh-TW" sz="2400" dirty="0" smtClean="0">
                <a:solidFill>
                  <a:schemeClr val="tx1"/>
                </a:solidFill>
                <a:latin typeface="Times New Roman" pitchFamily="18" charset="0"/>
                <a:ea typeface="標楷體" pitchFamily="65" charset="-120"/>
              </a:rPr>
              <a:t> </a:t>
            </a:r>
            <a:r>
              <a:rPr lang="zh-TW" altLang="en-US" sz="2400" dirty="0" smtClean="0">
                <a:solidFill>
                  <a:schemeClr val="tx1"/>
                </a:solidFill>
                <a:latin typeface="Times New Roman" pitchFamily="18" charset="0"/>
                <a:ea typeface="標楷體" pitchFamily="65" charset="-120"/>
              </a:rPr>
              <a:t>倒數第二</a:t>
            </a:r>
            <a:r>
              <a:rPr kumimoji="0" lang="zh-TW" altLang="en-US" sz="2400" dirty="0" smtClean="0">
                <a:solidFill>
                  <a:schemeClr val="tx1"/>
                </a:solidFill>
                <a:latin typeface="Times New Roman" pitchFamily="18" charset="0"/>
                <a:ea typeface="標楷體" pitchFamily="65" charset="-120"/>
              </a:rPr>
              <a:t>個</a:t>
            </a:r>
            <a:r>
              <a:rPr lang="zh-TW" altLang="en-US" sz="2400" dirty="0" smtClean="0">
                <a:solidFill>
                  <a:schemeClr val="tx1"/>
                </a:solidFill>
                <a:latin typeface="Times New Roman" pitchFamily="18" charset="0"/>
                <a:ea typeface="標楷體" pitchFamily="65" charset="-120"/>
              </a:rPr>
              <a:t>數</a:t>
            </a:r>
          </a:p>
          <a:p>
            <a:pPr marL="609600" indent="-609600" eaLnBrk="1" hangingPunct="1">
              <a:lnSpc>
                <a:spcPct val="90000"/>
              </a:lnSpc>
              <a:buClr>
                <a:schemeClr val="bg2"/>
              </a:buClr>
              <a:buFontTx/>
              <a:buNone/>
              <a:defRPr/>
            </a:pPr>
            <a:r>
              <a:rPr lang="en-US" altLang="zh-TW" sz="2800" dirty="0" smtClean="0">
                <a:solidFill>
                  <a:schemeClr val="tx1"/>
                </a:solidFill>
                <a:latin typeface="Times New Roman" pitchFamily="18" charset="0"/>
                <a:ea typeface="標楷體" pitchFamily="65" charset="-120"/>
              </a:rPr>
              <a:t>2. </a:t>
            </a:r>
            <a:r>
              <a:rPr lang="zh-TW" altLang="en-US" sz="2800" dirty="0" smtClean="0">
                <a:solidFill>
                  <a:schemeClr val="tx1"/>
                </a:solidFill>
                <a:latin typeface="Times New Roman" pitchFamily="18" charset="0"/>
                <a:ea typeface="標楷體" pitchFamily="65" charset="-120"/>
              </a:rPr>
              <a:t>中等抽象層次為：</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repeat</a:t>
            </a: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  1.  </a:t>
            </a:r>
            <a:r>
              <a:rPr lang="zh-TW" altLang="en-US" sz="2400" dirty="0" smtClean="0">
                <a:solidFill>
                  <a:schemeClr val="tx1"/>
                </a:solidFill>
                <a:latin typeface="Times New Roman" pitchFamily="18" charset="0"/>
                <a:ea typeface="標楷體" pitchFamily="65" charset="-120"/>
              </a:rPr>
              <a:t>從</a:t>
            </a:r>
            <a:r>
              <a:rPr lang="zh-TW" altLang="en-US" sz="2400" i="1" dirty="0" smtClean="0">
                <a:solidFill>
                  <a:schemeClr val="tx1"/>
                </a:solidFill>
                <a:latin typeface="Times New Roman" pitchFamily="18" charset="0"/>
                <a:ea typeface="標楷體" pitchFamily="65" charset="-120"/>
              </a:rPr>
              <a:t>數列  </a:t>
            </a:r>
            <a:r>
              <a:rPr lang="en-US" altLang="zh-TW" sz="2400" dirty="0" smtClean="0">
                <a:solidFill>
                  <a:schemeClr val="tx1"/>
                </a:solidFill>
                <a:latin typeface="Times New Roman" pitchFamily="18" charset="0"/>
                <a:ea typeface="標楷體" pitchFamily="65" charset="-120"/>
              </a:rPr>
              <a:t>(0 ..n-1)</a:t>
            </a:r>
            <a:r>
              <a:rPr lang="zh-TW" altLang="en-US" sz="2400" dirty="0" smtClean="0">
                <a:solidFill>
                  <a:schemeClr val="tx1"/>
                </a:solidFill>
                <a:latin typeface="Times New Roman" pitchFamily="18" charset="0"/>
                <a:ea typeface="標楷體" pitchFamily="65" charset="-120"/>
              </a:rPr>
              <a:t>中</a:t>
            </a:r>
            <a:r>
              <a:rPr lang="en-US" altLang="zh-TW" sz="2400" dirty="0" smtClean="0">
                <a:solidFill>
                  <a:schemeClr val="tx1"/>
                </a:solidFill>
                <a:latin typeface="Times New Roman" pitchFamily="18" charset="0"/>
                <a:ea typeface="標楷體" pitchFamily="65" charset="-120"/>
              </a:rPr>
              <a:t>select</a:t>
            </a:r>
            <a:r>
              <a:rPr lang="zh-TW" altLang="en-US" sz="2400" dirty="0" smtClean="0">
                <a:solidFill>
                  <a:schemeClr val="tx1"/>
                </a:solidFill>
                <a:latin typeface="Times New Roman" pitchFamily="18" charset="0"/>
                <a:ea typeface="標楷體" pitchFamily="65" charset="-120"/>
              </a:rPr>
              <a:t>出 </a:t>
            </a:r>
            <a:r>
              <a:rPr lang="en-US" altLang="zh-TW" sz="2400" dirty="0" smtClean="0">
                <a:solidFill>
                  <a:schemeClr val="tx1"/>
                </a:solidFill>
                <a:latin typeface="Times New Roman" pitchFamily="18" charset="0"/>
                <a:ea typeface="標楷體" pitchFamily="65" charset="-120"/>
              </a:rPr>
              <a:t>min</a:t>
            </a:r>
            <a:r>
              <a:rPr lang="zh-TW" altLang="en-US" sz="2400" dirty="0" smtClean="0">
                <a:solidFill>
                  <a:schemeClr val="tx1"/>
                </a:solidFill>
                <a:latin typeface="Times New Roman" pitchFamily="18" charset="0"/>
                <a:ea typeface="標楷體" pitchFamily="65" charset="-120"/>
              </a:rPr>
              <a:t>，</a:t>
            </a:r>
            <a:endParaRPr lang="en-US" altLang="zh-TW" sz="2400" dirty="0" smtClean="0">
              <a:solidFill>
                <a:schemeClr val="tx1"/>
              </a:solidFill>
              <a:latin typeface="Times New Roman" pitchFamily="18" charset="0"/>
              <a:ea typeface="標楷體" pitchFamily="65" charset="-120"/>
            </a:endParaRPr>
          </a:p>
          <a:p>
            <a:pPr marL="990600" lvl="1" indent="-533400" eaLnBrk="1" hangingPunct="1">
              <a:lnSpc>
                <a:spcPct val="90000"/>
              </a:lnSpc>
              <a:buClr>
                <a:schemeClr val="bg2"/>
              </a:buClr>
              <a:buFontTx/>
              <a:buNone/>
              <a:defRPr/>
            </a:pPr>
            <a:r>
              <a:rPr lang="zh-TW" altLang="en-US" sz="2400" dirty="0" smtClean="0">
                <a:solidFill>
                  <a:schemeClr val="tx1"/>
                </a:solidFill>
                <a:latin typeface="Times New Roman" pitchFamily="18" charset="0"/>
                <a:ea typeface="標楷體" pitchFamily="65" charset="-120"/>
              </a:rPr>
              <a:t>       放到它的第一個位置</a:t>
            </a:r>
            <a:r>
              <a:rPr lang="en-US" altLang="zh-TW" sz="2400" dirty="0" smtClean="0">
                <a:solidFill>
                  <a:schemeClr val="tx1"/>
                </a:solidFill>
                <a:latin typeface="Times New Roman" pitchFamily="18" charset="0"/>
                <a:ea typeface="標楷體" pitchFamily="65" charset="-120"/>
              </a:rPr>
              <a:t>(</a:t>
            </a:r>
            <a:r>
              <a:rPr lang="zh-TW" altLang="en-US" sz="2400" dirty="0" smtClean="0">
                <a:solidFill>
                  <a:schemeClr val="tx1"/>
                </a:solidFill>
                <a:latin typeface="Times New Roman" pitchFamily="18" charset="0"/>
                <a:ea typeface="標楷體" pitchFamily="65" charset="-120"/>
              </a:rPr>
              <a:t>即索引</a:t>
            </a:r>
            <a:r>
              <a:rPr lang="en-US" altLang="zh-TW" sz="2400" dirty="0" smtClean="0">
                <a:solidFill>
                  <a:schemeClr val="tx1"/>
                </a:solidFill>
                <a:latin typeface="Times New Roman" pitchFamily="18" charset="0"/>
                <a:ea typeface="標楷體" pitchFamily="65" charset="-120"/>
              </a:rPr>
              <a:t>0) </a:t>
            </a:r>
            <a:r>
              <a:rPr lang="zh-TW" altLang="en-US" sz="2400" dirty="0" smtClean="0">
                <a:solidFill>
                  <a:schemeClr val="tx1"/>
                </a:solidFill>
                <a:latin typeface="Times New Roman" pitchFamily="18" charset="0"/>
                <a:ea typeface="標楷體" pitchFamily="65" charset="-120"/>
              </a:rPr>
              <a:t>，並固定此數不再更動。</a:t>
            </a:r>
          </a:p>
          <a:p>
            <a:pPr marL="990600" lvl="1" indent="-533400" eaLnBrk="1" hangingPunct="1">
              <a:lnSpc>
                <a:spcPct val="90000"/>
              </a:lnSpc>
              <a:buClr>
                <a:schemeClr val="bg2"/>
              </a:buClr>
              <a:buFontTx/>
              <a:buNone/>
              <a:defRPr/>
            </a:pPr>
            <a:r>
              <a:rPr lang="zh-TW" altLang="en-US" sz="2400" i="1" dirty="0" smtClean="0">
                <a:solidFill>
                  <a:schemeClr val="tx1"/>
                </a:solidFill>
                <a:latin typeface="Times New Roman" pitchFamily="18" charset="0"/>
                <a:ea typeface="標楷體" pitchFamily="65" charset="-120"/>
              </a:rPr>
              <a:t>  </a:t>
            </a:r>
            <a:r>
              <a:rPr lang="en-US" altLang="zh-TW" sz="2400" i="1" dirty="0" smtClean="0">
                <a:solidFill>
                  <a:schemeClr val="tx1"/>
                </a:solidFill>
                <a:latin typeface="Times New Roman" pitchFamily="18" charset="0"/>
                <a:ea typeface="標楷體" pitchFamily="65" charset="-120"/>
              </a:rPr>
              <a:t>2.  </a:t>
            </a:r>
            <a:r>
              <a:rPr lang="zh-TW" altLang="en-US" sz="2400" i="1" dirty="0" smtClean="0">
                <a:solidFill>
                  <a:schemeClr val="tx1"/>
                </a:solidFill>
                <a:latin typeface="Times New Roman" pitchFamily="18" charset="0"/>
                <a:ea typeface="標楷體" pitchFamily="65" charset="-120"/>
              </a:rPr>
              <a:t>繼續走訪剩餘數列  </a:t>
            </a:r>
            <a:r>
              <a:rPr lang="en-US" altLang="zh-TW" sz="2400" dirty="0" smtClean="0">
                <a:solidFill>
                  <a:schemeClr val="tx1"/>
                </a:solidFill>
                <a:latin typeface="Times New Roman" pitchFamily="18" charset="0"/>
                <a:ea typeface="標楷體" pitchFamily="65" charset="-120"/>
              </a:rPr>
              <a:t>(1 .. n-1)</a:t>
            </a:r>
            <a:endParaRPr lang="zh-TW" altLang="en-US" sz="2400" dirty="0" smtClean="0">
              <a:solidFill>
                <a:schemeClr val="tx1"/>
              </a:solidFill>
              <a:latin typeface="Times New Roman" pitchFamily="18" charset="0"/>
              <a:ea typeface="標楷體" pitchFamily="65" charset="-120"/>
            </a:endParaRPr>
          </a:p>
          <a:p>
            <a:pPr marL="990600" lvl="1" indent="-533400" eaLnBrk="1" hangingPunct="1">
              <a:lnSpc>
                <a:spcPct val="90000"/>
              </a:lnSpc>
              <a:buClr>
                <a:schemeClr val="bg2"/>
              </a:buClr>
              <a:buFontTx/>
              <a:buNone/>
              <a:defRPr/>
            </a:pPr>
            <a:r>
              <a:rPr lang="en-US" altLang="zh-TW" sz="2400" dirty="0" smtClean="0">
                <a:solidFill>
                  <a:schemeClr val="tx1"/>
                </a:solidFill>
                <a:latin typeface="Times New Roman" pitchFamily="18" charset="0"/>
                <a:ea typeface="標楷體" pitchFamily="65" charset="-120"/>
              </a:rPr>
              <a:t>until </a:t>
            </a:r>
            <a:r>
              <a:rPr lang="zh-TW" altLang="en-US" sz="2400" dirty="0" smtClean="0">
                <a:solidFill>
                  <a:schemeClr val="tx1"/>
                </a:solidFill>
                <a:latin typeface="Times New Roman" pitchFamily="18" charset="0"/>
                <a:ea typeface="標楷體" pitchFamily="65" charset="-120"/>
              </a:rPr>
              <a:t>走訪到</a:t>
            </a:r>
            <a:r>
              <a:rPr lang="zh-TW" altLang="en-US" sz="2400" i="1" dirty="0" smtClean="0">
                <a:solidFill>
                  <a:schemeClr val="tx1"/>
                </a:solidFill>
                <a:latin typeface="Times New Roman" pitchFamily="18" charset="0"/>
                <a:ea typeface="標楷體" pitchFamily="65" charset="-120"/>
              </a:rPr>
              <a:t>數列</a:t>
            </a:r>
            <a:r>
              <a:rPr lang="en-US" altLang="zh-TW" sz="2400" b="1" i="1" dirty="0" smtClean="0">
                <a:solidFill>
                  <a:schemeClr val="tx1"/>
                </a:solidFill>
                <a:latin typeface="Times New Roman" pitchFamily="18" charset="0"/>
                <a:ea typeface="標楷體" pitchFamily="65" charset="-120"/>
              </a:rPr>
              <a:t> </a:t>
            </a:r>
            <a:r>
              <a:rPr lang="zh-TW" altLang="en-US" sz="2400" dirty="0" smtClean="0">
                <a:solidFill>
                  <a:schemeClr val="tx1"/>
                </a:solidFill>
                <a:latin typeface="Times New Roman" pitchFamily="18" charset="0"/>
                <a:ea typeface="標楷體" pitchFamily="65" charset="-120"/>
              </a:rPr>
              <a:t>倒數第二個數 </a:t>
            </a:r>
            <a:r>
              <a:rPr lang="en-US" altLang="zh-TW" sz="2400" dirty="0" smtClean="0">
                <a:solidFill>
                  <a:schemeClr val="tx1"/>
                </a:solidFill>
                <a:latin typeface="Times New Roman" pitchFamily="18" charset="0"/>
                <a:ea typeface="標楷體" pitchFamily="65" charset="-120"/>
              </a:rPr>
              <a:t>(</a:t>
            </a:r>
            <a:r>
              <a:rPr lang="zh-TW" altLang="en-US" sz="2400" dirty="0" smtClean="0">
                <a:solidFill>
                  <a:schemeClr val="tx1"/>
                </a:solidFill>
                <a:latin typeface="Times New Roman" pitchFamily="18" charset="0"/>
                <a:ea typeface="標楷體" pitchFamily="65" charset="-120"/>
              </a:rPr>
              <a:t>即索引 </a:t>
            </a:r>
            <a:r>
              <a:rPr lang="en-US" altLang="zh-TW" sz="2400" dirty="0" smtClean="0">
                <a:solidFill>
                  <a:schemeClr val="tx1"/>
                </a:solidFill>
                <a:latin typeface="Times New Roman" pitchFamily="18" charset="0"/>
                <a:ea typeface="標楷體" pitchFamily="65" charset="-120"/>
              </a:rPr>
              <a:t>n-2)</a:t>
            </a:r>
            <a:endParaRPr lang="zh-TW" altLang="en-US" sz="24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505318988"/>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E3DC5E9-ACCD-4347-8B67-CE6565CD717C}" type="slidenum">
              <a:rPr lang="zh-TW" altLang="en-US" smtClean="0">
                <a:solidFill>
                  <a:schemeClr val="tx1"/>
                </a:solidFill>
              </a:rPr>
              <a:pPr>
                <a:defRPr/>
              </a:pPr>
              <a:t>479</a:t>
            </a:fld>
            <a:endParaRPr lang="en-US" altLang="zh-TW">
              <a:solidFill>
                <a:schemeClr val="tx1"/>
              </a:solidFill>
            </a:endParaRPr>
          </a:p>
        </p:txBody>
      </p:sp>
      <p:sp>
        <p:nvSpPr>
          <p:cNvPr id="23554" name="Rectangle 2"/>
          <p:cNvSpPr>
            <a:spLocks noGrp="1" noChangeArrowheads="1"/>
          </p:cNvSpPr>
          <p:nvPr>
            <p:ph type="title"/>
          </p:nvPr>
        </p:nvSpPr>
        <p:spPr>
          <a:xfrm>
            <a:off x="609600" y="0"/>
            <a:ext cx="10972800" cy="1289304"/>
          </a:xfrm>
        </p:spPr>
        <p:txBody>
          <a:bodyPr/>
          <a:lstStyle/>
          <a:p>
            <a:pPr eaLnBrk="1" hangingPunct="1">
              <a:defRPr/>
            </a:pPr>
            <a:r>
              <a:rPr lang="en-US" altLang="zh-TW" dirty="0" smtClean="0">
                <a:solidFill>
                  <a:schemeClr val="tx1"/>
                </a:solidFill>
                <a:latin typeface="Times New Roman" pitchFamily="18" charset="0"/>
              </a:rPr>
              <a:t>Pseudo Code (Cont.)</a:t>
            </a:r>
            <a:endParaRPr lang="zh-TW" altLang="en-US" dirty="0" smtClean="0">
              <a:solidFill>
                <a:schemeClr val="tx1"/>
              </a:solidFill>
              <a:latin typeface="Times New Roman" pitchFamily="18" charset="0"/>
            </a:endParaRPr>
          </a:p>
        </p:txBody>
      </p:sp>
      <p:sp>
        <p:nvSpPr>
          <p:cNvPr id="23555" name="Rectangle 3"/>
          <p:cNvSpPr>
            <a:spLocks noGrp="1" noChangeArrowheads="1"/>
          </p:cNvSpPr>
          <p:nvPr>
            <p:ph sz="quarter" idx="4294967295"/>
          </p:nvPr>
        </p:nvSpPr>
        <p:spPr>
          <a:xfrm>
            <a:off x="0" y="1143001"/>
            <a:ext cx="12192000" cy="5381625"/>
          </a:xfrm>
          <a:prstGeom prst="rect">
            <a:avLst/>
          </a:prstGeom>
        </p:spPr>
        <p:txBody>
          <a:bodyPr/>
          <a:lstStyle/>
          <a:p>
            <a:pPr eaLnBrk="1" hangingPunct="1">
              <a:defRPr/>
            </a:pPr>
            <a:r>
              <a:rPr lang="en-US" altLang="zh-TW" sz="2800" dirty="0" err="1" smtClean="0">
                <a:solidFill>
                  <a:schemeClr val="tx1"/>
                </a:solidFill>
                <a:latin typeface="Times New Roman" pitchFamily="18" charset="0"/>
                <a:ea typeface="標楷體" pitchFamily="65" charset="-120"/>
              </a:rPr>
              <a:t>問題</a:t>
            </a:r>
            <a:r>
              <a:rPr lang="en-US" altLang="zh-TW" sz="2800" dirty="0" smtClean="0">
                <a:solidFill>
                  <a:schemeClr val="tx1"/>
                </a:solidFill>
                <a:latin typeface="Times New Roman" pitchFamily="18" charset="0"/>
                <a:ea typeface="標楷體" pitchFamily="65" charset="-120"/>
              </a:rPr>
              <a:t>:</a:t>
            </a:r>
            <a:r>
              <a:rPr lang="zh-TW" altLang="en-US" sz="2800" dirty="0" smtClean="0">
                <a:solidFill>
                  <a:schemeClr val="tx1"/>
                </a:solidFill>
                <a:latin typeface="Times New Roman" pitchFamily="18" charset="0"/>
                <a:ea typeface="標楷體" pitchFamily="65" charset="-120"/>
              </a:rPr>
              <a:t> </a:t>
            </a:r>
            <a:r>
              <a:rPr lang="zh-TW" altLang="en-US" sz="2800" b="1" dirty="0" smtClean="0">
                <a:solidFill>
                  <a:schemeClr val="tx1"/>
                </a:solidFill>
                <a:latin typeface="微軟正黑體" pitchFamily="34" charset="-120"/>
                <a:ea typeface="微軟正黑體" pitchFamily="34" charset="-120"/>
              </a:rPr>
              <a:t>數列</a:t>
            </a:r>
            <a:r>
              <a:rPr lang="zh-TW" altLang="en-US" sz="2800" dirty="0" smtClean="0">
                <a:solidFill>
                  <a:schemeClr val="tx1"/>
                </a:solidFill>
                <a:latin typeface="Times New Roman" pitchFamily="18" charset="0"/>
                <a:ea typeface="標楷體" pitchFamily="65" charset="-120"/>
              </a:rPr>
              <a:t>與</a:t>
            </a:r>
            <a:r>
              <a:rPr lang="zh-TW" altLang="en-US" sz="2800" b="1" dirty="0" smtClean="0">
                <a:solidFill>
                  <a:schemeClr val="tx1"/>
                </a:solidFill>
                <a:latin typeface="微軟正黑體" pitchFamily="34" charset="-120"/>
                <a:ea typeface="微軟正黑體" pitchFamily="34" charset="-120"/>
              </a:rPr>
              <a:t>剩餘數列 </a:t>
            </a:r>
            <a:r>
              <a:rPr lang="zh-TW" altLang="en-US" sz="2800" dirty="0" smtClean="0">
                <a:solidFill>
                  <a:schemeClr val="tx1"/>
                </a:solidFill>
                <a:latin typeface="Times New Roman" pitchFamily="18" charset="0"/>
                <a:ea typeface="標楷體" pitchFamily="65" charset="-120"/>
              </a:rPr>
              <a:t>有何關係？ 設計的挑戰！</a:t>
            </a:r>
            <a:endParaRPr lang="en-US" altLang="zh-TW" sz="2800" dirty="0" smtClean="0">
              <a:solidFill>
                <a:schemeClr val="tx1"/>
              </a:solidFill>
              <a:latin typeface="Times New Roman" pitchFamily="18" charset="0"/>
              <a:ea typeface="標楷體" pitchFamily="65" charset="-120"/>
            </a:endParaRPr>
          </a:p>
          <a:p>
            <a:pPr marL="0" indent="0" eaLnBrk="1" hangingPunct="1">
              <a:buNone/>
              <a:defRPr/>
            </a:pPr>
            <a:endParaRPr lang="en-US" altLang="zh-TW" sz="2800" dirty="0" smtClean="0">
              <a:solidFill>
                <a:schemeClr val="tx1"/>
              </a:solidFill>
              <a:latin typeface="Times New Roman" pitchFamily="18" charset="0"/>
              <a:ea typeface="標楷體" pitchFamily="65" charset="-120"/>
            </a:endParaRPr>
          </a:p>
          <a:p>
            <a:pPr>
              <a:defRPr/>
            </a:pPr>
            <a:r>
              <a:rPr lang="zh-TW" altLang="en-US" sz="2800" dirty="0">
                <a:solidFill>
                  <a:schemeClr val="tx1"/>
                </a:solidFill>
                <a:latin typeface="Times New Roman" pitchFamily="18" charset="0"/>
                <a:ea typeface="標楷體" pitchFamily="65" charset="-120"/>
              </a:rPr>
              <a:t>若改成 </a:t>
            </a:r>
            <a:r>
              <a:rPr lang="en-US" altLang="zh-TW" sz="2800" dirty="0">
                <a:solidFill>
                  <a:schemeClr val="tx1"/>
                </a:solidFill>
                <a:latin typeface="Times New Roman" pitchFamily="18" charset="0"/>
                <a:ea typeface="標楷體" pitchFamily="65" charset="-120"/>
              </a:rPr>
              <a:t>for </a:t>
            </a:r>
            <a:r>
              <a:rPr lang="en-US" altLang="zh-TW" sz="2800" dirty="0" smtClean="0">
                <a:solidFill>
                  <a:schemeClr val="tx1"/>
                </a:solidFill>
                <a:latin typeface="Times New Roman" pitchFamily="18" charset="0"/>
                <a:ea typeface="標楷體" pitchFamily="65" charset="-120"/>
              </a:rPr>
              <a:t>loop</a:t>
            </a:r>
            <a:r>
              <a:rPr lang="zh-TW" altLang="en-US" sz="2800" dirty="0" smtClean="0">
                <a:solidFill>
                  <a:schemeClr val="tx1"/>
                </a:solidFill>
                <a:latin typeface="Times New Roman" pitchFamily="18" charset="0"/>
                <a:ea typeface="標楷體" pitchFamily="65" charset="-120"/>
              </a:rPr>
              <a:t> 則走訪 </a:t>
            </a:r>
            <a:r>
              <a:rPr lang="zh-TW" altLang="en-US" sz="2800" b="1" dirty="0" smtClean="0">
                <a:solidFill>
                  <a:schemeClr val="tx1"/>
                </a:solidFill>
                <a:latin typeface="微軟正黑體" pitchFamily="34" charset="-120"/>
                <a:ea typeface="微軟正黑體" pitchFamily="34" charset="-120"/>
              </a:rPr>
              <a:t>剩餘數列  </a:t>
            </a:r>
            <a:r>
              <a:rPr lang="zh-TW" altLang="en-US" sz="2800" dirty="0">
                <a:solidFill>
                  <a:schemeClr val="tx1"/>
                </a:solidFill>
                <a:latin typeface="Times New Roman" pitchFamily="18" charset="0"/>
                <a:ea typeface="標楷體" pitchFamily="65" charset="-120"/>
              </a:rPr>
              <a:t>就是</a:t>
            </a:r>
            <a:r>
              <a:rPr lang="zh-TW" altLang="en-US" sz="2800" dirty="0" smtClean="0">
                <a:solidFill>
                  <a:schemeClr val="tx1"/>
                </a:solidFill>
                <a:latin typeface="Times New Roman" pitchFamily="18" charset="0"/>
                <a:ea typeface="標楷體" pitchFamily="65" charset="-120"/>
              </a:rPr>
              <a:t>走訪 </a:t>
            </a:r>
            <a:r>
              <a:rPr lang="en-US" altLang="zh-TW" sz="2800" dirty="0" smtClean="0">
                <a:solidFill>
                  <a:schemeClr val="tx1"/>
                </a:solidFill>
                <a:latin typeface="Times New Roman" pitchFamily="18" charset="0"/>
                <a:ea typeface="標楷體" pitchFamily="65" charset="-120"/>
              </a:rPr>
              <a:t>array </a:t>
            </a:r>
            <a:r>
              <a:rPr lang="zh-TW" altLang="en-US" sz="2800" dirty="0" smtClean="0">
                <a:solidFill>
                  <a:schemeClr val="tx1"/>
                </a:solidFill>
                <a:latin typeface="Times New Roman" pitchFamily="18" charset="0"/>
                <a:ea typeface="標楷體" pitchFamily="65" charset="-120"/>
              </a:rPr>
              <a:t>索引 </a:t>
            </a:r>
            <a:r>
              <a:rPr lang="en-US" altLang="zh-TW" sz="2800" dirty="0" smtClean="0">
                <a:solidFill>
                  <a:schemeClr val="tx1"/>
                </a:solidFill>
                <a:latin typeface="Times New Roman" pitchFamily="18" charset="0"/>
                <a:ea typeface="標楷體" pitchFamily="65" charset="-120"/>
              </a:rPr>
              <a:t>i:</a:t>
            </a:r>
          </a:p>
          <a:p>
            <a:pPr eaLnBrk="1" hangingPunct="1">
              <a:buFont typeface="Wingdings" pitchFamily="2" charset="2"/>
              <a:buNone/>
              <a:defRPr/>
            </a:pPr>
            <a:r>
              <a:rPr lang="en-US" altLang="zh-TW" sz="2800" dirty="0" smtClean="0">
                <a:solidFill>
                  <a:schemeClr val="tx1"/>
                </a:solidFill>
                <a:latin typeface="Times New Roman" pitchFamily="18" charset="0"/>
                <a:ea typeface="標楷體" pitchFamily="65" charset="-120"/>
              </a:rPr>
              <a:t>       i為0時，</a:t>
            </a: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array[0..N-1] 為</a:t>
            </a:r>
            <a:r>
              <a:rPr lang="zh-TW" altLang="en-US" sz="2800" b="1" dirty="0" smtClean="0">
                <a:solidFill>
                  <a:schemeClr val="tx1"/>
                </a:solidFill>
                <a:latin typeface="微軟正黑體" pitchFamily="34" charset="-120"/>
                <a:ea typeface="微軟正黑體" pitchFamily="34" charset="-120"/>
              </a:rPr>
              <a:t>數列</a:t>
            </a:r>
            <a:r>
              <a:rPr lang="zh-TW" altLang="en-US" sz="2800" i="1" dirty="0" smtClean="0">
                <a:solidFill>
                  <a:schemeClr val="tx1"/>
                </a:solidFill>
                <a:latin typeface="Times New Roman" pitchFamily="18" charset="0"/>
                <a:ea typeface="標楷體" pitchFamily="65" charset="-120"/>
              </a:rPr>
              <a:t> </a:t>
            </a:r>
            <a:endParaRPr lang="en-US" altLang="zh-TW" sz="2800" i="1" dirty="0" smtClean="0">
              <a:solidFill>
                <a:schemeClr val="tx1"/>
              </a:solidFill>
              <a:latin typeface="Times New Roman" pitchFamily="18" charset="0"/>
              <a:ea typeface="標楷體" pitchFamily="65" charset="-120"/>
            </a:endParaRPr>
          </a:p>
          <a:p>
            <a:pPr eaLnBrk="1" hangingPunct="1">
              <a:buFont typeface="Wingdings" pitchFamily="2" charset="2"/>
              <a:buNone/>
              <a:defRPr/>
            </a:pPr>
            <a:r>
              <a:rPr lang="en-US" altLang="zh-TW" sz="2800" dirty="0" smtClean="0">
                <a:solidFill>
                  <a:schemeClr val="tx1"/>
                </a:solidFill>
                <a:latin typeface="Times New Roman" pitchFamily="18" charset="0"/>
                <a:ea typeface="標楷體" pitchFamily="65" charset="-120"/>
              </a:rPr>
              <a:t>       </a:t>
            </a:r>
            <a:r>
              <a:rPr lang="en-US" altLang="zh-TW" sz="2800" dirty="0" err="1" smtClean="0">
                <a:solidFill>
                  <a:schemeClr val="tx1"/>
                </a:solidFill>
                <a:latin typeface="Times New Roman" pitchFamily="18" charset="0"/>
                <a:ea typeface="標楷體" pitchFamily="65" charset="-120"/>
              </a:rPr>
              <a:t>i</a:t>
            </a:r>
            <a:r>
              <a:rPr lang="zh-TW" altLang="en-US" sz="2800" dirty="0" smtClean="0">
                <a:solidFill>
                  <a:schemeClr val="tx1"/>
                </a:solidFill>
                <a:latin typeface="Times New Roman" pitchFamily="18" charset="0"/>
                <a:ea typeface="標楷體" pitchFamily="65" charset="-120"/>
              </a:rPr>
              <a:t>不</a:t>
            </a:r>
            <a:r>
              <a:rPr lang="en-US" altLang="zh-TW" sz="2800" dirty="0" smtClean="0">
                <a:solidFill>
                  <a:schemeClr val="tx1"/>
                </a:solidFill>
                <a:latin typeface="Times New Roman" pitchFamily="18" charset="0"/>
                <a:ea typeface="標楷體" pitchFamily="65" charset="-120"/>
              </a:rPr>
              <a:t>為0時，array[</a:t>
            </a:r>
            <a:r>
              <a:rPr lang="en-US" altLang="zh-TW" sz="2800" dirty="0" err="1" smtClean="0">
                <a:solidFill>
                  <a:schemeClr val="tx1"/>
                </a:solidFill>
                <a:latin typeface="Times New Roman" pitchFamily="18" charset="0"/>
                <a:ea typeface="標楷體" pitchFamily="65" charset="-120"/>
              </a:rPr>
              <a:t>i</a:t>
            </a:r>
            <a:r>
              <a:rPr lang="en-US" altLang="zh-TW" sz="2800" dirty="0" smtClean="0">
                <a:solidFill>
                  <a:schemeClr val="tx1"/>
                </a:solidFill>
                <a:latin typeface="Times New Roman" pitchFamily="18" charset="0"/>
                <a:ea typeface="標楷體" pitchFamily="65" charset="-120"/>
              </a:rPr>
              <a:t>..</a:t>
            </a: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N-1] 為</a:t>
            </a:r>
            <a:r>
              <a:rPr lang="zh-TW" altLang="en-US" sz="2800" b="1" dirty="0" smtClean="0">
                <a:solidFill>
                  <a:schemeClr val="tx1"/>
                </a:solidFill>
                <a:latin typeface="微軟正黑體" pitchFamily="34" charset="-120"/>
                <a:ea typeface="微軟正黑體" pitchFamily="34" charset="-120"/>
              </a:rPr>
              <a:t>剩餘數列</a:t>
            </a:r>
          </a:p>
          <a:p>
            <a:pPr marL="0" indent="0" eaLnBrk="1" hangingPunct="1">
              <a:buNone/>
              <a:defRPr/>
            </a:pPr>
            <a:endParaRPr lang="en-US" altLang="zh-TW" sz="2800" dirty="0" smtClean="0">
              <a:solidFill>
                <a:schemeClr val="tx1"/>
              </a:solidFill>
              <a:latin typeface="Times New Roman" pitchFamily="18" charset="0"/>
              <a:ea typeface="標楷體" pitchFamily="65" charset="-120"/>
            </a:endParaRPr>
          </a:p>
          <a:p>
            <a:pPr eaLnBrk="1" hangingPunct="1">
              <a:defRPr/>
            </a:pPr>
            <a:r>
              <a:rPr lang="zh-TW" altLang="en-US" sz="2800" dirty="0" smtClean="0">
                <a:solidFill>
                  <a:schemeClr val="tx1"/>
                </a:solidFill>
                <a:latin typeface="Times New Roman" pitchFamily="18" charset="0"/>
                <a:ea typeface="標楷體" pitchFamily="65" charset="-120"/>
              </a:rPr>
              <a:t>所以 </a:t>
            </a:r>
            <a:r>
              <a:rPr lang="en-US" altLang="zh-TW" sz="2800" dirty="0" smtClean="0">
                <a:solidFill>
                  <a:schemeClr val="tx1"/>
                </a:solidFill>
                <a:latin typeface="Times New Roman" pitchFamily="18" charset="0"/>
                <a:ea typeface="標楷體" pitchFamily="65" charset="-120"/>
              </a:rPr>
              <a:t>repeat until </a:t>
            </a:r>
            <a:r>
              <a:rPr lang="zh-TW" altLang="en-US" sz="2800" dirty="0" smtClean="0">
                <a:solidFill>
                  <a:schemeClr val="tx1"/>
                </a:solidFill>
                <a:latin typeface="Times New Roman" pitchFamily="18" charset="0"/>
                <a:ea typeface="標楷體" pitchFamily="65" charset="-120"/>
              </a:rPr>
              <a:t>改為 </a:t>
            </a:r>
            <a:r>
              <a:rPr lang="en-US" altLang="zh-TW" sz="2800" dirty="0" smtClean="0">
                <a:solidFill>
                  <a:schemeClr val="tx1"/>
                </a:solidFill>
                <a:latin typeface="Times New Roman" pitchFamily="18" charset="0"/>
                <a:ea typeface="標楷體" pitchFamily="65" charset="-120"/>
              </a:rPr>
              <a:t>for loop</a:t>
            </a:r>
            <a:r>
              <a:rPr lang="zh-TW" altLang="en-US" sz="2800" dirty="0" smtClean="0">
                <a:solidFill>
                  <a:schemeClr val="tx1"/>
                </a:solidFill>
                <a:latin typeface="Times New Roman" pitchFamily="18" charset="0"/>
                <a:ea typeface="標楷體" pitchFamily="65" charset="-120"/>
              </a:rPr>
              <a:t>：</a:t>
            </a:r>
            <a:r>
              <a:rPr lang="en-US" altLang="zh-TW" sz="2400" dirty="0" smtClean="0">
                <a:solidFill>
                  <a:schemeClr val="tx1"/>
                </a:solidFill>
                <a:latin typeface="Times New Roman" pitchFamily="18" charset="0"/>
                <a:ea typeface="標楷體" pitchFamily="65" charset="-120"/>
              </a:rPr>
              <a:t> </a:t>
            </a:r>
            <a:endParaRPr lang="zh-TW" altLang="en-US" sz="2400" dirty="0" smtClean="0">
              <a:solidFill>
                <a:schemeClr val="tx1"/>
              </a:solidFill>
              <a:latin typeface="Times New Roman" pitchFamily="18" charset="0"/>
              <a:ea typeface="標楷體" pitchFamily="65" charset="-120"/>
            </a:endParaRPr>
          </a:p>
          <a:p>
            <a:pPr lvl="1" eaLnBrk="1" hangingPunct="1">
              <a:buClr>
                <a:schemeClr val="bg2"/>
              </a:buClr>
              <a:buSzPct val="105000"/>
              <a:buFontTx/>
              <a:buNone/>
              <a:defRPr/>
            </a:pPr>
            <a:r>
              <a:rPr lang="en-US" altLang="zh-TW" sz="2400" dirty="0" smtClean="0">
                <a:solidFill>
                  <a:schemeClr val="tx1"/>
                </a:solidFill>
                <a:latin typeface="Times New Roman" pitchFamily="18" charset="0"/>
                <a:ea typeface="標楷體" pitchFamily="65" charset="-120"/>
              </a:rPr>
              <a:t>for </a:t>
            </a:r>
            <a:r>
              <a:rPr lang="en-US" altLang="zh-TW" sz="2400" dirty="0" err="1" smtClean="0">
                <a:solidFill>
                  <a:schemeClr val="tx1"/>
                </a:solidFill>
                <a:latin typeface="Times New Roman" pitchFamily="18" charset="0"/>
                <a:ea typeface="標楷體" pitchFamily="65" charset="-120"/>
              </a:rPr>
              <a:t>i</a:t>
            </a:r>
            <a:r>
              <a:rPr lang="en-US" altLang="zh-TW" sz="2400" dirty="0" smtClean="0">
                <a:solidFill>
                  <a:schemeClr val="tx1"/>
                </a:solidFill>
                <a:latin typeface="Times New Roman" pitchFamily="18" charset="0"/>
                <a:ea typeface="標楷體" pitchFamily="65" charset="-120"/>
              </a:rPr>
              <a:t> from</a:t>
            </a:r>
            <a:r>
              <a:rPr lang="zh-TW" altLang="en-US" sz="2400" dirty="0" smtClean="0">
                <a:solidFill>
                  <a:schemeClr val="tx1"/>
                </a:solidFill>
                <a:latin typeface="Times New Roman" pitchFamily="18" charset="0"/>
                <a:ea typeface="標楷體" pitchFamily="65" charset="-120"/>
              </a:rPr>
              <a:t> </a:t>
            </a:r>
            <a:r>
              <a:rPr lang="en-US" altLang="zh-TW" sz="2400" dirty="0" smtClean="0">
                <a:solidFill>
                  <a:schemeClr val="tx1"/>
                </a:solidFill>
                <a:latin typeface="Times New Roman" pitchFamily="18" charset="0"/>
                <a:ea typeface="標楷體" pitchFamily="65" charset="-120"/>
              </a:rPr>
              <a:t>0 </a:t>
            </a:r>
            <a:r>
              <a:rPr lang="en-US" altLang="zh-TW" sz="2400" dirty="0" err="1" smtClean="0">
                <a:solidFill>
                  <a:schemeClr val="tx1"/>
                </a:solidFill>
                <a:latin typeface="Times New Roman" pitchFamily="18" charset="0"/>
                <a:ea typeface="標楷體" pitchFamily="65" charset="-120"/>
              </a:rPr>
              <a:t>upto</a:t>
            </a:r>
            <a:r>
              <a:rPr lang="zh-TW" altLang="en-US" sz="2400" dirty="0" smtClean="0">
                <a:solidFill>
                  <a:schemeClr val="tx1"/>
                </a:solidFill>
                <a:latin typeface="Times New Roman" pitchFamily="18" charset="0"/>
                <a:ea typeface="標楷體" pitchFamily="65" charset="-120"/>
              </a:rPr>
              <a:t> </a:t>
            </a:r>
            <a:r>
              <a:rPr lang="en-US" altLang="zh-TW" sz="2400" dirty="0" smtClean="0">
                <a:solidFill>
                  <a:schemeClr val="tx1"/>
                </a:solidFill>
                <a:latin typeface="Times New Roman" pitchFamily="18" charset="0"/>
                <a:ea typeface="標楷體" pitchFamily="65" charset="-120"/>
              </a:rPr>
              <a:t>N-2</a:t>
            </a:r>
          </a:p>
          <a:p>
            <a:pPr lvl="1" eaLnBrk="1" hangingPunct="1">
              <a:buClr>
                <a:schemeClr val="bg2"/>
              </a:buClr>
              <a:buSzPct val="105000"/>
              <a:buFontTx/>
              <a:buNone/>
              <a:defRPr/>
            </a:pPr>
            <a:r>
              <a:rPr lang="en-US" altLang="zh-TW" sz="2400" dirty="0" smtClean="0">
                <a:solidFill>
                  <a:schemeClr val="tx1"/>
                </a:solidFill>
                <a:latin typeface="Times New Roman" pitchFamily="18" charset="0"/>
                <a:ea typeface="標楷體" pitchFamily="65" charset="-120"/>
              </a:rPr>
              <a:t>  </a:t>
            </a:r>
            <a:r>
              <a:rPr lang="zh-TW" altLang="en-US" sz="2200" dirty="0" smtClean="0">
                <a:solidFill>
                  <a:schemeClr val="tx1"/>
                </a:solidFill>
                <a:latin typeface="Times New Roman" pitchFamily="18" charset="0"/>
                <a:ea typeface="標楷體" pitchFamily="65" charset="-120"/>
              </a:rPr>
              <a:t> 從 </a:t>
            </a:r>
            <a:r>
              <a:rPr lang="en-US" altLang="zh-TW" sz="2200" dirty="0" smtClean="0">
                <a:solidFill>
                  <a:schemeClr val="tx1"/>
                </a:solidFill>
                <a:latin typeface="Times New Roman" pitchFamily="18" charset="0"/>
                <a:ea typeface="標楷體" pitchFamily="65" charset="-120"/>
              </a:rPr>
              <a:t>array[</a:t>
            </a:r>
            <a:r>
              <a:rPr lang="en-US" altLang="zh-TW" sz="2200" dirty="0" err="1" smtClean="0">
                <a:solidFill>
                  <a:schemeClr val="tx1"/>
                </a:solidFill>
                <a:latin typeface="Times New Roman" pitchFamily="18" charset="0"/>
                <a:ea typeface="標楷體" pitchFamily="65" charset="-120"/>
              </a:rPr>
              <a:t>i</a:t>
            </a:r>
            <a:r>
              <a:rPr lang="en-US" altLang="zh-TW" sz="2200" dirty="0" smtClean="0">
                <a:solidFill>
                  <a:schemeClr val="tx1"/>
                </a:solidFill>
                <a:latin typeface="Times New Roman" pitchFamily="18" charset="0"/>
                <a:ea typeface="標楷體" pitchFamily="65" charset="-120"/>
              </a:rPr>
              <a:t>..N-1] </a:t>
            </a:r>
            <a:r>
              <a:rPr lang="zh-TW" altLang="en-US" sz="2200" dirty="0" smtClean="0">
                <a:solidFill>
                  <a:schemeClr val="tx1"/>
                </a:solidFill>
                <a:latin typeface="Times New Roman" pitchFamily="18" charset="0"/>
                <a:ea typeface="標楷體" pitchFamily="65" charset="-120"/>
              </a:rPr>
              <a:t>中 </a:t>
            </a:r>
            <a:r>
              <a:rPr lang="en-US" altLang="zh-TW" sz="2200" dirty="0" smtClean="0">
                <a:solidFill>
                  <a:schemeClr val="tx1"/>
                </a:solidFill>
                <a:latin typeface="Times New Roman" pitchFamily="18" charset="0"/>
                <a:ea typeface="標楷體" pitchFamily="65" charset="-120"/>
              </a:rPr>
              <a:t>select </a:t>
            </a:r>
            <a:r>
              <a:rPr lang="zh-TW" altLang="en-US" sz="2200" dirty="0" smtClean="0">
                <a:solidFill>
                  <a:schemeClr val="tx1"/>
                </a:solidFill>
                <a:latin typeface="Times New Roman" pitchFamily="18" charset="0"/>
                <a:ea typeface="標楷體" pitchFamily="65" charset="-120"/>
              </a:rPr>
              <a:t>出 </a:t>
            </a:r>
            <a:r>
              <a:rPr lang="en-US" altLang="zh-TW" sz="2200" dirty="0" smtClean="0">
                <a:solidFill>
                  <a:schemeClr val="tx1"/>
                </a:solidFill>
                <a:latin typeface="Times New Roman" pitchFamily="18" charset="0"/>
                <a:ea typeface="標楷體" pitchFamily="65" charset="-120"/>
              </a:rPr>
              <a:t>min</a:t>
            </a:r>
            <a:r>
              <a:rPr lang="zh-TW" altLang="en-US" sz="2200" dirty="0" smtClean="0">
                <a:solidFill>
                  <a:schemeClr val="tx1"/>
                </a:solidFill>
                <a:latin typeface="Times New Roman" pitchFamily="18" charset="0"/>
                <a:ea typeface="標楷體" pitchFamily="65" charset="-120"/>
              </a:rPr>
              <a:t>，且換到</a:t>
            </a:r>
            <a:r>
              <a:rPr lang="zh-TW" altLang="en-US" sz="2200" i="1" dirty="0" smtClean="0">
                <a:solidFill>
                  <a:schemeClr val="tx1"/>
                </a:solidFill>
                <a:latin typeface="Times New Roman" pitchFamily="18" charset="0"/>
                <a:ea typeface="標楷體" pitchFamily="65" charset="-120"/>
              </a:rPr>
              <a:t>它</a:t>
            </a:r>
            <a:r>
              <a:rPr lang="zh-TW" altLang="en-US" sz="2200" dirty="0" smtClean="0">
                <a:solidFill>
                  <a:schemeClr val="tx1"/>
                </a:solidFill>
                <a:latin typeface="Times New Roman" pitchFamily="18" charset="0"/>
                <a:ea typeface="標楷體" pitchFamily="65" charset="-120"/>
              </a:rPr>
              <a:t>的第一個位置 </a:t>
            </a:r>
            <a:r>
              <a:rPr lang="en-US" altLang="zh-TW" sz="2200" dirty="0" smtClean="0">
                <a:solidFill>
                  <a:schemeClr val="tx1"/>
                </a:solidFill>
                <a:latin typeface="Times New Roman" pitchFamily="18" charset="0"/>
                <a:ea typeface="標楷體" pitchFamily="65" charset="-120"/>
              </a:rPr>
              <a:t>(</a:t>
            </a:r>
            <a:r>
              <a:rPr lang="en-US" altLang="zh-TW" sz="2200" dirty="0" err="1" smtClean="0">
                <a:solidFill>
                  <a:schemeClr val="tx1"/>
                </a:solidFill>
                <a:latin typeface="Times New Roman" pitchFamily="18" charset="0"/>
                <a:ea typeface="標楷體" pitchFamily="65" charset="-120"/>
              </a:rPr>
              <a:t>i</a:t>
            </a:r>
            <a:r>
              <a:rPr lang="en-US" altLang="zh-TW" sz="2200" dirty="0" smtClean="0">
                <a:solidFill>
                  <a:schemeClr val="tx1"/>
                </a:solidFill>
                <a:latin typeface="Times New Roman" pitchFamily="18" charset="0"/>
                <a:ea typeface="標楷體" pitchFamily="65" charset="-120"/>
              </a:rPr>
              <a:t>)</a:t>
            </a:r>
            <a:endParaRPr lang="zh-TW" altLang="en-US" sz="2200" dirty="0" smtClean="0">
              <a:solidFill>
                <a:schemeClr val="tx1"/>
              </a:solidFill>
              <a:latin typeface="Times New Roman" pitchFamily="18" charset="0"/>
              <a:ea typeface="標楷體" pitchFamily="65" charset="-120"/>
            </a:endParaRPr>
          </a:p>
          <a:p>
            <a:pPr lvl="1" eaLnBrk="1" hangingPunct="1">
              <a:buClr>
                <a:schemeClr val="bg2"/>
              </a:buClr>
              <a:buSzPct val="105000"/>
              <a:buFontTx/>
              <a:buNone/>
              <a:defRPr/>
            </a:pPr>
            <a:r>
              <a:rPr lang="en-US" altLang="zh-TW" sz="2400" dirty="0" smtClean="0">
                <a:solidFill>
                  <a:schemeClr val="tx1"/>
                </a:solidFill>
                <a:latin typeface="Times New Roman" pitchFamily="18" charset="0"/>
                <a:ea typeface="標楷體" pitchFamily="65" charset="-120"/>
              </a:rPr>
              <a:t>end for</a:t>
            </a:r>
            <a:endParaRPr lang="zh-TW" altLang="en-US" sz="24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3825559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A74152A-A39B-4F60-A6AE-108792FD02B1}" type="slidenum">
              <a:rPr lang="zh-TW" altLang="en-US" smtClean="0">
                <a:solidFill>
                  <a:schemeClr val="tx1"/>
                </a:solidFill>
              </a:rPr>
              <a:pPr>
                <a:defRPr/>
              </a:pPr>
              <a:t>48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敏捷方法 減少文件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984248"/>
            <a:ext cx="8534400" cy="3644392"/>
          </a:xfrm>
          <a:prstGeom prst="rect">
            <a:avLst/>
          </a:prstGeom>
        </p:spPr>
        <p:txBody>
          <a:bodyPr>
            <a:noAutofit/>
          </a:bodyPr>
          <a:lstStyle/>
          <a:p>
            <a:pPr>
              <a:defRPr/>
            </a:pPr>
            <a:r>
              <a:rPr lang="en-US" altLang="zh-TW" sz="2000" dirty="0" smtClean="0">
                <a:solidFill>
                  <a:schemeClr val="tx1"/>
                </a:solidFill>
              </a:rPr>
              <a:t>CMMI </a:t>
            </a:r>
            <a:r>
              <a:rPr lang="zh-TW" altLang="en-US" sz="2000" dirty="0" smtClean="0">
                <a:solidFill>
                  <a:schemeClr val="tx1"/>
                </a:solidFill>
                <a:latin typeface="標楷體" pitchFamily="65" charset="-120"/>
                <a:ea typeface="標楷體" pitchFamily="65" charset="-120"/>
              </a:rPr>
              <a:t>與 極限開發法 </a:t>
            </a:r>
            <a:r>
              <a:rPr lang="en-US" altLang="zh-TW" sz="2000" dirty="0" smtClean="0">
                <a:solidFill>
                  <a:schemeClr val="tx1"/>
                </a:solidFill>
                <a:latin typeface="標楷體" pitchFamily="65" charset="-120"/>
                <a:ea typeface="標楷體" pitchFamily="65" charset="-120"/>
              </a:rPr>
              <a:t>(Extreme Programming, XP) </a:t>
            </a:r>
            <a:r>
              <a:rPr lang="zh-TW" altLang="en-US" sz="2000" dirty="0" smtClean="0">
                <a:solidFill>
                  <a:schemeClr val="tx1"/>
                </a:solidFill>
                <a:latin typeface="標楷體" pitchFamily="65" charset="-120"/>
                <a:ea typeface="標楷體" pitchFamily="65" charset="-120"/>
              </a:rPr>
              <a:t>可謂連續光譜兩端點的極端</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而光譜中間是二者相混合的 </a:t>
            </a:r>
            <a:endParaRPr lang="en-US" altLang="zh-TW" sz="2000" dirty="0" smtClean="0">
              <a:solidFill>
                <a:schemeClr val="tx1"/>
              </a:solidFill>
              <a:latin typeface="標楷體" pitchFamily="65" charset="-120"/>
              <a:ea typeface="標楷體" pitchFamily="65" charset="-120"/>
            </a:endParaRPr>
          </a:p>
          <a:p>
            <a:pPr>
              <a:defRPr/>
            </a:pPr>
            <a:endParaRPr lang="en-US" altLang="zh-TW" sz="2000" dirty="0" smtClean="0">
              <a:solidFill>
                <a:schemeClr val="tx1"/>
              </a:solidFill>
              <a:latin typeface="標楷體" pitchFamily="65" charset="-120"/>
              <a:ea typeface="標楷體" pitchFamily="65" charset="-120"/>
            </a:endParaRPr>
          </a:p>
          <a:p>
            <a:pPr>
              <a:defRPr/>
            </a:pPr>
            <a:r>
              <a:rPr lang="zh-TW" altLang="en-US" sz="2000" dirty="0" smtClean="0">
                <a:solidFill>
                  <a:schemeClr val="tx1"/>
                </a:solidFill>
                <a:latin typeface="標楷體" pitchFamily="65" charset="-120"/>
                <a:ea typeface="標楷體" pitchFamily="65" charset="-120"/>
              </a:rPr>
              <a:t>隨著人員</a:t>
            </a:r>
            <a:r>
              <a:rPr lang="zh-TW" altLang="en-US" sz="2000" dirty="0" smtClean="0">
                <a:solidFill>
                  <a:schemeClr val="tx1"/>
                </a:solidFill>
                <a:latin typeface="微軟正黑體" pitchFamily="34" charset="-120"/>
                <a:ea typeface="微軟正黑體" pitchFamily="34" charset="-120"/>
              </a:rPr>
              <a:t>面對面溝通能力</a:t>
            </a:r>
            <a:r>
              <a:rPr lang="zh-TW" altLang="en-US" sz="2000" dirty="0" smtClean="0">
                <a:solidFill>
                  <a:schemeClr val="tx1"/>
                </a:solidFill>
                <a:latin typeface="標楷體" pitchFamily="65" charset="-120"/>
                <a:ea typeface="標楷體" pitchFamily="65" charset="-120"/>
              </a:rPr>
              <a:t>逐漸提升</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文件活化簡化了</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文件量逐漸減少</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決非強制消去文件</a:t>
            </a:r>
            <a:r>
              <a:rPr lang="en-US" altLang="zh-TW" sz="2000" dirty="0" smtClean="0">
                <a:solidFill>
                  <a:schemeClr val="tx1"/>
                </a:solidFill>
                <a:latin typeface="標楷體" pitchFamily="65" charset="-120"/>
                <a:ea typeface="標楷體" pitchFamily="65" charset="-120"/>
              </a:rPr>
              <a:t>)</a:t>
            </a:r>
            <a:r>
              <a:rPr lang="zh-TW" altLang="en-US" sz="2000" dirty="0" smtClean="0">
                <a:solidFill>
                  <a:schemeClr val="tx1"/>
                </a:solidFill>
                <a:latin typeface="標楷體" pitchFamily="65" charset="-120"/>
                <a:ea typeface="標楷體" pitchFamily="65" charset="-120"/>
              </a:rPr>
              <a:t>專案逐漸由一端 </a:t>
            </a:r>
            <a:r>
              <a:rPr lang="en-US" altLang="zh-TW" sz="2000" dirty="0" smtClean="0">
                <a:solidFill>
                  <a:schemeClr val="tx1"/>
                </a:solidFill>
                <a:latin typeface="標楷體" pitchFamily="65" charset="-120"/>
                <a:ea typeface="標楷體" pitchFamily="65" charset="-120"/>
              </a:rPr>
              <a:t>CMMI </a:t>
            </a:r>
            <a:r>
              <a:rPr lang="zh-TW" altLang="en-US" sz="2000" dirty="0" smtClean="0">
                <a:solidFill>
                  <a:schemeClr val="tx1"/>
                </a:solidFill>
                <a:latin typeface="標楷體" pitchFamily="65" charset="-120"/>
                <a:ea typeface="標楷體" pitchFamily="65" charset="-120"/>
              </a:rPr>
              <a:t>轉為另一端 </a:t>
            </a:r>
            <a:r>
              <a:rPr lang="en-US" altLang="zh-TW" sz="2000" dirty="0" smtClean="0">
                <a:solidFill>
                  <a:schemeClr val="tx1"/>
                </a:solidFill>
                <a:latin typeface="標楷體" pitchFamily="65" charset="-120"/>
                <a:ea typeface="標楷體" pitchFamily="65" charset="-120"/>
              </a:rPr>
              <a:t>XP-</a:t>
            </a:r>
            <a:r>
              <a:rPr lang="zh-TW" altLang="en-US" sz="2000" dirty="0" smtClean="0">
                <a:solidFill>
                  <a:schemeClr val="tx1"/>
                </a:solidFill>
                <a:latin typeface="標楷體" pitchFamily="65" charset="-120"/>
                <a:ea typeface="標楷體" pitchFamily="65" charset="-120"/>
              </a:rPr>
              <a:t>這中間的任何點都算是敏捷方法</a:t>
            </a:r>
            <a:endParaRPr lang="en-US" altLang="zh-TW" sz="2000" dirty="0" smtClean="0">
              <a:solidFill>
                <a:schemeClr val="tx1"/>
              </a:solidFill>
              <a:latin typeface="標楷體" pitchFamily="65" charset="-120"/>
              <a:ea typeface="標楷體" pitchFamily="65" charset="-120"/>
            </a:endParaRPr>
          </a:p>
          <a:p>
            <a:pPr>
              <a:defRPr/>
            </a:pPr>
            <a:endParaRPr lang="en-US" altLang="zh-TW" sz="2000" dirty="0">
              <a:solidFill>
                <a:schemeClr val="tx1"/>
              </a:solidFill>
              <a:latin typeface="標楷體" pitchFamily="65" charset="-120"/>
              <a:ea typeface="標楷體" pitchFamily="65" charset="-120"/>
            </a:endParaRPr>
          </a:p>
          <a:p>
            <a:pPr>
              <a:defRPr/>
            </a:pPr>
            <a:r>
              <a:rPr lang="zh-TW" altLang="en-US" sz="2000" dirty="0" smtClean="0">
                <a:solidFill>
                  <a:schemeClr val="tx1"/>
                </a:solidFill>
                <a:latin typeface="標楷體" pitchFamily="65" charset="-120"/>
                <a:ea typeface="標楷體" pitchFamily="65" charset="-120"/>
              </a:rPr>
              <a:t>陳教授認為 當團隊逐漸熟練時 </a:t>
            </a:r>
            <a:r>
              <a:rPr lang="en-US" altLang="zh-TW" sz="2000" dirty="0" smtClean="0">
                <a:solidFill>
                  <a:schemeClr val="tx1"/>
                </a:solidFill>
                <a:latin typeface="標楷體" pitchFamily="65" charset="-120"/>
                <a:ea typeface="標楷體" pitchFamily="65" charset="-120"/>
              </a:rPr>
              <a:t>inform </a:t>
            </a:r>
            <a:r>
              <a:rPr lang="zh-TW" altLang="en-US" sz="2000" dirty="0" smtClean="0">
                <a:solidFill>
                  <a:schemeClr val="tx1"/>
                </a:solidFill>
                <a:latin typeface="標楷體" pitchFamily="65" charset="-120"/>
                <a:ea typeface="標楷體" pitchFamily="65" charset="-120"/>
              </a:rPr>
              <a:t>溝通</a:t>
            </a:r>
            <a:r>
              <a:rPr lang="zh-TW" altLang="en-US" sz="2000" dirty="0">
                <a:solidFill>
                  <a:schemeClr val="tx1"/>
                </a:solidFill>
                <a:latin typeface="標楷體" pitchFamily="65" charset="-120"/>
                <a:ea typeface="標楷體" pitchFamily="65" charset="-120"/>
              </a:rPr>
              <a:t>漸</a:t>
            </a:r>
            <a:r>
              <a:rPr lang="zh-TW" altLang="en-US" sz="2000" dirty="0" smtClean="0">
                <a:solidFill>
                  <a:schemeClr val="tx1"/>
                </a:solidFill>
                <a:latin typeface="標楷體" pitchFamily="65" charset="-120"/>
                <a:ea typeface="標楷體" pitchFamily="65" charset="-120"/>
              </a:rPr>
              <a:t>減 </a:t>
            </a:r>
            <a:r>
              <a:rPr lang="en-US" altLang="zh-TW" sz="2000" dirty="0" smtClean="0">
                <a:solidFill>
                  <a:schemeClr val="tx1"/>
                </a:solidFill>
                <a:latin typeface="標楷體" pitchFamily="65" charset="-120"/>
                <a:ea typeface="標楷體" pitchFamily="65" charset="-120"/>
              </a:rPr>
              <a:t>remind </a:t>
            </a:r>
            <a:r>
              <a:rPr lang="zh-TW" altLang="en-US" sz="2000" dirty="0" smtClean="0">
                <a:solidFill>
                  <a:schemeClr val="tx1"/>
                </a:solidFill>
                <a:latin typeface="標楷體" pitchFamily="65" charset="-120"/>
                <a:ea typeface="標楷體" pitchFamily="65" charset="-120"/>
              </a:rPr>
              <a:t>溝通</a:t>
            </a:r>
            <a:r>
              <a:rPr lang="zh-TW" altLang="en-US" sz="2000" dirty="0">
                <a:solidFill>
                  <a:schemeClr val="tx1"/>
                </a:solidFill>
                <a:latin typeface="標楷體" pitchFamily="65" charset="-120"/>
                <a:ea typeface="標楷體" pitchFamily="65" charset="-120"/>
              </a:rPr>
              <a:t>漸</a:t>
            </a:r>
            <a:r>
              <a:rPr lang="zh-TW" altLang="en-US" sz="2000" dirty="0" smtClean="0">
                <a:solidFill>
                  <a:schemeClr val="tx1"/>
                </a:solidFill>
                <a:latin typeface="標楷體" pitchFamily="65" charset="-120"/>
                <a:ea typeface="標楷體" pitchFamily="65" charset="-120"/>
              </a:rPr>
              <a:t>增 整體溝通量漸減 文件量大減 而</a:t>
            </a:r>
            <a:r>
              <a:rPr lang="zh-TW" altLang="en-US" sz="2000" dirty="0">
                <a:solidFill>
                  <a:schemeClr val="tx1"/>
                </a:solidFill>
                <a:latin typeface="標楷體" pitchFamily="65" charset="-120"/>
                <a:ea typeface="標楷體" pitchFamily="65" charset="-120"/>
              </a:rPr>
              <a:t>當</a:t>
            </a:r>
            <a:r>
              <a:rPr lang="zh-TW" altLang="en-US" sz="2000" dirty="0" smtClean="0">
                <a:solidFill>
                  <a:schemeClr val="tx1"/>
                </a:solidFill>
                <a:latin typeface="標楷體" pitchFamily="65" charset="-120"/>
                <a:ea typeface="標楷體" pitchFamily="65" charset="-120"/>
              </a:rPr>
              <a:t>團隊有默契時 </a:t>
            </a:r>
            <a:r>
              <a:rPr lang="en-US" altLang="zh-TW" sz="2000" dirty="0" smtClean="0">
                <a:solidFill>
                  <a:schemeClr val="tx1"/>
                </a:solidFill>
                <a:latin typeface="標楷體" pitchFamily="65" charset="-120"/>
                <a:ea typeface="標楷體" pitchFamily="65" charset="-120"/>
              </a:rPr>
              <a:t>inspire</a:t>
            </a:r>
            <a:r>
              <a:rPr lang="zh-TW" altLang="en-US" sz="2000" dirty="0">
                <a:solidFill>
                  <a:schemeClr val="tx1"/>
                </a:solidFill>
                <a:latin typeface="標楷體" pitchFamily="65" charset="-120"/>
                <a:ea typeface="標楷體" pitchFamily="65" charset="-120"/>
              </a:rPr>
              <a:t>溝通漸</a:t>
            </a:r>
            <a:r>
              <a:rPr lang="zh-TW" altLang="en-US" sz="2000" dirty="0" smtClean="0">
                <a:solidFill>
                  <a:schemeClr val="tx1"/>
                </a:solidFill>
                <a:latin typeface="標楷體" pitchFamily="65" charset="-120"/>
                <a:ea typeface="標楷體" pitchFamily="65" charset="-120"/>
              </a:rPr>
              <a:t>增 軟體創意</a:t>
            </a:r>
            <a:r>
              <a:rPr lang="zh-TW" altLang="en-US" sz="2000" dirty="0">
                <a:solidFill>
                  <a:schemeClr val="tx1"/>
                </a:solidFill>
                <a:latin typeface="標楷體" pitchFamily="65" charset="-120"/>
                <a:ea typeface="標楷體" pitchFamily="65" charset="-120"/>
              </a:rPr>
              <a:t>漸增</a:t>
            </a:r>
            <a:endParaRPr lang="zh-TW" altLang="en-US" sz="2000" dirty="0">
              <a:solidFill>
                <a:schemeClr val="tx1"/>
              </a:solidFill>
            </a:endParaRPr>
          </a:p>
        </p:txBody>
      </p:sp>
    </p:spTree>
    <p:extLst>
      <p:ext uri="{BB962C8B-B14F-4D97-AF65-F5344CB8AC3E}">
        <p14:creationId xmlns:p14="http://schemas.microsoft.com/office/powerpoint/2010/main" val="3944051403"/>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9C6EE93-C002-4C1D-AE66-F17B01466441}" type="slidenum">
              <a:rPr lang="zh-TW" altLang="en-US" smtClean="0"/>
              <a:pPr>
                <a:defRPr/>
              </a:pPr>
              <a:t>480</a:t>
            </a:fld>
            <a:endParaRPr lang="en-US" altLang="zh-TW"/>
          </a:p>
        </p:txBody>
      </p:sp>
      <p:sp>
        <p:nvSpPr>
          <p:cNvPr id="58370" name="Rectangle 2"/>
          <p:cNvSpPr>
            <a:spLocks noGrp="1" noChangeArrowheads="1"/>
          </p:cNvSpPr>
          <p:nvPr>
            <p:ph type="title"/>
          </p:nvPr>
        </p:nvSpPr>
        <p:spPr>
          <a:xfrm>
            <a:off x="609600" y="0"/>
            <a:ext cx="10972800" cy="1143000"/>
          </a:xfrm>
        </p:spPr>
        <p:txBody>
          <a:bodyPr/>
          <a:lstStyle/>
          <a:p>
            <a:pPr eaLnBrk="1" hangingPunct="1">
              <a:defRPr/>
            </a:pPr>
            <a:r>
              <a:rPr lang="en-US" altLang="zh-TW" dirty="0" smtClean="0">
                <a:solidFill>
                  <a:schemeClr val="tx1"/>
                </a:solidFill>
                <a:latin typeface="Times New Roman" pitchFamily="18" charset="0"/>
              </a:rPr>
              <a:t>Pseudo Code (Cont.)</a:t>
            </a:r>
            <a:endParaRPr lang="zh-TW" altLang="en-US" dirty="0" smtClean="0">
              <a:solidFill>
                <a:schemeClr val="tx1"/>
              </a:solidFill>
              <a:latin typeface="Times New Roman" pitchFamily="18" charset="0"/>
            </a:endParaRPr>
          </a:p>
        </p:txBody>
      </p:sp>
      <p:sp>
        <p:nvSpPr>
          <p:cNvPr id="58371" name="Rectangle 3"/>
          <p:cNvSpPr>
            <a:spLocks noGrp="1" noChangeArrowheads="1"/>
          </p:cNvSpPr>
          <p:nvPr>
            <p:ph sz="quarter" idx="4294967295"/>
          </p:nvPr>
        </p:nvSpPr>
        <p:spPr>
          <a:xfrm>
            <a:off x="381001" y="1357314"/>
            <a:ext cx="11334751" cy="5286375"/>
          </a:xfrm>
          <a:prstGeom prst="rect">
            <a:avLst/>
          </a:prstGeom>
        </p:spPr>
        <p:txBody>
          <a:bodyPr/>
          <a:lstStyle/>
          <a:p>
            <a:pPr eaLnBrk="1" hangingPunct="1">
              <a:lnSpc>
                <a:spcPct val="80000"/>
              </a:lnSpc>
              <a:buFont typeface="Wingdings" pitchFamily="2" charset="2"/>
              <a:buNone/>
              <a:defRPr/>
            </a:pPr>
            <a:r>
              <a:rPr lang="en-US" altLang="zh-TW" sz="3600" dirty="0" smtClean="0">
                <a:solidFill>
                  <a:schemeClr val="tx1"/>
                </a:solidFill>
                <a:latin typeface="Times New Roman" pitchFamily="18" charset="0"/>
                <a:ea typeface="標楷體" pitchFamily="65" charset="-120"/>
              </a:rPr>
              <a:t>3.</a:t>
            </a:r>
            <a:r>
              <a:rPr lang="en-US" altLang="zh-TW" sz="2800" dirty="0" smtClean="0">
                <a:solidFill>
                  <a:schemeClr val="tx1"/>
                </a:solidFill>
                <a:latin typeface="Times New Roman" pitchFamily="18" charset="0"/>
                <a:ea typeface="標楷體" pitchFamily="65" charset="-120"/>
              </a:rPr>
              <a:t> </a:t>
            </a:r>
            <a:r>
              <a:rPr lang="zh-TW" altLang="en-US" sz="3600" dirty="0" smtClean="0">
                <a:solidFill>
                  <a:schemeClr val="tx1"/>
                </a:solidFill>
                <a:latin typeface="Times New Roman" pitchFamily="18" charset="0"/>
                <a:ea typeface="標楷體" pitchFamily="65" charset="-120"/>
              </a:rPr>
              <a:t>最低抽象層次為</a:t>
            </a:r>
            <a:r>
              <a:rPr lang="en-US" altLang="zh-TW" sz="3600" dirty="0" smtClean="0">
                <a:solidFill>
                  <a:schemeClr val="tx1"/>
                </a:solidFill>
                <a:latin typeface="Times New Roman" pitchFamily="18" charset="0"/>
                <a:ea typeface="標楷體" pitchFamily="65" charset="-120"/>
              </a:rPr>
              <a:t>:</a:t>
            </a:r>
          </a:p>
          <a:p>
            <a:pPr eaLnBrk="1" hangingPunct="1">
              <a:lnSpc>
                <a:spcPct val="80000"/>
              </a:lnSpc>
              <a:buFont typeface="Wingdings" pitchFamily="2" charset="2"/>
              <a:buNone/>
              <a:defRPr/>
            </a:pPr>
            <a:endParaRPr lang="en-US" altLang="zh-TW" sz="3600" dirty="0" smtClean="0">
              <a:solidFill>
                <a:srgbClr val="800000"/>
              </a:solidFill>
              <a:latin typeface="Times New Roman" pitchFamily="18" charset="0"/>
              <a:ea typeface="標楷體" pitchFamily="65" charset="-120"/>
            </a:endParaRPr>
          </a:p>
          <a:p>
            <a:pPr eaLnBrk="1" hangingPunct="1">
              <a:lnSpc>
                <a:spcPct val="80000"/>
              </a:lnSpc>
              <a:buClr>
                <a:schemeClr val="bg2"/>
              </a:buClr>
              <a:buFontTx/>
              <a:buNone/>
              <a:defRPr/>
            </a:pPr>
            <a:r>
              <a:rPr lang="en-US" altLang="zh-TW" sz="2800" b="1" dirty="0" smtClean="0">
                <a:solidFill>
                  <a:schemeClr val="tx1"/>
                </a:solidFill>
                <a:latin typeface="Times New Roman" pitchFamily="18" charset="0"/>
                <a:ea typeface="標楷體" pitchFamily="65" charset="-120"/>
              </a:rPr>
              <a:t>sort: sort array </a:t>
            </a:r>
            <a:r>
              <a:rPr lang="zh-TW" altLang="en-US" sz="2800" b="1" dirty="0" smtClean="0">
                <a:solidFill>
                  <a:schemeClr val="tx1"/>
                </a:solidFill>
                <a:latin typeface="Times New Roman" pitchFamily="18" charset="0"/>
                <a:ea typeface="標楷體" pitchFamily="65" charset="-120"/>
              </a:rPr>
              <a:t>成由小而大的順序</a:t>
            </a:r>
            <a:endParaRPr lang="en-US" altLang="zh-TW" sz="2800" b="1"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2800" dirty="0" smtClean="0">
                <a:solidFill>
                  <a:schemeClr val="tx1"/>
                </a:solidFill>
                <a:latin typeface="Times New Roman" pitchFamily="18" charset="0"/>
                <a:ea typeface="標楷體" pitchFamily="65" charset="-120"/>
              </a:rPr>
              <a:t>for </a:t>
            </a:r>
            <a:r>
              <a:rPr lang="en-US" altLang="zh-TW" sz="2800" dirty="0" err="1" smtClean="0">
                <a:solidFill>
                  <a:schemeClr val="tx1"/>
                </a:solidFill>
                <a:latin typeface="Times New Roman" pitchFamily="18" charset="0"/>
                <a:ea typeface="標楷體" pitchFamily="65" charset="-120"/>
              </a:rPr>
              <a:t>i</a:t>
            </a:r>
            <a:r>
              <a:rPr lang="en-US" altLang="zh-TW" sz="2800" dirty="0" smtClean="0">
                <a:solidFill>
                  <a:schemeClr val="tx1"/>
                </a:solidFill>
                <a:latin typeface="Times New Roman" pitchFamily="18" charset="0"/>
                <a:ea typeface="標楷體" pitchFamily="65" charset="-120"/>
              </a:rPr>
              <a:t> from</a:t>
            </a: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0 </a:t>
            </a:r>
            <a:r>
              <a:rPr lang="en-US" altLang="zh-TW" sz="2800" dirty="0" err="1" smtClean="0">
                <a:solidFill>
                  <a:schemeClr val="tx1"/>
                </a:solidFill>
                <a:latin typeface="Times New Roman" pitchFamily="18" charset="0"/>
                <a:ea typeface="標楷體" pitchFamily="65" charset="-120"/>
              </a:rPr>
              <a:t>upto</a:t>
            </a: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N-2 </a:t>
            </a:r>
          </a:p>
          <a:p>
            <a:pPr eaLnBrk="1" hangingPunct="1">
              <a:lnSpc>
                <a:spcPct val="80000"/>
              </a:lnSpc>
              <a:buClr>
                <a:schemeClr val="bg2"/>
              </a:buClr>
              <a:buFont typeface="Wingdings" pitchFamily="2" charset="2"/>
              <a:buNone/>
              <a:defRPr/>
            </a:pPr>
            <a:r>
              <a:rPr lang="en-US" altLang="zh-TW" sz="2800" dirty="0" smtClean="0">
                <a:solidFill>
                  <a:schemeClr val="tx1"/>
                </a:solidFill>
                <a:latin typeface="Times New Roman" pitchFamily="18" charset="0"/>
                <a:ea typeface="標楷體" pitchFamily="65" charset="-120"/>
              </a:rPr>
              <a:t>   1.min</a:t>
            </a:r>
            <a:r>
              <a:rPr lang="zh-TW" altLang="en-US" sz="2800" dirty="0" smtClean="0">
                <a:solidFill>
                  <a:schemeClr val="tx1"/>
                </a:solidFill>
                <a:latin typeface="Times New Roman" pitchFamily="18" charset="0"/>
                <a:ea typeface="標楷體" pitchFamily="65" charset="-120"/>
              </a:rPr>
              <a:t>指著</a:t>
            </a:r>
            <a:r>
              <a:rPr lang="en-US" altLang="zh-TW" sz="2800" dirty="0" smtClean="0">
                <a:solidFill>
                  <a:schemeClr val="tx1"/>
                </a:solidFill>
                <a:latin typeface="Times New Roman" pitchFamily="18" charset="0"/>
                <a:ea typeface="標楷體" pitchFamily="65" charset="-120"/>
              </a:rPr>
              <a:t>array[</a:t>
            </a:r>
            <a:r>
              <a:rPr lang="en-US" altLang="zh-TW" sz="2800" dirty="0" err="1" smtClean="0">
                <a:solidFill>
                  <a:schemeClr val="tx1"/>
                </a:solidFill>
                <a:latin typeface="Times New Roman" pitchFamily="18" charset="0"/>
                <a:ea typeface="標楷體" pitchFamily="65" charset="-120"/>
              </a:rPr>
              <a:t>i</a:t>
            </a:r>
            <a:r>
              <a:rPr lang="en-US" altLang="zh-TW" sz="2800" dirty="0" smtClean="0">
                <a:solidFill>
                  <a:schemeClr val="tx1"/>
                </a:solidFill>
                <a:latin typeface="Times New Roman" pitchFamily="18" charset="0"/>
                <a:ea typeface="標楷體" pitchFamily="65" charset="-120"/>
              </a:rPr>
              <a:t>..N-1]</a:t>
            </a:r>
            <a:r>
              <a:rPr lang="zh-TW" altLang="en-US" sz="2800" dirty="0" smtClean="0">
                <a:solidFill>
                  <a:schemeClr val="tx1"/>
                </a:solidFill>
                <a:latin typeface="Times New Roman" pitchFamily="18" charset="0"/>
                <a:ea typeface="標楷體" pitchFamily="65" charset="-120"/>
              </a:rPr>
              <a:t>的第一個位置</a:t>
            </a:r>
            <a:r>
              <a:rPr lang="en-US" altLang="zh-TW" sz="2800" dirty="0" smtClean="0">
                <a:solidFill>
                  <a:schemeClr val="tx1"/>
                </a:solidFill>
                <a:latin typeface="Times New Roman" pitchFamily="18" charset="0"/>
                <a:ea typeface="標楷體" pitchFamily="65" charset="-120"/>
              </a:rPr>
              <a:t>(</a:t>
            </a:r>
            <a:r>
              <a:rPr lang="zh-TW" altLang="en-US" sz="2800" dirty="0" smtClean="0">
                <a:solidFill>
                  <a:schemeClr val="tx1"/>
                </a:solidFill>
                <a:latin typeface="Times New Roman" pitchFamily="18" charset="0"/>
                <a:ea typeface="標楷體" pitchFamily="65" charset="-120"/>
              </a:rPr>
              <a:t>即</a:t>
            </a:r>
            <a:r>
              <a:rPr lang="en-US" altLang="zh-TW" sz="2800" i="1" dirty="0" err="1" smtClean="0">
                <a:solidFill>
                  <a:schemeClr val="tx1"/>
                </a:solidFill>
                <a:latin typeface="Times New Roman" pitchFamily="18" charset="0"/>
                <a:ea typeface="標楷體" pitchFamily="65" charset="-120"/>
              </a:rPr>
              <a:t>i</a:t>
            </a:r>
            <a:r>
              <a:rPr lang="en-US" altLang="zh-TW" sz="2800" dirty="0" smtClean="0">
                <a:solidFill>
                  <a:schemeClr val="tx1"/>
                </a:solidFill>
                <a:latin typeface="Times New Roman" pitchFamily="18" charset="0"/>
                <a:ea typeface="標楷體" pitchFamily="65" charset="-120"/>
              </a:rPr>
              <a:t>)</a:t>
            </a:r>
            <a:endParaRPr lang="zh-TW" altLang="en-US" sz="28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2.</a:t>
            </a:r>
            <a:r>
              <a:rPr lang="zh-TW" altLang="en-US" sz="2800" dirty="0" smtClean="0">
                <a:solidFill>
                  <a:schemeClr val="tx1"/>
                </a:solidFill>
                <a:latin typeface="Times New Roman" pitchFamily="18" charset="0"/>
                <a:ea typeface="標楷體" pitchFamily="65" charset="-120"/>
              </a:rPr>
              <a:t>從 </a:t>
            </a:r>
            <a:r>
              <a:rPr lang="en-US" altLang="zh-TW" sz="2800" dirty="0" smtClean="0">
                <a:solidFill>
                  <a:schemeClr val="tx1"/>
                </a:solidFill>
                <a:latin typeface="Times New Roman" pitchFamily="18" charset="0"/>
                <a:ea typeface="標楷體" pitchFamily="65" charset="-120"/>
              </a:rPr>
              <a:t>array[</a:t>
            </a:r>
            <a:r>
              <a:rPr lang="en-US" altLang="zh-TW" sz="2800" dirty="0" err="1" smtClean="0">
                <a:solidFill>
                  <a:schemeClr val="tx1"/>
                </a:solidFill>
                <a:latin typeface="Times New Roman" pitchFamily="18" charset="0"/>
                <a:ea typeface="標楷體" pitchFamily="65" charset="-120"/>
              </a:rPr>
              <a:t>i</a:t>
            </a:r>
            <a:r>
              <a:rPr lang="en-US" altLang="zh-TW" sz="2800" dirty="0" smtClean="0">
                <a:solidFill>
                  <a:schemeClr val="tx1"/>
                </a:solidFill>
                <a:latin typeface="Times New Roman" pitchFamily="18" charset="0"/>
                <a:ea typeface="標楷體" pitchFamily="65" charset="-120"/>
              </a:rPr>
              <a:t>..N-1] </a:t>
            </a:r>
            <a:r>
              <a:rPr lang="zh-TW" altLang="en-US" sz="2800" dirty="0" smtClean="0">
                <a:solidFill>
                  <a:schemeClr val="tx1"/>
                </a:solidFill>
                <a:latin typeface="Times New Roman" pitchFamily="18" charset="0"/>
                <a:ea typeface="標楷體" pitchFamily="65" charset="-120"/>
              </a:rPr>
              <a:t>中</a:t>
            </a:r>
            <a:r>
              <a:rPr lang="en-US" altLang="zh-TW" sz="2800" dirty="0" smtClean="0">
                <a:solidFill>
                  <a:schemeClr val="tx1"/>
                </a:solidFill>
                <a:latin typeface="Times New Roman" pitchFamily="18" charset="0"/>
                <a:ea typeface="標楷體" pitchFamily="65" charset="-120"/>
              </a:rPr>
              <a:t>select</a:t>
            </a:r>
            <a:r>
              <a:rPr lang="zh-TW" altLang="en-US" sz="2800" dirty="0" smtClean="0">
                <a:solidFill>
                  <a:schemeClr val="tx1"/>
                </a:solidFill>
                <a:latin typeface="Times New Roman" pitchFamily="18" charset="0"/>
                <a:ea typeface="標楷體" pitchFamily="65" charset="-120"/>
              </a:rPr>
              <a:t>出 </a:t>
            </a:r>
            <a:r>
              <a:rPr lang="en-US" altLang="zh-TW" sz="2800" dirty="0" smtClean="0">
                <a:solidFill>
                  <a:schemeClr val="tx1"/>
                </a:solidFill>
                <a:latin typeface="Times New Roman" pitchFamily="18" charset="0"/>
                <a:ea typeface="標楷體" pitchFamily="65" charset="-120"/>
              </a:rPr>
              <a:t>min </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 for  j from</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i+1 </a:t>
            </a:r>
            <a:r>
              <a:rPr lang="en-US" altLang="zh-TW" sz="2000" dirty="0" err="1" smtClean="0">
                <a:solidFill>
                  <a:schemeClr val="tx1"/>
                </a:solidFill>
                <a:latin typeface="Times New Roman" pitchFamily="18" charset="0"/>
                <a:ea typeface="標楷體" pitchFamily="65" charset="-120"/>
              </a:rPr>
              <a:t>upto</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N-1 </a:t>
            </a:r>
          </a:p>
          <a:p>
            <a:pPr eaLnBrk="1" hangingPunct="1">
              <a:lnSpc>
                <a:spcPct val="80000"/>
              </a:lnSpc>
              <a:buClr>
                <a:schemeClr val="bg2"/>
              </a:buClr>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if </a:t>
            </a:r>
            <a:r>
              <a:rPr lang="zh-TW" altLang="en-US" sz="2000" dirty="0" smtClean="0">
                <a:solidFill>
                  <a:schemeClr val="tx1"/>
                </a:solidFill>
                <a:latin typeface="Times New Roman" pitchFamily="18" charset="0"/>
                <a:ea typeface="標楷體" pitchFamily="65" charset="-120"/>
              </a:rPr>
              <a:t>第 </a:t>
            </a:r>
            <a:r>
              <a:rPr lang="en-US" altLang="zh-TW" sz="2000" dirty="0" smtClean="0">
                <a:solidFill>
                  <a:schemeClr val="tx1"/>
                </a:solidFill>
                <a:latin typeface="Times New Roman" pitchFamily="18" charset="0"/>
                <a:ea typeface="標楷體" pitchFamily="65" charset="-120"/>
              </a:rPr>
              <a:t>j </a:t>
            </a:r>
            <a:r>
              <a:rPr lang="zh-TW" altLang="en-US" sz="2000" dirty="0" smtClean="0">
                <a:solidFill>
                  <a:schemeClr val="tx1"/>
                </a:solidFill>
                <a:latin typeface="Times New Roman" pitchFamily="18" charset="0"/>
                <a:ea typeface="標楷體" pitchFamily="65" charset="-120"/>
              </a:rPr>
              <a:t>個數比 </a:t>
            </a:r>
            <a:r>
              <a:rPr lang="en-US" altLang="zh-TW" sz="2000" dirty="0" smtClean="0">
                <a:solidFill>
                  <a:schemeClr val="tx1"/>
                </a:solidFill>
                <a:latin typeface="Times New Roman" pitchFamily="18" charset="0"/>
                <a:ea typeface="標楷體" pitchFamily="65" charset="-120"/>
              </a:rPr>
              <a:t>min </a:t>
            </a:r>
            <a:r>
              <a:rPr lang="zh-TW" altLang="en-US" sz="2000" dirty="0" smtClean="0">
                <a:solidFill>
                  <a:schemeClr val="tx1"/>
                </a:solidFill>
                <a:latin typeface="Times New Roman" pitchFamily="18" charset="0"/>
                <a:ea typeface="標楷體" pitchFamily="65" charset="-120"/>
              </a:rPr>
              <a:t>所指的數小  </a:t>
            </a:r>
            <a:r>
              <a:rPr lang="en-US" altLang="zh-TW" sz="2000" dirty="0" smtClean="0">
                <a:solidFill>
                  <a:schemeClr val="tx1"/>
                </a:solidFill>
                <a:latin typeface="Times New Roman" pitchFamily="18" charset="0"/>
                <a:ea typeface="標楷體" pitchFamily="65" charset="-120"/>
              </a:rPr>
              <a:t>then </a:t>
            </a:r>
            <a:r>
              <a:rPr lang="zh-TW" altLang="en-US" sz="2000" dirty="0" smtClean="0">
                <a:solidFill>
                  <a:schemeClr val="tx1"/>
                </a:solidFill>
                <a:latin typeface="Times New Roman" pitchFamily="18" charset="0"/>
                <a:ea typeface="標楷體" pitchFamily="65" charset="-120"/>
              </a:rPr>
              <a:t>叫它</a:t>
            </a:r>
            <a:r>
              <a:rPr lang="en-US" altLang="zh-TW" sz="2000" dirty="0" smtClean="0">
                <a:solidFill>
                  <a:schemeClr val="tx1"/>
                </a:solidFill>
                <a:latin typeface="Times New Roman" pitchFamily="18" charset="0"/>
                <a:ea typeface="標楷體" pitchFamily="65" charset="-120"/>
              </a:rPr>
              <a:t>min  end if</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end for </a:t>
            </a:r>
          </a:p>
          <a:p>
            <a:pPr eaLnBrk="1" hangingPunct="1">
              <a:lnSpc>
                <a:spcPct val="80000"/>
              </a:lnSpc>
              <a:buClr>
                <a:schemeClr val="bg2"/>
              </a:buClr>
              <a:buFont typeface="Wingdings" pitchFamily="2" charset="2"/>
              <a:buNone/>
              <a:defRPr/>
            </a:pP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3.</a:t>
            </a:r>
            <a:r>
              <a:rPr lang="zh-TW" altLang="en-US" sz="2800" dirty="0" smtClean="0">
                <a:solidFill>
                  <a:schemeClr val="tx1"/>
                </a:solidFill>
                <a:latin typeface="Times New Roman" pitchFamily="18" charset="0"/>
                <a:ea typeface="標楷體" pitchFamily="65" charset="-120"/>
              </a:rPr>
              <a:t>把 </a:t>
            </a:r>
            <a:r>
              <a:rPr lang="en-US" altLang="zh-TW" sz="2800" dirty="0" smtClean="0">
                <a:solidFill>
                  <a:schemeClr val="tx1"/>
                </a:solidFill>
                <a:latin typeface="Times New Roman" pitchFamily="18" charset="0"/>
                <a:ea typeface="標楷體" pitchFamily="65" charset="-120"/>
              </a:rPr>
              <a:t>min </a:t>
            </a:r>
            <a:r>
              <a:rPr lang="zh-TW" altLang="en-US" sz="2800" dirty="0" smtClean="0">
                <a:solidFill>
                  <a:schemeClr val="tx1"/>
                </a:solidFill>
                <a:latin typeface="Times New Roman" pitchFamily="18" charset="0"/>
                <a:ea typeface="標楷體" pitchFamily="65" charset="-120"/>
              </a:rPr>
              <a:t>指的數 </a:t>
            </a:r>
            <a:r>
              <a:rPr lang="en-US" altLang="zh-TW" sz="2800" dirty="0" smtClean="0">
                <a:solidFill>
                  <a:schemeClr val="tx1"/>
                </a:solidFill>
                <a:latin typeface="Times New Roman" pitchFamily="18" charset="0"/>
                <a:ea typeface="標楷體" pitchFamily="65" charset="-120"/>
              </a:rPr>
              <a:t>swap </a:t>
            </a:r>
            <a:r>
              <a:rPr lang="zh-TW" altLang="en-US" sz="2800" dirty="0" smtClean="0">
                <a:solidFill>
                  <a:schemeClr val="tx1"/>
                </a:solidFill>
                <a:latin typeface="Times New Roman" pitchFamily="18" charset="0"/>
                <a:ea typeface="標楷體" pitchFamily="65" charset="-120"/>
              </a:rPr>
              <a:t>到 </a:t>
            </a:r>
            <a:r>
              <a:rPr lang="en-US" altLang="zh-TW" sz="2800" i="1" dirty="0" smtClean="0">
                <a:solidFill>
                  <a:schemeClr val="tx1"/>
                </a:solidFill>
                <a:latin typeface="Times New Roman" pitchFamily="18" charset="0"/>
                <a:ea typeface="標楷體" pitchFamily="65" charset="-120"/>
              </a:rPr>
              <a:t>array[</a:t>
            </a:r>
            <a:r>
              <a:rPr lang="en-US" altLang="zh-TW" sz="2800" i="1" dirty="0" err="1" smtClean="0">
                <a:solidFill>
                  <a:schemeClr val="tx1"/>
                </a:solidFill>
                <a:latin typeface="Times New Roman" pitchFamily="18" charset="0"/>
                <a:ea typeface="標楷體" pitchFamily="65" charset="-120"/>
              </a:rPr>
              <a:t>i</a:t>
            </a:r>
            <a:r>
              <a:rPr lang="en-US" altLang="zh-TW" sz="2800" i="1" dirty="0" smtClean="0">
                <a:solidFill>
                  <a:schemeClr val="tx1"/>
                </a:solidFill>
                <a:latin typeface="Times New Roman" pitchFamily="18" charset="0"/>
                <a:ea typeface="標楷體" pitchFamily="65" charset="-120"/>
              </a:rPr>
              <a:t>..N-1]</a:t>
            </a:r>
            <a:r>
              <a:rPr lang="zh-TW" altLang="en-US" sz="2800" dirty="0" smtClean="0">
                <a:solidFill>
                  <a:schemeClr val="tx1"/>
                </a:solidFill>
                <a:latin typeface="Times New Roman" pitchFamily="18" charset="0"/>
                <a:ea typeface="標楷體" pitchFamily="65" charset="-120"/>
              </a:rPr>
              <a:t>的第一個位置</a:t>
            </a:r>
          </a:p>
          <a:p>
            <a:pPr eaLnBrk="1" hangingPunct="1">
              <a:lnSpc>
                <a:spcPct val="80000"/>
              </a:lnSpc>
              <a:buClr>
                <a:schemeClr val="bg2"/>
              </a:buClr>
              <a:buFont typeface="Wingdings" pitchFamily="2" charset="2"/>
              <a:buNone/>
              <a:defRPr/>
            </a:pPr>
            <a:r>
              <a:rPr lang="en-US" altLang="zh-TW" sz="2800" dirty="0" smtClean="0">
                <a:solidFill>
                  <a:schemeClr val="tx1"/>
                </a:solidFill>
                <a:latin typeface="Times New Roman" pitchFamily="18" charset="0"/>
                <a:ea typeface="標楷體" pitchFamily="65" charset="-120"/>
              </a:rPr>
              <a:t> end for</a:t>
            </a:r>
          </a:p>
          <a:p>
            <a:pPr eaLnBrk="1" hangingPunct="1">
              <a:lnSpc>
                <a:spcPct val="80000"/>
              </a:lnSpc>
              <a:defRPr/>
            </a:pPr>
            <a:endParaRPr lang="zh-TW" altLang="en-US" sz="2800" dirty="0" smtClean="0">
              <a:latin typeface="Times New Roman" pitchFamily="18" charset="0"/>
              <a:ea typeface="標楷體" pitchFamily="65" charset="-120"/>
            </a:endParaRPr>
          </a:p>
        </p:txBody>
      </p:sp>
    </p:spTree>
    <p:extLst>
      <p:ext uri="{BB962C8B-B14F-4D97-AF65-F5344CB8AC3E}">
        <p14:creationId xmlns:p14="http://schemas.microsoft.com/office/powerpoint/2010/main" val="2616268342"/>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AB3DF55-0B90-40EE-874B-7F3EA1A087B4}" type="slidenum">
              <a:rPr lang="zh-TW" altLang="en-US" smtClean="0">
                <a:solidFill>
                  <a:schemeClr val="tx1"/>
                </a:solidFill>
              </a:rPr>
              <a:pPr>
                <a:defRPr/>
              </a:pPr>
              <a:t>481</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抽象精準的思考</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627632"/>
            <a:ext cx="8534400" cy="3438144"/>
          </a:xfrm>
          <a:prstGeom prst="rect">
            <a:avLst/>
          </a:prstGeom>
        </p:spPr>
        <p:txBody>
          <a:bodyPr>
            <a:normAutofit lnSpcReduction="10000"/>
          </a:bodyPr>
          <a:lstStyle/>
          <a:p>
            <a:pPr>
              <a:buFont typeface="Wingdings" pitchFamily="2" charset="2"/>
              <a:buNone/>
              <a:defRPr/>
            </a:pPr>
            <a:r>
              <a:rPr lang="zh-TW" altLang="en-US" dirty="0" smtClean="0">
                <a:solidFill>
                  <a:schemeClr val="tx1"/>
                </a:solidFill>
              </a:rPr>
              <a:t>  </a:t>
            </a:r>
            <a:r>
              <a:rPr lang="en-US" altLang="zh-TW" dirty="0" smtClean="0">
                <a:solidFill>
                  <a:schemeClr val="tx1"/>
                </a:solidFill>
                <a:latin typeface="標楷體" pitchFamily="65" charset="-120"/>
                <a:ea typeface="標楷體" pitchFamily="65" charset="-120"/>
              </a:rPr>
              <a:t>Design sketch and pseudo-code </a:t>
            </a:r>
            <a:r>
              <a:rPr lang="zh-TW" altLang="en-US" dirty="0" smtClean="0">
                <a:solidFill>
                  <a:schemeClr val="tx1"/>
                </a:solidFill>
                <a:latin typeface="標楷體" pitchFamily="65" charset="-120"/>
                <a:ea typeface="標楷體" pitchFamily="65" charset="-120"/>
              </a:rPr>
              <a:t>協助高階抽象精準的思考 利用這點可輕鬆 </a:t>
            </a:r>
            <a:r>
              <a:rPr lang="en-US" altLang="zh-TW" dirty="0" smtClean="0">
                <a:solidFill>
                  <a:schemeClr val="tx1"/>
                </a:solidFill>
                <a:latin typeface="標楷體" pitchFamily="65" charset="-120"/>
                <a:ea typeface="標楷體" pitchFamily="65" charset="-120"/>
              </a:rPr>
              <a:t>trace</a:t>
            </a:r>
            <a:r>
              <a:rPr lang="zh-TW" altLang="en-US" dirty="0" smtClean="0">
                <a:solidFill>
                  <a:schemeClr val="tx1"/>
                </a:solidFill>
                <a:latin typeface="標楷體" pitchFamily="65" charset="-120"/>
                <a:ea typeface="標楷體" pitchFamily="65" charset="-120"/>
              </a:rPr>
              <a:t> </a:t>
            </a:r>
            <a:r>
              <a:rPr lang="en-US" altLang="zh-TW" smtClean="0">
                <a:solidFill>
                  <a:schemeClr val="tx1"/>
                </a:solidFill>
                <a:latin typeface="標楷體" pitchFamily="65" charset="-120"/>
                <a:ea typeface="標楷體" pitchFamily="65" charset="-120"/>
              </a:rPr>
              <a:t>to debug</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例如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從上面</a:t>
            </a:r>
            <a:r>
              <a:rPr lang="zh-TW" altLang="en-US" dirty="0">
                <a:solidFill>
                  <a:schemeClr val="tx1"/>
                </a:solidFill>
                <a:latin typeface="Times New Roman" pitchFamily="18" charset="0"/>
                <a:ea typeface="標楷體" pitchFamily="65" charset="-120"/>
              </a:rPr>
              <a:t>設計</a:t>
            </a:r>
            <a:r>
              <a:rPr lang="zh-TW" altLang="en-US" dirty="0" smtClean="0">
                <a:solidFill>
                  <a:schemeClr val="tx1"/>
                </a:solidFill>
                <a:latin typeface="Times New Roman" pitchFamily="18" charset="0"/>
                <a:ea typeface="標楷體" pitchFamily="65" charset="-120"/>
              </a:rPr>
              <a:t>草圖</a:t>
            </a:r>
            <a:r>
              <a:rPr lang="zh-TW" altLang="en-US" dirty="0" smtClean="0">
                <a:solidFill>
                  <a:schemeClr val="tx1"/>
                </a:solidFill>
                <a:latin typeface="標楷體" pitchFamily="65" charset="-120"/>
                <a:ea typeface="標楷體" pitchFamily="65" charset="-120"/>
              </a:rPr>
              <a:t>可看到</a:t>
            </a:r>
            <a:r>
              <a:rPr lang="zh-TW" altLang="en-US" dirty="0" smtClean="0">
                <a:solidFill>
                  <a:schemeClr val="tx1"/>
                </a:solidFill>
                <a:latin typeface="微軟正黑體" pitchFamily="34" charset="-120"/>
                <a:ea typeface="微軟正黑體" pitchFamily="34" charset="-120"/>
              </a:rPr>
              <a:t>數列</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反白</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由大而小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由 </a:t>
            </a:r>
            <a:r>
              <a:rPr lang="en-US" altLang="zh-TW" b="1" dirty="0" smtClean="0">
                <a:solidFill>
                  <a:schemeClr val="tx1"/>
                </a:solidFill>
                <a:latin typeface="標楷體" pitchFamily="65" charset="-120"/>
                <a:ea typeface="標楷體" pitchFamily="65" charset="-120"/>
              </a:rPr>
              <a:t>0</a:t>
            </a:r>
            <a:r>
              <a:rPr lang="en-US" altLang="zh-TW" dirty="0" smtClean="0">
                <a:solidFill>
                  <a:schemeClr val="tx1"/>
                </a:solidFill>
                <a:latin typeface="標楷體" pitchFamily="65" charset="-120"/>
                <a:ea typeface="標楷體" pitchFamily="65" charset="-120"/>
              </a:rPr>
              <a:t>..n-1 </a:t>
            </a:r>
            <a:r>
              <a:rPr lang="zh-TW" altLang="en-US" dirty="0" smtClean="0">
                <a:solidFill>
                  <a:schemeClr val="tx1"/>
                </a:solidFill>
                <a:latin typeface="標楷體" pitchFamily="65" charset="-120"/>
                <a:ea typeface="標楷體" pitchFamily="65" charset="-120"/>
              </a:rPr>
              <a:t>到 </a:t>
            </a:r>
            <a:r>
              <a:rPr lang="en-US" altLang="zh-TW" b="1" dirty="0" smtClean="0">
                <a:solidFill>
                  <a:schemeClr val="tx1"/>
                </a:solidFill>
                <a:latin typeface="標楷體" pitchFamily="65" charset="-120"/>
                <a:ea typeface="標楷體" pitchFamily="65" charset="-120"/>
              </a:rPr>
              <a:t>n-2</a:t>
            </a:r>
            <a:r>
              <a:rPr lang="en-US" altLang="zh-TW" dirty="0" smtClean="0">
                <a:solidFill>
                  <a:schemeClr val="tx1"/>
                </a:solidFill>
                <a:latin typeface="標楷體" pitchFamily="65" charset="-120"/>
                <a:ea typeface="標楷體" pitchFamily="65" charset="-120"/>
              </a:rPr>
              <a:t>..n-1</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None/>
              <a:defRPr/>
            </a:pPr>
            <a:r>
              <a:rPr lang="zh-TW" altLang="en-US" b="1" dirty="0" smtClean="0">
                <a:solidFill>
                  <a:schemeClr val="tx1"/>
                </a:solidFill>
                <a:latin typeface="標楷體" pitchFamily="65" charset="-120"/>
                <a:ea typeface="標楷體" pitchFamily="65" charset="-120"/>
              </a:rPr>
              <a:t>        左邊界線 </a:t>
            </a:r>
            <a:r>
              <a:rPr lang="zh-TW" altLang="en-US" b="1" dirty="0">
                <a:solidFill>
                  <a:schemeClr val="tx1"/>
                </a:solidFill>
                <a:latin typeface="微軟正黑體" pitchFamily="34" charset="-120"/>
                <a:ea typeface="微軟正黑體" pitchFamily="34" charset="-120"/>
              </a:rPr>
              <a:t>由 </a:t>
            </a:r>
            <a:r>
              <a:rPr lang="en-US" altLang="zh-TW" b="1" dirty="0">
                <a:solidFill>
                  <a:schemeClr val="tx1"/>
                </a:solidFill>
                <a:latin typeface="微軟正黑體" pitchFamily="34" charset="-120"/>
                <a:ea typeface="微軟正黑體" pitchFamily="34" charset="-120"/>
              </a:rPr>
              <a:t>0</a:t>
            </a:r>
            <a:r>
              <a:rPr lang="zh-TW" altLang="en-US" b="1" dirty="0">
                <a:solidFill>
                  <a:schemeClr val="tx1"/>
                </a:solidFill>
                <a:latin typeface="微軟正黑體" pitchFamily="34" charset="-120"/>
                <a:ea typeface="微軟正黑體" pitchFamily="34" charset="-120"/>
              </a:rPr>
              <a:t> 到</a:t>
            </a:r>
            <a:r>
              <a:rPr lang="en-US" altLang="zh-TW" b="1" dirty="0">
                <a:solidFill>
                  <a:schemeClr val="tx1"/>
                </a:solidFill>
                <a:latin typeface="微軟正黑體" pitchFamily="34" charset="-120"/>
                <a:ea typeface="微軟正黑體" pitchFamily="34" charset="-120"/>
              </a:rPr>
              <a:t> n-2</a:t>
            </a: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這就確定</a:t>
            </a:r>
            <a:r>
              <a:rPr lang="en-US" altLang="zh-TW" dirty="0" smtClean="0">
                <a:solidFill>
                  <a:schemeClr val="tx1"/>
                </a:solidFill>
                <a:latin typeface="標楷體" pitchFamily="65" charset="-120"/>
                <a:ea typeface="標楷體" pitchFamily="65" charset="-120"/>
              </a:rPr>
              <a:t>pseudo-code</a:t>
            </a:r>
            <a:r>
              <a:rPr lang="zh-TW" altLang="en-US" dirty="0" smtClean="0">
                <a:solidFill>
                  <a:schemeClr val="tx1"/>
                </a:solidFill>
                <a:latin typeface="標楷體" pitchFamily="65" charset="-120"/>
                <a:ea typeface="標楷體" pitchFamily="65" charset="-120"/>
              </a:rPr>
              <a:t>的</a:t>
            </a:r>
            <a:r>
              <a:rPr lang="zh-TW" altLang="en-US" dirty="0" smtClean="0">
                <a:solidFill>
                  <a:srgbClr val="FF0000"/>
                </a:solidFill>
                <a:latin typeface="標楷體" pitchFamily="65" charset="-120"/>
                <a:ea typeface="標楷體" pitchFamily="65" charset="-120"/>
              </a:rPr>
              <a:t>外迴圈 </a:t>
            </a:r>
            <a:r>
              <a:rPr lang="en-US" altLang="zh-TW" dirty="0" smtClean="0">
                <a:solidFill>
                  <a:srgbClr val="FF0000"/>
                </a:solidFill>
                <a:latin typeface="標楷體" pitchFamily="65" charset="-120"/>
                <a:ea typeface="標楷體" pitchFamily="65" charset="-120"/>
              </a:rPr>
              <a:t>index </a:t>
            </a:r>
            <a:r>
              <a:rPr lang="zh-TW" altLang="en-US" dirty="0" smtClean="0">
                <a:solidFill>
                  <a:srgbClr val="FF0000"/>
                </a:solidFill>
                <a:latin typeface="微軟正黑體" pitchFamily="34" charset="-120"/>
                <a:ea typeface="微軟正黑體" pitchFamily="34" charset="-120"/>
              </a:rPr>
              <a:t>由 </a:t>
            </a:r>
            <a:r>
              <a:rPr lang="en-US" altLang="zh-TW" dirty="0">
                <a:solidFill>
                  <a:srgbClr val="FF0000"/>
                </a:solidFill>
                <a:latin typeface="微軟正黑體" pitchFamily="34" charset="-120"/>
                <a:ea typeface="微軟正黑體" pitchFamily="34" charset="-120"/>
              </a:rPr>
              <a:t>0</a:t>
            </a:r>
            <a:r>
              <a:rPr lang="zh-TW" altLang="en-US" dirty="0">
                <a:solidFill>
                  <a:srgbClr val="FF0000"/>
                </a:solidFill>
                <a:latin typeface="微軟正黑體" pitchFamily="34" charset="-120"/>
                <a:ea typeface="微軟正黑體" pitchFamily="34" charset="-120"/>
              </a:rPr>
              <a:t> 到</a:t>
            </a:r>
            <a:r>
              <a:rPr lang="en-US" altLang="zh-TW" dirty="0">
                <a:solidFill>
                  <a:srgbClr val="FF0000"/>
                </a:solidFill>
                <a:latin typeface="微軟正黑體" pitchFamily="34" charset="-120"/>
                <a:ea typeface="微軟正黑體" pitchFamily="34" charset="-120"/>
              </a:rPr>
              <a:t> n-2</a:t>
            </a:r>
            <a:endParaRPr lang="zh-TW" altLang="en-US" dirty="0">
              <a:solidFill>
                <a:srgbClr val="FF0000"/>
              </a:solidFill>
              <a:latin typeface="標楷體" pitchFamily="65" charset="-120"/>
              <a:ea typeface="標楷體" pitchFamily="65" charset="-120"/>
            </a:endParaRPr>
          </a:p>
        </p:txBody>
      </p:sp>
    </p:spTree>
    <p:extLst>
      <p:ext uri="{BB962C8B-B14F-4D97-AF65-F5344CB8AC3E}">
        <p14:creationId xmlns:p14="http://schemas.microsoft.com/office/powerpoint/2010/main" val="379276805"/>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2B49715-27D4-4147-8D32-04B415992FA2}" type="slidenum">
              <a:rPr lang="zh-TW" altLang="en-US" smtClean="0">
                <a:solidFill>
                  <a:schemeClr val="tx1"/>
                </a:solidFill>
              </a:rPr>
              <a:pPr>
                <a:defRPr/>
              </a:pPr>
              <a:t>482</a:t>
            </a:fld>
            <a:endParaRPr lang="en-US" altLang="zh-TW">
              <a:solidFill>
                <a:schemeClr val="tx1"/>
              </a:solidFill>
            </a:endParaRPr>
          </a:p>
        </p:txBody>
      </p:sp>
      <p:sp>
        <p:nvSpPr>
          <p:cNvPr id="246786" name="Rectangle 2"/>
          <p:cNvSpPr>
            <a:spLocks noGrp="1" noChangeArrowheads="1"/>
          </p:cNvSpPr>
          <p:nvPr>
            <p:ph type="title"/>
          </p:nvPr>
        </p:nvSpPr>
        <p:spPr/>
        <p:txBody>
          <a:bodyPr/>
          <a:lstStyle/>
          <a:p>
            <a:pPr eaLnBrk="1" hangingPunct="1">
              <a:defRPr/>
            </a:pPr>
            <a:r>
              <a:rPr lang="zh-TW" altLang="en-US" dirty="0" smtClean="0">
                <a:solidFill>
                  <a:schemeClr val="tx1"/>
                </a:solidFill>
                <a:latin typeface="標楷體" pitchFamily="65" charset="-120"/>
                <a:ea typeface="標楷體" pitchFamily="65" charset="-120"/>
              </a:rPr>
              <a:t>分隔式</a:t>
            </a:r>
            <a:r>
              <a:rPr lang="zh-TW" altLang="en-US" dirty="0" smtClean="0">
                <a:solidFill>
                  <a:schemeClr val="tx1"/>
                </a:solidFill>
                <a:latin typeface="Times New Roman" pitchFamily="18" charset="0"/>
              </a:rPr>
              <a:t> </a:t>
            </a:r>
            <a:r>
              <a:rPr lang="en-US" altLang="zh-TW" dirty="0" smtClean="0">
                <a:solidFill>
                  <a:schemeClr val="tx1"/>
                </a:solidFill>
                <a:latin typeface="Times New Roman" pitchFamily="18" charset="0"/>
              </a:rPr>
              <a:t>Coding </a:t>
            </a:r>
            <a:endParaRPr lang="zh-TW" altLang="en-US" dirty="0" smtClean="0">
              <a:solidFill>
                <a:schemeClr val="tx1"/>
              </a:solidFill>
              <a:latin typeface="Times New Roman" pitchFamily="18" charset="0"/>
            </a:endParaRPr>
          </a:p>
        </p:txBody>
      </p:sp>
      <p:sp>
        <p:nvSpPr>
          <p:cNvPr id="246787" name="Rectangle 3"/>
          <p:cNvSpPr>
            <a:spLocks noGrp="1" noChangeArrowheads="1"/>
          </p:cNvSpPr>
          <p:nvPr>
            <p:ph sz="quarter" idx="4294967295"/>
          </p:nvPr>
        </p:nvSpPr>
        <p:spPr>
          <a:xfrm>
            <a:off x="0" y="1600201"/>
            <a:ext cx="12192000" cy="4530725"/>
          </a:xfrm>
          <a:prstGeom prst="rect">
            <a:avLst/>
          </a:prstGeom>
        </p:spPr>
        <p:txBody>
          <a:bodyPr>
            <a:normAutofit fontScale="92500" lnSpcReduction="10000"/>
          </a:bodyPr>
          <a:lstStyle/>
          <a:p>
            <a:pPr eaLnBrk="1" hangingPunct="1">
              <a:lnSpc>
                <a:spcPct val="80000"/>
              </a:lnSpc>
              <a:buClr>
                <a:schemeClr val="bg2"/>
              </a:buClr>
              <a:buFontTx/>
              <a:buNone/>
              <a:defRPr/>
            </a:pPr>
            <a:r>
              <a:rPr lang="en-US" altLang="zh-TW" sz="1600" dirty="0" smtClean="0">
                <a:solidFill>
                  <a:schemeClr val="tx1"/>
                </a:solidFill>
                <a:latin typeface="Times New Roman" pitchFamily="18" charset="0"/>
                <a:ea typeface="標楷體" pitchFamily="65" charset="-120"/>
              </a:rPr>
              <a:t> </a:t>
            </a:r>
            <a:r>
              <a:rPr lang="en-US" altLang="zh-TW" sz="1800" dirty="0" smtClean="0">
                <a:solidFill>
                  <a:schemeClr val="tx1"/>
                </a:solidFill>
                <a:latin typeface="Times New Roman" pitchFamily="18" charset="0"/>
                <a:ea typeface="標楷體" pitchFamily="65" charset="-120"/>
              </a:rPr>
              <a:t>/* sort: sort array </a:t>
            </a:r>
            <a:r>
              <a:rPr lang="zh-TW" altLang="en-US" sz="1800" dirty="0" smtClean="0">
                <a:solidFill>
                  <a:schemeClr val="tx1"/>
                </a:solidFill>
                <a:latin typeface="Times New Roman" pitchFamily="18" charset="0"/>
                <a:ea typeface="標楷體" pitchFamily="65" charset="-120"/>
              </a:rPr>
              <a:t>成由小而大的順序*</a:t>
            </a:r>
            <a:r>
              <a:rPr lang="en-US" altLang="zh-TW" sz="1800" dirty="0" smtClean="0">
                <a:solidFill>
                  <a:schemeClr val="tx1"/>
                </a:solidFill>
                <a:latin typeface="Times New Roman" pitchFamily="18" charset="0"/>
                <a:ea typeface="標楷體" pitchFamily="65" charset="-120"/>
              </a:rPr>
              <a:t>/  sort ( ) { </a:t>
            </a: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for  </a:t>
            </a:r>
            <a:r>
              <a:rPr lang="en-US" altLang="zh-TW" sz="1800" dirty="0" err="1" smtClean="0">
                <a:solidFill>
                  <a:schemeClr val="tx1"/>
                </a:solidFill>
                <a:latin typeface="Times New Roman" pitchFamily="18" charset="0"/>
                <a:ea typeface="標楷體" pitchFamily="65" charset="-120"/>
              </a:rPr>
              <a:t>i</a:t>
            </a:r>
            <a:r>
              <a:rPr lang="en-US" altLang="zh-TW" sz="1800" dirty="0" smtClean="0">
                <a:solidFill>
                  <a:schemeClr val="tx1"/>
                </a:solidFill>
                <a:latin typeface="Times New Roman" pitchFamily="18" charset="0"/>
                <a:ea typeface="標楷體" pitchFamily="65" charset="-120"/>
              </a:rPr>
              <a:t> from</a:t>
            </a:r>
            <a:r>
              <a:rPr lang="zh-TW" altLang="en-US" sz="1800" dirty="0" smtClean="0">
                <a:solidFill>
                  <a:schemeClr val="tx1"/>
                </a:solidFill>
                <a:latin typeface="Times New Roman" pitchFamily="18" charset="0"/>
                <a:ea typeface="標楷體" pitchFamily="65" charset="-120"/>
              </a:rPr>
              <a:t> </a:t>
            </a:r>
            <a:r>
              <a:rPr lang="en-US" altLang="zh-TW" sz="1800" dirty="0" smtClean="0">
                <a:solidFill>
                  <a:schemeClr val="tx1"/>
                </a:solidFill>
                <a:latin typeface="Times New Roman" pitchFamily="18" charset="0"/>
                <a:ea typeface="標楷體" pitchFamily="65" charset="-120"/>
              </a:rPr>
              <a:t>0 </a:t>
            </a:r>
            <a:r>
              <a:rPr lang="en-US" altLang="zh-TW" sz="1800" dirty="0" err="1" smtClean="0">
                <a:solidFill>
                  <a:schemeClr val="tx1"/>
                </a:solidFill>
                <a:latin typeface="Times New Roman" pitchFamily="18" charset="0"/>
                <a:ea typeface="標楷體" pitchFamily="65" charset="-120"/>
              </a:rPr>
              <a:t>upto</a:t>
            </a:r>
            <a:r>
              <a:rPr lang="zh-TW" altLang="en-US" sz="1800" dirty="0" smtClean="0">
                <a:solidFill>
                  <a:schemeClr val="tx1"/>
                </a:solidFill>
                <a:latin typeface="Times New Roman" pitchFamily="18" charset="0"/>
                <a:ea typeface="標楷體" pitchFamily="65" charset="-120"/>
              </a:rPr>
              <a:t> </a:t>
            </a:r>
            <a:r>
              <a:rPr lang="en-US" altLang="zh-TW" sz="1800" dirty="0" smtClean="0">
                <a:solidFill>
                  <a:schemeClr val="tx1"/>
                </a:solidFill>
                <a:latin typeface="Times New Roman" pitchFamily="18" charset="0"/>
                <a:ea typeface="標楷體" pitchFamily="65" charset="-120"/>
              </a:rPr>
              <a:t>N-2</a:t>
            </a: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1.min</a:t>
            </a:r>
            <a:r>
              <a:rPr lang="zh-TW" altLang="en-US" sz="1800" dirty="0" smtClean="0">
                <a:solidFill>
                  <a:schemeClr val="tx1"/>
                </a:solidFill>
                <a:latin typeface="Times New Roman" pitchFamily="18" charset="0"/>
                <a:ea typeface="標楷體" pitchFamily="65" charset="-120"/>
              </a:rPr>
              <a:t>指著</a:t>
            </a:r>
            <a:r>
              <a:rPr lang="en-US" altLang="zh-TW" sz="1800" i="1" dirty="0" smtClean="0">
                <a:solidFill>
                  <a:schemeClr val="tx1"/>
                </a:solidFill>
                <a:latin typeface="Times New Roman" pitchFamily="18" charset="0"/>
                <a:ea typeface="標楷體" pitchFamily="65" charset="-120"/>
              </a:rPr>
              <a:t>array[</a:t>
            </a:r>
            <a:r>
              <a:rPr lang="en-US" altLang="zh-TW" sz="1800" i="1" dirty="0" err="1" smtClean="0">
                <a:solidFill>
                  <a:schemeClr val="tx1"/>
                </a:solidFill>
                <a:latin typeface="Times New Roman" pitchFamily="18" charset="0"/>
                <a:ea typeface="標楷體" pitchFamily="65" charset="-120"/>
              </a:rPr>
              <a:t>i</a:t>
            </a:r>
            <a:r>
              <a:rPr lang="en-US" altLang="zh-TW" sz="1800" i="1" dirty="0" smtClean="0">
                <a:solidFill>
                  <a:schemeClr val="tx1"/>
                </a:solidFill>
                <a:latin typeface="Times New Roman" pitchFamily="18" charset="0"/>
                <a:ea typeface="標楷體" pitchFamily="65" charset="-120"/>
              </a:rPr>
              <a:t>..N-1]</a:t>
            </a:r>
            <a:r>
              <a:rPr lang="zh-TW" altLang="en-US" sz="1800" dirty="0" smtClean="0">
                <a:solidFill>
                  <a:schemeClr val="tx1"/>
                </a:solidFill>
                <a:latin typeface="Times New Roman" pitchFamily="18" charset="0"/>
                <a:ea typeface="標楷體" pitchFamily="65" charset="-120"/>
              </a:rPr>
              <a:t>的第一個位置</a:t>
            </a:r>
            <a:r>
              <a:rPr lang="en-US" altLang="zh-TW" sz="1800" dirty="0" smtClean="0">
                <a:solidFill>
                  <a:schemeClr val="tx1"/>
                </a:solidFill>
                <a:latin typeface="Times New Roman" pitchFamily="18" charset="0"/>
                <a:ea typeface="標楷體" pitchFamily="65" charset="-120"/>
              </a:rPr>
              <a:t>(</a:t>
            </a:r>
            <a:r>
              <a:rPr lang="zh-TW" altLang="en-US" sz="1800" dirty="0" smtClean="0">
                <a:solidFill>
                  <a:schemeClr val="tx1"/>
                </a:solidFill>
                <a:latin typeface="Times New Roman" pitchFamily="18" charset="0"/>
                <a:ea typeface="標楷體" pitchFamily="65" charset="-120"/>
              </a:rPr>
              <a:t>即</a:t>
            </a:r>
            <a:r>
              <a:rPr lang="en-US" altLang="zh-TW" sz="1800" i="1" dirty="0" err="1" smtClean="0">
                <a:solidFill>
                  <a:schemeClr val="tx1"/>
                </a:solidFill>
                <a:latin typeface="Times New Roman" pitchFamily="18" charset="0"/>
                <a:ea typeface="標楷體" pitchFamily="65" charset="-120"/>
              </a:rPr>
              <a:t>i</a:t>
            </a:r>
            <a:r>
              <a:rPr lang="en-US" altLang="zh-TW" sz="1800" dirty="0" smtClean="0">
                <a:solidFill>
                  <a:schemeClr val="tx1"/>
                </a:solidFill>
                <a:latin typeface="Times New Roman" pitchFamily="18" charset="0"/>
                <a:ea typeface="標楷體" pitchFamily="65" charset="-120"/>
              </a:rPr>
              <a:t>)</a:t>
            </a:r>
            <a:endParaRPr lang="zh-TW" altLang="en-US" sz="18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zh-TW" altLang="en-US" sz="1800" dirty="0" smtClean="0">
                <a:solidFill>
                  <a:schemeClr val="tx1"/>
                </a:solidFill>
                <a:latin typeface="Times New Roman" pitchFamily="18" charset="0"/>
                <a:ea typeface="標楷體" pitchFamily="65" charset="-120"/>
              </a:rPr>
              <a:t>    </a:t>
            </a:r>
            <a:r>
              <a:rPr lang="en-US" altLang="zh-TW" sz="1800" dirty="0" smtClean="0">
                <a:solidFill>
                  <a:schemeClr val="tx1"/>
                </a:solidFill>
                <a:latin typeface="Times New Roman" pitchFamily="18" charset="0"/>
                <a:ea typeface="標楷體" pitchFamily="65" charset="-120"/>
              </a:rPr>
              <a:t>2.</a:t>
            </a:r>
            <a:r>
              <a:rPr lang="zh-TW" altLang="en-US" sz="1800" dirty="0" smtClean="0">
                <a:solidFill>
                  <a:schemeClr val="tx1"/>
                </a:solidFill>
                <a:latin typeface="Times New Roman" pitchFamily="18" charset="0"/>
                <a:ea typeface="標楷體" pitchFamily="65" charset="-120"/>
              </a:rPr>
              <a:t>從 </a:t>
            </a:r>
            <a:r>
              <a:rPr lang="en-US" altLang="zh-TW" sz="1800" i="1" dirty="0" smtClean="0">
                <a:solidFill>
                  <a:schemeClr val="tx1"/>
                </a:solidFill>
                <a:latin typeface="Times New Roman" pitchFamily="18" charset="0"/>
                <a:ea typeface="標楷體" pitchFamily="65" charset="-120"/>
              </a:rPr>
              <a:t>array[</a:t>
            </a:r>
            <a:r>
              <a:rPr lang="en-US" altLang="zh-TW" sz="1800" i="1" dirty="0" err="1" smtClean="0">
                <a:solidFill>
                  <a:schemeClr val="tx1"/>
                </a:solidFill>
                <a:latin typeface="Times New Roman" pitchFamily="18" charset="0"/>
                <a:ea typeface="標楷體" pitchFamily="65" charset="-120"/>
              </a:rPr>
              <a:t>i</a:t>
            </a:r>
            <a:r>
              <a:rPr lang="en-US" altLang="zh-TW" sz="1800" i="1" dirty="0" smtClean="0">
                <a:solidFill>
                  <a:schemeClr val="tx1"/>
                </a:solidFill>
                <a:latin typeface="Times New Roman" pitchFamily="18" charset="0"/>
                <a:ea typeface="標楷體" pitchFamily="65" charset="-120"/>
              </a:rPr>
              <a:t>..N-1] </a:t>
            </a:r>
            <a:r>
              <a:rPr lang="zh-TW" altLang="en-US" sz="1800" dirty="0" smtClean="0">
                <a:solidFill>
                  <a:schemeClr val="tx1"/>
                </a:solidFill>
                <a:latin typeface="Times New Roman" pitchFamily="18" charset="0"/>
                <a:ea typeface="標楷體" pitchFamily="65" charset="-120"/>
              </a:rPr>
              <a:t>中 </a:t>
            </a:r>
            <a:r>
              <a:rPr lang="en-US" altLang="zh-TW" sz="1800" dirty="0" smtClean="0">
                <a:solidFill>
                  <a:schemeClr val="tx1"/>
                </a:solidFill>
                <a:latin typeface="Times New Roman" pitchFamily="18" charset="0"/>
                <a:ea typeface="標楷體" pitchFamily="65" charset="-120"/>
              </a:rPr>
              <a:t>select</a:t>
            </a:r>
            <a:r>
              <a:rPr lang="zh-TW" altLang="en-US" sz="1800" dirty="0" smtClean="0">
                <a:solidFill>
                  <a:schemeClr val="tx1"/>
                </a:solidFill>
                <a:latin typeface="Times New Roman" pitchFamily="18" charset="0"/>
                <a:ea typeface="標楷體" pitchFamily="65" charset="-120"/>
              </a:rPr>
              <a:t> 出 </a:t>
            </a:r>
            <a:r>
              <a:rPr lang="en-US" altLang="zh-TW" sz="1800" dirty="0" smtClean="0">
                <a:solidFill>
                  <a:schemeClr val="tx1"/>
                </a:solidFill>
                <a:latin typeface="Times New Roman" pitchFamily="18" charset="0"/>
                <a:ea typeface="標楷體" pitchFamily="65" charset="-120"/>
              </a:rPr>
              <a:t>min */ </a:t>
            </a: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a:t>
            </a:r>
            <a:r>
              <a:rPr lang="en-US" altLang="zh-TW" sz="1600" dirty="0" smtClean="0">
                <a:solidFill>
                  <a:schemeClr val="tx1"/>
                </a:solidFill>
                <a:latin typeface="Times New Roman" pitchFamily="18" charset="0"/>
                <a:ea typeface="標楷體" pitchFamily="65" charset="-120"/>
              </a:rPr>
              <a:t>for j from</a:t>
            </a:r>
            <a:r>
              <a:rPr lang="zh-TW" altLang="en-US" sz="1600" dirty="0" smtClean="0">
                <a:solidFill>
                  <a:schemeClr val="tx1"/>
                </a:solidFill>
                <a:latin typeface="Times New Roman" pitchFamily="18" charset="0"/>
                <a:ea typeface="標楷體" pitchFamily="65" charset="-120"/>
              </a:rPr>
              <a:t> </a:t>
            </a:r>
            <a:r>
              <a:rPr lang="en-US" altLang="zh-TW" sz="1600" dirty="0" smtClean="0">
                <a:solidFill>
                  <a:schemeClr val="tx1"/>
                </a:solidFill>
                <a:latin typeface="Times New Roman" pitchFamily="18" charset="0"/>
                <a:ea typeface="標楷體" pitchFamily="65" charset="-120"/>
              </a:rPr>
              <a:t>i+1 </a:t>
            </a:r>
            <a:r>
              <a:rPr lang="zh-TW" altLang="en-US" sz="1600" dirty="0" smtClean="0">
                <a:solidFill>
                  <a:schemeClr val="tx1"/>
                </a:solidFill>
                <a:latin typeface="Times New Roman" pitchFamily="18" charset="0"/>
                <a:ea typeface="標楷體" pitchFamily="65" charset="-120"/>
              </a:rPr>
              <a:t> </a:t>
            </a:r>
            <a:r>
              <a:rPr lang="en-US" altLang="zh-TW" sz="1600" dirty="0" err="1" smtClean="0">
                <a:solidFill>
                  <a:schemeClr val="tx1"/>
                </a:solidFill>
                <a:latin typeface="Times New Roman" pitchFamily="18" charset="0"/>
                <a:ea typeface="標楷體" pitchFamily="65" charset="-120"/>
              </a:rPr>
              <a:t>upto</a:t>
            </a:r>
            <a:r>
              <a:rPr lang="en-US" altLang="zh-TW" sz="1600" dirty="0" smtClean="0">
                <a:solidFill>
                  <a:schemeClr val="tx1"/>
                </a:solidFill>
                <a:latin typeface="Times New Roman" pitchFamily="18" charset="0"/>
                <a:ea typeface="標楷體" pitchFamily="65" charset="-120"/>
              </a:rPr>
              <a:t> N-1*/</a:t>
            </a:r>
          </a:p>
          <a:p>
            <a:pPr eaLnBrk="1" hangingPunct="1">
              <a:lnSpc>
                <a:spcPct val="80000"/>
              </a:lnSpc>
              <a:buClr>
                <a:schemeClr val="bg2"/>
              </a:buClr>
              <a:buFont typeface="Wingdings" pitchFamily="2" charset="2"/>
              <a:buNone/>
              <a:defRPr/>
            </a:pPr>
            <a:r>
              <a:rPr lang="zh-TW" altLang="en-US" sz="1600" dirty="0" smtClean="0">
                <a:solidFill>
                  <a:schemeClr val="tx1"/>
                </a:solidFill>
                <a:latin typeface="Times New Roman" pitchFamily="18" charset="0"/>
                <a:ea typeface="標楷體" pitchFamily="65" charset="-120"/>
              </a:rPr>
              <a:t>            </a:t>
            </a:r>
            <a:r>
              <a:rPr lang="en-US" altLang="zh-TW" sz="1600" dirty="0" smtClean="0">
                <a:solidFill>
                  <a:schemeClr val="tx1"/>
                </a:solidFill>
                <a:latin typeface="Times New Roman" pitchFamily="18" charset="0"/>
                <a:ea typeface="標楷體" pitchFamily="65" charset="-120"/>
              </a:rPr>
              <a:t>    if </a:t>
            </a:r>
            <a:r>
              <a:rPr lang="zh-TW" altLang="en-US" sz="1600" dirty="0" smtClean="0">
                <a:solidFill>
                  <a:schemeClr val="tx1"/>
                </a:solidFill>
                <a:latin typeface="Times New Roman" pitchFamily="18" charset="0"/>
                <a:ea typeface="標楷體" pitchFamily="65" charset="-120"/>
              </a:rPr>
              <a:t>第 </a:t>
            </a:r>
            <a:r>
              <a:rPr lang="en-US" altLang="zh-TW" sz="1600" dirty="0" smtClean="0">
                <a:solidFill>
                  <a:schemeClr val="tx1"/>
                </a:solidFill>
                <a:latin typeface="Times New Roman" pitchFamily="18" charset="0"/>
                <a:ea typeface="標楷體" pitchFamily="65" charset="-120"/>
              </a:rPr>
              <a:t>j </a:t>
            </a:r>
            <a:r>
              <a:rPr lang="zh-TW" altLang="en-US" sz="1600" dirty="0" smtClean="0">
                <a:solidFill>
                  <a:schemeClr val="tx1"/>
                </a:solidFill>
                <a:latin typeface="Times New Roman" pitchFamily="18" charset="0"/>
                <a:ea typeface="標楷體" pitchFamily="65" charset="-120"/>
              </a:rPr>
              <a:t>個數比 </a:t>
            </a:r>
            <a:r>
              <a:rPr lang="en-US" altLang="zh-TW" sz="1600" dirty="0" smtClean="0">
                <a:solidFill>
                  <a:schemeClr val="tx1"/>
                </a:solidFill>
                <a:latin typeface="Times New Roman" pitchFamily="18" charset="0"/>
                <a:ea typeface="標楷體" pitchFamily="65" charset="-120"/>
              </a:rPr>
              <a:t>min </a:t>
            </a:r>
            <a:r>
              <a:rPr lang="zh-TW" altLang="en-US" sz="1600" dirty="0" smtClean="0">
                <a:solidFill>
                  <a:schemeClr val="tx1"/>
                </a:solidFill>
                <a:latin typeface="Times New Roman" pitchFamily="18" charset="0"/>
                <a:ea typeface="標楷體" pitchFamily="65" charset="-120"/>
              </a:rPr>
              <a:t>所指的數小</a:t>
            </a:r>
            <a:r>
              <a:rPr lang="en-US" altLang="zh-TW" sz="1600" dirty="0" smtClean="0">
                <a:solidFill>
                  <a:schemeClr val="tx1"/>
                </a:solidFill>
                <a:latin typeface="Times New Roman" pitchFamily="18" charset="0"/>
                <a:ea typeface="標楷體" pitchFamily="65" charset="-120"/>
              </a:rPr>
              <a:t>then</a:t>
            </a:r>
            <a:r>
              <a:rPr lang="zh-TW" altLang="en-US" sz="1600" dirty="0" smtClean="0">
                <a:solidFill>
                  <a:schemeClr val="tx1"/>
                </a:solidFill>
                <a:latin typeface="Times New Roman" pitchFamily="18" charset="0"/>
                <a:ea typeface="標楷體" pitchFamily="65" charset="-120"/>
              </a:rPr>
              <a:t>叫它</a:t>
            </a:r>
            <a:r>
              <a:rPr lang="en-US" altLang="zh-TW" sz="1600" dirty="0" smtClean="0">
                <a:solidFill>
                  <a:schemeClr val="tx1"/>
                </a:solidFill>
                <a:latin typeface="Times New Roman" pitchFamily="18" charset="0"/>
                <a:ea typeface="標楷體" pitchFamily="65" charset="-120"/>
              </a:rPr>
              <a:t>min  end if</a:t>
            </a:r>
          </a:p>
          <a:p>
            <a:pPr eaLnBrk="1" hangingPunct="1">
              <a:lnSpc>
                <a:spcPct val="80000"/>
              </a:lnSpc>
              <a:buClr>
                <a:schemeClr val="bg2"/>
              </a:buClr>
              <a:buFont typeface="Wingdings" pitchFamily="2" charset="2"/>
              <a:buNone/>
              <a:defRPr/>
            </a:pPr>
            <a:r>
              <a:rPr lang="en-US" altLang="zh-TW" sz="1600" dirty="0" smtClean="0">
                <a:solidFill>
                  <a:schemeClr val="tx1"/>
                </a:solidFill>
                <a:latin typeface="Times New Roman" pitchFamily="18" charset="0"/>
                <a:ea typeface="標楷體" pitchFamily="65" charset="-120"/>
              </a:rPr>
              <a:t>             end for </a:t>
            </a: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3.</a:t>
            </a:r>
            <a:r>
              <a:rPr lang="zh-TW" altLang="en-US" sz="1800" dirty="0" smtClean="0">
                <a:solidFill>
                  <a:schemeClr val="tx1"/>
                </a:solidFill>
                <a:latin typeface="Times New Roman" pitchFamily="18" charset="0"/>
                <a:ea typeface="標楷體" pitchFamily="65" charset="-120"/>
              </a:rPr>
              <a:t>把 </a:t>
            </a:r>
            <a:r>
              <a:rPr lang="en-US" altLang="zh-TW" sz="1800" dirty="0" smtClean="0">
                <a:solidFill>
                  <a:schemeClr val="tx1"/>
                </a:solidFill>
                <a:latin typeface="Times New Roman" pitchFamily="18" charset="0"/>
                <a:ea typeface="標楷體" pitchFamily="65" charset="-120"/>
              </a:rPr>
              <a:t>min </a:t>
            </a:r>
            <a:r>
              <a:rPr lang="zh-TW" altLang="en-US" sz="1800" dirty="0" smtClean="0">
                <a:solidFill>
                  <a:schemeClr val="tx1"/>
                </a:solidFill>
                <a:latin typeface="Times New Roman" pitchFamily="18" charset="0"/>
                <a:ea typeface="標楷體" pitchFamily="65" charset="-120"/>
              </a:rPr>
              <a:t>所指的數 </a:t>
            </a:r>
            <a:r>
              <a:rPr lang="en-US" altLang="zh-TW" sz="1800" dirty="0" smtClean="0">
                <a:solidFill>
                  <a:schemeClr val="tx1"/>
                </a:solidFill>
                <a:latin typeface="Times New Roman" pitchFamily="18" charset="0"/>
                <a:ea typeface="標楷體" pitchFamily="65" charset="-120"/>
              </a:rPr>
              <a:t>swap </a:t>
            </a:r>
            <a:r>
              <a:rPr lang="zh-TW" altLang="en-US" sz="1800" dirty="0" smtClean="0">
                <a:solidFill>
                  <a:schemeClr val="tx1"/>
                </a:solidFill>
                <a:latin typeface="Times New Roman" pitchFamily="18" charset="0"/>
                <a:ea typeface="標楷體" pitchFamily="65" charset="-120"/>
              </a:rPr>
              <a:t>到 </a:t>
            </a:r>
            <a:r>
              <a:rPr lang="en-US" altLang="zh-TW" sz="1800" i="1" dirty="0" smtClean="0">
                <a:solidFill>
                  <a:schemeClr val="tx1"/>
                </a:solidFill>
                <a:latin typeface="Times New Roman" pitchFamily="18" charset="0"/>
                <a:ea typeface="標楷體" pitchFamily="65" charset="-120"/>
              </a:rPr>
              <a:t>array[</a:t>
            </a:r>
            <a:r>
              <a:rPr lang="en-US" altLang="zh-TW" sz="1800" i="1" dirty="0" err="1" smtClean="0">
                <a:solidFill>
                  <a:schemeClr val="tx1"/>
                </a:solidFill>
                <a:latin typeface="Times New Roman" pitchFamily="18" charset="0"/>
                <a:ea typeface="標楷體" pitchFamily="65" charset="-120"/>
              </a:rPr>
              <a:t>i</a:t>
            </a:r>
            <a:r>
              <a:rPr lang="en-US" altLang="zh-TW" sz="1800" i="1" dirty="0" smtClean="0">
                <a:solidFill>
                  <a:schemeClr val="tx1"/>
                </a:solidFill>
                <a:latin typeface="Times New Roman" pitchFamily="18" charset="0"/>
                <a:ea typeface="標楷體" pitchFamily="65" charset="-120"/>
              </a:rPr>
              <a:t>..N-1]</a:t>
            </a:r>
            <a:r>
              <a:rPr lang="zh-TW" altLang="en-US" sz="1800" dirty="0" smtClean="0">
                <a:solidFill>
                  <a:schemeClr val="tx1"/>
                </a:solidFill>
                <a:latin typeface="Times New Roman" pitchFamily="18" charset="0"/>
                <a:ea typeface="標楷體" pitchFamily="65" charset="-120"/>
              </a:rPr>
              <a:t>的第一個位置 </a:t>
            </a:r>
            <a:endParaRPr lang="en-US" altLang="zh-TW" sz="14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end for */</a:t>
            </a:r>
          </a:p>
          <a:p>
            <a:pPr eaLnBrk="1" hangingPunct="1">
              <a:lnSpc>
                <a:spcPct val="80000"/>
              </a:lnSpc>
              <a:buClr>
                <a:schemeClr val="bg2"/>
              </a:buClr>
              <a:buFont typeface="Wingdings" pitchFamily="2" charset="2"/>
              <a:buNone/>
              <a:defRPr/>
            </a:pPr>
            <a:endParaRPr lang="en-US" altLang="zh-TW" sz="18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2400" dirty="0" smtClean="0">
                <a:solidFill>
                  <a:schemeClr val="tx1"/>
                </a:solidFill>
                <a:latin typeface="Times New Roman" pitchFamily="18" charset="0"/>
                <a:ea typeface="標楷體" pitchFamily="65" charset="-120"/>
              </a:rPr>
              <a:t> </a:t>
            </a:r>
            <a:r>
              <a:rPr lang="en-US" altLang="zh-TW" sz="1800" dirty="0" smtClean="0">
                <a:solidFill>
                  <a:schemeClr val="tx1"/>
                </a:solidFill>
                <a:latin typeface="Times New Roman" pitchFamily="18" charset="0"/>
                <a:ea typeface="標楷體" pitchFamily="65" charset="-120"/>
              </a:rPr>
              <a:t>for (</a:t>
            </a:r>
            <a:r>
              <a:rPr lang="en-US" altLang="zh-TW" sz="1800" dirty="0" err="1" smtClean="0">
                <a:solidFill>
                  <a:schemeClr val="tx1"/>
                </a:solidFill>
                <a:latin typeface="Times New Roman" pitchFamily="18" charset="0"/>
                <a:ea typeface="標楷體" pitchFamily="65" charset="-120"/>
              </a:rPr>
              <a:t>int</a:t>
            </a:r>
            <a:r>
              <a:rPr lang="en-US" altLang="zh-TW" sz="1800" dirty="0" smtClean="0">
                <a:solidFill>
                  <a:schemeClr val="tx1"/>
                </a:solidFill>
                <a:latin typeface="Times New Roman" pitchFamily="18" charset="0"/>
                <a:ea typeface="標楷體" pitchFamily="65" charset="-120"/>
              </a:rPr>
              <a:t> </a:t>
            </a:r>
            <a:r>
              <a:rPr lang="en-US" altLang="zh-TW" sz="1800" dirty="0" err="1" smtClean="0">
                <a:solidFill>
                  <a:schemeClr val="tx1"/>
                </a:solidFill>
                <a:latin typeface="Times New Roman" pitchFamily="18" charset="0"/>
                <a:ea typeface="標楷體" pitchFamily="65" charset="-120"/>
              </a:rPr>
              <a:t>i</a:t>
            </a:r>
            <a:r>
              <a:rPr lang="en-US" altLang="zh-TW" sz="1800" dirty="0" smtClean="0">
                <a:solidFill>
                  <a:schemeClr val="tx1"/>
                </a:solidFill>
                <a:latin typeface="Times New Roman" pitchFamily="18" charset="0"/>
                <a:ea typeface="標楷體" pitchFamily="65" charset="-120"/>
              </a:rPr>
              <a:t> = 0; </a:t>
            </a:r>
            <a:r>
              <a:rPr lang="en-US" altLang="zh-TW" sz="1800" dirty="0" err="1" smtClean="0">
                <a:solidFill>
                  <a:schemeClr val="tx1"/>
                </a:solidFill>
                <a:latin typeface="Times New Roman" pitchFamily="18" charset="0"/>
                <a:ea typeface="標楷體" pitchFamily="65" charset="-120"/>
              </a:rPr>
              <a:t>i</a:t>
            </a:r>
            <a:r>
              <a:rPr lang="en-US" altLang="zh-TW" sz="1800" dirty="0" smtClean="0">
                <a:solidFill>
                  <a:schemeClr val="tx1"/>
                </a:solidFill>
                <a:latin typeface="Times New Roman" pitchFamily="18" charset="0"/>
                <a:ea typeface="標楷體" pitchFamily="65" charset="-120"/>
              </a:rPr>
              <a:t> &lt;= array.length-2; </a:t>
            </a:r>
            <a:r>
              <a:rPr lang="en-US" altLang="zh-TW" sz="1800" dirty="0" err="1" smtClean="0">
                <a:solidFill>
                  <a:schemeClr val="tx1"/>
                </a:solidFill>
                <a:latin typeface="Times New Roman" pitchFamily="18" charset="0"/>
                <a:ea typeface="標楷體" pitchFamily="65" charset="-120"/>
              </a:rPr>
              <a:t>i</a:t>
            </a:r>
            <a:r>
              <a:rPr lang="en-US" altLang="zh-TW" sz="1800" dirty="0" smtClean="0">
                <a:solidFill>
                  <a:schemeClr val="tx1"/>
                </a:solidFill>
                <a:latin typeface="Times New Roman" pitchFamily="18" charset="0"/>
                <a:ea typeface="標楷體" pitchFamily="65" charset="-120"/>
              </a:rPr>
              <a:t>++) </a:t>
            </a: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   </a:t>
            </a:r>
            <a:r>
              <a:rPr lang="en-US" altLang="zh-TW" sz="1800" dirty="0" err="1" smtClean="0">
                <a:solidFill>
                  <a:schemeClr val="tx1"/>
                </a:solidFill>
                <a:latin typeface="Times New Roman" pitchFamily="18" charset="0"/>
                <a:ea typeface="標楷體" pitchFamily="65" charset="-120"/>
              </a:rPr>
              <a:t>int</a:t>
            </a:r>
            <a:r>
              <a:rPr lang="en-US" altLang="zh-TW" sz="1800" dirty="0" smtClean="0">
                <a:solidFill>
                  <a:schemeClr val="tx1"/>
                </a:solidFill>
                <a:latin typeface="Times New Roman" pitchFamily="18" charset="0"/>
                <a:ea typeface="標楷體" pitchFamily="65" charset="-120"/>
              </a:rPr>
              <a:t> min=</a:t>
            </a:r>
            <a:r>
              <a:rPr lang="en-US" altLang="zh-TW" sz="1800" dirty="0" err="1" smtClean="0">
                <a:solidFill>
                  <a:schemeClr val="tx1"/>
                </a:solidFill>
                <a:latin typeface="Times New Roman" pitchFamily="18" charset="0"/>
                <a:ea typeface="標楷體" pitchFamily="65" charset="-120"/>
              </a:rPr>
              <a:t>i</a:t>
            </a:r>
            <a:r>
              <a:rPr lang="en-US" altLang="zh-TW" sz="1800" dirty="0" smtClean="0">
                <a:solidFill>
                  <a:schemeClr val="tx1"/>
                </a:solidFill>
                <a:latin typeface="Times New Roman" pitchFamily="18" charset="0"/>
                <a:ea typeface="標楷體" pitchFamily="65" charset="-120"/>
              </a:rPr>
              <a:t>;</a:t>
            </a:r>
          </a:p>
          <a:p>
            <a:pPr eaLnBrk="1" hangingPunct="1">
              <a:lnSpc>
                <a:spcPct val="80000"/>
              </a:lnSpc>
              <a:buClr>
                <a:schemeClr val="bg2"/>
              </a:buClr>
              <a:buFont typeface="Wingdings" pitchFamily="2" charset="2"/>
              <a:buNone/>
              <a:defRPr/>
            </a:pPr>
            <a:endParaRPr lang="en-US" altLang="zh-TW" sz="18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for (</a:t>
            </a:r>
            <a:r>
              <a:rPr lang="en-US" altLang="zh-TW" sz="1800" dirty="0" err="1" smtClean="0">
                <a:solidFill>
                  <a:schemeClr val="tx1"/>
                </a:solidFill>
                <a:latin typeface="Times New Roman" pitchFamily="18" charset="0"/>
                <a:ea typeface="標楷體" pitchFamily="65" charset="-120"/>
              </a:rPr>
              <a:t>int</a:t>
            </a:r>
            <a:r>
              <a:rPr lang="en-US" altLang="zh-TW" sz="1800" dirty="0" smtClean="0">
                <a:solidFill>
                  <a:schemeClr val="tx1"/>
                </a:solidFill>
                <a:latin typeface="Times New Roman" pitchFamily="18" charset="0"/>
                <a:ea typeface="標楷體" pitchFamily="65" charset="-120"/>
              </a:rPr>
              <a:t> j = </a:t>
            </a:r>
            <a:r>
              <a:rPr lang="en-US" altLang="zh-TW" sz="1800" dirty="0" err="1" smtClean="0">
                <a:solidFill>
                  <a:schemeClr val="tx1"/>
                </a:solidFill>
                <a:latin typeface="Times New Roman" pitchFamily="18" charset="0"/>
                <a:ea typeface="標楷體" pitchFamily="65" charset="-120"/>
              </a:rPr>
              <a:t>i</a:t>
            </a:r>
            <a:r>
              <a:rPr lang="en-US" altLang="zh-TW" sz="1800" dirty="0" smtClean="0">
                <a:solidFill>
                  <a:schemeClr val="tx1"/>
                </a:solidFill>
                <a:latin typeface="Times New Roman" pitchFamily="18" charset="0"/>
                <a:ea typeface="標楷體" pitchFamily="65" charset="-120"/>
              </a:rPr>
              <a:t> + 1; j &lt;= array.length-1; j++)</a:t>
            </a:r>
          </a:p>
          <a:p>
            <a:pPr eaLnBrk="1" hangingPunct="1">
              <a:lnSpc>
                <a:spcPct val="80000"/>
              </a:lnSpc>
              <a:buClr>
                <a:schemeClr val="bg2"/>
              </a:buClr>
              <a:buFont typeface="Wingdings" pitchFamily="2" charset="2"/>
              <a:buNone/>
              <a:defRPr/>
            </a:pPr>
            <a:r>
              <a:rPr lang="en-US" altLang="zh-TW" sz="2400" dirty="0" smtClean="0">
                <a:solidFill>
                  <a:schemeClr val="tx1"/>
                </a:solidFill>
                <a:latin typeface="Times New Roman" pitchFamily="18" charset="0"/>
                <a:ea typeface="標楷體" pitchFamily="65" charset="-120"/>
              </a:rPr>
              <a:t>         </a:t>
            </a:r>
            <a:r>
              <a:rPr lang="en-US" altLang="zh-TW" sz="1800" dirty="0" smtClean="0">
                <a:solidFill>
                  <a:schemeClr val="tx1"/>
                </a:solidFill>
                <a:latin typeface="Times New Roman" pitchFamily="18" charset="0"/>
                <a:ea typeface="標楷體" pitchFamily="65" charset="-120"/>
              </a:rPr>
              <a:t>if (array[j] &lt; array[min]) min = j;</a:t>
            </a:r>
          </a:p>
          <a:p>
            <a:pPr eaLnBrk="1" hangingPunct="1">
              <a:lnSpc>
                <a:spcPct val="80000"/>
              </a:lnSpc>
              <a:buClr>
                <a:schemeClr val="bg2"/>
              </a:buClr>
              <a:buFont typeface="Wingdings" pitchFamily="2" charset="2"/>
              <a:buNone/>
              <a:defRPr/>
            </a:pPr>
            <a:endParaRPr lang="en-US" altLang="zh-TW" sz="18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swap (</a:t>
            </a:r>
            <a:r>
              <a:rPr lang="en-US" altLang="zh-TW" sz="1800" dirty="0" err="1" smtClean="0">
                <a:solidFill>
                  <a:schemeClr val="tx1"/>
                </a:solidFill>
                <a:latin typeface="Times New Roman" pitchFamily="18" charset="0"/>
                <a:ea typeface="標楷體" pitchFamily="65" charset="-120"/>
              </a:rPr>
              <a:t>i,min</a:t>
            </a:r>
            <a:r>
              <a:rPr lang="en-US" altLang="zh-TW" sz="1800" dirty="0" smtClean="0">
                <a:solidFill>
                  <a:schemeClr val="tx1"/>
                </a:solidFill>
                <a:latin typeface="Times New Roman" pitchFamily="18" charset="0"/>
                <a:ea typeface="標楷體" pitchFamily="65" charset="-120"/>
              </a:rPr>
              <a:t>);</a:t>
            </a:r>
          </a:p>
          <a:p>
            <a:pPr eaLnBrk="1" hangingPunct="1">
              <a:lnSpc>
                <a:spcPct val="80000"/>
              </a:lnSpc>
              <a:buClr>
                <a:schemeClr val="bg2"/>
              </a:buClr>
              <a:buFont typeface="Wingdings" pitchFamily="2" charset="2"/>
              <a:buNone/>
              <a:defRPr/>
            </a:pPr>
            <a:r>
              <a:rPr lang="en-US" altLang="zh-TW" sz="1800" dirty="0" smtClean="0">
                <a:solidFill>
                  <a:schemeClr val="tx1"/>
                </a:solidFill>
                <a:latin typeface="Times New Roman" pitchFamily="18" charset="0"/>
                <a:ea typeface="標楷體" pitchFamily="65" charset="-120"/>
              </a:rPr>
              <a:t>   } }</a:t>
            </a:r>
            <a:endParaRPr lang="zh-TW" altLang="en-US" sz="18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2888526153"/>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2"/>
          </p:nvPr>
        </p:nvSpPr>
        <p:spPr/>
        <p:txBody>
          <a:bodyPr/>
          <a:lstStyle/>
          <a:p>
            <a:pPr>
              <a:defRPr/>
            </a:pPr>
            <a:fld id="{B5466931-A154-478A-AAB5-3DDD87C44A82}" type="slidenum">
              <a:rPr lang="zh-TW" altLang="en-US" smtClean="0"/>
              <a:pPr>
                <a:defRPr/>
              </a:pPr>
              <a:t>483</a:t>
            </a:fld>
            <a:endParaRPr lang="en-US" altLang="zh-TW"/>
          </a:p>
        </p:txBody>
      </p:sp>
      <p:sp>
        <p:nvSpPr>
          <p:cNvPr id="62466" name="Rectangle 2"/>
          <p:cNvSpPr>
            <a:spLocks noGrp="1" noChangeArrowheads="1"/>
          </p:cNvSpPr>
          <p:nvPr>
            <p:ph type="title"/>
          </p:nvPr>
        </p:nvSpPr>
        <p:spPr>
          <a:xfrm>
            <a:off x="609600" y="0"/>
            <a:ext cx="10972800" cy="1289304"/>
          </a:xfrm>
        </p:spPr>
        <p:txBody>
          <a:bodyPr/>
          <a:lstStyle/>
          <a:p>
            <a:pPr eaLnBrk="1" hangingPunct="1">
              <a:defRPr/>
            </a:pPr>
            <a:r>
              <a:rPr lang="en-US" altLang="zh-TW" dirty="0" smtClean="0">
                <a:solidFill>
                  <a:schemeClr val="tx1"/>
                </a:solidFill>
                <a:latin typeface="Times New Roman" pitchFamily="18" charset="0"/>
              </a:rPr>
              <a:t>Unit Testing (Cont.)</a:t>
            </a:r>
            <a:endParaRPr lang="zh-TW" altLang="en-US" dirty="0" smtClean="0">
              <a:solidFill>
                <a:schemeClr val="tx1"/>
              </a:solidFill>
              <a:latin typeface="Times New Roman" pitchFamily="18" charset="0"/>
            </a:endParaRPr>
          </a:p>
        </p:txBody>
      </p:sp>
      <p:sp>
        <p:nvSpPr>
          <p:cNvPr id="62467" name="Rectangle 3"/>
          <p:cNvSpPr>
            <a:spLocks noGrp="1" noChangeArrowheads="1"/>
          </p:cNvSpPr>
          <p:nvPr>
            <p:ph sz="quarter" idx="4294967295"/>
          </p:nvPr>
        </p:nvSpPr>
        <p:spPr>
          <a:xfrm>
            <a:off x="624417" y="1268414"/>
            <a:ext cx="10972800" cy="1296987"/>
          </a:xfrm>
          <a:prstGeom prst="rect">
            <a:avLst/>
          </a:prstGeom>
        </p:spPr>
        <p:txBody>
          <a:bodyPr/>
          <a:lstStyle/>
          <a:p>
            <a:pPr eaLnBrk="1" hangingPunct="1">
              <a:lnSpc>
                <a:spcPct val="80000"/>
              </a:lnSpc>
              <a:buClr>
                <a:schemeClr val="accent2"/>
              </a:buClr>
              <a:buSzPct val="50000"/>
              <a:buFont typeface="Wingdings" pitchFamily="2" charset="2"/>
              <a:buNone/>
              <a:defRPr/>
            </a:pPr>
            <a:r>
              <a:rPr lang="zh-TW" altLang="en-US" sz="2000" dirty="0" smtClean="0">
                <a:solidFill>
                  <a:schemeClr val="tx1"/>
                </a:solidFill>
                <a:latin typeface="Times New Roman" pitchFamily="18" charset="0"/>
                <a:ea typeface="標楷體" pitchFamily="65" charset="-120"/>
              </a:rPr>
              <a:t>用</a:t>
            </a:r>
            <a:r>
              <a:rPr lang="en-US" altLang="zh-TW" sz="2000" dirty="0" err="1" smtClean="0">
                <a:solidFill>
                  <a:schemeClr val="tx1"/>
                </a:solidFill>
                <a:latin typeface="Times New Roman" pitchFamily="18" charset="0"/>
                <a:ea typeface="標楷體" pitchFamily="65" charset="-120"/>
              </a:rPr>
              <a:t>JUnit</a:t>
            </a:r>
            <a:r>
              <a:rPr lang="en-US" altLang="zh-TW" sz="2000" dirty="0" smtClean="0">
                <a:solidFill>
                  <a:schemeClr val="tx1"/>
                </a:solidFill>
                <a:latin typeface="Times New Roman" pitchFamily="18" charset="0"/>
                <a:ea typeface="標楷體" pitchFamily="65" charset="-120"/>
              </a:rPr>
              <a:t>  </a:t>
            </a:r>
            <a:r>
              <a:rPr lang="zh-TW" altLang="en-US" sz="2000" dirty="0" smtClean="0">
                <a:solidFill>
                  <a:schemeClr val="tx1"/>
                </a:solidFill>
                <a:latin typeface="Times New Roman" pitchFamily="18" charset="0"/>
                <a:ea typeface="標楷體" pitchFamily="65" charset="-120"/>
              </a:rPr>
              <a:t>其下載網址 </a:t>
            </a:r>
            <a:r>
              <a:rPr lang="en-US" altLang="zh-TW" sz="2000" b="1" u="sng" dirty="0" smtClean="0">
                <a:solidFill>
                  <a:schemeClr val="hlink"/>
                </a:solidFill>
              </a:rPr>
              <a:t>http://www.junit.org/index.htm</a:t>
            </a:r>
            <a:endParaRPr lang="zh-TW" altLang="en-US" sz="2000" b="1" u="sng" dirty="0" smtClean="0">
              <a:solidFill>
                <a:schemeClr val="hlink"/>
              </a:solidFill>
              <a:latin typeface="Times New Roman" pitchFamily="18" charset="0"/>
              <a:ea typeface="標楷體" pitchFamily="65" charset="-120"/>
            </a:endParaRPr>
          </a:p>
          <a:p>
            <a:pPr eaLnBrk="1" hangingPunct="1">
              <a:lnSpc>
                <a:spcPct val="80000"/>
              </a:lnSpc>
              <a:buFont typeface="Wingdings" pitchFamily="2" charset="2"/>
              <a:buNone/>
              <a:defRPr/>
            </a:pPr>
            <a:r>
              <a:rPr lang="zh-TW" altLang="en-US" sz="2000" dirty="0" smtClean="0">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(a)</a:t>
            </a:r>
            <a:r>
              <a:rPr lang="zh-TW" altLang="en-US" sz="2000" dirty="0" smtClean="0">
                <a:solidFill>
                  <a:schemeClr val="tx1"/>
                </a:solidFill>
                <a:latin typeface="Times New Roman" pitchFamily="18" charset="0"/>
                <a:ea typeface="標楷體" pitchFamily="65" charset="-120"/>
              </a:rPr>
              <a:t>把 </a:t>
            </a:r>
            <a:r>
              <a:rPr lang="en-US" altLang="zh-TW" sz="2000" dirty="0" smtClean="0">
                <a:solidFill>
                  <a:schemeClr val="tx1"/>
                </a:solidFill>
                <a:latin typeface="Times New Roman" pitchFamily="18" charset="0"/>
                <a:ea typeface="標楷體" pitchFamily="65" charset="-120"/>
              </a:rPr>
              <a:t>source code: mySort.java  test code: TestmySort.java </a:t>
            </a:r>
            <a:r>
              <a:rPr lang="zh-TW" altLang="en-US" sz="2000" dirty="0" smtClean="0">
                <a:solidFill>
                  <a:schemeClr val="tx1"/>
                </a:solidFill>
                <a:latin typeface="Times New Roman" pitchFamily="18" charset="0"/>
                <a:ea typeface="標楷體" pitchFamily="65" charset="-120"/>
              </a:rPr>
              <a:t>放同一目錄</a:t>
            </a:r>
          </a:p>
          <a:p>
            <a:pPr eaLnBrk="1" hangingPunct="1">
              <a:lnSpc>
                <a:spcPct val="80000"/>
              </a:lnSpc>
              <a:buFont typeface="Wingdings" pitchFamily="2" charset="2"/>
              <a:buNone/>
              <a:defRPr/>
            </a:pPr>
            <a:r>
              <a:rPr lang="zh-TW" altLang="en-US" sz="2000" dirty="0" smtClean="0">
                <a:solidFill>
                  <a:schemeClr val="tx1"/>
                </a:solidFill>
                <a:latin typeface="Times New Roman" pitchFamily="18" charset="0"/>
                <a:ea typeface="標楷體" pitchFamily="65" charset="-120"/>
              </a:rPr>
              <a:t>    </a:t>
            </a:r>
            <a:r>
              <a:rPr lang="en-US" altLang="zh-TW" sz="2000" dirty="0" smtClean="0">
                <a:solidFill>
                  <a:schemeClr val="tx1"/>
                </a:solidFill>
                <a:latin typeface="Times New Roman" pitchFamily="18" charset="0"/>
                <a:ea typeface="標楷體" pitchFamily="65" charset="-120"/>
              </a:rPr>
              <a:t>(b)</a:t>
            </a:r>
            <a:r>
              <a:rPr lang="zh-TW" altLang="en-US" sz="2000" dirty="0" smtClean="0">
                <a:solidFill>
                  <a:schemeClr val="tx1"/>
                </a:solidFill>
                <a:latin typeface="Times New Roman" pitchFamily="18" charset="0"/>
                <a:ea typeface="標楷體" pitchFamily="65" charset="-120"/>
              </a:rPr>
              <a:t>在命令列檔案所在目錄鍵入　</a:t>
            </a:r>
            <a:r>
              <a:rPr lang="en-US" altLang="zh-TW" sz="2000" b="1" dirty="0" err="1" smtClean="0">
                <a:solidFill>
                  <a:schemeClr val="tx1"/>
                </a:solidFill>
                <a:latin typeface="Times New Roman" pitchFamily="18" charset="0"/>
                <a:ea typeface="標楷體" pitchFamily="65" charset="-120"/>
              </a:rPr>
              <a:t>javac</a:t>
            </a:r>
            <a:r>
              <a:rPr lang="en-US" altLang="zh-TW" sz="2000" b="1" dirty="0" smtClean="0">
                <a:solidFill>
                  <a:schemeClr val="tx1"/>
                </a:solidFill>
                <a:latin typeface="Times New Roman" pitchFamily="18" charset="0"/>
                <a:ea typeface="標楷體" pitchFamily="65" charset="-120"/>
              </a:rPr>
              <a:t> *.java  </a:t>
            </a:r>
            <a:r>
              <a:rPr lang="zh-TW" altLang="en-US" sz="2000" dirty="0" smtClean="0">
                <a:solidFill>
                  <a:schemeClr val="tx1"/>
                </a:solidFill>
                <a:latin typeface="Times New Roman" pitchFamily="18" charset="0"/>
                <a:ea typeface="標楷體" pitchFamily="65" charset="-120"/>
              </a:rPr>
              <a:t>編譯這兩個檔案</a:t>
            </a:r>
          </a:p>
          <a:p>
            <a:pPr eaLnBrk="1" hangingPunct="1">
              <a:lnSpc>
                <a:spcPct val="80000"/>
              </a:lnSpc>
              <a:buFont typeface="Wingdings" pitchFamily="2" charset="2"/>
              <a:buNone/>
              <a:defRPr/>
            </a:pPr>
            <a:r>
              <a:rPr lang="zh-TW" altLang="en-US" sz="2000" dirty="0" smtClean="0">
                <a:solidFill>
                  <a:schemeClr val="tx1"/>
                </a:solidFill>
                <a:latin typeface="Times New Roman" pitchFamily="18" charset="0"/>
                <a:ea typeface="標楷體" pitchFamily="65" charset="-120"/>
              </a:rPr>
              <a:t>　　　                                        </a:t>
            </a:r>
          </a:p>
        </p:txBody>
      </p:sp>
      <p:pic>
        <p:nvPicPr>
          <p:cNvPr id="40448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151" y="2340865"/>
            <a:ext cx="9313333" cy="439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776954"/>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Unit Testing (Cont.)</a:t>
            </a:r>
            <a:endParaRPr lang="zh-TW" altLang="en-US" dirty="0" smtClean="0">
              <a:solidFill>
                <a:schemeClr val="tx1"/>
              </a:solidFill>
              <a:latin typeface="Times New Roman" pitchFamily="18" charset="0"/>
            </a:endParaRPr>
          </a:p>
        </p:txBody>
      </p:sp>
      <p:sp>
        <p:nvSpPr>
          <p:cNvPr id="65539" name="Rectangle 3"/>
          <p:cNvSpPr>
            <a:spLocks noGrp="1" noChangeArrowheads="1"/>
          </p:cNvSpPr>
          <p:nvPr>
            <p:ph type="body" sz="half" idx="1"/>
          </p:nvPr>
        </p:nvSpPr>
        <p:spPr>
          <a:xfrm>
            <a:off x="624417" y="1341438"/>
            <a:ext cx="10767483" cy="647700"/>
          </a:xfrm>
        </p:spPr>
        <p:txBody>
          <a:bodyPr/>
          <a:lstStyle/>
          <a:p>
            <a:pPr eaLnBrk="1" hangingPunct="1">
              <a:buFont typeface="Wingdings" pitchFamily="2" charset="2"/>
              <a:buNone/>
              <a:defRPr/>
            </a:pPr>
            <a:r>
              <a:rPr kumimoji="0" lang="en-US" altLang="zh-TW" sz="1600" dirty="0" smtClean="0">
                <a:solidFill>
                  <a:schemeClr val="tx1"/>
                </a:solidFill>
                <a:latin typeface="標楷體" pitchFamily="65" charset="-120"/>
              </a:rPr>
              <a:t>     </a:t>
            </a:r>
            <a:r>
              <a:rPr kumimoji="0" lang="en-US" altLang="zh-TW" sz="2400" dirty="0" smtClean="0">
                <a:solidFill>
                  <a:schemeClr val="tx1"/>
                </a:solidFill>
                <a:latin typeface="Times New Roman" pitchFamily="18" charset="0"/>
                <a:ea typeface="標楷體" pitchFamily="65" charset="-120"/>
              </a:rPr>
              <a:t>(c)</a:t>
            </a:r>
            <a:r>
              <a:rPr kumimoji="0" lang="zh-TW" altLang="en-US" sz="2400" dirty="0" smtClean="0">
                <a:solidFill>
                  <a:schemeClr val="tx1"/>
                </a:solidFill>
                <a:latin typeface="Times New Roman" pitchFamily="18" charset="0"/>
                <a:ea typeface="標楷體" pitchFamily="65" charset="-120"/>
              </a:rPr>
              <a:t>鍵入    </a:t>
            </a:r>
            <a:r>
              <a:rPr kumimoji="0" lang="en-US" altLang="zh-TW" sz="2400" dirty="0" smtClean="0">
                <a:solidFill>
                  <a:schemeClr val="folHlink"/>
                </a:solidFill>
                <a:effectLst/>
                <a:latin typeface="Times New Roman" pitchFamily="18" charset="0"/>
                <a:ea typeface="標楷體" pitchFamily="65" charset="-120"/>
              </a:rPr>
              <a:t>j</a:t>
            </a:r>
            <a:r>
              <a:rPr lang="en-US" altLang="zh-TW" sz="2400" dirty="0" smtClean="0">
                <a:solidFill>
                  <a:schemeClr val="folHlink"/>
                </a:solidFill>
                <a:effectLst/>
                <a:latin typeface="Times New Roman" pitchFamily="18" charset="0"/>
                <a:ea typeface="標楷體" pitchFamily="65" charset="-120"/>
              </a:rPr>
              <a:t>ava </a:t>
            </a:r>
            <a:r>
              <a:rPr lang="en-US" altLang="zh-TW" sz="2400" dirty="0" err="1" smtClean="0">
                <a:solidFill>
                  <a:schemeClr val="folHlink"/>
                </a:solidFill>
                <a:effectLst/>
                <a:latin typeface="Times New Roman" pitchFamily="18" charset="0"/>
                <a:ea typeface="標楷體" pitchFamily="65" charset="-120"/>
              </a:rPr>
              <a:t>junit.swingui.TestRunner</a:t>
            </a:r>
            <a:r>
              <a:rPr lang="en-US" altLang="zh-TW" sz="2400" dirty="0" smtClean="0">
                <a:solidFill>
                  <a:schemeClr val="folHlink"/>
                </a:solidFill>
                <a:effectLst/>
                <a:latin typeface="Times New Roman" pitchFamily="18" charset="0"/>
                <a:ea typeface="標楷體" pitchFamily="65" charset="-120"/>
              </a:rPr>
              <a:t> </a:t>
            </a:r>
            <a:r>
              <a:rPr lang="en-US" altLang="zh-TW" sz="2400" dirty="0" err="1" smtClean="0">
                <a:solidFill>
                  <a:schemeClr val="folHlink"/>
                </a:solidFill>
                <a:effectLst/>
                <a:latin typeface="Times New Roman" pitchFamily="18" charset="0"/>
                <a:ea typeface="標楷體" pitchFamily="65" charset="-120"/>
              </a:rPr>
              <a:t>TestmySort</a:t>
            </a:r>
            <a:endParaRPr lang="zh-TW" altLang="en-US" sz="2400" dirty="0" smtClean="0">
              <a:solidFill>
                <a:schemeClr val="folHlink"/>
              </a:solidFill>
              <a:effectLst/>
              <a:latin typeface="Times New Roman" pitchFamily="18" charset="0"/>
              <a:ea typeface="標楷體" pitchFamily="65" charset="-120"/>
            </a:endParaRPr>
          </a:p>
        </p:txBody>
      </p:sp>
      <p:pic>
        <p:nvPicPr>
          <p:cNvPr id="405508" name="Picture 4"/>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1295401" y="2060575"/>
            <a:ext cx="9505951" cy="4667250"/>
          </a:xfrm>
        </p:spPr>
      </p:pic>
      <p:sp>
        <p:nvSpPr>
          <p:cNvPr id="5" name="投影片編號版面配置區 4"/>
          <p:cNvSpPr>
            <a:spLocks noGrp="1"/>
          </p:cNvSpPr>
          <p:nvPr>
            <p:ph type="sldNum" sz="quarter" idx="12"/>
          </p:nvPr>
        </p:nvSpPr>
        <p:spPr/>
        <p:txBody>
          <a:bodyPr/>
          <a:lstStyle/>
          <a:p>
            <a:pPr>
              <a:defRPr/>
            </a:pPr>
            <a:fld id="{79B19ACE-14FF-4315-89F3-42AD42089D63}" type="slidenum">
              <a:rPr lang="zh-TW" altLang="en-US" smtClean="0"/>
              <a:pPr>
                <a:defRPr/>
              </a:pPr>
              <a:t>484</a:t>
            </a:fld>
            <a:endParaRPr lang="en-US" altLang="zh-TW"/>
          </a:p>
        </p:txBody>
      </p:sp>
    </p:spTree>
    <p:extLst>
      <p:ext uri="{BB962C8B-B14F-4D97-AF65-F5344CB8AC3E}">
        <p14:creationId xmlns:p14="http://schemas.microsoft.com/office/powerpoint/2010/main" val="2221863904"/>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Unit Testing (Cont.)</a:t>
            </a:r>
            <a:endParaRPr lang="zh-TW" altLang="en-US" dirty="0" smtClean="0">
              <a:solidFill>
                <a:schemeClr val="tx1"/>
              </a:solidFill>
              <a:latin typeface="Times New Roman" pitchFamily="18" charset="0"/>
            </a:endParaRPr>
          </a:p>
        </p:txBody>
      </p:sp>
      <p:sp>
        <p:nvSpPr>
          <p:cNvPr id="406532" name="Rectangle 3"/>
          <p:cNvSpPr>
            <a:spLocks noGrp="1" noChangeArrowheads="1"/>
          </p:cNvSpPr>
          <p:nvPr>
            <p:ph type="body" sz="half" idx="1"/>
          </p:nvPr>
        </p:nvSpPr>
        <p:spPr>
          <a:xfrm>
            <a:off x="609601" y="1600201"/>
            <a:ext cx="10767484" cy="4530725"/>
          </a:xfrm>
        </p:spPr>
        <p:txBody>
          <a:bodyPr/>
          <a:lstStyle/>
          <a:p>
            <a:pPr eaLnBrk="1" hangingPunct="1">
              <a:spcBef>
                <a:spcPct val="0"/>
              </a:spcBef>
              <a:buClrTx/>
              <a:buSzTx/>
              <a:buFontTx/>
              <a:buNone/>
            </a:pPr>
            <a:r>
              <a:rPr lang="zh-TW" altLang="en-US" sz="2000" dirty="0" smtClean="0">
                <a:solidFill>
                  <a:schemeClr val="tx1"/>
                </a:solidFill>
                <a:effectLst/>
                <a:latin typeface="Times New Roman" pitchFamily="18" charset="0"/>
                <a:ea typeface="標楷體" pitchFamily="65" charset="-120"/>
              </a:rPr>
              <a:t>          </a:t>
            </a:r>
            <a:r>
              <a:rPr kumimoji="0" lang="en-US" altLang="zh-TW" sz="2000" dirty="0" smtClean="0">
                <a:solidFill>
                  <a:schemeClr val="tx1"/>
                </a:solidFill>
                <a:effectLst/>
              </a:rPr>
              <a:t> </a:t>
            </a:r>
            <a:r>
              <a:rPr kumimoji="0" lang="en-US" altLang="zh-TW" sz="2000" dirty="0" smtClean="0">
                <a:solidFill>
                  <a:schemeClr val="tx1"/>
                </a:solidFill>
                <a:effectLst/>
                <a:latin typeface="Times New Roman" pitchFamily="18" charset="0"/>
                <a:ea typeface="標楷體" pitchFamily="65" charset="-120"/>
              </a:rPr>
              <a:t>(d) </a:t>
            </a:r>
            <a:r>
              <a:rPr lang="zh-TW" altLang="en-US" sz="2000" dirty="0" smtClean="0">
                <a:solidFill>
                  <a:schemeClr val="tx1"/>
                </a:solidFill>
                <a:effectLst/>
                <a:latin typeface="Times New Roman" pitchFamily="18" charset="0"/>
                <a:ea typeface="標楷體" pitchFamily="65" charset="-120"/>
              </a:rPr>
              <a:t>結果如下： 所有 </a:t>
            </a:r>
            <a:r>
              <a:rPr lang="en-US" altLang="zh-TW" sz="2000" dirty="0" smtClean="0">
                <a:solidFill>
                  <a:schemeClr val="tx1"/>
                </a:solidFill>
                <a:effectLst/>
                <a:latin typeface="Times New Roman" pitchFamily="18" charset="0"/>
                <a:ea typeface="標楷體" pitchFamily="65" charset="-120"/>
              </a:rPr>
              <a:t>Test Cases </a:t>
            </a:r>
            <a:r>
              <a:rPr lang="zh-TW" altLang="en-US" sz="2000" dirty="0" smtClean="0">
                <a:solidFill>
                  <a:schemeClr val="tx1"/>
                </a:solidFill>
                <a:effectLst/>
                <a:latin typeface="Times New Roman" pitchFamily="18" charset="0"/>
                <a:ea typeface="標楷體" pitchFamily="65" charset="-120"/>
              </a:rPr>
              <a:t>通過測試</a:t>
            </a:r>
          </a:p>
        </p:txBody>
      </p:sp>
      <p:graphicFrame>
        <p:nvGraphicFramePr>
          <p:cNvPr id="406530" name="Object 9"/>
          <p:cNvGraphicFramePr>
            <a:graphicFrameLocks noGrp="1" noChangeAspect="1"/>
          </p:cNvGraphicFramePr>
          <p:nvPr>
            <p:ph sz="half" idx="2"/>
          </p:nvPr>
        </p:nvGraphicFramePr>
        <p:xfrm>
          <a:off x="2927351" y="2133601"/>
          <a:ext cx="5939367" cy="4608513"/>
        </p:xfrm>
        <a:graphic>
          <a:graphicData uri="http://schemas.openxmlformats.org/presentationml/2006/ole">
            <mc:AlternateContent xmlns:mc="http://schemas.openxmlformats.org/markup-compatibility/2006">
              <mc:Choice xmlns:v="urn:schemas-microsoft-com:vml" Requires="v">
                <p:oleObj spid="_x0000_s5095" name="點陣圖影像" r:id="rId4" imgW="4667902" imgH="4828571" progId="PBrush">
                  <p:embed/>
                </p:oleObj>
              </mc:Choice>
              <mc:Fallback>
                <p:oleObj name="點陣圖影像" r:id="rId4" imgW="4667902" imgH="4828571" progId="PBrush">
                  <p:embed/>
                  <p:pic>
                    <p:nvPicPr>
                      <p:cNvPr id="0" name="Picture 9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7351" y="2133601"/>
                        <a:ext cx="5939367"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投影片編號版面配置區 5"/>
          <p:cNvSpPr>
            <a:spLocks noGrp="1"/>
          </p:cNvSpPr>
          <p:nvPr>
            <p:ph type="sldNum" sz="quarter" idx="12"/>
          </p:nvPr>
        </p:nvSpPr>
        <p:spPr/>
        <p:txBody>
          <a:bodyPr/>
          <a:lstStyle/>
          <a:p>
            <a:pPr>
              <a:defRPr/>
            </a:pPr>
            <a:fld id="{D2436C74-F76D-4B48-AE1B-ABF44134EA69}" type="slidenum">
              <a:rPr lang="zh-TW" altLang="en-US" smtClean="0"/>
              <a:pPr>
                <a:defRPr/>
              </a:pPr>
              <a:t>485</a:t>
            </a:fld>
            <a:endParaRPr lang="en-US" altLang="zh-TW"/>
          </a:p>
        </p:txBody>
      </p:sp>
      <p:sp>
        <p:nvSpPr>
          <p:cNvPr id="406533" name="Oval 6"/>
          <p:cNvSpPr>
            <a:spLocks noChangeArrowheads="1"/>
          </p:cNvSpPr>
          <p:nvPr/>
        </p:nvSpPr>
        <p:spPr bwMode="auto">
          <a:xfrm>
            <a:off x="2544234" y="3933826"/>
            <a:ext cx="2688167" cy="1223963"/>
          </a:xfrm>
          <a:prstGeom prst="ellipse">
            <a:avLst/>
          </a:prstGeom>
          <a:noFill/>
          <a:ln w="952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TW" altLang="en-US"/>
          </a:p>
        </p:txBody>
      </p:sp>
    </p:spTree>
    <p:extLst>
      <p:ext uri="{BB962C8B-B14F-4D97-AF65-F5344CB8AC3E}">
        <p14:creationId xmlns:p14="http://schemas.microsoft.com/office/powerpoint/2010/main" val="2978543604"/>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3406E72D-9222-435D-9DEC-9495F6CC1275}" type="slidenum">
              <a:rPr lang="zh-TW" altLang="en-US" smtClean="0"/>
              <a:pPr>
                <a:defRPr/>
              </a:pPr>
              <a:t>486</a:t>
            </a:fld>
            <a:endParaRPr lang="en-US" altLang="zh-TW"/>
          </a:p>
        </p:txBody>
      </p:sp>
      <p:sp>
        <p:nvSpPr>
          <p:cNvPr id="69634" name="Rectangle 2"/>
          <p:cNvSpPr>
            <a:spLocks noGrp="1" noChangeArrowheads="1"/>
          </p:cNvSpPr>
          <p:nvPr>
            <p:ph type="title"/>
          </p:nvPr>
        </p:nvSpPr>
        <p:spPr/>
        <p:txBody>
          <a:bodyPr/>
          <a:lstStyle/>
          <a:p>
            <a:pPr eaLnBrk="1" hangingPunct="1">
              <a:defRPr/>
            </a:pPr>
            <a:r>
              <a:rPr lang="en-US" altLang="zh-TW" dirty="0" smtClean="0">
                <a:solidFill>
                  <a:schemeClr val="tx1"/>
                </a:solidFill>
                <a:latin typeface="Times New Roman" pitchFamily="18" charset="0"/>
              </a:rPr>
              <a:t>Unit Testing (Cont.)</a:t>
            </a:r>
            <a:endParaRPr lang="zh-TW" altLang="en-US" dirty="0" smtClean="0">
              <a:solidFill>
                <a:schemeClr val="tx1"/>
              </a:solidFill>
              <a:latin typeface="Times New Roman" pitchFamily="18" charset="0"/>
            </a:endParaRPr>
          </a:p>
        </p:txBody>
      </p:sp>
      <p:sp>
        <p:nvSpPr>
          <p:cNvPr id="69635" name="Rectangle 3"/>
          <p:cNvSpPr>
            <a:spLocks noGrp="1" noChangeArrowheads="1"/>
          </p:cNvSpPr>
          <p:nvPr>
            <p:ph sz="quarter" idx="4294967295"/>
          </p:nvPr>
        </p:nvSpPr>
        <p:spPr>
          <a:xfrm>
            <a:off x="1524000" y="1581912"/>
            <a:ext cx="8534400" cy="3511296"/>
          </a:xfrm>
          <a:prstGeom prst="rect">
            <a:avLst/>
          </a:prstGeom>
        </p:spPr>
        <p:txBody>
          <a:bodyPr>
            <a:normAutofit fontScale="92500" lnSpcReduction="20000"/>
          </a:bodyPr>
          <a:lstStyle/>
          <a:p>
            <a:pPr eaLnBrk="1" hangingPunct="1">
              <a:lnSpc>
                <a:spcPct val="90000"/>
              </a:lnSpc>
              <a:buClr>
                <a:schemeClr val="bg2"/>
              </a:buClr>
              <a:buFontTx/>
              <a:buNone/>
              <a:defRPr/>
            </a:pPr>
            <a:r>
              <a:rPr lang="zh-TW" altLang="en-US" sz="2800" dirty="0" smtClean="0">
                <a:latin typeface="Times New Roman" pitchFamily="18" charset="0"/>
                <a:ea typeface="標楷體" pitchFamily="65" charset="-120"/>
              </a:rPr>
              <a:t> </a:t>
            </a:r>
            <a:r>
              <a:rPr lang="zh-TW" altLang="en-US" sz="2800" dirty="0" smtClean="0">
                <a:solidFill>
                  <a:schemeClr val="tx1"/>
                </a:solidFill>
                <a:latin typeface="Times New Roman" pitchFamily="18" charset="0"/>
                <a:ea typeface="標楷體" pitchFamily="65" charset="-120"/>
              </a:rPr>
              <a:t>假設  </a:t>
            </a:r>
            <a:r>
              <a:rPr lang="en-US" altLang="zh-TW" sz="2800" dirty="0" smtClean="0">
                <a:solidFill>
                  <a:schemeClr val="tx1"/>
                </a:solidFill>
                <a:latin typeface="Times New Roman" pitchFamily="18" charset="0"/>
                <a:ea typeface="標楷體" pitchFamily="65" charset="-120"/>
              </a:rPr>
              <a:t>test case1 </a:t>
            </a:r>
            <a:r>
              <a:rPr lang="zh-TW" altLang="en-US" sz="2800" dirty="0" smtClean="0">
                <a:solidFill>
                  <a:schemeClr val="tx1"/>
                </a:solidFill>
                <a:latin typeface="Times New Roman" pitchFamily="18" charset="0"/>
                <a:ea typeface="標楷體" pitchFamily="65" charset="-120"/>
              </a:rPr>
              <a:t>改成：</a:t>
            </a:r>
          </a:p>
          <a:p>
            <a:pPr eaLnBrk="1" hangingPunct="1">
              <a:lnSpc>
                <a:spcPct val="90000"/>
              </a:lnSpc>
              <a:buFont typeface="Wingdings" pitchFamily="2" charset="2"/>
              <a:buNone/>
              <a:defRPr/>
            </a:pP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public void testSort1() {</a:t>
            </a: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a:t>
            </a:r>
            <a:r>
              <a:rPr lang="en-US" altLang="zh-TW" sz="2800" dirty="0" err="1" smtClean="0">
                <a:solidFill>
                  <a:schemeClr val="tx1"/>
                </a:solidFill>
                <a:latin typeface="Times New Roman" pitchFamily="18" charset="0"/>
                <a:ea typeface="標楷體" pitchFamily="65" charset="-120"/>
              </a:rPr>
              <a:t>int</a:t>
            </a:r>
            <a:r>
              <a:rPr lang="en-US" altLang="zh-TW" sz="2800" dirty="0" smtClean="0">
                <a:solidFill>
                  <a:schemeClr val="tx1"/>
                </a:solidFill>
                <a:latin typeface="Times New Roman" pitchFamily="18" charset="0"/>
                <a:ea typeface="標楷體" pitchFamily="65" charset="-120"/>
              </a:rPr>
              <a:t> input[] = {3,1,4,2}, </a:t>
            </a: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expected[] = {2,1,3,4};   //</a:t>
            </a:r>
            <a:r>
              <a:rPr lang="zh-TW" altLang="en-US" sz="2800" dirty="0" smtClean="0">
                <a:solidFill>
                  <a:schemeClr val="tx1"/>
                </a:solidFill>
                <a:latin typeface="Times New Roman" pitchFamily="18" charset="0"/>
                <a:ea typeface="標楷體" pitchFamily="65" charset="-120"/>
              </a:rPr>
              <a:t>錯了！應是</a:t>
            </a:r>
            <a:r>
              <a:rPr lang="en-US" altLang="zh-TW" sz="2800" dirty="0" smtClean="0">
                <a:solidFill>
                  <a:schemeClr val="tx1"/>
                </a:solidFill>
                <a:latin typeface="Times New Roman" pitchFamily="18" charset="0"/>
                <a:ea typeface="標楷體" pitchFamily="65" charset="-120"/>
              </a:rPr>
              <a:t>1, 2, 3, 4</a:t>
            </a: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a:t>
            </a:r>
            <a:r>
              <a:rPr lang="en-US" altLang="zh-TW" sz="2800" dirty="0" err="1" smtClean="0">
                <a:solidFill>
                  <a:schemeClr val="tx1"/>
                </a:solidFill>
                <a:latin typeface="Times New Roman" pitchFamily="18" charset="0"/>
                <a:ea typeface="標楷體" pitchFamily="65" charset="-120"/>
              </a:rPr>
              <a:t>int</a:t>
            </a:r>
            <a:r>
              <a:rPr lang="en-US" altLang="zh-TW" sz="2800" dirty="0" smtClean="0">
                <a:solidFill>
                  <a:schemeClr val="tx1"/>
                </a:solidFill>
                <a:latin typeface="Times New Roman" pitchFamily="18" charset="0"/>
                <a:ea typeface="標楷體" pitchFamily="65" charset="-120"/>
              </a:rPr>
              <a:t> result[];</a:t>
            </a:r>
          </a:p>
          <a:p>
            <a:pPr eaLnBrk="1" hangingPunct="1">
              <a:lnSpc>
                <a:spcPct val="90000"/>
              </a:lnSpc>
              <a:buFont typeface="Wingdings" pitchFamily="2" charset="2"/>
              <a:buNone/>
              <a:defRPr/>
            </a:pPr>
            <a:endParaRPr lang="en-US" altLang="zh-TW" sz="2800" dirty="0" smtClean="0">
              <a:solidFill>
                <a:schemeClr val="tx1"/>
              </a:solidFill>
              <a:latin typeface="Times New Roman" pitchFamily="18" charset="0"/>
              <a:ea typeface="標楷體" pitchFamily="65" charset="-120"/>
            </a:endParaRP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a:t>
            </a:r>
            <a:r>
              <a:rPr lang="en-US" altLang="zh-TW" sz="2800" dirty="0" err="1" smtClean="0">
                <a:solidFill>
                  <a:schemeClr val="tx1"/>
                </a:solidFill>
                <a:latin typeface="Times New Roman" pitchFamily="18" charset="0"/>
                <a:ea typeface="標楷體" pitchFamily="65" charset="-120"/>
              </a:rPr>
              <a:t>mySort</a:t>
            </a:r>
            <a:r>
              <a:rPr lang="en-US" altLang="zh-TW" sz="2800" dirty="0" smtClean="0">
                <a:solidFill>
                  <a:schemeClr val="tx1"/>
                </a:solidFill>
                <a:latin typeface="Times New Roman" pitchFamily="18" charset="0"/>
                <a:ea typeface="標楷體" pitchFamily="65" charset="-120"/>
              </a:rPr>
              <a:t> </a:t>
            </a:r>
            <a:r>
              <a:rPr lang="en-US" altLang="zh-TW" sz="2800" dirty="0" err="1" smtClean="0">
                <a:solidFill>
                  <a:schemeClr val="tx1"/>
                </a:solidFill>
                <a:latin typeface="Times New Roman" pitchFamily="18" charset="0"/>
                <a:ea typeface="標楷體" pitchFamily="65" charset="-120"/>
              </a:rPr>
              <a:t>obj</a:t>
            </a:r>
            <a:r>
              <a:rPr lang="en-US" altLang="zh-TW" sz="2800" dirty="0" smtClean="0">
                <a:solidFill>
                  <a:schemeClr val="tx1"/>
                </a:solidFill>
                <a:latin typeface="Times New Roman" pitchFamily="18" charset="0"/>
                <a:ea typeface="標楷體" pitchFamily="65" charset="-120"/>
              </a:rPr>
              <a:t> = new </a:t>
            </a:r>
            <a:r>
              <a:rPr lang="en-US" altLang="zh-TW" sz="2800" dirty="0" err="1" smtClean="0">
                <a:solidFill>
                  <a:schemeClr val="tx1"/>
                </a:solidFill>
                <a:latin typeface="Times New Roman" pitchFamily="18" charset="0"/>
                <a:ea typeface="標楷體" pitchFamily="65" charset="-120"/>
              </a:rPr>
              <a:t>mySort</a:t>
            </a:r>
            <a:r>
              <a:rPr lang="en-US" altLang="zh-TW" sz="2800" dirty="0" smtClean="0">
                <a:solidFill>
                  <a:schemeClr val="tx1"/>
                </a:solidFill>
                <a:latin typeface="Times New Roman" pitchFamily="18" charset="0"/>
                <a:ea typeface="標楷體" pitchFamily="65" charset="-120"/>
              </a:rPr>
              <a:t>(input); result = </a:t>
            </a:r>
            <a:r>
              <a:rPr lang="en-US" altLang="zh-TW" sz="2800" dirty="0" err="1" smtClean="0">
                <a:solidFill>
                  <a:schemeClr val="tx1"/>
                </a:solidFill>
                <a:latin typeface="Times New Roman" pitchFamily="18" charset="0"/>
                <a:ea typeface="標楷體" pitchFamily="65" charset="-120"/>
              </a:rPr>
              <a:t>obj.sort</a:t>
            </a:r>
            <a:r>
              <a:rPr lang="en-US" altLang="zh-TW" sz="2800" dirty="0" smtClean="0">
                <a:solidFill>
                  <a:schemeClr val="tx1"/>
                </a:solidFill>
                <a:latin typeface="Times New Roman" pitchFamily="18" charset="0"/>
                <a:ea typeface="標楷體" pitchFamily="65" charset="-120"/>
              </a:rPr>
              <a:t>();</a:t>
            </a:r>
          </a:p>
          <a:p>
            <a:pPr eaLnBrk="1" hangingPunct="1">
              <a:lnSpc>
                <a:spcPct val="90000"/>
              </a:lnSpc>
              <a:buFont typeface="Wingdings" pitchFamily="2" charset="2"/>
              <a:buNone/>
              <a:defRPr/>
            </a:pPr>
            <a:r>
              <a:rPr lang="en-US" altLang="zh-TW" sz="2800" dirty="0" smtClean="0">
                <a:latin typeface="Times New Roman" pitchFamily="18" charset="0"/>
                <a:ea typeface="標楷體" pitchFamily="65" charset="-120"/>
              </a:rPr>
              <a:t>   </a:t>
            </a:r>
            <a:r>
              <a:rPr lang="en-US" altLang="zh-TW" sz="2800" dirty="0" err="1" smtClean="0">
                <a:solidFill>
                  <a:srgbClr val="FF0000"/>
                </a:solidFill>
                <a:latin typeface="Times New Roman" pitchFamily="18" charset="0"/>
                <a:ea typeface="標楷體" pitchFamily="65" charset="-120"/>
              </a:rPr>
              <a:t>assertEquals</a:t>
            </a:r>
            <a:r>
              <a:rPr lang="en-US" altLang="zh-TW" sz="2800" dirty="0" smtClean="0">
                <a:solidFill>
                  <a:srgbClr val="FF0000"/>
                </a:solidFill>
                <a:latin typeface="Times New Roman" pitchFamily="18" charset="0"/>
                <a:ea typeface="標楷體" pitchFamily="65" charset="-120"/>
              </a:rPr>
              <a:t> (</a:t>
            </a:r>
            <a:r>
              <a:rPr lang="en-US" altLang="zh-TW" sz="2800" dirty="0" err="1" smtClean="0">
                <a:solidFill>
                  <a:srgbClr val="FF0000"/>
                </a:solidFill>
                <a:latin typeface="Times New Roman" pitchFamily="18" charset="0"/>
                <a:ea typeface="標楷體" pitchFamily="65" charset="-120"/>
              </a:rPr>
              <a:t>toString</a:t>
            </a:r>
            <a:r>
              <a:rPr lang="en-US" altLang="zh-TW" sz="2800" dirty="0" smtClean="0">
                <a:solidFill>
                  <a:srgbClr val="FF0000"/>
                </a:solidFill>
                <a:latin typeface="Times New Roman" pitchFamily="18" charset="0"/>
                <a:ea typeface="標楷體" pitchFamily="65" charset="-120"/>
              </a:rPr>
              <a:t>(result), </a:t>
            </a:r>
            <a:r>
              <a:rPr lang="en-US" altLang="zh-TW" sz="2800" dirty="0" err="1" smtClean="0">
                <a:solidFill>
                  <a:srgbClr val="FF0000"/>
                </a:solidFill>
                <a:latin typeface="Times New Roman" pitchFamily="18" charset="0"/>
                <a:ea typeface="標楷體" pitchFamily="65" charset="-120"/>
              </a:rPr>
              <a:t>toString</a:t>
            </a:r>
            <a:r>
              <a:rPr lang="en-US" altLang="zh-TW" sz="2800" dirty="0" smtClean="0">
                <a:solidFill>
                  <a:srgbClr val="FF0000"/>
                </a:solidFill>
                <a:latin typeface="Times New Roman" pitchFamily="18" charset="0"/>
                <a:ea typeface="標楷體" pitchFamily="65" charset="-120"/>
              </a:rPr>
              <a:t>(expected));</a:t>
            </a: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a:t>
            </a:r>
            <a:endParaRPr lang="zh-TW" altLang="en-US" sz="28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1270924917"/>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US" altLang="zh-TW" smtClean="0">
                <a:solidFill>
                  <a:schemeClr val="tx1"/>
                </a:solidFill>
                <a:latin typeface="Times New Roman" pitchFamily="18" charset="0"/>
              </a:rPr>
              <a:t>Unit Testing (Cont.)</a:t>
            </a:r>
            <a:endParaRPr lang="zh-TW" altLang="en-US" smtClean="0">
              <a:solidFill>
                <a:schemeClr val="tx1"/>
              </a:solidFill>
              <a:latin typeface="Times New Roman" pitchFamily="18" charset="0"/>
            </a:endParaRPr>
          </a:p>
        </p:txBody>
      </p:sp>
      <p:sp>
        <p:nvSpPr>
          <p:cNvPr id="70659" name="Rectangle 3"/>
          <p:cNvSpPr>
            <a:spLocks noGrp="1" noChangeArrowheads="1"/>
          </p:cNvSpPr>
          <p:nvPr>
            <p:ph type="body" sz="half" idx="1"/>
          </p:nvPr>
        </p:nvSpPr>
        <p:spPr>
          <a:xfrm>
            <a:off x="624417" y="1341439"/>
            <a:ext cx="11150600" cy="4530725"/>
          </a:xfrm>
        </p:spPr>
        <p:txBody>
          <a:bodyPr/>
          <a:lstStyle/>
          <a:p>
            <a:pPr eaLnBrk="1" hangingPunct="1">
              <a:spcBef>
                <a:spcPct val="0"/>
              </a:spcBef>
              <a:buClrTx/>
              <a:buSzTx/>
              <a:buFontTx/>
              <a:buNone/>
              <a:defRPr/>
            </a:pPr>
            <a:r>
              <a:rPr lang="zh-TW" altLang="en-US" sz="2800" smtClean="0">
                <a:solidFill>
                  <a:schemeClr val="tx1"/>
                </a:solidFill>
                <a:effectLst/>
                <a:latin typeface="Times New Roman" pitchFamily="18" charset="0"/>
                <a:ea typeface="標楷體" pitchFamily="65" charset="-120"/>
              </a:rPr>
              <a:t>   </a:t>
            </a:r>
            <a:r>
              <a:rPr lang="zh-TW" altLang="en-US" sz="2000" smtClean="0">
                <a:solidFill>
                  <a:schemeClr val="tx1"/>
                </a:solidFill>
                <a:effectLst/>
                <a:latin typeface="Times New Roman" pitchFamily="18" charset="0"/>
                <a:ea typeface="標楷體" pitchFamily="65" charset="-120"/>
              </a:rPr>
              <a:t>重編譯</a:t>
            </a:r>
            <a:r>
              <a:rPr lang="en-US" altLang="zh-TW" sz="2000" smtClean="0">
                <a:solidFill>
                  <a:schemeClr val="tx1"/>
                </a:solidFill>
                <a:effectLst/>
                <a:latin typeface="Times New Roman" pitchFamily="18" charset="0"/>
                <a:ea typeface="標楷體" pitchFamily="65" charset="-120"/>
              </a:rPr>
              <a:t>TestmySort</a:t>
            </a:r>
            <a:r>
              <a:rPr lang="zh-TW" altLang="en-US" sz="2000" smtClean="0">
                <a:solidFill>
                  <a:schemeClr val="tx1"/>
                </a:solidFill>
                <a:effectLst/>
                <a:latin typeface="Times New Roman" pitchFamily="18" charset="0"/>
                <a:ea typeface="標楷體" pitchFamily="65" charset="-120"/>
              </a:rPr>
              <a:t>，再執行</a:t>
            </a:r>
            <a:r>
              <a:rPr lang="en-US" altLang="zh-TW" sz="2000" smtClean="0">
                <a:solidFill>
                  <a:schemeClr val="tx1"/>
                </a:solidFill>
                <a:effectLst/>
                <a:latin typeface="Times New Roman" pitchFamily="18" charset="0"/>
                <a:ea typeface="標楷體" pitchFamily="65" charset="-120"/>
              </a:rPr>
              <a:t>Testing</a:t>
            </a:r>
            <a:r>
              <a:rPr lang="zh-TW" altLang="en-US" sz="2000" smtClean="0">
                <a:solidFill>
                  <a:schemeClr val="tx1"/>
                </a:solidFill>
                <a:effectLst/>
                <a:latin typeface="Times New Roman" pitchFamily="18" charset="0"/>
                <a:ea typeface="標楷體" pitchFamily="65" charset="-120"/>
              </a:rPr>
              <a:t>，結果如下</a:t>
            </a:r>
            <a:r>
              <a:rPr lang="en-US" altLang="zh-TW" sz="2000" smtClean="0">
                <a:solidFill>
                  <a:schemeClr val="tx1"/>
                </a:solidFill>
                <a:effectLst/>
                <a:latin typeface="Times New Roman" pitchFamily="18" charset="0"/>
                <a:ea typeface="標楷體" pitchFamily="65" charset="-120"/>
              </a:rPr>
              <a:t>:</a:t>
            </a:r>
          </a:p>
          <a:p>
            <a:pPr eaLnBrk="1" hangingPunct="1">
              <a:defRPr/>
            </a:pPr>
            <a:endParaRPr lang="zh-TW" altLang="en-US" sz="2800" smtClean="0">
              <a:solidFill>
                <a:schemeClr val="tx1"/>
              </a:solidFill>
            </a:endParaRPr>
          </a:p>
        </p:txBody>
      </p:sp>
      <p:graphicFrame>
        <p:nvGraphicFramePr>
          <p:cNvPr id="408578" name="Object 9"/>
          <p:cNvGraphicFramePr>
            <a:graphicFrameLocks noGrp="1" noChangeAspect="1"/>
          </p:cNvGraphicFramePr>
          <p:nvPr>
            <p:ph sz="half" idx="2"/>
            <p:extLst>
              <p:ext uri="{D42A27DB-BD31-4B8C-83A1-F6EECF244321}">
                <p14:modId xmlns:p14="http://schemas.microsoft.com/office/powerpoint/2010/main" val="1997200745"/>
              </p:ext>
            </p:extLst>
          </p:nvPr>
        </p:nvGraphicFramePr>
        <p:xfrm>
          <a:off x="4690872" y="1749540"/>
          <a:ext cx="6248062" cy="4848110"/>
        </p:xfrm>
        <a:graphic>
          <a:graphicData uri="http://schemas.openxmlformats.org/presentationml/2006/ole">
            <mc:AlternateContent xmlns:mc="http://schemas.openxmlformats.org/markup-compatibility/2006">
              <mc:Choice xmlns:v="urn:schemas-microsoft-com:vml" Requires="v">
                <p:oleObj spid="_x0000_s6119" name="點陣圖影像" r:id="rId4" imgW="4657143" imgH="4819048" progId="PBrush">
                  <p:embed/>
                </p:oleObj>
              </mc:Choice>
              <mc:Fallback>
                <p:oleObj name="點陣圖影像" r:id="rId4" imgW="4657143" imgH="4819048" progId="PBrush">
                  <p:embed/>
                  <p:pic>
                    <p:nvPicPr>
                      <p:cNvPr id="0" name="Picture 9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0872" y="1749540"/>
                        <a:ext cx="6248062" cy="48481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投影片編號版面配置區 6"/>
          <p:cNvSpPr>
            <a:spLocks noGrp="1"/>
          </p:cNvSpPr>
          <p:nvPr>
            <p:ph type="sldNum" sz="quarter" idx="12"/>
          </p:nvPr>
        </p:nvSpPr>
        <p:spPr/>
        <p:txBody>
          <a:bodyPr/>
          <a:lstStyle/>
          <a:p>
            <a:pPr>
              <a:defRPr/>
            </a:pPr>
            <a:fld id="{094423F2-FFDA-4D57-978D-4A3977EB93CF}" type="slidenum">
              <a:rPr lang="zh-TW" altLang="en-US" smtClean="0">
                <a:solidFill>
                  <a:schemeClr val="tx1"/>
                </a:solidFill>
              </a:rPr>
              <a:pPr>
                <a:defRPr/>
              </a:pPr>
              <a:t>487</a:t>
            </a:fld>
            <a:endParaRPr lang="en-US" altLang="zh-TW">
              <a:solidFill>
                <a:schemeClr val="tx1"/>
              </a:solidFill>
            </a:endParaRPr>
          </a:p>
        </p:txBody>
      </p:sp>
      <p:sp>
        <p:nvSpPr>
          <p:cNvPr id="70660" name="Text Box 4"/>
          <p:cNvSpPr txBox="1">
            <a:spLocks noChangeArrowheads="1"/>
          </p:cNvSpPr>
          <p:nvPr/>
        </p:nvSpPr>
        <p:spPr bwMode="auto">
          <a:xfrm>
            <a:off x="814917" y="2133601"/>
            <a:ext cx="236475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2000">
                <a:latin typeface="標楷體" pitchFamily="65" charset="-120"/>
                <a:ea typeface="標楷體" pitchFamily="65" charset="-120"/>
              </a:rPr>
              <a:t>實際結果是</a:t>
            </a:r>
            <a:r>
              <a:rPr lang="en-US" altLang="zh-TW" sz="2000">
                <a:latin typeface="標楷體" pitchFamily="65" charset="-120"/>
                <a:ea typeface="標楷體" pitchFamily="65" charset="-120"/>
              </a:rPr>
              <a:t>:</a:t>
            </a:r>
          </a:p>
          <a:p>
            <a:pPr eaLnBrk="1" hangingPunct="1"/>
            <a:r>
              <a:rPr lang="en-US" altLang="zh-TW" sz="2000">
                <a:latin typeface="標楷體" pitchFamily="65" charset="-120"/>
                <a:ea typeface="標楷體" pitchFamily="65" charset="-120"/>
              </a:rPr>
              <a:t>    1,2,3,4 </a:t>
            </a:r>
          </a:p>
          <a:p>
            <a:pPr eaLnBrk="1" hangingPunct="1"/>
            <a:r>
              <a:rPr lang="zh-TW" altLang="en-US" sz="2000">
                <a:latin typeface="標楷體" pitchFamily="65" charset="-120"/>
                <a:ea typeface="標楷體" pitchFamily="65" charset="-120"/>
              </a:rPr>
              <a:t>但 </a:t>
            </a:r>
            <a:r>
              <a:rPr lang="en-US" altLang="zh-TW" sz="2000">
                <a:latin typeface="標楷體" pitchFamily="65" charset="-120"/>
                <a:ea typeface="標楷體" pitchFamily="65" charset="-120"/>
              </a:rPr>
              <a:t>test case 1 </a:t>
            </a:r>
            <a:r>
              <a:rPr lang="zh-TW" altLang="en-US" sz="2000">
                <a:latin typeface="標楷體" pitchFamily="65" charset="-120"/>
                <a:ea typeface="標楷體" pitchFamily="65" charset="-120"/>
              </a:rPr>
              <a:t>中</a:t>
            </a:r>
          </a:p>
          <a:p>
            <a:pPr eaLnBrk="1" hangingPunct="1"/>
            <a:r>
              <a:rPr lang="zh-TW" altLang="en-US" sz="2000">
                <a:latin typeface="標楷體" pitchFamily="65" charset="-120"/>
                <a:ea typeface="標楷體" pitchFamily="65" charset="-120"/>
              </a:rPr>
              <a:t>預期結果是</a:t>
            </a:r>
            <a:r>
              <a:rPr lang="en-US" altLang="zh-TW" sz="2000">
                <a:latin typeface="標楷體" pitchFamily="65" charset="-120"/>
                <a:ea typeface="標楷體" pitchFamily="65" charset="-120"/>
              </a:rPr>
              <a:t>:</a:t>
            </a:r>
          </a:p>
          <a:p>
            <a:pPr eaLnBrk="1" hangingPunct="1"/>
            <a:r>
              <a:rPr lang="en-US" altLang="zh-TW" sz="2000">
                <a:latin typeface="標楷體" pitchFamily="65" charset="-120"/>
                <a:ea typeface="標楷體" pitchFamily="65" charset="-120"/>
              </a:rPr>
              <a:t>    2,1,3,4</a:t>
            </a:r>
            <a:r>
              <a:rPr lang="zh-TW" altLang="en-US" sz="2000">
                <a:latin typeface="標楷體" pitchFamily="65" charset="-120"/>
                <a:ea typeface="標楷體" pitchFamily="65" charset="-120"/>
              </a:rPr>
              <a:t>，</a:t>
            </a:r>
          </a:p>
          <a:p>
            <a:pPr eaLnBrk="1" hangingPunct="1"/>
            <a:endParaRPr lang="zh-TW" altLang="en-US" sz="2000">
              <a:latin typeface="標楷體" pitchFamily="65" charset="-120"/>
              <a:ea typeface="標楷體" pitchFamily="65" charset="-120"/>
            </a:endParaRPr>
          </a:p>
          <a:p>
            <a:pPr eaLnBrk="1" hangingPunct="1"/>
            <a:r>
              <a:rPr lang="zh-TW" altLang="en-US" sz="2000">
                <a:latin typeface="標楷體" pitchFamily="65" charset="-120"/>
                <a:ea typeface="標楷體" pitchFamily="65" charset="-120"/>
              </a:rPr>
              <a:t>比對結果，</a:t>
            </a:r>
            <a:r>
              <a:rPr lang="zh-TW" altLang="en-US" sz="2000" b="1">
                <a:latin typeface="新細明體" charset="-120"/>
              </a:rPr>
              <a:t>錯誤</a:t>
            </a:r>
            <a:r>
              <a:rPr lang="en-US" altLang="zh-TW" sz="2000" b="1">
                <a:latin typeface="新細明體" charset="-120"/>
              </a:rPr>
              <a:t>!</a:t>
            </a:r>
          </a:p>
        </p:txBody>
      </p:sp>
      <p:sp>
        <p:nvSpPr>
          <p:cNvPr id="70662" name="Line 6"/>
          <p:cNvSpPr>
            <a:spLocks noChangeShapeType="1"/>
          </p:cNvSpPr>
          <p:nvPr/>
        </p:nvSpPr>
        <p:spPr bwMode="auto">
          <a:xfrm flipV="1">
            <a:off x="2871216" y="4078224"/>
            <a:ext cx="1801367" cy="142939"/>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TW" altLang="en-US"/>
          </a:p>
        </p:txBody>
      </p:sp>
    </p:spTree>
    <p:extLst>
      <p:ext uri="{BB962C8B-B14F-4D97-AF65-F5344CB8AC3E}">
        <p14:creationId xmlns:p14="http://schemas.microsoft.com/office/powerpoint/2010/main" val="1240460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box(in)">
                                      <p:cBhvr>
                                        <p:cTn id="7" dur="500"/>
                                        <p:tgtEl>
                                          <p:spTgt spid="70660"/>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70662"/>
                                        </p:tgtEl>
                                        <p:attrNameLst>
                                          <p:attrName>style.visibility</p:attrName>
                                        </p:attrNameLst>
                                      </p:cBhvr>
                                      <p:to>
                                        <p:strVal val="visible"/>
                                      </p:to>
                                    </p:set>
                                    <p:animEffect transition="in" filter="box(in)">
                                      <p:cBhvr>
                                        <p:cTn id="11" dur="500"/>
                                        <p:tgtEl>
                                          <p:spTgt spid="70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p:bldP spid="70662" grpId="0" animBg="1"/>
    </p:bld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altLang="zh-TW" smtClean="0">
                <a:solidFill>
                  <a:schemeClr val="tx1"/>
                </a:solidFill>
                <a:latin typeface="Times New Roman" pitchFamily="18" charset="0"/>
              </a:rPr>
              <a:t>Unit Testing (Cont.)</a:t>
            </a:r>
            <a:endParaRPr lang="zh-TW" altLang="en-US" smtClean="0">
              <a:solidFill>
                <a:schemeClr val="tx1"/>
              </a:solidFill>
              <a:latin typeface="Times New Roman" pitchFamily="18" charset="0"/>
            </a:endParaRPr>
          </a:p>
        </p:txBody>
      </p:sp>
      <p:sp>
        <p:nvSpPr>
          <p:cNvPr id="409604" name="Rectangle 3"/>
          <p:cNvSpPr>
            <a:spLocks noGrp="1" noChangeArrowheads="1"/>
          </p:cNvSpPr>
          <p:nvPr>
            <p:ph type="body" sz="half" idx="1"/>
          </p:nvPr>
        </p:nvSpPr>
        <p:spPr>
          <a:xfrm>
            <a:off x="624417" y="2708276"/>
            <a:ext cx="5384800" cy="3565525"/>
          </a:xfrm>
        </p:spPr>
        <p:txBody>
          <a:bodyPr/>
          <a:lstStyle/>
          <a:p>
            <a:pPr eaLnBrk="1" hangingPunct="1"/>
            <a:r>
              <a:rPr lang="en-US" altLang="zh-TW" sz="1800" smtClean="0">
                <a:solidFill>
                  <a:schemeClr val="tx1"/>
                </a:solidFill>
                <a:effectLst/>
                <a:latin typeface="Times New Roman" pitchFamily="18" charset="0"/>
                <a:ea typeface="標楷體" pitchFamily="65" charset="-120"/>
              </a:rPr>
              <a:t>Test case 1 </a:t>
            </a:r>
            <a:r>
              <a:rPr lang="zh-TW" altLang="en-US" sz="1800" smtClean="0">
                <a:solidFill>
                  <a:schemeClr val="tx1"/>
                </a:solidFill>
                <a:effectLst/>
                <a:latin typeface="Times New Roman" pitchFamily="18" charset="0"/>
                <a:ea typeface="標楷體" pitchFamily="65" charset="-120"/>
              </a:rPr>
              <a:t>錯誤</a:t>
            </a:r>
          </a:p>
          <a:p>
            <a:pPr eaLnBrk="1" hangingPunct="1"/>
            <a:r>
              <a:rPr lang="en-US" altLang="zh-TW" sz="1800" smtClean="0">
                <a:solidFill>
                  <a:schemeClr val="tx1"/>
                </a:solidFill>
                <a:effectLst/>
                <a:latin typeface="Times New Roman" pitchFamily="18" charset="0"/>
                <a:ea typeface="標楷體" pitchFamily="65" charset="-120"/>
              </a:rPr>
              <a:t>Test case 2 </a:t>
            </a:r>
            <a:r>
              <a:rPr lang="zh-TW" altLang="en-US" sz="1800" smtClean="0">
                <a:solidFill>
                  <a:schemeClr val="tx1"/>
                </a:solidFill>
                <a:effectLst/>
                <a:latin typeface="Times New Roman" pitchFamily="18" charset="0"/>
                <a:ea typeface="標楷體" pitchFamily="65" charset="-120"/>
              </a:rPr>
              <a:t>正確</a:t>
            </a:r>
          </a:p>
          <a:p>
            <a:pPr eaLnBrk="1" hangingPunct="1"/>
            <a:r>
              <a:rPr lang="en-US" altLang="zh-TW" sz="1800" smtClean="0">
                <a:solidFill>
                  <a:schemeClr val="tx1"/>
                </a:solidFill>
                <a:effectLst/>
                <a:latin typeface="Times New Roman" pitchFamily="18" charset="0"/>
                <a:ea typeface="標楷體" pitchFamily="65" charset="-120"/>
              </a:rPr>
              <a:t>Test case 3 </a:t>
            </a:r>
            <a:r>
              <a:rPr lang="zh-TW" altLang="en-US" sz="1800" smtClean="0">
                <a:solidFill>
                  <a:schemeClr val="tx1"/>
                </a:solidFill>
                <a:effectLst/>
                <a:latin typeface="Times New Roman" pitchFamily="18" charset="0"/>
                <a:ea typeface="標楷體" pitchFamily="65" charset="-120"/>
              </a:rPr>
              <a:t>正確</a:t>
            </a:r>
          </a:p>
        </p:txBody>
      </p:sp>
      <p:graphicFrame>
        <p:nvGraphicFramePr>
          <p:cNvPr id="409602" name="Object 7"/>
          <p:cNvGraphicFramePr>
            <a:graphicFrameLocks noGrp="1" noChangeAspect="1"/>
          </p:cNvGraphicFramePr>
          <p:nvPr>
            <p:ph sz="half" idx="2"/>
          </p:nvPr>
        </p:nvGraphicFramePr>
        <p:xfrm>
          <a:off x="5031318" y="1700214"/>
          <a:ext cx="6352116" cy="4968875"/>
        </p:xfrm>
        <a:graphic>
          <a:graphicData uri="http://schemas.openxmlformats.org/presentationml/2006/ole">
            <mc:AlternateContent xmlns:mc="http://schemas.openxmlformats.org/markup-compatibility/2006">
              <mc:Choice xmlns:v="urn:schemas-microsoft-com:vml" Requires="v">
                <p:oleObj spid="_x0000_s7143" name="點陣圖影像" r:id="rId4" imgW="4648849" imgH="4847619" progId="PBrush">
                  <p:embed/>
                </p:oleObj>
              </mc:Choice>
              <mc:Fallback>
                <p:oleObj name="點陣圖影像" r:id="rId4" imgW="4648849" imgH="4847619" progId="PBrush">
                  <p:embed/>
                  <p:pic>
                    <p:nvPicPr>
                      <p:cNvPr id="0" name="Picture 9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1318" y="1700214"/>
                        <a:ext cx="6352116"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投影片編號版面配置區 5"/>
          <p:cNvSpPr>
            <a:spLocks noGrp="1"/>
          </p:cNvSpPr>
          <p:nvPr>
            <p:ph type="sldNum" sz="quarter" idx="12"/>
          </p:nvPr>
        </p:nvSpPr>
        <p:spPr/>
        <p:txBody>
          <a:bodyPr/>
          <a:lstStyle/>
          <a:p>
            <a:pPr>
              <a:defRPr/>
            </a:pPr>
            <a:fld id="{C1FA2357-3AD5-4B26-8006-4B847473AF10}" type="slidenum">
              <a:rPr lang="zh-TW" altLang="en-US" smtClean="0">
                <a:solidFill>
                  <a:schemeClr val="tx1"/>
                </a:solidFill>
              </a:rPr>
              <a:pPr>
                <a:defRPr/>
              </a:pPr>
              <a:t>488</a:t>
            </a:fld>
            <a:endParaRPr lang="en-US" altLang="zh-TW">
              <a:solidFill>
                <a:schemeClr val="tx1"/>
              </a:solidFill>
            </a:endParaRPr>
          </a:p>
        </p:txBody>
      </p:sp>
      <p:sp>
        <p:nvSpPr>
          <p:cNvPr id="71686" name="Line 6"/>
          <p:cNvSpPr>
            <a:spLocks noChangeShapeType="1"/>
          </p:cNvSpPr>
          <p:nvPr/>
        </p:nvSpPr>
        <p:spPr bwMode="auto">
          <a:xfrm>
            <a:off x="2651760" y="3172969"/>
            <a:ext cx="2816352" cy="1380744"/>
          </a:xfrm>
          <a:prstGeom prst="line">
            <a:avLst/>
          </a:prstGeom>
          <a:noFill/>
          <a:ln w="508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zh-TW" altLang="en-US"/>
          </a:p>
        </p:txBody>
      </p:sp>
    </p:spTree>
    <p:extLst>
      <p:ext uri="{BB962C8B-B14F-4D97-AF65-F5344CB8AC3E}">
        <p14:creationId xmlns:p14="http://schemas.microsoft.com/office/powerpoint/2010/main" val="309097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71686"/>
                                        </p:tgtEl>
                                        <p:attrNameLst>
                                          <p:attrName>style.visibility</p:attrName>
                                        </p:attrNameLst>
                                      </p:cBhvr>
                                      <p:to>
                                        <p:strVal val="visible"/>
                                      </p:to>
                                    </p:set>
                                    <p:animEffect transition="in" filter="box(in)">
                                      <p:cBhvr>
                                        <p:cTn id="7" dur="500"/>
                                        <p:tgtEl>
                                          <p:spTgt spid="71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6" grpId="0" animBg="1"/>
    </p:bld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EF528E1-A71B-49DB-BADB-DD0D3521E308}" type="slidenum">
              <a:rPr lang="zh-TW" altLang="en-US" smtClean="0">
                <a:solidFill>
                  <a:schemeClr val="tx1"/>
                </a:solidFill>
              </a:rPr>
              <a:pPr>
                <a:defRPr/>
              </a:pPr>
              <a:t>489</a:t>
            </a:fld>
            <a:endParaRPr lang="en-US" altLang="zh-TW">
              <a:solidFill>
                <a:schemeClr val="tx1"/>
              </a:solidFill>
            </a:endParaRPr>
          </a:p>
        </p:txBody>
      </p:sp>
      <p:sp>
        <p:nvSpPr>
          <p:cNvPr id="13316" name="Rectangle 4"/>
          <p:cNvSpPr>
            <a:spLocks noGrp="1" noChangeArrowheads="1"/>
          </p:cNvSpPr>
          <p:nvPr>
            <p:ph type="title"/>
          </p:nvPr>
        </p:nvSpPr>
        <p:spPr>
          <a:xfrm>
            <a:off x="609600" y="277813"/>
            <a:ext cx="10972800" cy="1566862"/>
          </a:xfrm>
        </p:spPr>
        <p:txBody>
          <a:bodyPr/>
          <a:lstStyle/>
          <a:p>
            <a:pPr eaLnBrk="1" hangingPunct="1">
              <a:defRPr/>
            </a:pPr>
            <a:r>
              <a:rPr lang="zh-TW" altLang="en-US" sz="5400" dirty="0" smtClean="0">
                <a:solidFill>
                  <a:schemeClr val="tx1"/>
                </a:solidFill>
                <a:latin typeface="Times New Roman" pitchFamily="18" charset="0"/>
                <a:ea typeface="標楷體" pitchFamily="65" charset="-120"/>
              </a:rPr>
              <a:t> </a:t>
            </a:r>
            <a:r>
              <a:rPr lang="en-US" altLang="zh-TW" dirty="0" smtClean="0">
                <a:solidFill>
                  <a:schemeClr val="tx1"/>
                </a:solidFill>
                <a:latin typeface="Times New Roman" pitchFamily="18" charset="0"/>
                <a:ea typeface="標楷體" pitchFamily="65" charset="-120"/>
              </a:rPr>
              <a:t>Maintain </a:t>
            </a:r>
            <a:r>
              <a:rPr lang="zh-TW" altLang="en-US" dirty="0" smtClean="0">
                <a:solidFill>
                  <a:schemeClr val="tx1"/>
                </a:solidFill>
                <a:ea typeface="標楷體" pitchFamily="65" charset="-120"/>
              </a:rPr>
              <a:t>範例一</a:t>
            </a:r>
          </a:p>
        </p:txBody>
      </p:sp>
      <p:sp>
        <p:nvSpPr>
          <p:cNvPr id="13315" name="Rectangle 3"/>
          <p:cNvSpPr>
            <a:spLocks noGrp="1" noChangeArrowheads="1"/>
          </p:cNvSpPr>
          <p:nvPr>
            <p:ph sz="quarter" idx="4294967295"/>
          </p:nvPr>
        </p:nvSpPr>
        <p:spPr>
          <a:xfrm>
            <a:off x="527051" y="2205038"/>
            <a:ext cx="10972800" cy="3598862"/>
          </a:xfrm>
          <a:prstGeom prst="rect">
            <a:avLst/>
          </a:prstGeom>
        </p:spPr>
        <p:txBody>
          <a:bodyPr/>
          <a:lstStyle/>
          <a:p>
            <a:pPr eaLnBrk="1" hangingPunct="1">
              <a:lnSpc>
                <a:spcPct val="90000"/>
              </a:lnSpc>
              <a:buFont typeface="Wingdings" pitchFamily="2" charset="2"/>
              <a:buNone/>
              <a:defRPr/>
            </a:pPr>
            <a:r>
              <a:rPr lang="zh-TW" altLang="en-US" sz="4000" dirty="0" smtClean="0">
                <a:solidFill>
                  <a:schemeClr val="tx1"/>
                </a:solidFill>
                <a:latin typeface="Times New Roman" pitchFamily="18" charset="0"/>
                <a:ea typeface="標楷體" pitchFamily="65" charset="-120"/>
              </a:rPr>
              <a:t>  </a:t>
            </a:r>
            <a:r>
              <a:rPr lang="zh-TW" altLang="en-US" sz="2800" dirty="0" smtClean="0">
                <a:solidFill>
                  <a:schemeClr val="tx1"/>
                </a:solidFill>
                <a:latin typeface="Times New Roman" pitchFamily="18" charset="0"/>
                <a:ea typeface="標楷體" pitchFamily="65" charset="-120"/>
              </a:rPr>
              <a:t>針對 </a:t>
            </a:r>
            <a:r>
              <a:rPr lang="en-US" altLang="zh-TW" sz="2800" dirty="0" smtClean="0">
                <a:solidFill>
                  <a:schemeClr val="tx1"/>
                </a:solidFill>
                <a:latin typeface="Times New Roman" pitchFamily="18" charset="0"/>
                <a:ea typeface="標楷體" pitchFamily="65" charset="-120"/>
              </a:rPr>
              <a:t>Selection Sort </a:t>
            </a:r>
            <a:r>
              <a:rPr lang="zh-TW" altLang="en-US" sz="2800" dirty="0" smtClean="0">
                <a:solidFill>
                  <a:schemeClr val="tx1"/>
                </a:solidFill>
                <a:latin typeface="Times New Roman" pitchFamily="18" charset="0"/>
                <a:ea typeface="標楷體" pitchFamily="65" charset="-120"/>
              </a:rPr>
              <a:t>給予 </a:t>
            </a:r>
            <a:r>
              <a:rPr lang="en-US" altLang="zh-TW" sz="2800" dirty="0" smtClean="0">
                <a:solidFill>
                  <a:schemeClr val="tx1"/>
                </a:solidFill>
                <a:latin typeface="Times New Roman" pitchFamily="18" charset="0"/>
                <a:ea typeface="標楷體" pitchFamily="65" charset="-120"/>
              </a:rPr>
              <a:t>maintenance request :</a:t>
            </a:r>
          </a:p>
          <a:p>
            <a:pPr eaLnBrk="1" hangingPunct="1">
              <a:lnSpc>
                <a:spcPct val="90000"/>
              </a:lnSpc>
              <a:buFont typeface="Wingdings" pitchFamily="2" charset="2"/>
              <a:buNone/>
              <a:defRPr/>
            </a:pPr>
            <a:r>
              <a:rPr lang="zh-TW" altLang="en-US" sz="2800" dirty="0" smtClean="0">
                <a:solidFill>
                  <a:schemeClr val="tx1"/>
                </a:solidFill>
                <a:latin typeface="Times New Roman" pitchFamily="18" charset="0"/>
                <a:ea typeface="標楷體" pitchFamily="65" charset="-120"/>
              </a:rPr>
              <a:t>              </a:t>
            </a:r>
            <a:r>
              <a:rPr lang="zh-TW" altLang="en-US" sz="2800" b="1" dirty="0" smtClean="0">
                <a:solidFill>
                  <a:schemeClr val="tx1"/>
                </a:solidFill>
                <a:latin typeface="Times New Roman" pitchFamily="18" charset="0"/>
              </a:rPr>
              <a:t>改為由大排到小</a:t>
            </a:r>
          </a:p>
          <a:p>
            <a:pPr eaLnBrk="1" hangingPunct="1">
              <a:lnSpc>
                <a:spcPct val="90000"/>
              </a:lnSpc>
              <a:buFont typeface="Wingdings" pitchFamily="2" charset="2"/>
              <a:buNone/>
              <a:defRPr/>
            </a:pP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1. </a:t>
            </a:r>
            <a:r>
              <a:rPr lang="zh-TW" altLang="en-US" sz="2800" dirty="0" smtClean="0">
                <a:solidFill>
                  <a:schemeClr val="tx1"/>
                </a:solidFill>
                <a:latin typeface="Times New Roman" pitchFamily="18" charset="0"/>
                <a:ea typeface="標楷體" pitchFamily="65" charset="-120"/>
              </a:rPr>
              <a:t>修改 </a:t>
            </a:r>
            <a:r>
              <a:rPr lang="en-US" altLang="zh-TW" sz="2800" dirty="0" smtClean="0">
                <a:solidFill>
                  <a:schemeClr val="tx1"/>
                </a:solidFill>
                <a:latin typeface="Times New Roman" pitchFamily="18" charset="0"/>
                <a:ea typeface="標楷體" pitchFamily="65" charset="-120"/>
              </a:rPr>
              <a:t>test code (</a:t>
            </a:r>
            <a:r>
              <a:rPr lang="zh-TW" altLang="en-US" sz="2800" dirty="0" smtClean="0">
                <a:solidFill>
                  <a:schemeClr val="tx1"/>
                </a:solidFill>
                <a:latin typeface="Times New Roman" pitchFamily="18" charset="0"/>
                <a:ea typeface="標楷體" pitchFamily="65" charset="-120"/>
              </a:rPr>
              <a:t>如</a:t>
            </a:r>
            <a:r>
              <a:rPr lang="en-US" altLang="zh-TW" sz="2800" dirty="0" smtClean="0">
                <a:solidFill>
                  <a:schemeClr val="tx1"/>
                </a:solidFill>
                <a:latin typeface="Times New Roman" pitchFamily="18" charset="0"/>
                <a:ea typeface="標楷體" pitchFamily="65" charset="-120"/>
              </a:rPr>
              <a:t>input </a:t>
            </a:r>
            <a:r>
              <a:rPr lang="zh-TW" altLang="en-US" sz="2800" dirty="0" smtClean="0">
                <a:solidFill>
                  <a:schemeClr val="tx1"/>
                </a:solidFill>
                <a:latin typeface="Times New Roman" pitchFamily="18" charset="0"/>
                <a:ea typeface="標楷體" pitchFamily="65" charset="-120"/>
              </a:rPr>
              <a:t>仍是</a:t>
            </a:r>
            <a:r>
              <a:rPr lang="en-US" altLang="zh-TW" sz="2800" dirty="0" smtClean="0">
                <a:solidFill>
                  <a:schemeClr val="tx1"/>
                </a:solidFill>
                <a:latin typeface="Times New Roman" pitchFamily="18" charset="0"/>
                <a:ea typeface="標楷體" pitchFamily="65" charset="-120"/>
              </a:rPr>
              <a:t>3142,</a:t>
            </a:r>
            <a:r>
              <a:rPr lang="zh-TW" altLang="en-US" sz="2800" dirty="0" smtClean="0">
                <a:solidFill>
                  <a:schemeClr val="tx1"/>
                </a:solidFill>
                <a:latin typeface="Times New Roman" pitchFamily="18" charset="0"/>
                <a:ea typeface="標楷體" pitchFamily="65" charset="-120"/>
              </a:rPr>
              <a:t>但 </a:t>
            </a:r>
          </a:p>
          <a:p>
            <a:pPr eaLnBrk="1" hangingPunct="1">
              <a:lnSpc>
                <a:spcPct val="90000"/>
              </a:lnSpc>
              <a:buFont typeface="Wingdings" pitchFamily="2" charset="2"/>
              <a:buNone/>
              <a:defRPr/>
            </a:pPr>
            <a:r>
              <a:rPr lang="en-US" altLang="zh-TW" sz="2800" dirty="0" smtClean="0">
                <a:solidFill>
                  <a:schemeClr val="tx1"/>
                </a:solidFill>
                <a:latin typeface="Times New Roman" pitchFamily="18" charset="0"/>
                <a:ea typeface="標楷體" pitchFamily="65" charset="-120"/>
              </a:rPr>
              <a:t>                                 expected result </a:t>
            </a:r>
            <a:r>
              <a:rPr lang="zh-TW" altLang="en-US" sz="2800" dirty="0" smtClean="0">
                <a:solidFill>
                  <a:schemeClr val="tx1"/>
                </a:solidFill>
                <a:latin typeface="Times New Roman" pitchFamily="18" charset="0"/>
                <a:ea typeface="標楷體" pitchFamily="65" charset="-120"/>
              </a:rPr>
              <a:t>改為</a:t>
            </a:r>
            <a:r>
              <a:rPr lang="en-US" altLang="zh-TW" sz="2800" dirty="0" smtClean="0">
                <a:solidFill>
                  <a:schemeClr val="tx1"/>
                </a:solidFill>
                <a:latin typeface="Times New Roman" pitchFamily="18" charset="0"/>
                <a:ea typeface="標楷體" pitchFamily="65" charset="-120"/>
              </a:rPr>
              <a:t>4321)</a:t>
            </a:r>
          </a:p>
          <a:p>
            <a:pPr eaLnBrk="1" hangingPunct="1">
              <a:lnSpc>
                <a:spcPct val="90000"/>
              </a:lnSpc>
              <a:buFont typeface="Wingdings" pitchFamily="2" charset="2"/>
              <a:buNone/>
              <a:defRPr/>
            </a:pP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2.</a:t>
            </a:r>
            <a:r>
              <a:rPr lang="zh-TW" altLang="en-US" sz="2800" dirty="0" smtClean="0">
                <a:solidFill>
                  <a:schemeClr val="tx1"/>
                </a:solidFill>
                <a:latin typeface="Times New Roman" pitchFamily="18" charset="0"/>
                <a:ea typeface="標楷體" pitchFamily="65" charset="-120"/>
              </a:rPr>
              <a:t>閱讀瞭解 </a:t>
            </a:r>
            <a:r>
              <a:rPr lang="en-US" altLang="zh-TW" sz="2800" dirty="0" smtClean="0">
                <a:solidFill>
                  <a:schemeClr val="tx1"/>
                </a:solidFill>
                <a:latin typeface="Times New Roman" pitchFamily="18" charset="0"/>
                <a:ea typeface="標楷體" pitchFamily="65" charset="-120"/>
              </a:rPr>
              <a:t>pseudo code</a:t>
            </a:r>
            <a:r>
              <a:rPr lang="zh-TW" altLang="en-US" sz="2800" dirty="0" smtClean="0">
                <a:solidFill>
                  <a:schemeClr val="tx1"/>
                </a:solidFill>
                <a:latin typeface="Times New Roman" pitchFamily="18" charset="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3.</a:t>
            </a:r>
            <a:r>
              <a:rPr lang="zh-TW" altLang="en-US" sz="2800" dirty="0" smtClean="0">
                <a:solidFill>
                  <a:schemeClr val="tx1"/>
                </a:solidFill>
                <a:latin typeface="Times New Roman" pitchFamily="18" charset="0"/>
                <a:ea typeface="標楷體" pitchFamily="65" charset="-120"/>
              </a:rPr>
              <a:t>修改 </a:t>
            </a:r>
            <a:r>
              <a:rPr lang="en-US" altLang="zh-TW" sz="2800" dirty="0" smtClean="0">
                <a:solidFill>
                  <a:schemeClr val="tx1"/>
                </a:solidFill>
                <a:latin typeface="Times New Roman" pitchFamily="18" charset="0"/>
                <a:ea typeface="標楷體" pitchFamily="65" charset="-120"/>
              </a:rPr>
              <a:t>pseudo code </a:t>
            </a:r>
            <a:r>
              <a:rPr lang="zh-TW" altLang="en-US" sz="2800" dirty="0" smtClean="0">
                <a:solidFill>
                  <a:schemeClr val="tx1"/>
                </a:solidFill>
                <a:latin typeface="Times New Roman" pitchFamily="18" charset="0"/>
                <a:ea typeface="標楷體" pitchFamily="65" charset="-120"/>
              </a:rPr>
              <a:t>及 對應的 </a:t>
            </a:r>
            <a:r>
              <a:rPr lang="en-US" altLang="zh-TW" sz="2800" dirty="0" smtClean="0">
                <a:solidFill>
                  <a:schemeClr val="tx1"/>
                </a:solidFill>
                <a:latin typeface="Times New Roman" pitchFamily="18" charset="0"/>
                <a:ea typeface="標楷體" pitchFamily="65" charset="-120"/>
              </a:rPr>
              <a:t>source code</a:t>
            </a:r>
            <a:r>
              <a:rPr lang="zh-TW" altLang="en-US" sz="2800" dirty="0" smtClean="0">
                <a:solidFill>
                  <a:schemeClr val="tx1"/>
                </a:solidFill>
                <a:latin typeface="Times New Roman" pitchFamily="18" charset="0"/>
                <a:ea typeface="標楷體" pitchFamily="65" charset="-120"/>
              </a:rPr>
              <a:t>，</a:t>
            </a:r>
          </a:p>
          <a:p>
            <a:pPr eaLnBrk="1" hangingPunct="1">
              <a:lnSpc>
                <a:spcPct val="90000"/>
              </a:lnSpc>
              <a:buFont typeface="Wingdings" pitchFamily="2" charset="2"/>
              <a:buNone/>
              <a:defRPr/>
            </a:pPr>
            <a:r>
              <a:rPr lang="zh-TW" altLang="en-US" sz="2800" dirty="0" smtClean="0">
                <a:solidFill>
                  <a:schemeClr val="tx1"/>
                </a:solidFill>
                <a:latin typeface="Times New Roman" pitchFamily="18" charset="0"/>
                <a:ea typeface="標楷體" pitchFamily="65" charset="-120"/>
              </a:rPr>
              <a:t>     </a:t>
            </a:r>
            <a:r>
              <a:rPr lang="en-US" altLang="zh-TW" sz="2800" dirty="0" smtClean="0">
                <a:solidFill>
                  <a:schemeClr val="tx1"/>
                </a:solidFill>
                <a:latin typeface="Times New Roman" pitchFamily="18" charset="0"/>
                <a:ea typeface="標楷體" pitchFamily="65" charset="-120"/>
              </a:rPr>
              <a:t>4.</a:t>
            </a:r>
            <a:r>
              <a:rPr lang="zh-TW" altLang="en-US" sz="2800" dirty="0" smtClean="0">
                <a:solidFill>
                  <a:schemeClr val="tx1"/>
                </a:solidFill>
                <a:latin typeface="Times New Roman" pitchFamily="18" charset="0"/>
                <a:ea typeface="標楷體" pitchFamily="65" charset="-120"/>
              </a:rPr>
              <a:t>用</a:t>
            </a:r>
            <a:r>
              <a:rPr lang="en-US" altLang="zh-TW" sz="2800" dirty="0" err="1" smtClean="0">
                <a:solidFill>
                  <a:schemeClr val="tx1"/>
                </a:solidFill>
                <a:latin typeface="Times New Roman" pitchFamily="18" charset="0"/>
                <a:ea typeface="標楷體" pitchFamily="65" charset="-120"/>
              </a:rPr>
              <a:t>JUnit</a:t>
            </a:r>
            <a:r>
              <a:rPr lang="en-US" altLang="zh-TW" sz="2800" dirty="0" smtClean="0">
                <a:solidFill>
                  <a:schemeClr val="tx1"/>
                </a:solidFill>
                <a:latin typeface="Times New Roman" pitchFamily="18" charset="0"/>
                <a:ea typeface="標楷體" pitchFamily="65" charset="-120"/>
              </a:rPr>
              <a:t> </a:t>
            </a:r>
            <a:r>
              <a:rPr lang="zh-TW" altLang="en-US" sz="2800" dirty="0" smtClean="0">
                <a:solidFill>
                  <a:schemeClr val="tx1"/>
                </a:solidFill>
                <a:latin typeface="Times New Roman" pitchFamily="18" charset="0"/>
                <a:ea typeface="標楷體" pitchFamily="65" charset="-120"/>
              </a:rPr>
              <a:t>做 </a:t>
            </a:r>
            <a:r>
              <a:rPr lang="en-US" altLang="zh-TW" sz="2800" dirty="0" smtClean="0">
                <a:solidFill>
                  <a:schemeClr val="tx1"/>
                </a:solidFill>
                <a:latin typeface="Times New Roman" pitchFamily="18" charset="0"/>
                <a:ea typeface="標楷體" pitchFamily="65" charset="-120"/>
              </a:rPr>
              <a:t>unit testing</a:t>
            </a:r>
          </a:p>
        </p:txBody>
      </p:sp>
    </p:spTree>
    <p:extLst>
      <p:ext uri="{BB962C8B-B14F-4D97-AF65-F5344CB8AC3E}">
        <p14:creationId xmlns:p14="http://schemas.microsoft.com/office/powerpoint/2010/main" val="13808392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1A8AEDF-81F7-45E3-98A3-0F8A64FC8EEF}" type="slidenum">
              <a:rPr lang="zh-TW" altLang="en-US" smtClean="0">
                <a:solidFill>
                  <a:schemeClr val="tx1"/>
                </a:solidFill>
              </a:rPr>
              <a:pPr>
                <a:defRPr/>
              </a:pPr>
              <a:t>49</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敏捷方法 減少文件 </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993392"/>
            <a:ext cx="8534400" cy="3889248"/>
          </a:xfrm>
          <a:prstGeom prst="rect">
            <a:avLst/>
          </a:prstGeom>
        </p:spPr>
        <p:txBody>
          <a:bodyPr/>
          <a:lstStyle/>
          <a:p>
            <a:pPr>
              <a:defRPr/>
            </a:pPr>
            <a:r>
              <a:rPr lang="zh-TW" altLang="en-US" dirty="0" smtClean="0">
                <a:solidFill>
                  <a:schemeClr val="tx1"/>
                </a:solidFill>
                <a:latin typeface="標楷體" pitchFamily="65" charset="-120"/>
                <a:ea typeface="標楷體" pitchFamily="65" charset="-120"/>
              </a:rPr>
              <a:t>這兒有一點要深思</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如果大家只在同一房間不斷溝通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但各人內心無深入思考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則仍不可能產出優良產品的</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下面 </a:t>
            </a:r>
            <a:r>
              <a:rPr lang="en-US" altLang="zh-TW" dirty="0" smtClean="0">
                <a:solidFill>
                  <a:schemeClr val="tx1"/>
                </a:solidFill>
                <a:latin typeface="標楷體" pitchFamily="65" charset="-120"/>
                <a:ea typeface="標楷體" pitchFamily="65" charset="-120"/>
              </a:rPr>
              <a:t>Erik Meijer </a:t>
            </a:r>
            <a:r>
              <a:rPr lang="zh-TW" altLang="en-US" dirty="0" smtClean="0">
                <a:solidFill>
                  <a:schemeClr val="tx1"/>
                </a:solidFill>
                <a:latin typeface="標楷體" pitchFamily="65" charset="-120"/>
                <a:ea typeface="標楷體" pitchFamily="65" charset="-120"/>
              </a:rPr>
              <a:t>的論點 讓我們沉吟反思</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86550802"/>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75CC8854-D177-4E36-94B7-D505D2580EB5}" type="slidenum">
              <a:rPr lang="zh-TW" altLang="en-US" smtClean="0">
                <a:solidFill>
                  <a:schemeClr val="tx1"/>
                </a:solidFill>
              </a:rPr>
              <a:pPr>
                <a:defRPr/>
              </a:pPr>
              <a:t>490</a:t>
            </a:fld>
            <a:endParaRPr lang="en-US" altLang="zh-TW">
              <a:solidFill>
                <a:schemeClr val="tx1"/>
              </a:solidFill>
            </a:endParaRPr>
          </a:p>
        </p:txBody>
      </p:sp>
      <p:sp>
        <p:nvSpPr>
          <p:cNvPr id="61442" name="Rectangle 2"/>
          <p:cNvSpPr>
            <a:spLocks noGrp="1" noChangeArrowheads="1"/>
          </p:cNvSpPr>
          <p:nvPr>
            <p:ph type="title"/>
          </p:nvPr>
        </p:nvSpPr>
        <p:spPr/>
        <p:txBody>
          <a:bodyPr/>
          <a:lstStyle/>
          <a:p>
            <a:pPr eaLnBrk="1" hangingPunct="1">
              <a:defRPr/>
            </a:pPr>
            <a:r>
              <a:rPr lang="en-US" altLang="zh-TW" smtClean="0">
                <a:solidFill>
                  <a:schemeClr val="tx1"/>
                </a:solidFill>
                <a:latin typeface="Times New Roman" pitchFamily="18" charset="0"/>
              </a:rPr>
              <a:t>Maintained pseudo and source code</a:t>
            </a:r>
            <a:r>
              <a:rPr lang="en-US" altLang="zh-TW" smtClean="0">
                <a:solidFill>
                  <a:schemeClr val="tx1"/>
                </a:solidFill>
              </a:rPr>
              <a:t> </a:t>
            </a:r>
          </a:p>
        </p:txBody>
      </p:sp>
      <p:sp>
        <p:nvSpPr>
          <p:cNvPr id="61443" name="Rectangle 3"/>
          <p:cNvSpPr>
            <a:spLocks noGrp="1" noChangeArrowheads="1"/>
          </p:cNvSpPr>
          <p:nvPr>
            <p:ph sz="quarter" idx="4294967295"/>
          </p:nvPr>
        </p:nvSpPr>
        <p:spPr>
          <a:xfrm>
            <a:off x="1524000" y="1625600"/>
            <a:ext cx="8534400" cy="3869944"/>
          </a:xfrm>
          <a:prstGeom prst="rect">
            <a:avLst/>
          </a:prstGeom>
        </p:spPr>
        <p:txBody>
          <a:bodyPr>
            <a:normAutofit fontScale="85000" lnSpcReduction="20000"/>
          </a:bodyPr>
          <a:lstStyle/>
          <a:p>
            <a:pPr eaLnBrk="1" hangingPunct="1">
              <a:lnSpc>
                <a:spcPct val="80000"/>
              </a:lnSpc>
              <a:buFont typeface="Wingdings" pitchFamily="2" charset="2"/>
              <a:buNone/>
              <a:defRPr/>
            </a:pPr>
            <a:r>
              <a:rPr lang="en-US" altLang="zh-TW" dirty="0" smtClean="0">
                <a:solidFill>
                  <a:schemeClr val="tx1"/>
                </a:solidFill>
                <a:latin typeface="Times New Roman" pitchFamily="18" charset="0"/>
                <a:ea typeface="標楷體" pitchFamily="65" charset="-120"/>
              </a:rPr>
              <a:t> /* sort: sort array </a:t>
            </a:r>
            <a:r>
              <a:rPr lang="zh-TW" altLang="en-US" dirty="0" smtClean="0">
                <a:solidFill>
                  <a:schemeClr val="tx1"/>
                </a:solidFill>
                <a:latin typeface="Times New Roman" pitchFamily="18" charset="0"/>
                <a:ea typeface="標楷體" pitchFamily="65" charset="-120"/>
              </a:rPr>
              <a:t>成由大而小的順序*</a:t>
            </a:r>
            <a:r>
              <a:rPr lang="en-US" altLang="zh-TW" dirty="0" smtClean="0">
                <a:solidFill>
                  <a:schemeClr val="tx1"/>
                </a:solidFill>
                <a:latin typeface="Times New Roman" pitchFamily="18" charset="0"/>
                <a:ea typeface="標楷體" pitchFamily="65" charset="-120"/>
              </a:rPr>
              <a:t>/  sort ( ) {   /*</a:t>
            </a:r>
          </a:p>
          <a:p>
            <a:pPr eaLnBrk="1" hangingPunct="1">
              <a:lnSpc>
                <a:spcPct val="80000"/>
              </a:lnSpc>
              <a:buClr>
                <a:schemeClr val="bg2"/>
              </a:buClr>
              <a:buFont typeface="Wingdings" pitchFamily="2" charset="2"/>
              <a:buNone/>
              <a:defRPr/>
            </a:pPr>
            <a:r>
              <a:rPr lang="zh-TW" altLang="en-US" dirty="0" smtClean="0">
                <a:solidFill>
                  <a:schemeClr val="tx1"/>
                </a:solidFill>
                <a:latin typeface="Times New Roman" pitchFamily="18" charset="0"/>
                <a:ea typeface="標楷體" pitchFamily="65" charset="-120"/>
              </a:rPr>
              <a:t> </a:t>
            </a:r>
            <a:r>
              <a:rPr lang="en-US" altLang="zh-TW" dirty="0" smtClean="0">
                <a:solidFill>
                  <a:schemeClr val="tx1"/>
                </a:solidFill>
                <a:latin typeface="Times New Roman" pitchFamily="18" charset="0"/>
                <a:ea typeface="標楷體" pitchFamily="65" charset="-120"/>
              </a:rPr>
              <a:t> for  </a:t>
            </a:r>
            <a:r>
              <a:rPr lang="en-US" altLang="zh-TW" dirty="0" err="1" smtClean="0">
                <a:solidFill>
                  <a:schemeClr val="tx1"/>
                </a:solidFill>
                <a:latin typeface="Times New Roman" pitchFamily="18" charset="0"/>
                <a:ea typeface="標楷體" pitchFamily="65" charset="-120"/>
              </a:rPr>
              <a:t>i</a:t>
            </a:r>
            <a:r>
              <a:rPr lang="en-US" altLang="zh-TW" dirty="0" smtClean="0">
                <a:solidFill>
                  <a:schemeClr val="tx1"/>
                </a:solidFill>
                <a:latin typeface="Times New Roman" pitchFamily="18" charset="0"/>
                <a:ea typeface="標楷體" pitchFamily="65" charset="-120"/>
              </a:rPr>
              <a:t> from</a:t>
            </a:r>
            <a:r>
              <a:rPr lang="zh-TW" altLang="en-US" dirty="0" smtClean="0">
                <a:solidFill>
                  <a:schemeClr val="tx1"/>
                </a:solidFill>
                <a:latin typeface="Times New Roman" pitchFamily="18" charset="0"/>
                <a:ea typeface="標楷體" pitchFamily="65" charset="-120"/>
              </a:rPr>
              <a:t> </a:t>
            </a:r>
            <a:r>
              <a:rPr lang="en-US" altLang="zh-TW" dirty="0" smtClean="0">
                <a:solidFill>
                  <a:schemeClr val="tx1"/>
                </a:solidFill>
                <a:latin typeface="Times New Roman" pitchFamily="18" charset="0"/>
                <a:ea typeface="標楷體" pitchFamily="65" charset="-120"/>
              </a:rPr>
              <a:t>0 </a:t>
            </a:r>
            <a:r>
              <a:rPr lang="en-US" altLang="zh-TW" dirty="0" err="1" smtClean="0">
                <a:solidFill>
                  <a:schemeClr val="tx1"/>
                </a:solidFill>
                <a:latin typeface="Times New Roman" pitchFamily="18" charset="0"/>
                <a:ea typeface="標楷體" pitchFamily="65" charset="-120"/>
              </a:rPr>
              <a:t>upto</a:t>
            </a:r>
            <a:r>
              <a:rPr lang="zh-TW" altLang="en-US" dirty="0" smtClean="0">
                <a:solidFill>
                  <a:schemeClr val="tx1"/>
                </a:solidFill>
                <a:latin typeface="Times New Roman" pitchFamily="18" charset="0"/>
                <a:ea typeface="標楷體" pitchFamily="65" charset="-120"/>
              </a:rPr>
              <a:t> </a:t>
            </a:r>
            <a:r>
              <a:rPr lang="en-US" altLang="zh-TW" dirty="0" smtClean="0">
                <a:solidFill>
                  <a:schemeClr val="tx1"/>
                </a:solidFill>
                <a:latin typeface="Times New Roman" pitchFamily="18" charset="0"/>
                <a:ea typeface="標楷體" pitchFamily="65" charset="-120"/>
              </a:rPr>
              <a:t>N-2 </a:t>
            </a:r>
          </a:p>
          <a:p>
            <a:pPr eaLnBrk="1" hangingPunct="1">
              <a:lnSpc>
                <a:spcPct val="80000"/>
              </a:lnSpc>
              <a:buClr>
                <a:schemeClr val="bg2"/>
              </a:buClr>
              <a:buFont typeface="Wingdings" pitchFamily="2" charset="2"/>
              <a:buNone/>
              <a:defRPr/>
            </a:pPr>
            <a:r>
              <a:rPr lang="en-US" altLang="zh-TW" dirty="0" smtClean="0">
                <a:solidFill>
                  <a:schemeClr val="tx1"/>
                </a:solidFill>
                <a:latin typeface="Times New Roman" pitchFamily="18" charset="0"/>
                <a:ea typeface="標楷體" pitchFamily="65" charset="-120"/>
              </a:rPr>
              <a:t>     1.max</a:t>
            </a:r>
            <a:r>
              <a:rPr lang="zh-TW" altLang="en-US" dirty="0" smtClean="0">
                <a:solidFill>
                  <a:schemeClr val="tx1"/>
                </a:solidFill>
                <a:latin typeface="Times New Roman" pitchFamily="18" charset="0"/>
                <a:ea typeface="標楷體" pitchFamily="65" charset="-120"/>
              </a:rPr>
              <a:t>指著</a:t>
            </a:r>
            <a:r>
              <a:rPr lang="en-US" altLang="zh-TW" i="1" dirty="0" smtClean="0">
                <a:solidFill>
                  <a:schemeClr val="tx1"/>
                </a:solidFill>
                <a:latin typeface="Times New Roman" pitchFamily="18" charset="0"/>
                <a:ea typeface="標楷體" pitchFamily="65" charset="-120"/>
              </a:rPr>
              <a:t>array[</a:t>
            </a:r>
            <a:r>
              <a:rPr lang="en-US" altLang="zh-TW" i="1" dirty="0" err="1" smtClean="0">
                <a:solidFill>
                  <a:schemeClr val="tx1"/>
                </a:solidFill>
                <a:latin typeface="Times New Roman" pitchFamily="18" charset="0"/>
                <a:ea typeface="標楷體" pitchFamily="65" charset="-120"/>
              </a:rPr>
              <a:t>i</a:t>
            </a:r>
            <a:r>
              <a:rPr lang="en-US" altLang="zh-TW" i="1" dirty="0" smtClean="0">
                <a:solidFill>
                  <a:schemeClr val="tx1"/>
                </a:solidFill>
                <a:latin typeface="Times New Roman" pitchFamily="18" charset="0"/>
                <a:ea typeface="標楷體" pitchFamily="65" charset="-120"/>
              </a:rPr>
              <a:t>..N-1]</a:t>
            </a:r>
            <a:r>
              <a:rPr lang="zh-TW" altLang="en-US" dirty="0" smtClean="0">
                <a:solidFill>
                  <a:schemeClr val="tx1"/>
                </a:solidFill>
                <a:latin typeface="Times New Roman" pitchFamily="18" charset="0"/>
                <a:ea typeface="標楷體" pitchFamily="65" charset="-120"/>
              </a:rPr>
              <a:t>的第一個位置</a:t>
            </a:r>
            <a:r>
              <a:rPr lang="en-US" altLang="zh-TW" dirty="0" smtClean="0">
                <a:solidFill>
                  <a:schemeClr val="tx1"/>
                </a:solidFill>
                <a:latin typeface="Times New Roman" pitchFamily="18" charset="0"/>
                <a:ea typeface="標楷體" pitchFamily="65" charset="-120"/>
              </a:rPr>
              <a:t>(</a:t>
            </a:r>
            <a:r>
              <a:rPr lang="zh-TW" altLang="en-US" dirty="0" smtClean="0">
                <a:solidFill>
                  <a:schemeClr val="tx1"/>
                </a:solidFill>
                <a:latin typeface="Times New Roman" pitchFamily="18" charset="0"/>
                <a:ea typeface="標楷體" pitchFamily="65" charset="-120"/>
              </a:rPr>
              <a:t>即</a:t>
            </a:r>
            <a:r>
              <a:rPr lang="en-US" altLang="zh-TW" i="1" dirty="0" err="1" smtClean="0">
                <a:solidFill>
                  <a:schemeClr val="tx1"/>
                </a:solidFill>
                <a:latin typeface="Times New Roman" pitchFamily="18" charset="0"/>
                <a:ea typeface="標楷體" pitchFamily="65" charset="-120"/>
              </a:rPr>
              <a:t>i</a:t>
            </a:r>
            <a:r>
              <a:rPr lang="en-US" altLang="zh-TW" i="1" dirty="0" smtClean="0">
                <a:solidFill>
                  <a:schemeClr val="tx1"/>
                </a:solidFill>
                <a:latin typeface="Times New Roman" pitchFamily="18" charset="0"/>
                <a:ea typeface="標楷體" pitchFamily="65" charset="-120"/>
              </a:rPr>
              <a:t>)</a:t>
            </a:r>
            <a:endParaRPr lang="zh-TW" altLang="en-US"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zh-TW" altLang="en-US" dirty="0" smtClean="0">
                <a:solidFill>
                  <a:schemeClr val="tx1"/>
                </a:solidFill>
                <a:latin typeface="Times New Roman" pitchFamily="18" charset="0"/>
                <a:ea typeface="標楷體" pitchFamily="65" charset="-120"/>
              </a:rPr>
              <a:t>     </a:t>
            </a:r>
            <a:r>
              <a:rPr lang="en-US" altLang="zh-TW" dirty="0" smtClean="0">
                <a:solidFill>
                  <a:schemeClr val="tx1"/>
                </a:solidFill>
                <a:latin typeface="Times New Roman" pitchFamily="18" charset="0"/>
                <a:ea typeface="標楷體" pitchFamily="65" charset="-120"/>
              </a:rPr>
              <a:t>2.</a:t>
            </a:r>
            <a:r>
              <a:rPr lang="zh-TW" altLang="en-US" dirty="0" smtClean="0">
                <a:solidFill>
                  <a:schemeClr val="tx1"/>
                </a:solidFill>
                <a:latin typeface="Times New Roman" pitchFamily="18" charset="0"/>
                <a:ea typeface="標楷體" pitchFamily="65" charset="-120"/>
              </a:rPr>
              <a:t>從 </a:t>
            </a:r>
            <a:r>
              <a:rPr lang="en-US" altLang="zh-TW" i="1" dirty="0" smtClean="0">
                <a:solidFill>
                  <a:schemeClr val="tx1"/>
                </a:solidFill>
                <a:latin typeface="Times New Roman" pitchFamily="18" charset="0"/>
                <a:ea typeface="標楷體" pitchFamily="65" charset="-120"/>
              </a:rPr>
              <a:t>array[</a:t>
            </a:r>
            <a:r>
              <a:rPr lang="en-US" altLang="zh-TW" i="1" dirty="0" err="1" smtClean="0">
                <a:solidFill>
                  <a:schemeClr val="tx1"/>
                </a:solidFill>
                <a:latin typeface="Times New Roman" pitchFamily="18" charset="0"/>
                <a:ea typeface="標楷體" pitchFamily="65" charset="-120"/>
              </a:rPr>
              <a:t>i</a:t>
            </a:r>
            <a:r>
              <a:rPr lang="en-US" altLang="zh-TW" i="1" dirty="0" smtClean="0">
                <a:solidFill>
                  <a:schemeClr val="tx1"/>
                </a:solidFill>
                <a:latin typeface="Times New Roman" pitchFamily="18" charset="0"/>
                <a:ea typeface="標楷體" pitchFamily="65" charset="-120"/>
              </a:rPr>
              <a:t>..N-1] </a:t>
            </a:r>
            <a:r>
              <a:rPr lang="zh-TW" altLang="en-US" dirty="0" smtClean="0">
                <a:solidFill>
                  <a:schemeClr val="tx1"/>
                </a:solidFill>
                <a:latin typeface="Times New Roman" pitchFamily="18" charset="0"/>
                <a:ea typeface="標楷體" pitchFamily="65" charset="-120"/>
              </a:rPr>
              <a:t>中</a:t>
            </a:r>
            <a:r>
              <a:rPr lang="en-US" altLang="zh-TW" dirty="0" smtClean="0">
                <a:solidFill>
                  <a:schemeClr val="tx1"/>
                </a:solidFill>
                <a:latin typeface="Times New Roman" pitchFamily="18" charset="0"/>
                <a:ea typeface="標楷體" pitchFamily="65" charset="-120"/>
              </a:rPr>
              <a:t>select</a:t>
            </a:r>
            <a:r>
              <a:rPr lang="zh-TW" altLang="en-US" dirty="0" smtClean="0">
                <a:solidFill>
                  <a:schemeClr val="tx1"/>
                </a:solidFill>
                <a:latin typeface="Times New Roman" pitchFamily="18" charset="0"/>
                <a:ea typeface="標楷體" pitchFamily="65" charset="-120"/>
              </a:rPr>
              <a:t>出 </a:t>
            </a:r>
            <a:r>
              <a:rPr lang="en-US" altLang="zh-TW" dirty="0" smtClean="0">
                <a:solidFill>
                  <a:schemeClr val="tx1"/>
                </a:solidFill>
                <a:latin typeface="Times New Roman" pitchFamily="18" charset="0"/>
                <a:ea typeface="標楷體" pitchFamily="65" charset="-120"/>
              </a:rPr>
              <a:t>max </a:t>
            </a:r>
          </a:p>
          <a:p>
            <a:pPr eaLnBrk="1" hangingPunct="1">
              <a:lnSpc>
                <a:spcPct val="80000"/>
              </a:lnSpc>
              <a:buClr>
                <a:schemeClr val="bg2"/>
              </a:buClr>
              <a:buFont typeface="Wingdings" pitchFamily="2" charset="2"/>
              <a:buNone/>
              <a:defRPr/>
            </a:pPr>
            <a:r>
              <a:rPr lang="en-US" altLang="zh-TW" dirty="0" smtClean="0">
                <a:solidFill>
                  <a:schemeClr val="tx1"/>
                </a:solidFill>
                <a:latin typeface="Times New Roman" pitchFamily="18" charset="0"/>
                <a:ea typeface="標楷體" pitchFamily="65" charset="-120"/>
              </a:rPr>
              <a:t>             for  j from</a:t>
            </a:r>
            <a:r>
              <a:rPr lang="zh-TW" altLang="en-US" dirty="0" smtClean="0">
                <a:solidFill>
                  <a:schemeClr val="tx1"/>
                </a:solidFill>
                <a:latin typeface="Times New Roman" pitchFamily="18" charset="0"/>
                <a:ea typeface="標楷體" pitchFamily="65" charset="-120"/>
              </a:rPr>
              <a:t> </a:t>
            </a:r>
            <a:r>
              <a:rPr lang="en-US" altLang="zh-TW" dirty="0" smtClean="0">
                <a:solidFill>
                  <a:schemeClr val="tx1"/>
                </a:solidFill>
                <a:latin typeface="Times New Roman" pitchFamily="18" charset="0"/>
                <a:ea typeface="標楷體" pitchFamily="65" charset="-120"/>
              </a:rPr>
              <a:t>i+1 </a:t>
            </a:r>
            <a:r>
              <a:rPr lang="en-US" altLang="zh-TW" dirty="0" err="1" smtClean="0">
                <a:solidFill>
                  <a:schemeClr val="tx1"/>
                </a:solidFill>
                <a:latin typeface="Times New Roman" pitchFamily="18" charset="0"/>
                <a:ea typeface="標楷體" pitchFamily="65" charset="-120"/>
              </a:rPr>
              <a:t>upto</a:t>
            </a:r>
            <a:r>
              <a:rPr lang="zh-TW" altLang="en-US" dirty="0" smtClean="0">
                <a:solidFill>
                  <a:schemeClr val="tx1"/>
                </a:solidFill>
                <a:latin typeface="Times New Roman" pitchFamily="18" charset="0"/>
                <a:ea typeface="標楷體" pitchFamily="65" charset="-120"/>
              </a:rPr>
              <a:t> </a:t>
            </a:r>
            <a:r>
              <a:rPr lang="en-US" altLang="zh-TW" dirty="0" smtClean="0">
                <a:solidFill>
                  <a:schemeClr val="tx1"/>
                </a:solidFill>
                <a:latin typeface="Times New Roman" pitchFamily="18" charset="0"/>
                <a:ea typeface="標楷體" pitchFamily="65" charset="-120"/>
              </a:rPr>
              <a:t>N-1 </a:t>
            </a:r>
          </a:p>
          <a:p>
            <a:pPr eaLnBrk="1" hangingPunct="1">
              <a:lnSpc>
                <a:spcPct val="80000"/>
              </a:lnSpc>
              <a:buClr>
                <a:schemeClr val="bg2"/>
              </a:buClr>
              <a:buFont typeface="Wingdings" pitchFamily="2" charset="2"/>
              <a:buNone/>
              <a:defRPr/>
            </a:pPr>
            <a:r>
              <a:rPr lang="zh-TW" altLang="en-US" dirty="0" smtClean="0">
                <a:solidFill>
                  <a:schemeClr val="tx1"/>
                </a:solidFill>
                <a:latin typeface="Times New Roman" pitchFamily="18" charset="0"/>
                <a:ea typeface="標楷體" pitchFamily="65" charset="-120"/>
              </a:rPr>
              <a:t>            </a:t>
            </a:r>
            <a:r>
              <a:rPr lang="en-US" altLang="zh-TW" dirty="0" smtClean="0">
                <a:solidFill>
                  <a:schemeClr val="tx1"/>
                </a:solidFill>
                <a:latin typeface="Times New Roman" pitchFamily="18" charset="0"/>
                <a:ea typeface="標楷體" pitchFamily="65" charset="-120"/>
              </a:rPr>
              <a:t>     if </a:t>
            </a:r>
            <a:r>
              <a:rPr lang="zh-TW" altLang="en-US" dirty="0" smtClean="0">
                <a:solidFill>
                  <a:schemeClr val="tx1"/>
                </a:solidFill>
                <a:latin typeface="Times New Roman" pitchFamily="18" charset="0"/>
                <a:ea typeface="標楷體" pitchFamily="65" charset="-120"/>
              </a:rPr>
              <a:t>第 </a:t>
            </a:r>
            <a:r>
              <a:rPr lang="en-US" altLang="zh-TW" dirty="0" smtClean="0">
                <a:solidFill>
                  <a:schemeClr val="tx1"/>
                </a:solidFill>
                <a:latin typeface="Times New Roman" pitchFamily="18" charset="0"/>
                <a:ea typeface="標楷體" pitchFamily="65" charset="-120"/>
              </a:rPr>
              <a:t>j </a:t>
            </a:r>
            <a:r>
              <a:rPr lang="zh-TW" altLang="en-US" dirty="0" smtClean="0">
                <a:solidFill>
                  <a:schemeClr val="tx1"/>
                </a:solidFill>
                <a:latin typeface="Times New Roman" pitchFamily="18" charset="0"/>
                <a:ea typeface="標楷體" pitchFamily="65" charset="-120"/>
              </a:rPr>
              <a:t>個數比 </a:t>
            </a:r>
            <a:r>
              <a:rPr lang="en-US" altLang="zh-TW" dirty="0" smtClean="0">
                <a:solidFill>
                  <a:schemeClr val="tx1"/>
                </a:solidFill>
                <a:latin typeface="Times New Roman" pitchFamily="18" charset="0"/>
                <a:ea typeface="標楷體" pitchFamily="65" charset="-120"/>
              </a:rPr>
              <a:t>max </a:t>
            </a:r>
            <a:r>
              <a:rPr lang="zh-TW" altLang="en-US" dirty="0" smtClean="0">
                <a:solidFill>
                  <a:schemeClr val="tx1"/>
                </a:solidFill>
                <a:latin typeface="Times New Roman" pitchFamily="18" charset="0"/>
                <a:ea typeface="標楷體" pitchFamily="65" charset="-120"/>
              </a:rPr>
              <a:t>所指的數大   </a:t>
            </a:r>
            <a:r>
              <a:rPr lang="en-US" altLang="zh-TW" dirty="0" smtClean="0">
                <a:solidFill>
                  <a:schemeClr val="tx1"/>
                </a:solidFill>
                <a:latin typeface="Times New Roman" pitchFamily="18" charset="0"/>
                <a:ea typeface="標楷體" pitchFamily="65" charset="-120"/>
              </a:rPr>
              <a:t>then </a:t>
            </a:r>
            <a:r>
              <a:rPr lang="zh-TW" altLang="en-US" dirty="0" smtClean="0">
                <a:solidFill>
                  <a:schemeClr val="tx1"/>
                </a:solidFill>
                <a:latin typeface="Times New Roman" pitchFamily="18" charset="0"/>
                <a:ea typeface="標楷體" pitchFamily="65" charset="-120"/>
              </a:rPr>
              <a:t>叫它</a:t>
            </a:r>
            <a:r>
              <a:rPr lang="en-US" altLang="zh-TW" dirty="0" smtClean="0">
                <a:solidFill>
                  <a:schemeClr val="tx1"/>
                </a:solidFill>
                <a:latin typeface="Times New Roman" pitchFamily="18" charset="0"/>
                <a:ea typeface="標楷體" pitchFamily="65" charset="-120"/>
              </a:rPr>
              <a:t>max     end if</a:t>
            </a:r>
          </a:p>
          <a:p>
            <a:pPr eaLnBrk="1" hangingPunct="1">
              <a:lnSpc>
                <a:spcPct val="80000"/>
              </a:lnSpc>
              <a:buClr>
                <a:schemeClr val="bg2"/>
              </a:buClr>
              <a:buFont typeface="Wingdings" pitchFamily="2" charset="2"/>
              <a:buNone/>
              <a:defRPr/>
            </a:pPr>
            <a:r>
              <a:rPr lang="en-US" altLang="zh-TW" dirty="0" smtClean="0">
                <a:solidFill>
                  <a:schemeClr val="tx1"/>
                </a:solidFill>
                <a:latin typeface="Times New Roman" pitchFamily="18" charset="0"/>
                <a:ea typeface="標楷體" pitchFamily="65" charset="-120"/>
              </a:rPr>
              <a:t>             end for </a:t>
            </a:r>
          </a:p>
          <a:p>
            <a:pPr eaLnBrk="1" hangingPunct="1">
              <a:lnSpc>
                <a:spcPct val="80000"/>
              </a:lnSpc>
              <a:buClr>
                <a:schemeClr val="bg2"/>
              </a:buClr>
              <a:buFont typeface="Wingdings" pitchFamily="2" charset="2"/>
              <a:buNone/>
              <a:defRPr/>
            </a:pPr>
            <a:r>
              <a:rPr lang="zh-TW" altLang="en-US" dirty="0" smtClean="0">
                <a:solidFill>
                  <a:schemeClr val="tx1"/>
                </a:solidFill>
                <a:latin typeface="Times New Roman" pitchFamily="18" charset="0"/>
                <a:ea typeface="標楷體" pitchFamily="65" charset="-120"/>
              </a:rPr>
              <a:t>  </a:t>
            </a:r>
            <a:r>
              <a:rPr lang="en-US" altLang="zh-TW" dirty="0" smtClean="0">
                <a:solidFill>
                  <a:schemeClr val="tx1"/>
                </a:solidFill>
                <a:latin typeface="Times New Roman" pitchFamily="18" charset="0"/>
                <a:ea typeface="標楷體" pitchFamily="65" charset="-120"/>
              </a:rPr>
              <a:t>   3.</a:t>
            </a:r>
            <a:r>
              <a:rPr lang="zh-TW" altLang="en-US" dirty="0" smtClean="0">
                <a:solidFill>
                  <a:schemeClr val="tx1"/>
                </a:solidFill>
                <a:latin typeface="Times New Roman" pitchFamily="18" charset="0"/>
                <a:ea typeface="標楷體" pitchFamily="65" charset="-120"/>
              </a:rPr>
              <a:t>把 </a:t>
            </a:r>
            <a:r>
              <a:rPr lang="en-US" altLang="zh-TW" dirty="0" smtClean="0">
                <a:solidFill>
                  <a:schemeClr val="tx1"/>
                </a:solidFill>
                <a:latin typeface="Times New Roman" pitchFamily="18" charset="0"/>
                <a:ea typeface="標楷體" pitchFamily="65" charset="-120"/>
              </a:rPr>
              <a:t>max </a:t>
            </a:r>
            <a:r>
              <a:rPr lang="zh-TW" altLang="en-US" dirty="0" smtClean="0">
                <a:solidFill>
                  <a:schemeClr val="tx1"/>
                </a:solidFill>
                <a:latin typeface="Times New Roman" pitchFamily="18" charset="0"/>
                <a:ea typeface="標楷體" pitchFamily="65" charset="-120"/>
              </a:rPr>
              <a:t>所指的數 </a:t>
            </a:r>
            <a:r>
              <a:rPr lang="en-US" altLang="zh-TW" dirty="0" smtClean="0">
                <a:solidFill>
                  <a:schemeClr val="tx1"/>
                </a:solidFill>
                <a:latin typeface="Times New Roman" pitchFamily="18" charset="0"/>
                <a:ea typeface="標楷體" pitchFamily="65" charset="-120"/>
              </a:rPr>
              <a:t>swap </a:t>
            </a:r>
            <a:r>
              <a:rPr lang="zh-TW" altLang="en-US" dirty="0" smtClean="0">
                <a:solidFill>
                  <a:schemeClr val="tx1"/>
                </a:solidFill>
                <a:latin typeface="Times New Roman" pitchFamily="18" charset="0"/>
                <a:ea typeface="標楷體" pitchFamily="65" charset="-120"/>
              </a:rPr>
              <a:t>到 </a:t>
            </a:r>
            <a:r>
              <a:rPr lang="en-US" altLang="zh-TW" i="1" dirty="0" smtClean="0">
                <a:solidFill>
                  <a:schemeClr val="tx1"/>
                </a:solidFill>
                <a:latin typeface="Times New Roman" pitchFamily="18" charset="0"/>
                <a:ea typeface="標楷體" pitchFamily="65" charset="-120"/>
              </a:rPr>
              <a:t>array[</a:t>
            </a:r>
            <a:r>
              <a:rPr lang="en-US" altLang="zh-TW" i="1" dirty="0" err="1" smtClean="0">
                <a:solidFill>
                  <a:schemeClr val="tx1"/>
                </a:solidFill>
                <a:latin typeface="Times New Roman" pitchFamily="18" charset="0"/>
                <a:ea typeface="標楷體" pitchFamily="65" charset="-120"/>
              </a:rPr>
              <a:t>i</a:t>
            </a:r>
            <a:r>
              <a:rPr lang="en-US" altLang="zh-TW" i="1" dirty="0" smtClean="0">
                <a:solidFill>
                  <a:schemeClr val="tx1"/>
                </a:solidFill>
                <a:latin typeface="Times New Roman" pitchFamily="18" charset="0"/>
                <a:ea typeface="標楷體" pitchFamily="65" charset="-120"/>
              </a:rPr>
              <a:t>..N-1]</a:t>
            </a:r>
            <a:r>
              <a:rPr lang="zh-TW" altLang="en-US" dirty="0" smtClean="0">
                <a:solidFill>
                  <a:schemeClr val="tx1"/>
                </a:solidFill>
                <a:latin typeface="Times New Roman" pitchFamily="18" charset="0"/>
                <a:ea typeface="標楷體" pitchFamily="65" charset="-120"/>
              </a:rPr>
              <a:t>的第一個位置</a:t>
            </a:r>
            <a:r>
              <a:rPr lang="en-US" altLang="zh-TW" dirty="0" smtClean="0">
                <a:solidFill>
                  <a:schemeClr val="tx1"/>
                </a:solidFill>
                <a:latin typeface="Times New Roman" pitchFamily="18" charset="0"/>
                <a:ea typeface="標楷體" pitchFamily="65" charset="-120"/>
              </a:rPr>
              <a:t>(</a:t>
            </a:r>
            <a:r>
              <a:rPr lang="en-US" altLang="zh-TW" dirty="0" err="1" smtClean="0">
                <a:solidFill>
                  <a:schemeClr val="tx1"/>
                </a:solidFill>
                <a:latin typeface="Times New Roman" pitchFamily="18" charset="0"/>
                <a:ea typeface="標楷體" pitchFamily="65" charset="-120"/>
              </a:rPr>
              <a:t>i</a:t>
            </a:r>
            <a:r>
              <a:rPr lang="en-US" altLang="zh-TW" dirty="0" smtClean="0">
                <a:solidFill>
                  <a:schemeClr val="tx1"/>
                </a:solidFill>
                <a:latin typeface="Times New Roman" pitchFamily="18" charset="0"/>
                <a:ea typeface="標楷體" pitchFamily="65" charset="-120"/>
              </a:rPr>
              <a:t>)</a:t>
            </a:r>
          </a:p>
          <a:p>
            <a:pPr eaLnBrk="1" hangingPunct="1">
              <a:lnSpc>
                <a:spcPct val="80000"/>
              </a:lnSpc>
              <a:buClr>
                <a:schemeClr val="bg2"/>
              </a:buClr>
              <a:buFont typeface="Wingdings" pitchFamily="2" charset="2"/>
              <a:buNone/>
              <a:defRPr/>
            </a:pPr>
            <a:r>
              <a:rPr lang="en-US" altLang="zh-TW" dirty="0" smtClean="0">
                <a:solidFill>
                  <a:schemeClr val="tx1"/>
                </a:solidFill>
                <a:latin typeface="Times New Roman" pitchFamily="18" charset="0"/>
                <a:ea typeface="標楷體" pitchFamily="65" charset="-120"/>
              </a:rPr>
              <a:t>  end for  */</a:t>
            </a:r>
          </a:p>
          <a:p>
            <a:pPr eaLnBrk="1" hangingPunct="1">
              <a:lnSpc>
                <a:spcPct val="80000"/>
              </a:lnSpc>
              <a:buClr>
                <a:schemeClr val="bg2"/>
              </a:buClr>
              <a:buFont typeface="Wingdings" pitchFamily="2" charset="2"/>
              <a:buNone/>
              <a:defRPr/>
            </a:pPr>
            <a:endParaRPr lang="zh-TW" altLang="en-US" sz="2000" dirty="0" smtClean="0">
              <a:solidFill>
                <a:schemeClr val="tx1"/>
              </a:solidFill>
              <a:latin typeface="Times New Roman" pitchFamily="18" charset="0"/>
              <a:ea typeface="標楷體" pitchFamily="65" charset="-120"/>
            </a:endParaRP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for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i</a:t>
            </a:r>
            <a:r>
              <a:rPr lang="en-US" altLang="zh-TW" sz="2000" dirty="0" smtClean="0">
                <a:solidFill>
                  <a:schemeClr val="tx1"/>
                </a:solidFill>
                <a:latin typeface="Times New Roman" pitchFamily="18" charset="0"/>
                <a:ea typeface="標楷體" pitchFamily="65" charset="-120"/>
              </a:rPr>
              <a:t> = 0; </a:t>
            </a:r>
            <a:r>
              <a:rPr lang="en-US" altLang="zh-TW" sz="2000" dirty="0" err="1" smtClean="0">
                <a:solidFill>
                  <a:schemeClr val="tx1"/>
                </a:solidFill>
                <a:latin typeface="Times New Roman" pitchFamily="18" charset="0"/>
                <a:ea typeface="標楷體" pitchFamily="65" charset="-120"/>
              </a:rPr>
              <a:t>i</a:t>
            </a:r>
            <a:r>
              <a:rPr lang="en-US" altLang="zh-TW" sz="2000" dirty="0" smtClean="0">
                <a:solidFill>
                  <a:schemeClr val="tx1"/>
                </a:solidFill>
                <a:latin typeface="Times New Roman" pitchFamily="18" charset="0"/>
                <a:ea typeface="標楷體" pitchFamily="65" charset="-120"/>
              </a:rPr>
              <a:t> &lt; =array.length-2; </a:t>
            </a:r>
            <a:r>
              <a:rPr lang="en-US" altLang="zh-TW" sz="2000" dirty="0" err="1" smtClean="0">
                <a:solidFill>
                  <a:schemeClr val="tx1"/>
                </a:solidFill>
                <a:latin typeface="Times New Roman" pitchFamily="18" charset="0"/>
                <a:ea typeface="標楷體" pitchFamily="65" charset="-120"/>
              </a:rPr>
              <a:t>i</a:t>
            </a:r>
            <a:r>
              <a:rPr lang="en-US" altLang="zh-TW" sz="2000" dirty="0" smtClean="0">
                <a:solidFill>
                  <a:schemeClr val="tx1"/>
                </a:solidFill>
                <a:latin typeface="Times New Roman" pitchFamily="18" charset="0"/>
                <a:ea typeface="標楷體" pitchFamily="65" charset="-120"/>
              </a:rPr>
              <a:t>++) </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max=</a:t>
            </a:r>
            <a:r>
              <a:rPr lang="en-US" altLang="zh-TW" sz="2000" dirty="0" err="1" smtClean="0">
                <a:solidFill>
                  <a:schemeClr val="tx1"/>
                </a:solidFill>
                <a:latin typeface="Times New Roman" pitchFamily="18" charset="0"/>
                <a:ea typeface="標楷體" pitchFamily="65" charset="-120"/>
              </a:rPr>
              <a:t>i</a:t>
            </a:r>
            <a:r>
              <a:rPr lang="en-US" altLang="zh-TW" sz="2000" dirty="0" smtClean="0">
                <a:solidFill>
                  <a:schemeClr val="tx1"/>
                </a:solidFill>
                <a:latin typeface="Times New Roman" pitchFamily="18" charset="0"/>
                <a:ea typeface="標楷體" pitchFamily="65" charset="-120"/>
              </a:rPr>
              <a:t>;</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for (</a:t>
            </a:r>
            <a:r>
              <a:rPr lang="en-US" altLang="zh-TW" sz="2000" dirty="0" err="1" smtClean="0">
                <a:solidFill>
                  <a:schemeClr val="tx1"/>
                </a:solidFill>
                <a:latin typeface="Times New Roman" pitchFamily="18" charset="0"/>
                <a:ea typeface="標楷體" pitchFamily="65" charset="-120"/>
              </a:rPr>
              <a:t>int</a:t>
            </a:r>
            <a:r>
              <a:rPr lang="en-US" altLang="zh-TW" sz="2000" dirty="0" smtClean="0">
                <a:solidFill>
                  <a:schemeClr val="tx1"/>
                </a:solidFill>
                <a:latin typeface="Times New Roman" pitchFamily="18" charset="0"/>
                <a:ea typeface="標楷體" pitchFamily="65" charset="-120"/>
              </a:rPr>
              <a:t> j = </a:t>
            </a:r>
            <a:r>
              <a:rPr lang="en-US" altLang="zh-TW" sz="2000" dirty="0" err="1" smtClean="0">
                <a:solidFill>
                  <a:schemeClr val="tx1"/>
                </a:solidFill>
                <a:latin typeface="Times New Roman" pitchFamily="18" charset="0"/>
                <a:ea typeface="標楷體" pitchFamily="65" charset="-120"/>
              </a:rPr>
              <a:t>i</a:t>
            </a:r>
            <a:r>
              <a:rPr lang="en-US" altLang="zh-TW" sz="2000" dirty="0" smtClean="0">
                <a:solidFill>
                  <a:schemeClr val="tx1"/>
                </a:solidFill>
                <a:latin typeface="Times New Roman" pitchFamily="18" charset="0"/>
                <a:ea typeface="標楷體" pitchFamily="65" charset="-120"/>
              </a:rPr>
              <a:t> + 1; j &lt;= array.length-1; j++)</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if (array[j] &gt; array[max]) max = j;</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     swap (</a:t>
            </a:r>
            <a:r>
              <a:rPr lang="en-US" altLang="zh-TW" sz="2000" dirty="0" err="1" smtClean="0">
                <a:solidFill>
                  <a:schemeClr val="tx1"/>
                </a:solidFill>
                <a:latin typeface="Times New Roman" pitchFamily="18" charset="0"/>
                <a:ea typeface="標楷體" pitchFamily="65" charset="-120"/>
              </a:rPr>
              <a:t>i,max</a:t>
            </a:r>
            <a:r>
              <a:rPr lang="en-US" altLang="zh-TW" sz="2000" dirty="0" smtClean="0">
                <a:solidFill>
                  <a:schemeClr val="tx1"/>
                </a:solidFill>
                <a:latin typeface="Times New Roman" pitchFamily="18" charset="0"/>
                <a:ea typeface="標楷體" pitchFamily="65" charset="-120"/>
              </a:rPr>
              <a:t>);</a:t>
            </a:r>
          </a:p>
          <a:p>
            <a:pPr eaLnBrk="1" hangingPunct="1">
              <a:lnSpc>
                <a:spcPct val="80000"/>
              </a:lnSpc>
              <a:buClr>
                <a:schemeClr val="bg2"/>
              </a:buClr>
              <a:buFont typeface="Wingdings" pitchFamily="2" charset="2"/>
              <a:buNone/>
              <a:defRPr/>
            </a:pPr>
            <a:r>
              <a:rPr lang="en-US" altLang="zh-TW" sz="2000" dirty="0" smtClean="0">
                <a:solidFill>
                  <a:schemeClr val="tx1"/>
                </a:solidFill>
                <a:latin typeface="Times New Roman" pitchFamily="18" charset="0"/>
                <a:ea typeface="標楷體" pitchFamily="65" charset="-120"/>
              </a:rPr>
              <a:t>}</a:t>
            </a:r>
            <a:endParaRPr lang="zh-TW" altLang="en-US" sz="2000" dirty="0" smtClean="0">
              <a:solidFill>
                <a:schemeClr val="tx1"/>
              </a:solidFill>
              <a:latin typeface="Times New Roman" pitchFamily="18" charset="0"/>
              <a:ea typeface="標楷體" pitchFamily="65" charset="-120"/>
            </a:endParaRPr>
          </a:p>
        </p:txBody>
      </p:sp>
    </p:spTree>
    <p:extLst>
      <p:ext uri="{BB962C8B-B14F-4D97-AF65-F5344CB8AC3E}">
        <p14:creationId xmlns:p14="http://schemas.microsoft.com/office/powerpoint/2010/main" val="771791008"/>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pPr>
              <a:defRPr/>
            </a:pPr>
            <a:fld id="{EE802047-F846-46AB-AB2F-1350B03D960E}" type="slidenum">
              <a:rPr lang="zh-TW" altLang="en-US" smtClean="0">
                <a:solidFill>
                  <a:schemeClr val="tx1"/>
                </a:solidFill>
              </a:rPr>
              <a:pPr>
                <a:defRPr/>
              </a:pPr>
              <a:t>491</a:t>
            </a:fld>
            <a:endParaRPr lang="en-US" altLang="zh-TW">
              <a:solidFill>
                <a:schemeClr val="tx1"/>
              </a:solidFill>
            </a:endParaRPr>
          </a:p>
        </p:txBody>
      </p:sp>
      <p:sp>
        <p:nvSpPr>
          <p:cNvPr id="204803" name="Rectangle 3"/>
          <p:cNvSpPr>
            <a:spLocks noGrp="1" noChangeArrowheads="1"/>
          </p:cNvSpPr>
          <p:nvPr>
            <p:ph sz="quarter" idx="4294967295"/>
          </p:nvPr>
        </p:nvSpPr>
        <p:spPr>
          <a:xfrm>
            <a:off x="609600" y="476251"/>
            <a:ext cx="10972800" cy="4824413"/>
          </a:xfrm>
          <a:prstGeom prst="rect">
            <a:avLst/>
          </a:prstGeom>
        </p:spPr>
        <p:txBody>
          <a:bodyPr/>
          <a:lstStyle/>
          <a:p>
            <a:pPr marL="609600" indent="-609600" eaLnBrk="1" hangingPunct="1">
              <a:buFont typeface="Wingdings" pitchFamily="2" charset="2"/>
              <a:buNone/>
              <a:defRPr/>
            </a:pPr>
            <a:r>
              <a:rPr lang="zh-TW" altLang="en-US" sz="4400" dirty="0" smtClean="0">
                <a:solidFill>
                  <a:schemeClr val="tx1"/>
                </a:solidFill>
                <a:ea typeface="標楷體" pitchFamily="65" charset="-120"/>
              </a:rPr>
              <a:t>範例二</a:t>
            </a:r>
            <a:r>
              <a:rPr lang="zh-TW" altLang="en-US" sz="4400" dirty="0" smtClean="0">
                <a:solidFill>
                  <a:schemeClr val="tx1"/>
                </a:solidFill>
              </a:rPr>
              <a:t> </a:t>
            </a:r>
            <a:r>
              <a:rPr lang="en-US" altLang="zh-TW" sz="4400" dirty="0" smtClean="0">
                <a:solidFill>
                  <a:schemeClr val="tx1"/>
                </a:solidFill>
                <a:latin typeface="Times New Roman" pitchFamily="18" charset="0"/>
              </a:rPr>
              <a:t>Insertion Sort</a:t>
            </a:r>
            <a:r>
              <a:rPr lang="en-US" altLang="zh-TW" sz="4400" dirty="0" smtClean="0">
                <a:solidFill>
                  <a:schemeClr val="tx1"/>
                </a:solidFill>
              </a:rPr>
              <a:t> </a:t>
            </a:r>
            <a:r>
              <a:rPr lang="zh-TW" altLang="en-US" sz="4400" dirty="0" smtClean="0">
                <a:solidFill>
                  <a:schemeClr val="tx1"/>
                </a:solidFill>
                <a:ea typeface="標楷體" pitchFamily="65" charset="-120"/>
              </a:rPr>
              <a:t>及其擴充之</a:t>
            </a:r>
          </a:p>
          <a:p>
            <a:pPr marL="609600" indent="-609600" eaLnBrk="1" hangingPunct="1">
              <a:buFont typeface="Wingdings" pitchFamily="2" charset="2"/>
              <a:buNone/>
              <a:defRPr/>
            </a:pPr>
            <a:r>
              <a:rPr lang="zh-TW" altLang="en-US" sz="4400" dirty="0" smtClean="0">
                <a:solidFill>
                  <a:schemeClr val="tx1"/>
                </a:solidFill>
                <a:ea typeface="標楷體" pitchFamily="65" charset="-120"/>
              </a:rPr>
              <a:t>範例三</a:t>
            </a:r>
            <a:r>
              <a:rPr lang="zh-TW" altLang="en-US" sz="4400" dirty="0" smtClean="0">
                <a:solidFill>
                  <a:schemeClr val="tx1"/>
                </a:solidFill>
              </a:rPr>
              <a:t> </a:t>
            </a:r>
            <a:r>
              <a:rPr lang="en-US" altLang="zh-TW" sz="4400" dirty="0" smtClean="0">
                <a:solidFill>
                  <a:schemeClr val="tx1"/>
                </a:solidFill>
                <a:latin typeface="Times New Roman" pitchFamily="18" charset="0"/>
              </a:rPr>
              <a:t>Shell Sort</a:t>
            </a:r>
          </a:p>
          <a:p>
            <a:pPr marL="609600" indent="-609600" eaLnBrk="1" hangingPunct="1">
              <a:buFont typeface="Wingdings" pitchFamily="2" charset="2"/>
              <a:buNone/>
              <a:defRPr/>
            </a:pPr>
            <a:endParaRPr lang="en-US" altLang="zh-TW" sz="4400" dirty="0" smtClean="0">
              <a:solidFill>
                <a:schemeClr val="tx1"/>
              </a:solidFill>
            </a:endParaRPr>
          </a:p>
          <a:p>
            <a:pPr marL="609600" indent="-609600" eaLnBrk="1" hangingPunct="1">
              <a:buFont typeface="Wingdings" pitchFamily="2" charset="2"/>
              <a:buNone/>
              <a:defRPr/>
            </a:pPr>
            <a:r>
              <a:rPr lang="zh-TW" altLang="en-US" sz="3600" dirty="0" smtClean="0">
                <a:solidFill>
                  <a:schemeClr val="tx1"/>
                </a:solidFill>
                <a:ea typeface="標楷體" pitchFamily="65" charset="-120"/>
              </a:rPr>
              <a:t>這兩個範例 皆展示 </a:t>
            </a:r>
            <a:r>
              <a:rPr lang="en-US" altLang="zh-TW" sz="3600" dirty="0" smtClean="0">
                <a:solidFill>
                  <a:schemeClr val="tx1"/>
                </a:solidFill>
                <a:ea typeface="標楷體" pitchFamily="65" charset="-120"/>
              </a:rPr>
              <a:t>design sketch,</a:t>
            </a:r>
          </a:p>
          <a:p>
            <a:pPr marL="609600" indent="-609600" eaLnBrk="1" hangingPunct="1">
              <a:buFont typeface="Wingdings" pitchFamily="2" charset="2"/>
              <a:buNone/>
              <a:defRPr/>
            </a:pPr>
            <a:r>
              <a:rPr lang="en-US" altLang="zh-TW" sz="3600" dirty="0" smtClean="0">
                <a:solidFill>
                  <a:schemeClr val="tx1"/>
                </a:solidFill>
                <a:ea typeface="標楷體" pitchFamily="65" charset="-120"/>
              </a:rPr>
              <a:t>                         pseudo code, </a:t>
            </a:r>
            <a:endParaRPr lang="zh-TW" altLang="en-US" sz="3600" dirty="0" smtClean="0">
              <a:solidFill>
                <a:schemeClr val="tx1"/>
              </a:solidFill>
              <a:ea typeface="標楷體" pitchFamily="65" charset="-120"/>
            </a:endParaRPr>
          </a:p>
          <a:p>
            <a:pPr marL="609600" indent="-609600" eaLnBrk="1" hangingPunct="1">
              <a:buFont typeface="Wingdings" pitchFamily="2" charset="2"/>
              <a:buNone/>
              <a:defRPr/>
            </a:pPr>
            <a:r>
              <a:rPr lang="zh-TW" altLang="en-US" sz="3600" dirty="0" smtClean="0">
                <a:solidFill>
                  <a:schemeClr val="tx1"/>
                </a:solidFill>
                <a:ea typeface="標楷體" pitchFamily="65" charset="-120"/>
              </a:rPr>
              <a:t>                         </a:t>
            </a:r>
            <a:r>
              <a:rPr lang="en-US" altLang="zh-TW" sz="3600" dirty="0" smtClean="0">
                <a:solidFill>
                  <a:schemeClr val="tx1"/>
                </a:solidFill>
                <a:ea typeface="標楷體" pitchFamily="65" charset="-120"/>
              </a:rPr>
              <a:t>source code.</a:t>
            </a:r>
          </a:p>
        </p:txBody>
      </p:sp>
    </p:spTree>
    <p:extLst>
      <p:ext uri="{BB962C8B-B14F-4D97-AF65-F5344CB8AC3E}">
        <p14:creationId xmlns:p14="http://schemas.microsoft.com/office/powerpoint/2010/main" val="3058965853"/>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A3B9F7D-75A8-414E-B83B-3B0EEAE336F9}" type="slidenum">
              <a:rPr lang="zh-TW" altLang="en-US" smtClean="0">
                <a:solidFill>
                  <a:schemeClr val="tx1"/>
                </a:solidFill>
              </a:rPr>
              <a:pPr>
                <a:defRPr/>
              </a:pPr>
              <a:t>492</a:t>
            </a:fld>
            <a:endParaRPr lang="en-US" altLang="zh-TW" dirty="0">
              <a:solidFill>
                <a:schemeClr val="tx1"/>
              </a:solidFill>
            </a:endParaRPr>
          </a:p>
        </p:txBody>
      </p:sp>
      <p:sp>
        <p:nvSpPr>
          <p:cNvPr id="151554" name="Rectangle 2"/>
          <p:cNvSpPr>
            <a:spLocks noGrp="1" noChangeArrowheads="1"/>
          </p:cNvSpPr>
          <p:nvPr>
            <p:ph type="title"/>
          </p:nvPr>
        </p:nvSpPr>
        <p:spPr>
          <a:xfrm>
            <a:off x="666751" y="1"/>
            <a:ext cx="10972800" cy="1139825"/>
          </a:xfrm>
        </p:spPr>
        <p:txBody>
          <a:bodyPr/>
          <a:lstStyle/>
          <a:p>
            <a:pPr eaLnBrk="1" hangingPunct="1">
              <a:defRPr/>
            </a:pPr>
            <a:r>
              <a:rPr lang="en-US" altLang="zh-TW" dirty="0" smtClean="0">
                <a:solidFill>
                  <a:schemeClr val="tx1"/>
                </a:solidFill>
              </a:rPr>
              <a:t>Design Sketch</a:t>
            </a:r>
          </a:p>
        </p:txBody>
      </p:sp>
      <p:graphicFrame>
        <p:nvGraphicFramePr>
          <p:cNvPr id="6" name="表格 5"/>
          <p:cNvGraphicFramePr>
            <a:graphicFrameLocks noGrp="1"/>
          </p:cNvGraphicFramePr>
          <p:nvPr>
            <p:extLst>
              <p:ext uri="{D42A27DB-BD31-4B8C-83A1-F6EECF244321}">
                <p14:modId xmlns:p14="http://schemas.microsoft.com/office/powerpoint/2010/main" val="3741514173"/>
              </p:ext>
            </p:extLst>
          </p:nvPr>
        </p:nvGraphicFramePr>
        <p:xfrm>
          <a:off x="857251" y="1928813"/>
          <a:ext cx="5486400" cy="647700"/>
        </p:xfrm>
        <a:graphic>
          <a:graphicData uri="http://schemas.openxmlformats.org/drawingml/2006/table">
            <a:tbl>
              <a:tblPr/>
              <a:tblGrid>
                <a:gridCol w="914400"/>
                <a:gridCol w="914400"/>
                <a:gridCol w="914400"/>
                <a:gridCol w="914400"/>
                <a:gridCol w="914400"/>
                <a:gridCol w="914400"/>
              </a:tblGrid>
              <a:tr h="219075">
                <a:tc gridSpan="6">
                  <a:txBody>
                    <a:bodyPr/>
                    <a:lstStyle/>
                    <a:p>
                      <a:pPr algn="ctr">
                        <a:spcAft>
                          <a:spcPts val="0"/>
                        </a:spcAft>
                      </a:pPr>
                      <a:r>
                        <a:rPr lang="en-US" sz="1200" kern="0" dirty="0" smtClean="0">
                          <a:solidFill>
                            <a:schemeClr val="tx1"/>
                          </a:solidFill>
                          <a:latin typeface="Times New Roman"/>
                          <a:ea typeface="新細明體"/>
                          <a:cs typeface="新細明體"/>
                        </a:rPr>
                        <a:t>unsorted</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219075">
                <a:tc>
                  <a:txBody>
                    <a:bodyPr/>
                    <a:lstStyle/>
                    <a:p>
                      <a:pPr algn="ctr">
                        <a:spcAft>
                          <a:spcPts val="0"/>
                        </a:spcAft>
                      </a:pPr>
                      <a:r>
                        <a:rPr lang="en-US" sz="1200" kern="0" dirty="0">
                          <a:solidFill>
                            <a:srgbClr val="FF3300"/>
                          </a:solidFill>
                          <a:latin typeface="新細明體"/>
                          <a:ea typeface="新細明體"/>
                          <a:cs typeface="新細明體"/>
                        </a:rPr>
                        <a:t>9</a:t>
                      </a:r>
                      <a:endParaRPr lang="zh-TW" sz="1200" kern="100" dirty="0">
                        <a:solidFill>
                          <a:srgbClr val="FF3300"/>
                        </a:solidFill>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6</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209550">
                <a:tc>
                  <a:txBody>
                    <a:bodyPr/>
                    <a:lstStyle/>
                    <a:p>
                      <a:pPr algn="ctr">
                        <a:spcAft>
                          <a:spcPts val="0"/>
                        </a:spcAft>
                      </a:pPr>
                      <a:r>
                        <a:rPr lang="en-US" sz="1200" kern="0" dirty="0">
                          <a:solidFill>
                            <a:schemeClr val="tx1"/>
                          </a:solidFill>
                          <a:latin typeface="新細明體"/>
                          <a:ea typeface="新細明體"/>
                          <a:cs typeface="新細明體"/>
                        </a:rPr>
                        <a:t>0(</a:t>
                      </a:r>
                      <a:r>
                        <a:rPr lang="en-US" sz="1200" kern="0" dirty="0" err="1">
                          <a:solidFill>
                            <a:schemeClr val="tx1"/>
                          </a:solidFill>
                          <a:latin typeface="新細明體"/>
                          <a:ea typeface="新細明體"/>
                          <a:cs typeface="新細明體"/>
                        </a:rPr>
                        <a:t>i</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1</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200" kern="0" dirty="0">
                          <a:solidFill>
                            <a:schemeClr val="tx1"/>
                          </a:solidFill>
                          <a:latin typeface="Times New Roman"/>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370769667"/>
              </p:ext>
            </p:extLst>
          </p:nvPr>
        </p:nvGraphicFramePr>
        <p:xfrm>
          <a:off x="381000" y="2857500"/>
          <a:ext cx="5486400" cy="628650"/>
        </p:xfrm>
        <a:graphic>
          <a:graphicData uri="http://schemas.openxmlformats.org/drawingml/2006/table">
            <a:tbl>
              <a:tblPr/>
              <a:tblGrid>
                <a:gridCol w="914400"/>
                <a:gridCol w="914400"/>
                <a:gridCol w="914400"/>
                <a:gridCol w="914400"/>
                <a:gridCol w="914400"/>
                <a:gridCol w="914400"/>
              </a:tblGrid>
              <a:tr h="209550">
                <a:tc>
                  <a:txBody>
                    <a:bodyPr/>
                    <a:lstStyle/>
                    <a:p>
                      <a:pPr algn="ctr">
                        <a:spcAft>
                          <a:spcPts val="0"/>
                        </a:spcAft>
                      </a:pPr>
                      <a:r>
                        <a:rPr lang="en-US" sz="1200" kern="0" dirty="0" smtClean="0">
                          <a:solidFill>
                            <a:schemeClr val="tx1"/>
                          </a:solidFill>
                          <a:latin typeface="Times New Roman"/>
                          <a:ea typeface="新細明體"/>
                          <a:cs typeface="新細明體"/>
                        </a:rPr>
                        <a:t> sorted</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gridSpan="5">
                  <a:txBody>
                    <a:bodyPr/>
                    <a:lstStyle/>
                    <a:p>
                      <a:pPr algn="ctr">
                        <a:spcAft>
                          <a:spcPts val="0"/>
                        </a:spcAft>
                      </a:pPr>
                      <a:r>
                        <a:rPr lang="en-US" sz="1200" kern="0" dirty="0" smtClean="0">
                          <a:solidFill>
                            <a:schemeClr val="tx1"/>
                          </a:solidFill>
                          <a:latin typeface="Times New Roman"/>
                          <a:ea typeface="新細明體"/>
                          <a:cs typeface="新細明體"/>
                        </a:rPr>
                        <a:t>unsorted</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209550">
                <a:tc>
                  <a:txBody>
                    <a:bodyPr/>
                    <a:lstStyle/>
                    <a:p>
                      <a:pPr algn="ctr">
                        <a:spcAft>
                          <a:spcPts val="0"/>
                        </a:spcAft>
                      </a:pPr>
                      <a:r>
                        <a:rPr lang="en-US" sz="1200" kern="0" dirty="0">
                          <a:solidFill>
                            <a:srgbClr val="000000"/>
                          </a:solidFill>
                          <a:latin typeface="新細明體"/>
                          <a:ea typeface="新細明體"/>
                          <a:cs typeface="新細明體"/>
                        </a:rPr>
                        <a:t>9</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b="1" kern="0" dirty="0">
                          <a:solidFill>
                            <a:srgbClr val="FF3300"/>
                          </a:solidFill>
                          <a:latin typeface="新細明體"/>
                          <a:ea typeface="新細明體"/>
                          <a:cs typeface="新細明體"/>
                        </a:rPr>
                        <a:t>6</a:t>
                      </a:r>
                      <a:endParaRPr lang="zh-TW" sz="1200" b="1" kern="100" dirty="0">
                        <a:solidFill>
                          <a:srgbClr val="FF3300"/>
                        </a:solidFill>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1(</a:t>
                      </a:r>
                      <a:r>
                        <a:rPr lang="en-US" sz="1200" kern="0" dirty="0" err="1">
                          <a:solidFill>
                            <a:schemeClr val="tx1"/>
                          </a:solidFill>
                          <a:latin typeface="新細明體"/>
                          <a:ea typeface="新細明體"/>
                          <a:cs typeface="新細明體"/>
                        </a:rPr>
                        <a:t>i</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200" kern="0" dirty="0">
                          <a:solidFill>
                            <a:schemeClr val="tx1"/>
                          </a:solidFill>
                          <a:latin typeface="Times New Roman"/>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768278823"/>
              </p:ext>
            </p:extLst>
          </p:nvPr>
        </p:nvGraphicFramePr>
        <p:xfrm>
          <a:off x="381000" y="3786188"/>
          <a:ext cx="5486400" cy="628650"/>
        </p:xfrm>
        <a:graphic>
          <a:graphicData uri="http://schemas.openxmlformats.org/drawingml/2006/table">
            <a:tbl>
              <a:tblPr/>
              <a:tblGrid>
                <a:gridCol w="915105"/>
                <a:gridCol w="914259"/>
                <a:gridCol w="914259"/>
                <a:gridCol w="914259"/>
                <a:gridCol w="914259"/>
                <a:gridCol w="914259"/>
              </a:tblGrid>
              <a:tr h="209550">
                <a:tc gridSpan="2">
                  <a:txBody>
                    <a:bodyPr/>
                    <a:lstStyle/>
                    <a:p>
                      <a:pPr algn="ctr">
                        <a:spcAft>
                          <a:spcPts val="0"/>
                        </a:spcAft>
                      </a:pPr>
                      <a:r>
                        <a:rPr lang="en-US" sz="1200" kern="0" dirty="0" smtClean="0">
                          <a:solidFill>
                            <a:schemeClr val="tx1"/>
                          </a:solidFill>
                          <a:latin typeface="Times New Roman"/>
                          <a:ea typeface="新細明體"/>
                          <a:cs typeface="新細明體"/>
                        </a:rPr>
                        <a:t>sorted</a:t>
                      </a:r>
                      <a:endParaRPr lang="zh-TW" sz="1200" kern="100" dirty="0">
                        <a:solidFill>
                          <a:schemeClr val="tx1"/>
                        </a:solidFill>
                        <a:latin typeface="Times New Roman"/>
                        <a:ea typeface="新細明體"/>
                      </a:endParaRPr>
                    </a:p>
                  </a:txBody>
                  <a:tcPr marL="23703" marR="23703"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gridSpan="4">
                  <a:txBody>
                    <a:bodyPr/>
                    <a:lstStyle/>
                    <a:p>
                      <a:pPr algn="ctr">
                        <a:spcAft>
                          <a:spcPts val="0"/>
                        </a:spcAft>
                      </a:pPr>
                      <a:r>
                        <a:rPr lang="en-US" sz="1200" kern="0" dirty="0" smtClean="0">
                          <a:solidFill>
                            <a:schemeClr val="tx1"/>
                          </a:solidFill>
                          <a:latin typeface="Times New Roman"/>
                          <a:ea typeface="新細明體"/>
                          <a:cs typeface="新細明體"/>
                        </a:rPr>
                        <a:t>unsorted</a:t>
                      </a:r>
                      <a:endParaRPr lang="zh-TW" sz="1200" kern="100" dirty="0">
                        <a:solidFill>
                          <a:schemeClr val="tx1"/>
                        </a:solidFill>
                        <a:latin typeface="Times New Roman"/>
                        <a:ea typeface="新細明體"/>
                      </a:endParaRPr>
                    </a:p>
                  </a:txBody>
                  <a:tcPr marL="23703" marR="23703"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209550">
                <a:tc>
                  <a:txBody>
                    <a:bodyPr/>
                    <a:lstStyle/>
                    <a:p>
                      <a:pPr algn="ctr">
                        <a:spcAft>
                          <a:spcPts val="0"/>
                        </a:spcAft>
                      </a:pPr>
                      <a:r>
                        <a:rPr lang="en-US" sz="1200" b="1" kern="0" dirty="0">
                          <a:solidFill>
                            <a:srgbClr val="FF0000"/>
                          </a:solidFill>
                          <a:latin typeface="新細明體"/>
                          <a:ea typeface="新細明體"/>
                          <a:cs typeface="新細明體"/>
                        </a:rPr>
                        <a:t>6</a:t>
                      </a:r>
                      <a:endParaRPr lang="zh-TW" sz="1200" b="1" kern="100" dirty="0">
                        <a:solidFill>
                          <a:srgbClr val="FF0000"/>
                        </a:solidFill>
                        <a:latin typeface="Times New Roman"/>
                        <a:ea typeface="新細明體"/>
                      </a:endParaRPr>
                    </a:p>
                  </a:txBody>
                  <a:tcPr marL="23703" marR="237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9</a:t>
                      </a:r>
                      <a:endParaRPr lang="zh-TW" sz="1200" kern="100" dirty="0">
                        <a:latin typeface="Times New Roman"/>
                        <a:ea typeface="新細明體"/>
                      </a:endParaRPr>
                    </a:p>
                  </a:txBody>
                  <a:tcPr marL="23703" marR="237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3" marR="237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3" marR="237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3" marR="237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3" marR="237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3" marR="2370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1</a:t>
                      </a:r>
                      <a:endParaRPr lang="zh-TW" sz="1200" kern="100" dirty="0">
                        <a:solidFill>
                          <a:schemeClr val="tx1"/>
                        </a:solidFill>
                        <a:latin typeface="Times New Roman"/>
                        <a:ea typeface="新細明體"/>
                      </a:endParaRPr>
                    </a:p>
                  </a:txBody>
                  <a:tcPr marL="23703" marR="2370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2(</a:t>
                      </a:r>
                      <a:r>
                        <a:rPr lang="en-US" sz="1200" kern="0" dirty="0" err="1">
                          <a:solidFill>
                            <a:schemeClr val="tx1"/>
                          </a:solidFill>
                          <a:latin typeface="新細明體"/>
                          <a:ea typeface="新細明體"/>
                          <a:cs typeface="新細明體"/>
                        </a:rPr>
                        <a:t>i</a:t>
                      </a:r>
                      <a:r>
                        <a:rPr lang="en-US" sz="1200" kern="0" dirty="0">
                          <a:solidFill>
                            <a:schemeClr val="tx1"/>
                          </a:solidFill>
                          <a:latin typeface="新細明體"/>
                          <a:ea typeface="新細明體"/>
                          <a:cs typeface="新細明體"/>
                        </a:rPr>
                        <a:t>)</a:t>
                      </a:r>
                      <a:endParaRPr lang="zh-TW" sz="1200" kern="100" dirty="0">
                        <a:solidFill>
                          <a:schemeClr val="tx1"/>
                        </a:solidFill>
                        <a:latin typeface="Times New Roman"/>
                        <a:ea typeface="新細明體"/>
                      </a:endParaRPr>
                    </a:p>
                  </a:txBody>
                  <a:tcPr marL="23703" marR="2370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200" kern="0" dirty="0">
                          <a:solidFill>
                            <a:schemeClr val="tx1"/>
                          </a:solidFill>
                          <a:latin typeface="Times New Roman"/>
                          <a:ea typeface="新細明體"/>
                          <a:cs typeface="新細明體"/>
                        </a:rPr>
                        <a:t>…</a:t>
                      </a:r>
                      <a:endParaRPr lang="zh-TW" sz="1200" kern="100" dirty="0">
                        <a:solidFill>
                          <a:schemeClr val="tx1"/>
                        </a:solidFill>
                        <a:latin typeface="Times New Roman"/>
                        <a:ea typeface="新細明體"/>
                      </a:endParaRPr>
                    </a:p>
                  </a:txBody>
                  <a:tcPr marL="23703" marR="2370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n-2</a:t>
                      </a:r>
                      <a:endParaRPr lang="zh-TW" sz="1200" kern="100" dirty="0">
                        <a:solidFill>
                          <a:schemeClr val="tx1"/>
                        </a:solidFill>
                        <a:latin typeface="Times New Roman"/>
                        <a:ea typeface="新細明體"/>
                      </a:endParaRPr>
                    </a:p>
                  </a:txBody>
                  <a:tcPr marL="23703" marR="23703"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3" marR="23703" marT="0" marB="0" anchor="ctr">
                    <a:lnL>
                      <a:noFill/>
                    </a:lnL>
                    <a:lnR>
                      <a:noFill/>
                    </a:lnR>
                    <a:lnT w="12700" cap="flat" cmpd="sng" algn="ctr">
                      <a:solidFill>
                        <a:srgbClr val="000000"/>
                      </a:solidFill>
                      <a:prstDash val="solid"/>
                      <a:round/>
                      <a:headEnd type="none" w="med" len="med"/>
                      <a:tailEnd type="none" w="med" len="med"/>
                    </a:lnT>
                    <a:lnB>
                      <a:noFill/>
                    </a:lnB>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66835320"/>
              </p:ext>
            </p:extLst>
          </p:nvPr>
        </p:nvGraphicFramePr>
        <p:xfrm>
          <a:off x="381000" y="5929313"/>
          <a:ext cx="5486400" cy="628650"/>
        </p:xfrm>
        <a:graphic>
          <a:graphicData uri="http://schemas.openxmlformats.org/drawingml/2006/table">
            <a:tbl>
              <a:tblPr/>
              <a:tblGrid>
                <a:gridCol w="914400"/>
                <a:gridCol w="914400"/>
                <a:gridCol w="914400"/>
                <a:gridCol w="914400"/>
                <a:gridCol w="914400"/>
                <a:gridCol w="914400"/>
              </a:tblGrid>
              <a:tr h="209550">
                <a:tc gridSpan="6">
                  <a:txBody>
                    <a:bodyPr/>
                    <a:lstStyle/>
                    <a:p>
                      <a:pPr algn="ctr">
                        <a:spcAft>
                          <a:spcPts val="0"/>
                        </a:spcAft>
                      </a:pPr>
                      <a:r>
                        <a:rPr lang="en-US" sz="1200" kern="0" dirty="0" smtClean="0">
                          <a:solidFill>
                            <a:schemeClr val="tx1"/>
                          </a:solidFill>
                          <a:latin typeface="Times New Roman"/>
                          <a:ea typeface="新細明體"/>
                          <a:cs typeface="新細明體"/>
                        </a:rPr>
                        <a:t> sorted</a:t>
                      </a:r>
                      <a:endParaRPr lang="zh-TW" sz="1200" kern="100" dirty="0">
                        <a:solidFill>
                          <a:schemeClr val="tx1"/>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r>
              <a:tr h="209550">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6</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9</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r>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1</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200" kern="0" dirty="0">
                          <a:solidFill>
                            <a:schemeClr val="tx1"/>
                          </a:solidFill>
                          <a:latin typeface="Times New Roman"/>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r>
            </a:tbl>
          </a:graphicData>
        </a:graphic>
      </p:graphicFrame>
      <p:graphicFrame>
        <p:nvGraphicFramePr>
          <p:cNvPr id="11" name="表格 10"/>
          <p:cNvGraphicFramePr>
            <a:graphicFrameLocks noGrp="1"/>
          </p:cNvGraphicFramePr>
          <p:nvPr/>
        </p:nvGraphicFramePr>
        <p:xfrm>
          <a:off x="0" y="2143125"/>
          <a:ext cx="857251" cy="419100"/>
        </p:xfrm>
        <a:graphic>
          <a:graphicData uri="http://schemas.openxmlformats.org/drawingml/2006/table">
            <a:tbl>
              <a:tblPr/>
              <a:tblGrid>
                <a:gridCol w="857251"/>
              </a:tblGrid>
              <a:tr h="209550">
                <a:tc>
                  <a:txBody>
                    <a:bodyPr/>
                    <a:lstStyle/>
                    <a:p>
                      <a:pPr algn="ctr">
                        <a:spcAft>
                          <a:spcPts val="0"/>
                        </a:spcAft>
                      </a:pPr>
                      <a:r>
                        <a:rPr lang="zh-TW" sz="1200" kern="0" baseline="0" dirty="0">
                          <a:solidFill>
                            <a:schemeClr val="tx1"/>
                          </a:solidFill>
                          <a:latin typeface="Times New Roman"/>
                          <a:ea typeface="新細明體"/>
                          <a:cs typeface="新細明體"/>
                        </a:rPr>
                        <a:t>數值</a:t>
                      </a:r>
                      <a:endParaRPr lang="zh-TW" sz="1200" kern="100" baseline="0" dirty="0">
                        <a:solidFill>
                          <a:schemeClr val="tx1"/>
                        </a:solidFill>
                        <a:latin typeface="Times New Roman"/>
                        <a:ea typeface="新細明體"/>
                      </a:endParaRPr>
                    </a:p>
                  </a:txBody>
                  <a:tcPr marL="23708" marR="23708" marT="0" marB="0" anchor="ctr">
                    <a:lnL>
                      <a:noFill/>
                    </a:lnL>
                    <a:lnR>
                      <a:noFill/>
                    </a:lnR>
                    <a:lnT>
                      <a:noFill/>
                    </a:lnT>
                    <a:lnB>
                      <a:noFill/>
                    </a:lnB>
                  </a:tcPr>
                </a:tc>
              </a:tr>
              <a:tr h="209550">
                <a:tc>
                  <a:txBody>
                    <a:bodyPr/>
                    <a:lstStyle/>
                    <a:p>
                      <a:pPr algn="ctr">
                        <a:spcAft>
                          <a:spcPts val="0"/>
                        </a:spcAft>
                      </a:pPr>
                      <a:r>
                        <a:rPr lang="zh-TW" sz="1200" kern="0" baseline="0" dirty="0">
                          <a:solidFill>
                            <a:schemeClr val="tx1"/>
                          </a:solidFill>
                          <a:latin typeface="Times New Roman"/>
                          <a:ea typeface="新細明體"/>
                          <a:cs typeface="新細明體"/>
                        </a:rPr>
                        <a:t>索引</a:t>
                      </a:r>
                      <a:endParaRPr lang="zh-TW" sz="1200" kern="100" baseline="0" dirty="0">
                        <a:solidFill>
                          <a:schemeClr val="tx1"/>
                        </a:solidFill>
                        <a:latin typeface="Times New Roman"/>
                        <a:ea typeface="新細明體"/>
                      </a:endParaRPr>
                    </a:p>
                  </a:txBody>
                  <a:tcPr marL="23708" marR="23708" marT="0" marB="0" anchor="ctr">
                    <a:lnL>
                      <a:noFill/>
                    </a:lnL>
                    <a:lnR>
                      <a:noFill/>
                    </a:lnR>
                    <a:lnT>
                      <a:noFill/>
                    </a:lnT>
                    <a:lnB>
                      <a:noFill/>
                    </a:lnB>
                  </a:tcPr>
                </a:tc>
              </a:tr>
            </a:tbl>
          </a:graphicData>
        </a:graphic>
      </p:graphicFrame>
      <p:sp>
        <p:nvSpPr>
          <p:cNvPr id="413797" name="文字方塊 11"/>
          <p:cNvSpPr txBox="1">
            <a:spLocks noChangeArrowheads="1"/>
          </p:cNvSpPr>
          <p:nvPr/>
        </p:nvSpPr>
        <p:spPr bwMode="auto">
          <a:xfrm>
            <a:off x="666751" y="1071564"/>
            <a:ext cx="5362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2000" dirty="0" smtClean="0"/>
              <a:t>unsorted</a:t>
            </a:r>
            <a:r>
              <a:rPr lang="zh-TW" altLang="zh-TW" sz="2000" dirty="0" smtClean="0"/>
              <a:t>數列</a:t>
            </a:r>
            <a:r>
              <a:rPr lang="zh-TW" altLang="en-US" sz="2000" dirty="0" smtClean="0"/>
              <a:t>由左</a:t>
            </a:r>
            <a:r>
              <a:rPr lang="zh-TW" altLang="zh-TW" sz="2000" dirty="0" smtClean="0"/>
              <a:t>逐一</a:t>
            </a:r>
            <a:r>
              <a:rPr lang="zh-TW" altLang="en-US" sz="2000" dirty="0" smtClean="0"/>
              <a:t> </a:t>
            </a:r>
            <a:r>
              <a:rPr lang="en-US" altLang="zh-TW" sz="2000" dirty="0" smtClean="0"/>
              <a:t>insert </a:t>
            </a:r>
            <a:r>
              <a:rPr lang="zh-TW" altLang="zh-TW" sz="2000" dirty="0" smtClean="0"/>
              <a:t>至</a:t>
            </a:r>
            <a:r>
              <a:rPr lang="en-US" altLang="zh-TW" sz="2000" dirty="0" smtClean="0"/>
              <a:t>sorted</a:t>
            </a:r>
            <a:r>
              <a:rPr lang="zh-TW" altLang="zh-TW" sz="2000" dirty="0"/>
              <a:t>數列</a:t>
            </a:r>
            <a:endParaRPr lang="en-US" altLang="zh-TW" sz="2000" dirty="0"/>
          </a:p>
          <a:p>
            <a:pPr eaLnBrk="1" hangingPunct="1"/>
            <a:r>
              <a:rPr lang="zh-TW" altLang="zh-TW" sz="2000" dirty="0" smtClean="0"/>
              <a:t>，</a:t>
            </a:r>
            <a:r>
              <a:rPr lang="zh-TW" altLang="zh-TW" sz="2000" dirty="0"/>
              <a:t>最後原數列</a:t>
            </a:r>
            <a:r>
              <a:rPr lang="zh-TW" altLang="en-US" sz="2000" dirty="0"/>
              <a:t>變</a:t>
            </a:r>
            <a:r>
              <a:rPr lang="zh-TW" altLang="zh-TW" sz="2000" dirty="0"/>
              <a:t>成</a:t>
            </a:r>
            <a:r>
              <a:rPr lang="en-US" altLang="zh-TW" sz="2000" dirty="0"/>
              <a:t>sorted</a:t>
            </a:r>
            <a:endParaRPr lang="zh-TW" altLang="en-US" sz="2000" dirty="0"/>
          </a:p>
        </p:txBody>
      </p:sp>
      <p:sp>
        <p:nvSpPr>
          <p:cNvPr id="413798" name="矩形 12"/>
          <p:cNvSpPr>
            <a:spLocks noChangeArrowheads="1"/>
          </p:cNvSpPr>
          <p:nvPr/>
        </p:nvSpPr>
        <p:spPr bwMode="auto">
          <a:xfrm>
            <a:off x="3048000" y="-39012813"/>
            <a:ext cx="6096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zh-TW" sz="2000"/>
              <a:t>首先將待</a:t>
            </a:r>
            <a:r>
              <a:rPr lang="en-US" altLang="zh-TW" sz="2000"/>
              <a:t>sort</a:t>
            </a:r>
            <a:r>
              <a:rPr lang="zh-TW" altLang="zh-TW" sz="2000"/>
              <a:t>數列（數列 </a:t>
            </a:r>
            <a:r>
              <a:rPr lang="en-US" altLang="zh-TW" sz="2000"/>
              <a:t>i ~ n-1</a:t>
            </a:r>
            <a:r>
              <a:rPr lang="zh-TW" altLang="zh-TW" sz="2000"/>
              <a:t>）中第一個數（即 數值</a:t>
            </a:r>
            <a:r>
              <a:rPr lang="en-US" altLang="zh-TW" sz="2000"/>
              <a:t>9</a:t>
            </a:r>
            <a:r>
              <a:rPr lang="zh-TW" altLang="zh-TW" sz="2000"/>
              <a:t>），設為已</a:t>
            </a:r>
            <a:r>
              <a:rPr lang="en-US" altLang="zh-TW" sz="2000"/>
              <a:t>soort</a:t>
            </a:r>
            <a:r>
              <a:rPr lang="zh-TW" altLang="zh-TW" sz="2000"/>
              <a:t>數列。</a:t>
            </a:r>
          </a:p>
        </p:txBody>
      </p:sp>
      <p:sp>
        <p:nvSpPr>
          <p:cNvPr id="413800" name="Rectangle 6"/>
          <p:cNvSpPr>
            <a:spLocks noChangeArrowheads="1"/>
          </p:cNvSpPr>
          <p:nvPr/>
        </p:nvSpPr>
        <p:spPr bwMode="auto">
          <a:xfrm>
            <a:off x="6448808" y="1929688"/>
            <a:ext cx="61912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TW" altLang="zh-TW" dirty="0"/>
              <a:t>首先將</a:t>
            </a:r>
            <a:r>
              <a:rPr lang="en-US" altLang="zh-TW" dirty="0"/>
              <a:t> unsorted </a:t>
            </a:r>
            <a:r>
              <a:rPr lang="zh-TW" altLang="zh-TW" dirty="0"/>
              <a:t>數列（</a:t>
            </a:r>
            <a:r>
              <a:rPr lang="en-US" altLang="zh-TW" dirty="0"/>
              <a:t>0..n-1</a:t>
            </a:r>
            <a:r>
              <a:rPr lang="zh-TW" altLang="zh-TW" dirty="0"/>
              <a:t>）</a:t>
            </a:r>
            <a:endParaRPr lang="en-US" altLang="zh-TW" dirty="0"/>
          </a:p>
          <a:p>
            <a:r>
              <a:rPr lang="zh-TW" altLang="zh-TW" dirty="0"/>
              <a:t>第一個數（</a:t>
            </a:r>
            <a:r>
              <a:rPr lang="en-US" altLang="zh-TW" dirty="0"/>
              <a:t>9) </a:t>
            </a:r>
            <a:r>
              <a:rPr lang="zh-TW" altLang="en-US" dirty="0" smtClean="0"/>
              <a:t> </a:t>
            </a:r>
            <a:r>
              <a:rPr lang="zh-TW" altLang="zh-TW" dirty="0" smtClean="0"/>
              <a:t>設為</a:t>
            </a:r>
            <a:r>
              <a:rPr lang="zh-TW" altLang="en-US" dirty="0" smtClean="0"/>
              <a:t> </a:t>
            </a:r>
            <a:r>
              <a:rPr lang="en-US" altLang="zh-TW" dirty="0" smtClean="0"/>
              <a:t>sorted</a:t>
            </a:r>
            <a:r>
              <a:rPr lang="zh-TW" altLang="zh-TW" dirty="0" smtClean="0"/>
              <a:t>數列</a:t>
            </a:r>
            <a:r>
              <a:rPr lang="en-US" altLang="zh-TW" dirty="0">
                <a:latin typeface="新細明體" charset="-120"/>
                <a:cs typeface="Times New Roman" pitchFamily="18" charset="0"/>
              </a:rPr>
              <a:t>(</a:t>
            </a:r>
            <a:r>
              <a:rPr lang="zh-TW" altLang="en-US" dirty="0">
                <a:latin typeface="新細明體" charset="-120"/>
                <a:cs typeface="Times New Roman" pitchFamily="18" charset="0"/>
              </a:rPr>
              <a:t>藍色</a:t>
            </a:r>
            <a:r>
              <a:rPr lang="en-US" altLang="zh-TW" dirty="0">
                <a:latin typeface="新細明體" charset="-120"/>
                <a:cs typeface="Times New Roman" pitchFamily="18" charset="0"/>
              </a:rPr>
              <a:t>)</a:t>
            </a:r>
            <a:endParaRPr lang="zh-TW" altLang="zh-TW" dirty="0"/>
          </a:p>
        </p:txBody>
      </p:sp>
      <p:sp>
        <p:nvSpPr>
          <p:cNvPr id="413801" name="矩形 16"/>
          <p:cNvSpPr>
            <a:spLocks noChangeArrowheads="1"/>
          </p:cNvSpPr>
          <p:nvPr/>
        </p:nvSpPr>
        <p:spPr bwMode="auto">
          <a:xfrm>
            <a:off x="6570133" y="5072064"/>
            <a:ext cx="505036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zh-TW" sz="1800" dirty="0"/>
              <a:t>依此方式直到數列最後一個數（</a:t>
            </a:r>
            <a:r>
              <a:rPr lang="en-US" altLang="zh-TW" sz="1800" dirty="0"/>
              <a:t>n-1</a:t>
            </a:r>
            <a:r>
              <a:rPr lang="zh-TW" altLang="zh-TW" sz="1800" dirty="0"/>
              <a:t>）</a:t>
            </a:r>
          </a:p>
        </p:txBody>
      </p:sp>
      <p:sp>
        <p:nvSpPr>
          <p:cNvPr id="413802" name="矩形 17"/>
          <p:cNvSpPr>
            <a:spLocks noChangeArrowheads="1"/>
          </p:cNvSpPr>
          <p:nvPr/>
        </p:nvSpPr>
        <p:spPr bwMode="auto">
          <a:xfrm>
            <a:off x="6570133" y="6011333"/>
            <a:ext cx="53361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zh-TW" sz="1800" dirty="0"/>
              <a:t>到此即完成數列由小到大</a:t>
            </a:r>
            <a:r>
              <a:rPr lang="zh-TW" altLang="zh-TW" sz="1800" dirty="0" smtClean="0"/>
              <a:t>的</a:t>
            </a:r>
            <a:r>
              <a:rPr lang="en-US" altLang="zh-TW" sz="1800" dirty="0" smtClean="0"/>
              <a:t> sort</a:t>
            </a:r>
            <a:endParaRPr lang="zh-TW" altLang="zh-TW" sz="1800" dirty="0"/>
          </a:p>
        </p:txBody>
      </p:sp>
      <p:sp>
        <p:nvSpPr>
          <p:cNvPr id="413803" name="文字方塊 18"/>
          <p:cNvSpPr txBox="1">
            <a:spLocks noChangeArrowheads="1"/>
          </p:cNvSpPr>
          <p:nvPr/>
        </p:nvSpPr>
        <p:spPr bwMode="auto">
          <a:xfrm>
            <a:off x="2857501" y="4929189"/>
            <a:ext cx="4411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2000"/>
              <a:t>：</a:t>
            </a:r>
            <a:endParaRPr lang="en-US" altLang="zh-TW" sz="2000"/>
          </a:p>
          <a:p>
            <a:pPr eaLnBrk="1" hangingPunct="1"/>
            <a:r>
              <a:rPr lang="zh-TW" altLang="en-US" sz="2000"/>
              <a:t>：</a:t>
            </a:r>
            <a:endParaRPr lang="en-US" altLang="zh-TW" sz="2000"/>
          </a:p>
        </p:txBody>
      </p:sp>
      <p:cxnSp>
        <p:nvCxnSpPr>
          <p:cNvPr id="23" name="直線單箭頭接點 22"/>
          <p:cNvCxnSpPr/>
          <p:nvPr/>
        </p:nvCxnSpPr>
        <p:spPr>
          <a:xfrm rot="5400000">
            <a:off x="809626" y="3190875"/>
            <a:ext cx="857250" cy="762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3805" name="文字方塊 23"/>
          <p:cNvSpPr txBox="1">
            <a:spLocks noChangeArrowheads="1"/>
          </p:cNvSpPr>
          <p:nvPr/>
        </p:nvSpPr>
        <p:spPr bwMode="auto">
          <a:xfrm>
            <a:off x="762000" y="3429001"/>
            <a:ext cx="1143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en-US" altLang="zh-TW" sz="1400" dirty="0">
                <a:solidFill>
                  <a:srgbClr val="FF0000"/>
                </a:solidFill>
              </a:rPr>
              <a:t>i</a:t>
            </a:r>
            <a:r>
              <a:rPr lang="en-US" altLang="zh-TW" sz="1400" dirty="0" smtClean="0">
                <a:solidFill>
                  <a:srgbClr val="FF0000"/>
                </a:solidFill>
              </a:rPr>
              <a:t>nsert</a:t>
            </a:r>
            <a:endParaRPr lang="zh-TW" altLang="en-US" sz="1400" dirty="0">
              <a:solidFill>
                <a:srgbClr val="FF0000"/>
              </a:solidFill>
            </a:endParaRPr>
          </a:p>
        </p:txBody>
      </p:sp>
      <p:sp>
        <p:nvSpPr>
          <p:cNvPr id="2" name="文字方塊 1"/>
          <p:cNvSpPr txBox="1"/>
          <p:nvPr/>
        </p:nvSpPr>
        <p:spPr>
          <a:xfrm>
            <a:off x="6191252" y="2985629"/>
            <a:ext cx="4798482" cy="923330"/>
          </a:xfrm>
          <a:prstGeom prst="rect">
            <a:avLst/>
          </a:prstGeom>
          <a:noFill/>
          <a:ln>
            <a:solidFill>
              <a:schemeClr val="bg2"/>
            </a:solidFill>
          </a:ln>
        </p:spPr>
        <p:txBody>
          <a:bodyPr wrap="square" rtlCol="0" anchor="ctr" anchorCtr="1">
            <a:spAutoFit/>
          </a:bodyPr>
          <a:lstStyle/>
          <a:p>
            <a:pPr eaLnBrk="0" hangingPunct="0"/>
            <a:r>
              <a:rPr lang="zh-TW" altLang="en-US" dirty="0">
                <a:latin typeface="Times New Roman" pitchFamily="18" charset="0"/>
                <a:cs typeface="Times New Roman" pitchFamily="18" charset="0"/>
              </a:rPr>
              <a:t>將  </a:t>
            </a:r>
            <a:r>
              <a:rPr lang="en-US" altLang="zh-TW" dirty="0">
                <a:latin typeface="Times New Roman" pitchFamily="18" charset="0"/>
                <a:cs typeface="Times New Roman" pitchFamily="18" charset="0"/>
              </a:rPr>
              <a:t>unsorted </a:t>
            </a:r>
            <a:r>
              <a:rPr lang="zh-TW" altLang="en-US" dirty="0" smtClean="0">
                <a:latin typeface="Times New Roman" pitchFamily="18" charset="0"/>
                <a:cs typeface="Times New Roman" pitchFamily="18" charset="0"/>
              </a:rPr>
              <a:t>數列 </a:t>
            </a:r>
            <a:r>
              <a:rPr lang="en-US" altLang="zh-TW" dirty="0" smtClean="0">
                <a:latin typeface="Times New Roman" pitchFamily="18" charset="0"/>
                <a:cs typeface="Times New Roman" pitchFamily="18" charset="0"/>
              </a:rPr>
              <a:t>(</a:t>
            </a:r>
            <a:r>
              <a:rPr lang="zh-TW" altLang="en-US"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rPr>
              <a:t>1..</a:t>
            </a:r>
            <a:r>
              <a:rPr lang="en-US" altLang="zh-TW" dirty="0">
                <a:latin typeface="Times New Roman" pitchFamily="18" charset="0"/>
                <a:cs typeface="Times New Roman" pitchFamily="18" charset="0"/>
              </a:rPr>
              <a:t>n-1</a:t>
            </a:r>
            <a:r>
              <a:rPr lang="zh-TW" altLang="en-US" dirty="0">
                <a:latin typeface="Times New Roman" pitchFamily="18" charset="0"/>
                <a:cs typeface="Times New Roman" pitchFamily="18" charset="0"/>
              </a:rPr>
              <a:t>）第一個數</a:t>
            </a:r>
            <a:r>
              <a:rPr lang="zh-TW" altLang="en-US" dirty="0">
                <a:latin typeface="新細明體" charset="-120"/>
                <a:cs typeface="Times New Roman" pitchFamily="18" charset="0"/>
              </a:rPr>
              <a:t>（</a:t>
            </a:r>
            <a:r>
              <a:rPr lang="en-US" altLang="zh-TW" dirty="0">
                <a:latin typeface="新細明體" charset="-120"/>
                <a:cs typeface="Times New Roman" pitchFamily="18" charset="0"/>
              </a:rPr>
              <a:t>6</a:t>
            </a:r>
            <a:r>
              <a:rPr lang="zh-TW" altLang="en-US" dirty="0">
                <a:latin typeface="新細明體" charset="-120"/>
                <a:cs typeface="Times New Roman" pitchFamily="18" charset="0"/>
              </a:rPr>
              <a:t>）</a:t>
            </a:r>
            <a:endParaRPr lang="en-US" altLang="zh-TW" dirty="0">
              <a:latin typeface="新細明體" charset="-120"/>
              <a:cs typeface="Times New Roman" pitchFamily="18" charset="0"/>
            </a:endParaRPr>
          </a:p>
          <a:p>
            <a:pPr eaLnBrk="0" hangingPunct="0"/>
            <a:r>
              <a:rPr lang="en-US" altLang="zh-TW" dirty="0">
                <a:latin typeface="新細明體" charset="-120"/>
                <a:cs typeface="Times New Roman" pitchFamily="18" charset="0"/>
              </a:rPr>
              <a:t>insert</a:t>
            </a:r>
            <a:r>
              <a:rPr lang="zh-TW" altLang="en-US" dirty="0">
                <a:latin typeface="新細明體" charset="-120"/>
                <a:cs typeface="Times New Roman" pitchFamily="18" charset="0"/>
              </a:rPr>
              <a:t>至</a:t>
            </a:r>
            <a:r>
              <a:rPr lang="en-US" altLang="zh-TW" dirty="0">
                <a:latin typeface="新細明體" charset="-120"/>
                <a:cs typeface="Times New Roman" pitchFamily="18" charset="0"/>
              </a:rPr>
              <a:t>sorted</a:t>
            </a:r>
            <a:r>
              <a:rPr lang="zh-TW" altLang="en-US" dirty="0" smtClean="0">
                <a:latin typeface="新細明體" charset="-120"/>
                <a:cs typeface="Times New Roman" pitchFamily="18" charset="0"/>
              </a:rPr>
              <a:t>數列</a:t>
            </a:r>
            <a:r>
              <a:rPr lang="en-US" altLang="zh-TW" dirty="0" smtClean="0">
                <a:latin typeface="新細明體" charset="-120"/>
                <a:cs typeface="Times New Roman" pitchFamily="18" charset="0"/>
              </a:rPr>
              <a:t>(</a:t>
            </a:r>
            <a:r>
              <a:rPr lang="zh-TW" altLang="en-US" dirty="0" smtClean="0">
                <a:latin typeface="新細明體" charset="-120"/>
                <a:cs typeface="Times New Roman" pitchFamily="18" charset="0"/>
              </a:rPr>
              <a:t>藍色</a:t>
            </a:r>
            <a:r>
              <a:rPr lang="en-US" altLang="zh-TW" dirty="0" smtClean="0">
                <a:latin typeface="新細明體" charset="-120"/>
                <a:cs typeface="Times New Roman" pitchFamily="18" charset="0"/>
              </a:rPr>
              <a:t>)</a:t>
            </a:r>
            <a:r>
              <a:rPr lang="zh-TW" altLang="en-US" dirty="0" smtClean="0">
                <a:latin typeface="新細明體" charset="-120"/>
                <a:cs typeface="Times New Roman" pitchFamily="18" charset="0"/>
              </a:rPr>
              <a:t>，使之保持 </a:t>
            </a:r>
            <a:r>
              <a:rPr lang="en-US" altLang="zh-TW" dirty="0" smtClean="0">
                <a:latin typeface="新細明體" charset="-120"/>
                <a:cs typeface="Times New Roman" pitchFamily="18" charset="0"/>
              </a:rPr>
              <a:t>sorted</a:t>
            </a:r>
            <a:endParaRPr lang="zh-TW" altLang="en-US" dirty="0"/>
          </a:p>
          <a:p>
            <a:endParaRPr lang="zh-TW" altLang="en-US" dirty="0"/>
          </a:p>
        </p:txBody>
      </p:sp>
    </p:spTree>
    <p:extLst>
      <p:ext uri="{BB962C8B-B14F-4D97-AF65-F5344CB8AC3E}">
        <p14:creationId xmlns:p14="http://schemas.microsoft.com/office/powerpoint/2010/main" val="4104144675"/>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21F6E89-28CA-4577-AA5D-1657E1A05611}" type="slidenum">
              <a:rPr lang="zh-TW" altLang="en-US" smtClean="0"/>
              <a:pPr>
                <a:defRPr/>
              </a:pPr>
              <a:t>493</a:t>
            </a:fld>
            <a:endParaRPr lang="en-US" altLang="zh-TW"/>
          </a:p>
        </p:txBody>
      </p:sp>
      <p:sp>
        <p:nvSpPr>
          <p:cNvPr id="166914" name="Rectangle 2"/>
          <p:cNvSpPr>
            <a:spLocks noGrp="1" noChangeArrowheads="1"/>
          </p:cNvSpPr>
          <p:nvPr>
            <p:ph type="title"/>
          </p:nvPr>
        </p:nvSpPr>
        <p:spPr/>
        <p:txBody>
          <a:bodyPr/>
          <a:lstStyle/>
          <a:p>
            <a:pPr eaLnBrk="1" hangingPunct="1">
              <a:defRPr/>
            </a:pPr>
            <a:r>
              <a:rPr lang="en-US" altLang="zh-TW" dirty="0" smtClean="0">
                <a:solidFill>
                  <a:schemeClr val="tx1"/>
                </a:solidFill>
              </a:rPr>
              <a:t>Pseudo Code</a:t>
            </a:r>
          </a:p>
        </p:txBody>
      </p:sp>
      <p:sp>
        <p:nvSpPr>
          <p:cNvPr id="166915" name="Rectangle 3"/>
          <p:cNvSpPr>
            <a:spLocks noGrp="1" noChangeArrowheads="1"/>
          </p:cNvSpPr>
          <p:nvPr>
            <p:ph sz="quarter" idx="4294967295"/>
          </p:nvPr>
        </p:nvSpPr>
        <p:spPr>
          <a:xfrm>
            <a:off x="609601" y="1600201"/>
            <a:ext cx="11343217" cy="4530725"/>
          </a:xfrm>
          <a:prstGeom prst="rect">
            <a:avLst/>
          </a:prstGeom>
        </p:spPr>
        <p:txBody>
          <a:bodyPr/>
          <a:lstStyle/>
          <a:p>
            <a:pPr eaLnBrk="1" hangingPunct="1">
              <a:lnSpc>
                <a:spcPct val="80000"/>
              </a:lnSpc>
              <a:buFont typeface="Wingdings" pitchFamily="2" charset="2"/>
              <a:buNone/>
              <a:defRPr/>
            </a:pPr>
            <a:r>
              <a:rPr lang="en-US" altLang="zh-TW" sz="2000" dirty="0" smtClean="0">
                <a:solidFill>
                  <a:schemeClr val="folHlink"/>
                </a:solidFill>
                <a:ea typeface="標楷體" pitchFamily="65" charset="-120"/>
              </a:rPr>
              <a:t>public </a:t>
            </a:r>
            <a:r>
              <a:rPr lang="en-US" altLang="zh-TW" sz="2000" dirty="0" err="1" smtClean="0">
                <a:solidFill>
                  <a:schemeClr val="folHlink"/>
                </a:solidFill>
                <a:ea typeface="標楷體" pitchFamily="65" charset="-120"/>
              </a:rPr>
              <a:t>int</a:t>
            </a:r>
            <a:r>
              <a:rPr lang="en-US" altLang="zh-TW" sz="2000" dirty="0" smtClean="0">
                <a:solidFill>
                  <a:schemeClr val="folHlink"/>
                </a:solidFill>
                <a:ea typeface="標楷體" pitchFamily="65" charset="-120"/>
              </a:rPr>
              <a:t>[] </a:t>
            </a:r>
            <a:r>
              <a:rPr lang="en-US" altLang="zh-TW" sz="2000" dirty="0" err="1" smtClean="0">
                <a:solidFill>
                  <a:schemeClr val="tx1"/>
                </a:solidFill>
                <a:ea typeface="標楷體" pitchFamily="65" charset="-120"/>
              </a:rPr>
              <a:t>insertionSort</a:t>
            </a:r>
            <a:r>
              <a:rPr lang="en-US" altLang="zh-TW" sz="2000" dirty="0" smtClean="0">
                <a:solidFill>
                  <a:schemeClr val="tx1"/>
                </a:solidFill>
                <a:ea typeface="標楷體" pitchFamily="65" charset="-120"/>
              </a:rPr>
              <a:t>()</a:t>
            </a:r>
          </a:p>
          <a:p>
            <a:pPr eaLnBrk="1" hangingPunct="1">
              <a:lnSpc>
                <a:spcPct val="80000"/>
              </a:lnSpc>
              <a:buFont typeface="Wingdings" pitchFamily="2" charset="2"/>
              <a:buNone/>
              <a:defRPr/>
            </a:pPr>
            <a:r>
              <a:rPr lang="en-US" altLang="zh-TW" sz="2000" dirty="0" smtClean="0">
                <a:solidFill>
                  <a:schemeClr val="folHlink"/>
                </a:solidFill>
                <a:ea typeface="標楷體" pitchFamily="65" charset="-120"/>
              </a:rPr>
              <a:t>/* SORT </a:t>
            </a:r>
            <a:r>
              <a:rPr lang="zh-TW" altLang="en-US" sz="2000" dirty="0" smtClean="0">
                <a:solidFill>
                  <a:schemeClr val="folHlink"/>
                </a:solidFill>
                <a:ea typeface="標楷體" pitchFamily="65" charset="-120"/>
              </a:rPr>
              <a:t> </a:t>
            </a:r>
            <a:r>
              <a:rPr lang="en-US" altLang="zh-TW" sz="2000" dirty="0" smtClean="0">
                <a:solidFill>
                  <a:schemeClr val="folHlink"/>
                </a:solidFill>
                <a:ea typeface="標楷體" pitchFamily="65" charset="-120"/>
              </a:rPr>
              <a:t>integer array                           </a:t>
            </a:r>
            <a:r>
              <a:rPr lang="zh-TW" altLang="en-US" sz="2000" dirty="0" smtClean="0">
                <a:solidFill>
                  <a:schemeClr val="folHlink"/>
                </a:solidFill>
                <a:ea typeface="標楷體" pitchFamily="65" charset="-120"/>
              </a:rPr>
              <a:t>張一二 </a:t>
            </a:r>
            <a:r>
              <a:rPr lang="en-US" altLang="zh-TW" sz="2000" dirty="0" smtClean="0">
                <a:solidFill>
                  <a:schemeClr val="folHlink"/>
                </a:solidFill>
                <a:ea typeface="標楷體" pitchFamily="65" charset="-120"/>
              </a:rPr>
              <a:t>2013.04.01   </a:t>
            </a:r>
          </a:p>
          <a:p>
            <a:pPr eaLnBrk="1" hangingPunct="1">
              <a:lnSpc>
                <a:spcPct val="80000"/>
              </a:lnSpc>
              <a:buFont typeface="Wingdings" pitchFamily="2" charset="2"/>
              <a:buNone/>
              <a:defRPr/>
            </a:pPr>
            <a:r>
              <a:rPr lang="en-US" altLang="zh-TW" sz="2000" dirty="0" smtClean="0">
                <a:solidFill>
                  <a:schemeClr val="folHlink"/>
                </a:solidFill>
                <a:ea typeface="標楷體" pitchFamily="65" charset="-120"/>
              </a:rPr>
              <a:t>    input   unsorted</a:t>
            </a:r>
            <a:r>
              <a:rPr lang="zh-TW" altLang="en-US" sz="2000" dirty="0" smtClean="0">
                <a:solidFill>
                  <a:schemeClr val="folHlink"/>
                </a:solidFill>
                <a:ea typeface="標楷體" pitchFamily="65" charset="-120"/>
              </a:rPr>
              <a:t> </a:t>
            </a:r>
            <a:r>
              <a:rPr lang="en-US" altLang="zh-TW" sz="2000" dirty="0" smtClean="0">
                <a:solidFill>
                  <a:schemeClr val="folHlink"/>
                </a:solidFill>
                <a:ea typeface="標楷體" pitchFamily="65" charset="-120"/>
              </a:rPr>
              <a:t>integer array</a:t>
            </a:r>
          </a:p>
          <a:p>
            <a:pPr eaLnBrk="1" hangingPunct="1">
              <a:lnSpc>
                <a:spcPct val="80000"/>
              </a:lnSpc>
              <a:buFont typeface="Wingdings" pitchFamily="2" charset="2"/>
              <a:buNone/>
              <a:defRPr/>
            </a:pPr>
            <a:r>
              <a:rPr lang="en-US" altLang="zh-TW" sz="2000" dirty="0" smtClean="0">
                <a:solidFill>
                  <a:schemeClr val="folHlink"/>
                </a:solidFill>
                <a:ea typeface="標楷體" pitchFamily="65" charset="-120"/>
              </a:rPr>
              <a:t>    </a:t>
            </a:r>
            <a:r>
              <a:rPr lang="en-US" altLang="zh-TW" sz="2000" dirty="0" err="1" smtClean="0">
                <a:solidFill>
                  <a:schemeClr val="folHlink"/>
                </a:solidFill>
                <a:ea typeface="標楷體" pitchFamily="65" charset="-120"/>
              </a:rPr>
              <a:t>ouput</a:t>
            </a:r>
            <a:r>
              <a:rPr lang="en-US" altLang="zh-TW" sz="2000" dirty="0" smtClean="0">
                <a:solidFill>
                  <a:schemeClr val="folHlink"/>
                </a:solidFill>
                <a:ea typeface="標楷體" pitchFamily="65" charset="-120"/>
              </a:rPr>
              <a:t>  sorted</a:t>
            </a:r>
            <a:r>
              <a:rPr lang="zh-TW" altLang="en-US" sz="2000" dirty="0" smtClean="0">
                <a:solidFill>
                  <a:schemeClr val="folHlink"/>
                </a:solidFill>
                <a:ea typeface="標楷體" pitchFamily="65" charset="-120"/>
              </a:rPr>
              <a:t> </a:t>
            </a:r>
            <a:r>
              <a:rPr lang="en-US" altLang="zh-TW" sz="2000" dirty="0" smtClean="0">
                <a:solidFill>
                  <a:schemeClr val="folHlink"/>
                </a:solidFill>
                <a:ea typeface="標楷體" pitchFamily="65" charset="-120"/>
              </a:rPr>
              <a:t>integer array  */</a:t>
            </a:r>
          </a:p>
          <a:p>
            <a:pPr eaLnBrk="1" hangingPunct="1">
              <a:lnSpc>
                <a:spcPct val="80000"/>
              </a:lnSpc>
              <a:buFont typeface="Wingdings" pitchFamily="2" charset="2"/>
              <a:buNone/>
              <a:defRPr/>
            </a:pPr>
            <a:r>
              <a:rPr lang="en-US" altLang="zh-TW" sz="2000" dirty="0" smtClean="0">
                <a:solidFill>
                  <a:schemeClr val="folHlink"/>
                </a:solidFill>
                <a:ea typeface="標楷體" pitchFamily="65" charset="-120"/>
              </a:rPr>
              <a:t>                                       </a:t>
            </a:r>
          </a:p>
          <a:p>
            <a:pPr>
              <a:lnSpc>
                <a:spcPct val="80000"/>
              </a:lnSpc>
              <a:buNone/>
              <a:defRPr/>
            </a:pPr>
            <a:r>
              <a:rPr lang="en-US" altLang="zh-TW" sz="2000" dirty="0" smtClean="0">
                <a:solidFill>
                  <a:schemeClr val="tx1"/>
                </a:solidFill>
                <a:ea typeface="標楷體" pitchFamily="65" charset="-120"/>
              </a:rPr>
              <a:t> 1.for </a:t>
            </a:r>
            <a:r>
              <a:rPr lang="en-US" altLang="zh-TW" sz="2000" dirty="0" err="1" smtClean="0">
                <a:solidFill>
                  <a:schemeClr val="tx1"/>
                </a:solidFill>
                <a:ea typeface="標楷體" pitchFamily="65" charset="-120"/>
              </a:rPr>
              <a:t>i</a:t>
            </a:r>
            <a:r>
              <a:rPr lang="zh-TW" altLang="en-US" sz="2000" dirty="0" smtClean="0">
                <a:solidFill>
                  <a:schemeClr val="tx1"/>
                </a:solidFill>
                <a:ea typeface="標楷體" pitchFamily="65" charset="-120"/>
              </a:rPr>
              <a:t> </a:t>
            </a:r>
            <a:r>
              <a:rPr lang="en-US" altLang="zh-TW" sz="2000" dirty="0" smtClean="0">
                <a:solidFill>
                  <a:schemeClr val="tx1"/>
                </a:solidFill>
                <a:ea typeface="標楷體" pitchFamily="65" charset="-120"/>
              </a:rPr>
              <a:t>from 1 </a:t>
            </a:r>
            <a:r>
              <a:rPr lang="en-US" altLang="zh-TW" sz="2000" dirty="0" err="1" smtClean="0">
                <a:solidFill>
                  <a:schemeClr val="tx1"/>
                </a:solidFill>
                <a:ea typeface="標楷體" pitchFamily="65" charset="-120"/>
              </a:rPr>
              <a:t>upto</a:t>
            </a:r>
            <a:r>
              <a:rPr lang="en-US" altLang="zh-TW" sz="2000" dirty="0" smtClean="0">
                <a:solidFill>
                  <a:schemeClr val="tx1"/>
                </a:solidFill>
                <a:ea typeface="標楷體" pitchFamily="65" charset="-120"/>
              </a:rPr>
              <a:t> N-1</a:t>
            </a:r>
            <a:r>
              <a:rPr lang="zh-TW" altLang="en-US" sz="2000" dirty="0" smtClean="0">
                <a:solidFill>
                  <a:schemeClr val="tx1"/>
                </a:solidFill>
                <a:ea typeface="標楷體" pitchFamily="65" charset="-120"/>
              </a:rPr>
              <a:t>，逐一將 </a:t>
            </a:r>
            <a:r>
              <a:rPr lang="en-US" altLang="zh-TW" sz="2000" dirty="0" err="1" smtClean="0">
                <a:solidFill>
                  <a:schemeClr val="tx1"/>
                </a:solidFill>
                <a:ea typeface="標楷體" pitchFamily="65" charset="-120"/>
              </a:rPr>
              <a:t>i</a:t>
            </a:r>
            <a:r>
              <a:rPr lang="zh-TW" altLang="en-US" sz="2000" dirty="0" smtClean="0">
                <a:solidFill>
                  <a:schemeClr val="tx1"/>
                </a:solidFill>
                <a:ea typeface="標楷體" pitchFamily="65" charset="-120"/>
              </a:rPr>
              <a:t> </a:t>
            </a:r>
            <a:r>
              <a:rPr lang="en-US" altLang="zh-TW" sz="2000" dirty="0" smtClean="0">
                <a:solidFill>
                  <a:schemeClr val="tx1"/>
                </a:solidFill>
                <a:ea typeface="標楷體" pitchFamily="65" charset="-120"/>
              </a:rPr>
              <a:t>insert</a:t>
            </a:r>
            <a:r>
              <a:rPr lang="zh-TW" altLang="en-US" sz="2000" dirty="0" smtClean="0">
                <a:solidFill>
                  <a:schemeClr val="tx1"/>
                </a:solidFill>
                <a:ea typeface="標楷體" pitchFamily="65" charset="-120"/>
              </a:rPr>
              <a:t>至</a:t>
            </a:r>
            <a:r>
              <a:rPr lang="en-US" altLang="zh-TW" sz="2000" dirty="0">
                <a:solidFill>
                  <a:schemeClr val="tx1"/>
                </a:solidFill>
                <a:ea typeface="標楷體" pitchFamily="65" charset="-120"/>
              </a:rPr>
              <a:t>sorted </a:t>
            </a:r>
            <a:r>
              <a:rPr lang="en-US" altLang="zh-TW" sz="2000" dirty="0" smtClean="0">
                <a:solidFill>
                  <a:schemeClr val="tx1"/>
                </a:solidFill>
                <a:ea typeface="標楷體" pitchFamily="65" charset="-120"/>
              </a:rPr>
              <a:t>(array[0</a:t>
            </a:r>
            <a:r>
              <a:rPr lang="en-US" altLang="zh-TW" sz="2000" dirty="0">
                <a:solidFill>
                  <a:schemeClr val="tx1"/>
                </a:solidFill>
                <a:ea typeface="標楷體" pitchFamily="65" charset="-120"/>
              </a:rPr>
              <a:t>..i] </a:t>
            </a:r>
            <a:r>
              <a:rPr lang="en-US" altLang="zh-TW" sz="2000" dirty="0" smtClean="0">
                <a:solidFill>
                  <a:schemeClr val="tx1"/>
                </a:solidFill>
                <a:ea typeface="標楷體" pitchFamily="65" charset="-120"/>
              </a:rPr>
              <a:t>)</a:t>
            </a:r>
          </a:p>
          <a:p>
            <a:pPr eaLnBrk="1" hangingPunct="1">
              <a:lnSpc>
                <a:spcPct val="80000"/>
              </a:lnSpc>
              <a:buFont typeface="Wingdings" pitchFamily="2" charset="2"/>
              <a:buNone/>
              <a:defRPr/>
            </a:pPr>
            <a:endParaRPr lang="en-US" altLang="zh-TW" sz="2000" dirty="0" smtClean="0">
              <a:solidFill>
                <a:schemeClr val="tx1"/>
              </a:solidFill>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ea typeface="標楷體" pitchFamily="65" charset="-120"/>
              </a:rPr>
              <a:t>        for  j </a:t>
            </a:r>
            <a:r>
              <a:rPr lang="zh-TW" altLang="en-US" sz="2000" dirty="0" smtClean="0">
                <a:solidFill>
                  <a:schemeClr val="tx1"/>
                </a:solidFill>
                <a:ea typeface="標楷體" pitchFamily="65" charset="-120"/>
              </a:rPr>
              <a:t> </a:t>
            </a:r>
            <a:r>
              <a:rPr lang="en-US" altLang="zh-TW" sz="2000" dirty="0" smtClean="0">
                <a:solidFill>
                  <a:schemeClr val="tx1"/>
                </a:solidFill>
                <a:ea typeface="標楷體" pitchFamily="65" charset="-120"/>
              </a:rPr>
              <a:t>from</a:t>
            </a:r>
            <a:r>
              <a:rPr lang="zh-TW" altLang="en-US" sz="2000" dirty="0" smtClean="0">
                <a:solidFill>
                  <a:schemeClr val="tx1"/>
                </a:solidFill>
                <a:ea typeface="標楷體" pitchFamily="65" charset="-120"/>
              </a:rPr>
              <a:t> </a:t>
            </a:r>
            <a:r>
              <a:rPr lang="en-US" altLang="zh-TW" sz="2000" dirty="0" err="1" smtClean="0">
                <a:solidFill>
                  <a:schemeClr val="tx1"/>
                </a:solidFill>
                <a:ea typeface="標楷體" pitchFamily="65" charset="-120"/>
              </a:rPr>
              <a:t>i</a:t>
            </a:r>
            <a:r>
              <a:rPr lang="en-US" altLang="zh-TW" sz="2000" dirty="0" smtClean="0">
                <a:solidFill>
                  <a:schemeClr val="tx1"/>
                </a:solidFill>
                <a:ea typeface="標楷體" pitchFamily="65" charset="-120"/>
              </a:rPr>
              <a:t> </a:t>
            </a:r>
            <a:r>
              <a:rPr lang="zh-TW" altLang="en-US" sz="2000" dirty="0" smtClean="0">
                <a:solidFill>
                  <a:schemeClr val="tx1"/>
                </a:solidFill>
                <a:ea typeface="標楷體" pitchFamily="65" charset="-120"/>
              </a:rPr>
              <a:t> </a:t>
            </a:r>
            <a:r>
              <a:rPr lang="en-US" altLang="zh-TW" sz="2000" dirty="0" err="1" smtClean="0">
                <a:solidFill>
                  <a:schemeClr val="tx1"/>
                </a:solidFill>
                <a:ea typeface="標楷體" pitchFamily="65" charset="-120"/>
              </a:rPr>
              <a:t>downto</a:t>
            </a:r>
            <a:r>
              <a:rPr lang="zh-TW" altLang="en-US" sz="2000" dirty="0" smtClean="0">
                <a:solidFill>
                  <a:schemeClr val="tx1"/>
                </a:solidFill>
                <a:ea typeface="標楷體" pitchFamily="65" charset="-120"/>
              </a:rPr>
              <a:t> </a:t>
            </a:r>
            <a:r>
              <a:rPr lang="en-US" altLang="zh-TW" sz="2000" dirty="0" smtClean="0">
                <a:solidFill>
                  <a:schemeClr val="tx1"/>
                </a:solidFill>
                <a:ea typeface="標楷體" pitchFamily="65" charset="-120"/>
              </a:rPr>
              <a:t>1</a:t>
            </a:r>
          </a:p>
          <a:p>
            <a:pPr eaLnBrk="1" hangingPunct="1">
              <a:lnSpc>
                <a:spcPct val="80000"/>
              </a:lnSpc>
              <a:buFont typeface="Wingdings" pitchFamily="2" charset="2"/>
              <a:buNone/>
              <a:defRPr/>
            </a:pPr>
            <a:r>
              <a:rPr lang="en-US" altLang="zh-TW" sz="2000" dirty="0" smtClean="0">
                <a:solidFill>
                  <a:schemeClr val="tx1"/>
                </a:solidFill>
                <a:ea typeface="標楷體" pitchFamily="65" charset="-120"/>
              </a:rPr>
              <a:t>           if array[j]&lt;</a:t>
            </a:r>
            <a:r>
              <a:rPr lang="zh-TW" altLang="en-US" sz="2000" dirty="0" smtClean="0">
                <a:solidFill>
                  <a:schemeClr val="tx1"/>
                </a:solidFill>
                <a:ea typeface="標楷體" pitchFamily="65" charset="-120"/>
              </a:rPr>
              <a:t>其左邊元素 </a:t>
            </a:r>
            <a:r>
              <a:rPr lang="en-US" altLang="zh-TW" sz="2000" dirty="0" smtClean="0">
                <a:solidFill>
                  <a:schemeClr val="tx1"/>
                </a:solidFill>
                <a:ea typeface="標楷體" pitchFamily="65" charset="-120"/>
              </a:rPr>
              <a:t>then swap</a:t>
            </a:r>
            <a:endParaRPr lang="zh-TW" altLang="en-US" sz="2000" dirty="0" smtClean="0">
              <a:solidFill>
                <a:schemeClr val="tx1"/>
              </a:solidFill>
              <a:ea typeface="標楷體" pitchFamily="65" charset="-120"/>
            </a:endParaRPr>
          </a:p>
          <a:p>
            <a:pPr eaLnBrk="1" hangingPunct="1">
              <a:lnSpc>
                <a:spcPct val="80000"/>
              </a:lnSpc>
              <a:buFont typeface="Wingdings" pitchFamily="2" charset="2"/>
              <a:buNone/>
              <a:defRPr/>
            </a:pPr>
            <a:r>
              <a:rPr lang="zh-TW" altLang="en-US" sz="2000" dirty="0" smtClean="0">
                <a:solidFill>
                  <a:schemeClr val="tx1"/>
                </a:solidFill>
                <a:ea typeface="標楷體" pitchFamily="65" charset="-120"/>
              </a:rPr>
              <a:t>	                                             </a:t>
            </a:r>
            <a:r>
              <a:rPr lang="en-US" altLang="zh-TW" sz="2000" dirty="0" smtClean="0">
                <a:solidFill>
                  <a:schemeClr val="tx1"/>
                </a:solidFill>
                <a:ea typeface="標楷體" pitchFamily="65" charset="-120"/>
              </a:rPr>
              <a:t>else  </a:t>
            </a:r>
            <a:r>
              <a:rPr lang="zh-TW" altLang="en-US" sz="2000" dirty="0" smtClean="0">
                <a:solidFill>
                  <a:schemeClr val="tx1"/>
                </a:solidFill>
                <a:ea typeface="標楷體" pitchFamily="65" charset="-120"/>
              </a:rPr>
              <a:t>已 </a:t>
            </a:r>
            <a:r>
              <a:rPr lang="en-US" altLang="zh-TW" sz="2000" dirty="0" smtClean="0">
                <a:solidFill>
                  <a:schemeClr val="tx1"/>
                </a:solidFill>
                <a:ea typeface="標楷體" pitchFamily="65" charset="-120"/>
              </a:rPr>
              <a:t>insert </a:t>
            </a:r>
            <a:r>
              <a:rPr lang="zh-TW" altLang="en-US" sz="2000" dirty="0" smtClean="0">
                <a:solidFill>
                  <a:schemeClr val="tx1"/>
                </a:solidFill>
                <a:ea typeface="標楷體" pitchFamily="65" charset="-120"/>
              </a:rPr>
              <a:t>至定位，離開迴圈</a:t>
            </a:r>
            <a:r>
              <a:rPr lang="en-US" altLang="zh-TW" sz="2000" dirty="0" smtClean="0">
                <a:solidFill>
                  <a:schemeClr val="tx1"/>
                </a:solidFill>
                <a:ea typeface="標楷體" pitchFamily="65" charset="-120"/>
              </a:rPr>
              <a:t>   </a:t>
            </a:r>
          </a:p>
          <a:p>
            <a:pPr eaLnBrk="1" hangingPunct="1">
              <a:lnSpc>
                <a:spcPct val="80000"/>
              </a:lnSpc>
              <a:buFont typeface="Wingdings" pitchFamily="2" charset="2"/>
              <a:buNone/>
              <a:defRPr/>
            </a:pPr>
            <a:r>
              <a:rPr lang="en-US" altLang="zh-TW" sz="2000" dirty="0">
                <a:solidFill>
                  <a:schemeClr val="tx1"/>
                </a:solidFill>
                <a:ea typeface="標楷體" pitchFamily="65" charset="-120"/>
              </a:rPr>
              <a:t> </a:t>
            </a:r>
            <a:r>
              <a:rPr lang="en-US" altLang="zh-TW" sz="2000" dirty="0" smtClean="0">
                <a:solidFill>
                  <a:schemeClr val="tx1"/>
                </a:solidFill>
                <a:ea typeface="標楷體" pitchFamily="65" charset="-120"/>
              </a:rPr>
              <a:t>          end if</a:t>
            </a:r>
          </a:p>
          <a:p>
            <a:pPr eaLnBrk="1" hangingPunct="1">
              <a:lnSpc>
                <a:spcPct val="80000"/>
              </a:lnSpc>
              <a:buFont typeface="Wingdings" pitchFamily="2" charset="2"/>
              <a:buNone/>
              <a:defRPr/>
            </a:pPr>
            <a:r>
              <a:rPr lang="en-US" altLang="zh-TW" sz="2400" dirty="0" smtClean="0">
                <a:solidFill>
                  <a:schemeClr val="tx1"/>
                </a:solidFill>
              </a:rPr>
              <a:t>       </a:t>
            </a:r>
            <a:r>
              <a:rPr lang="en-US" altLang="zh-TW" sz="2000" dirty="0" smtClean="0">
                <a:solidFill>
                  <a:schemeClr val="tx1"/>
                </a:solidFill>
              </a:rPr>
              <a:t>end for</a:t>
            </a:r>
          </a:p>
          <a:p>
            <a:pPr eaLnBrk="1" hangingPunct="1">
              <a:lnSpc>
                <a:spcPct val="80000"/>
              </a:lnSpc>
              <a:buFont typeface="Wingdings" pitchFamily="2" charset="2"/>
              <a:buNone/>
              <a:defRPr/>
            </a:pPr>
            <a:r>
              <a:rPr lang="en-US" altLang="zh-TW" sz="2000" dirty="0" smtClean="0">
                <a:solidFill>
                  <a:schemeClr val="tx1"/>
                </a:solidFill>
              </a:rPr>
              <a:t>    end for</a:t>
            </a:r>
          </a:p>
          <a:p>
            <a:pPr eaLnBrk="1" hangingPunct="1">
              <a:lnSpc>
                <a:spcPct val="80000"/>
              </a:lnSpc>
              <a:buFont typeface="Wingdings" pitchFamily="2" charset="2"/>
              <a:buNone/>
              <a:defRPr/>
            </a:pPr>
            <a:r>
              <a:rPr lang="en-US" altLang="zh-TW" sz="2000" dirty="0" smtClean="0">
                <a:solidFill>
                  <a:schemeClr val="tx1"/>
                </a:solidFill>
              </a:rPr>
              <a:t> 2. return array</a:t>
            </a:r>
            <a:r>
              <a:rPr lang="en-US" altLang="zh-TW" sz="2400" dirty="0" smtClean="0">
                <a:solidFill>
                  <a:schemeClr val="tx1"/>
                </a:solidFill>
              </a:rPr>
              <a:t>		</a:t>
            </a:r>
            <a:endParaRPr lang="zh-TW" altLang="en-US" sz="2400" dirty="0" smtClean="0">
              <a:solidFill>
                <a:schemeClr val="tx1"/>
              </a:solidFill>
            </a:endParaRPr>
          </a:p>
        </p:txBody>
      </p:sp>
    </p:spTree>
    <p:extLst>
      <p:ext uri="{BB962C8B-B14F-4D97-AF65-F5344CB8AC3E}">
        <p14:creationId xmlns:p14="http://schemas.microsoft.com/office/powerpoint/2010/main" val="1914303792"/>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1F4D2E8-B793-43D9-9D7A-220666D71A53}" type="slidenum">
              <a:rPr lang="zh-TW" altLang="en-US" smtClean="0"/>
              <a:pPr>
                <a:defRPr/>
              </a:pPr>
              <a:t>494</a:t>
            </a:fld>
            <a:endParaRPr lang="en-US" altLang="zh-TW"/>
          </a:p>
        </p:txBody>
      </p:sp>
      <p:sp>
        <p:nvSpPr>
          <p:cNvPr id="167938" name="Rectangle 2"/>
          <p:cNvSpPr>
            <a:spLocks noGrp="1" noChangeArrowheads="1"/>
          </p:cNvSpPr>
          <p:nvPr>
            <p:ph type="title"/>
          </p:nvPr>
        </p:nvSpPr>
        <p:spPr>
          <a:xfrm>
            <a:off x="609600" y="0"/>
            <a:ext cx="10972800" cy="1113183"/>
          </a:xfrm>
        </p:spPr>
        <p:txBody>
          <a:bodyPr/>
          <a:lstStyle/>
          <a:p>
            <a:pPr eaLnBrk="1" hangingPunct="1">
              <a:defRPr/>
            </a:pPr>
            <a:r>
              <a:rPr lang="en-US" altLang="zh-TW" dirty="0" smtClean="0">
                <a:solidFill>
                  <a:schemeClr val="tx1"/>
                </a:solidFill>
              </a:rPr>
              <a:t>Source code</a:t>
            </a:r>
          </a:p>
        </p:txBody>
      </p:sp>
      <p:sp>
        <p:nvSpPr>
          <p:cNvPr id="167939" name="Rectangle 3"/>
          <p:cNvSpPr>
            <a:spLocks noGrp="1" noChangeArrowheads="1"/>
          </p:cNvSpPr>
          <p:nvPr>
            <p:ph sz="quarter" idx="4294967295"/>
          </p:nvPr>
        </p:nvSpPr>
        <p:spPr>
          <a:xfrm>
            <a:off x="609600" y="1232452"/>
            <a:ext cx="11582400" cy="5220737"/>
          </a:xfrm>
          <a:prstGeom prst="rect">
            <a:avLst/>
          </a:prstGeom>
        </p:spPr>
        <p:txBody>
          <a:bodyPr>
            <a:normAutofit fontScale="92500" lnSpcReduction="10000"/>
          </a:bodyPr>
          <a:lstStyle/>
          <a:p>
            <a:pPr eaLnBrk="1" hangingPunct="1">
              <a:lnSpc>
                <a:spcPct val="80000"/>
              </a:lnSpc>
              <a:buFont typeface="Wingdings" pitchFamily="2" charset="2"/>
              <a:buNone/>
              <a:defRPr/>
            </a:pPr>
            <a:r>
              <a:rPr lang="en-US" altLang="zh-TW" sz="1800" dirty="0" smtClean="0">
                <a:solidFill>
                  <a:srgbClr val="FF0000"/>
                </a:solidFill>
                <a:ea typeface="標楷體" pitchFamily="65" charset="-120"/>
              </a:rPr>
              <a:t>public </a:t>
            </a:r>
            <a:r>
              <a:rPr lang="en-US" altLang="zh-TW" sz="1800" dirty="0" err="1" smtClean="0">
                <a:solidFill>
                  <a:srgbClr val="FF0000"/>
                </a:solidFill>
                <a:ea typeface="標楷體" pitchFamily="65" charset="-120"/>
              </a:rPr>
              <a:t>int</a:t>
            </a:r>
            <a:r>
              <a:rPr lang="en-US" altLang="zh-TW" sz="1800" dirty="0" smtClean="0">
                <a:solidFill>
                  <a:srgbClr val="FF0000"/>
                </a:solidFill>
                <a:ea typeface="標楷體" pitchFamily="65" charset="-120"/>
              </a:rPr>
              <a:t>[] </a:t>
            </a:r>
            <a:r>
              <a:rPr lang="en-US" altLang="zh-TW" sz="1800" dirty="0" err="1" smtClean="0">
                <a:solidFill>
                  <a:srgbClr val="FF0000"/>
                </a:solidFill>
                <a:ea typeface="標楷體" pitchFamily="65" charset="-120"/>
              </a:rPr>
              <a:t>insertionSort</a:t>
            </a:r>
            <a:r>
              <a:rPr lang="en-US" altLang="zh-TW" sz="1800" dirty="0" smtClean="0">
                <a:solidFill>
                  <a:srgbClr val="FF0000"/>
                </a:solidFill>
                <a:ea typeface="標楷體" pitchFamily="65" charset="-120"/>
              </a:rPr>
              <a:t>()</a:t>
            </a:r>
          </a:p>
          <a:p>
            <a:pPr eaLnBrk="1" hangingPunct="1">
              <a:lnSpc>
                <a:spcPct val="80000"/>
              </a:lnSpc>
              <a:buFont typeface="Wingdings" pitchFamily="2" charset="2"/>
              <a:buNone/>
              <a:defRPr/>
            </a:pPr>
            <a:r>
              <a:rPr lang="en-US" altLang="zh-TW" sz="1800" dirty="0" smtClean="0">
                <a:solidFill>
                  <a:srgbClr val="FF0000"/>
                </a:solidFill>
                <a:ea typeface="標楷體" pitchFamily="65" charset="-120"/>
              </a:rPr>
              <a:t>/* SORT </a:t>
            </a:r>
            <a:r>
              <a:rPr lang="zh-TW" altLang="en-US" sz="1800" dirty="0" smtClean="0">
                <a:solidFill>
                  <a:srgbClr val="FF0000"/>
                </a:solidFill>
                <a:ea typeface="標楷體" pitchFamily="65" charset="-120"/>
              </a:rPr>
              <a:t> </a:t>
            </a:r>
            <a:r>
              <a:rPr lang="en-US" altLang="zh-TW" sz="1800" dirty="0" smtClean="0">
                <a:solidFill>
                  <a:srgbClr val="FF0000"/>
                </a:solidFill>
                <a:ea typeface="標楷體" pitchFamily="65" charset="-120"/>
              </a:rPr>
              <a:t>integer array                           </a:t>
            </a:r>
            <a:r>
              <a:rPr lang="zh-TW" altLang="en-US" sz="1800" dirty="0" smtClean="0">
                <a:solidFill>
                  <a:srgbClr val="FF0000"/>
                </a:solidFill>
                <a:ea typeface="標楷體" pitchFamily="65" charset="-120"/>
              </a:rPr>
              <a:t>張一二 </a:t>
            </a:r>
            <a:r>
              <a:rPr lang="en-US" altLang="zh-TW" sz="1800" dirty="0" smtClean="0">
                <a:solidFill>
                  <a:srgbClr val="FF0000"/>
                </a:solidFill>
                <a:ea typeface="標楷體" pitchFamily="65" charset="-120"/>
              </a:rPr>
              <a:t>2015.04.22   </a:t>
            </a:r>
          </a:p>
          <a:p>
            <a:pPr eaLnBrk="1" hangingPunct="1">
              <a:lnSpc>
                <a:spcPct val="80000"/>
              </a:lnSpc>
              <a:buFont typeface="Wingdings" pitchFamily="2" charset="2"/>
              <a:buNone/>
              <a:defRPr/>
            </a:pPr>
            <a:r>
              <a:rPr lang="en-US" altLang="zh-TW" sz="1800" dirty="0" smtClean="0">
                <a:solidFill>
                  <a:srgbClr val="FF0000"/>
                </a:solidFill>
                <a:ea typeface="標楷體" pitchFamily="65" charset="-120"/>
              </a:rPr>
              <a:t>    input   unsorted</a:t>
            </a:r>
            <a:r>
              <a:rPr lang="zh-TW" altLang="en-US" sz="1800" dirty="0" smtClean="0">
                <a:solidFill>
                  <a:srgbClr val="FF0000"/>
                </a:solidFill>
                <a:ea typeface="標楷體" pitchFamily="65" charset="-120"/>
              </a:rPr>
              <a:t> </a:t>
            </a:r>
            <a:r>
              <a:rPr lang="en-US" altLang="zh-TW" sz="1800" dirty="0" smtClean="0">
                <a:solidFill>
                  <a:srgbClr val="FF0000"/>
                </a:solidFill>
                <a:ea typeface="標楷體" pitchFamily="65" charset="-120"/>
              </a:rPr>
              <a:t>array</a:t>
            </a:r>
          </a:p>
          <a:p>
            <a:pPr eaLnBrk="1" hangingPunct="1">
              <a:lnSpc>
                <a:spcPct val="80000"/>
              </a:lnSpc>
              <a:buFont typeface="Wingdings" pitchFamily="2" charset="2"/>
              <a:buNone/>
              <a:defRPr/>
            </a:pPr>
            <a:r>
              <a:rPr lang="en-US" altLang="zh-TW" sz="1800" dirty="0" smtClean="0">
                <a:solidFill>
                  <a:srgbClr val="FF0000"/>
                </a:solidFill>
                <a:ea typeface="標楷體" pitchFamily="65" charset="-120"/>
              </a:rPr>
              <a:t>    </a:t>
            </a:r>
            <a:r>
              <a:rPr lang="en-US" altLang="zh-TW" sz="1800" dirty="0" err="1" smtClean="0">
                <a:solidFill>
                  <a:srgbClr val="FF0000"/>
                </a:solidFill>
                <a:ea typeface="標楷體" pitchFamily="65" charset="-120"/>
              </a:rPr>
              <a:t>ouput</a:t>
            </a:r>
            <a:r>
              <a:rPr lang="en-US" altLang="zh-TW" sz="1800" dirty="0" smtClean="0">
                <a:solidFill>
                  <a:srgbClr val="FF0000"/>
                </a:solidFill>
                <a:ea typeface="標楷體" pitchFamily="65" charset="-120"/>
              </a:rPr>
              <a:t>  sorted</a:t>
            </a:r>
            <a:r>
              <a:rPr lang="zh-TW" altLang="en-US" sz="1800" dirty="0" smtClean="0">
                <a:solidFill>
                  <a:srgbClr val="FF0000"/>
                </a:solidFill>
                <a:ea typeface="標楷體" pitchFamily="65" charset="-120"/>
              </a:rPr>
              <a:t>     </a:t>
            </a:r>
            <a:r>
              <a:rPr lang="en-US" altLang="zh-TW" sz="1800" dirty="0" smtClean="0">
                <a:solidFill>
                  <a:srgbClr val="FF0000"/>
                </a:solidFill>
                <a:ea typeface="標楷體" pitchFamily="65" charset="-120"/>
              </a:rPr>
              <a:t>array  */                                       </a:t>
            </a:r>
          </a:p>
          <a:p>
            <a:pPr>
              <a:lnSpc>
                <a:spcPct val="80000"/>
              </a:lnSpc>
              <a:buNone/>
              <a:defRPr/>
            </a:pPr>
            <a:r>
              <a:rPr lang="en-US" altLang="zh-TW" sz="1800" dirty="0" smtClean="0">
                <a:solidFill>
                  <a:schemeClr val="tx1"/>
                </a:solidFill>
                <a:ea typeface="標楷體" pitchFamily="65" charset="-120"/>
              </a:rPr>
              <a:t> 1.for </a:t>
            </a:r>
            <a:r>
              <a:rPr lang="en-US" altLang="zh-TW" sz="1800" dirty="0" err="1" smtClean="0">
                <a:solidFill>
                  <a:schemeClr val="tx1"/>
                </a:solidFill>
                <a:ea typeface="標楷體" pitchFamily="65" charset="-120"/>
              </a:rPr>
              <a:t>i</a:t>
            </a:r>
            <a:r>
              <a:rPr lang="zh-TW" altLang="en-US" sz="1800" dirty="0" smtClean="0">
                <a:solidFill>
                  <a:schemeClr val="tx1"/>
                </a:solidFill>
                <a:ea typeface="標楷體" pitchFamily="65" charset="-120"/>
              </a:rPr>
              <a:t> </a:t>
            </a:r>
            <a:r>
              <a:rPr lang="en-US" altLang="zh-TW" sz="1800" dirty="0" smtClean="0">
                <a:solidFill>
                  <a:schemeClr val="tx1"/>
                </a:solidFill>
                <a:ea typeface="標楷體" pitchFamily="65" charset="-120"/>
              </a:rPr>
              <a:t>from 1 </a:t>
            </a:r>
            <a:r>
              <a:rPr lang="en-US" altLang="zh-TW" sz="1800" dirty="0" err="1" smtClean="0">
                <a:solidFill>
                  <a:schemeClr val="tx1"/>
                </a:solidFill>
                <a:ea typeface="標楷體" pitchFamily="65" charset="-120"/>
              </a:rPr>
              <a:t>upto</a:t>
            </a:r>
            <a:r>
              <a:rPr lang="en-US" altLang="zh-TW" sz="1800" dirty="0" smtClean="0">
                <a:solidFill>
                  <a:schemeClr val="tx1"/>
                </a:solidFill>
                <a:ea typeface="標楷體" pitchFamily="65" charset="-120"/>
              </a:rPr>
              <a:t> N-1</a:t>
            </a:r>
            <a:r>
              <a:rPr lang="zh-TW" altLang="en-US" sz="1800" dirty="0">
                <a:solidFill>
                  <a:schemeClr val="tx1"/>
                </a:solidFill>
                <a:ea typeface="標楷體" pitchFamily="65" charset="-120"/>
              </a:rPr>
              <a:t>，逐一將 </a:t>
            </a:r>
            <a:r>
              <a:rPr lang="en-US" altLang="zh-TW" sz="1800" dirty="0" err="1">
                <a:solidFill>
                  <a:schemeClr val="tx1"/>
                </a:solidFill>
                <a:ea typeface="標楷體" pitchFamily="65" charset="-120"/>
              </a:rPr>
              <a:t>i</a:t>
            </a:r>
            <a:r>
              <a:rPr lang="zh-TW" altLang="en-US" sz="1800" dirty="0">
                <a:solidFill>
                  <a:schemeClr val="tx1"/>
                </a:solidFill>
                <a:ea typeface="標楷體" pitchFamily="65" charset="-120"/>
              </a:rPr>
              <a:t> </a:t>
            </a:r>
            <a:r>
              <a:rPr lang="en-US" altLang="zh-TW" sz="1800" dirty="0">
                <a:solidFill>
                  <a:schemeClr val="tx1"/>
                </a:solidFill>
                <a:ea typeface="標楷體" pitchFamily="65" charset="-120"/>
              </a:rPr>
              <a:t>insert</a:t>
            </a:r>
            <a:r>
              <a:rPr lang="zh-TW" altLang="en-US" sz="1800" dirty="0">
                <a:solidFill>
                  <a:schemeClr val="tx1"/>
                </a:solidFill>
                <a:ea typeface="標楷體" pitchFamily="65" charset="-120"/>
              </a:rPr>
              <a:t>至</a:t>
            </a:r>
            <a:r>
              <a:rPr lang="en-US" altLang="zh-TW" sz="1800" dirty="0">
                <a:solidFill>
                  <a:schemeClr val="tx1"/>
                </a:solidFill>
                <a:ea typeface="標楷體" pitchFamily="65" charset="-120"/>
              </a:rPr>
              <a:t>sorted (array[0..i] </a:t>
            </a:r>
            <a:r>
              <a:rPr lang="en-US" altLang="zh-TW" sz="1800" dirty="0" smtClean="0">
                <a:solidFill>
                  <a:schemeClr val="tx1"/>
                </a:solidFill>
                <a:ea typeface="標楷體" pitchFamily="65" charset="-120"/>
              </a:rPr>
              <a:t>)</a:t>
            </a:r>
          </a:p>
          <a:p>
            <a:pPr eaLnBrk="1" hangingPunct="1">
              <a:lnSpc>
                <a:spcPct val="80000"/>
              </a:lnSpc>
              <a:buFont typeface="Wingdings" pitchFamily="2" charset="2"/>
              <a:buNone/>
              <a:defRPr/>
            </a:pPr>
            <a:endParaRPr lang="en-US" altLang="zh-TW" sz="1800" dirty="0" smtClean="0">
              <a:solidFill>
                <a:schemeClr val="tx1"/>
              </a:solidFill>
              <a:ea typeface="標楷體" pitchFamily="65" charset="-120"/>
            </a:endParaRPr>
          </a:p>
          <a:p>
            <a:pPr eaLnBrk="1" hangingPunct="1">
              <a:lnSpc>
                <a:spcPct val="80000"/>
              </a:lnSpc>
              <a:buFont typeface="Wingdings" pitchFamily="2" charset="2"/>
              <a:buNone/>
              <a:defRPr/>
            </a:pPr>
            <a:r>
              <a:rPr lang="en-US" altLang="zh-TW" sz="1800" dirty="0" smtClean="0">
                <a:solidFill>
                  <a:schemeClr val="tx1"/>
                </a:solidFill>
                <a:ea typeface="標楷體" pitchFamily="65" charset="-120"/>
              </a:rPr>
              <a:t>        for  j </a:t>
            </a:r>
            <a:r>
              <a:rPr lang="zh-TW" altLang="en-US" sz="1800" dirty="0" smtClean="0">
                <a:solidFill>
                  <a:schemeClr val="tx1"/>
                </a:solidFill>
                <a:ea typeface="標楷體" pitchFamily="65" charset="-120"/>
              </a:rPr>
              <a:t> </a:t>
            </a:r>
            <a:r>
              <a:rPr lang="en-US" altLang="zh-TW" sz="1800" dirty="0" smtClean="0">
                <a:solidFill>
                  <a:schemeClr val="tx1"/>
                </a:solidFill>
                <a:ea typeface="標楷體" pitchFamily="65" charset="-120"/>
              </a:rPr>
              <a:t>from</a:t>
            </a:r>
            <a:r>
              <a:rPr lang="zh-TW" altLang="en-US" sz="1800" dirty="0" smtClean="0">
                <a:solidFill>
                  <a:schemeClr val="tx1"/>
                </a:solidFill>
                <a:ea typeface="標楷體" pitchFamily="65" charset="-120"/>
              </a:rPr>
              <a:t> </a:t>
            </a:r>
            <a:r>
              <a:rPr lang="en-US" altLang="zh-TW" sz="1800" dirty="0" err="1" smtClean="0">
                <a:solidFill>
                  <a:schemeClr val="tx1"/>
                </a:solidFill>
                <a:ea typeface="標楷體" pitchFamily="65" charset="-120"/>
              </a:rPr>
              <a:t>i</a:t>
            </a:r>
            <a:r>
              <a:rPr lang="en-US" altLang="zh-TW" sz="1800" dirty="0" smtClean="0">
                <a:solidFill>
                  <a:schemeClr val="tx1"/>
                </a:solidFill>
                <a:ea typeface="標楷體" pitchFamily="65" charset="-120"/>
              </a:rPr>
              <a:t> </a:t>
            </a:r>
            <a:r>
              <a:rPr lang="zh-TW" altLang="en-US" sz="1800" dirty="0" smtClean="0">
                <a:solidFill>
                  <a:schemeClr val="tx1"/>
                </a:solidFill>
                <a:ea typeface="標楷體" pitchFamily="65" charset="-120"/>
              </a:rPr>
              <a:t> </a:t>
            </a:r>
            <a:r>
              <a:rPr lang="en-US" altLang="zh-TW" sz="1800" dirty="0" err="1" smtClean="0">
                <a:solidFill>
                  <a:schemeClr val="tx1"/>
                </a:solidFill>
                <a:ea typeface="標楷體" pitchFamily="65" charset="-120"/>
              </a:rPr>
              <a:t>downto</a:t>
            </a:r>
            <a:r>
              <a:rPr lang="zh-TW" altLang="en-US" sz="1800" dirty="0" smtClean="0">
                <a:solidFill>
                  <a:schemeClr val="tx1"/>
                </a:solidFill>
                <a:ea typeface="標楷體" pitchFamily="65" charset="-120"/>
              </a:rPr>
              <a:t> </a:t>
            </a:r>
            <a:r>
              <a:rPr lang="en-US" altLang="zh-TW" sz="1800" dirty="0" smtClean="0">
                <a:solidFill>
                  <a:schemeClr val="tx1"/>
                </a:solidFill>
                <a:ea typeface="標楷體" pitchFamily="65" charset="-120"/>
              </a:rPr>
              <a:t>1</a:t>
            </a:r>
          </a:p>
          <a:p>
            <a:pPr eaLnBrk="1" hangingPunct="1">
              <a:lnSpc>
                <a:spcPct val="80000"/>
              </a:lnSpc>
              <a:buFont typeface="Wingdings" pitchFamily="2" charset="2"/>
              <a:buNone/>
              <a:defRPr/>
            </a:pPr>
            <a:r>
              <a:rPr lang="en-US" altLang="zh-TW" sz="1800" dirty="0" smtClean="0">
                <a:solidFill>
                  <a:schemeClr val="tx1"/>
                </a:solidFill>
                <a:ea typeface="標楷體" pitchFamily="65" charset="-120"/>
              </a:rPr>
              <a:t>           if array[j]&lt;</a:t>
            </a:r>
            <a:r>
              <a:rPr lang="zh-TW" altLang="en-US" sz="1800" dirty="0" smtClean="0">
                <a:solidFill>
                  <a:schemeClr val="tx1"/>
                </a:solidFill>
                <a:ea typeface="標楷體" pitchFamily="65" charset="-120"/>
              </a:rPr>
              <a:t>其左邊元素 </a:t>
            </a:r>
            <a:r>
              <a:rPr lang="en-US" altLang="zh-TW" sz="1800" dirty="0" smtClean="0">
                <a:solidFill>
                  <a:schemeClr val="tx1"/>
                </a:solidFill>
                <a:ea typeface="標楷體" pitchFamily="65" charset="-120"/>
              </a:rPr>
              <a:t>then swap</a:t>
            </a:r>
            <a:endParaRPr lang="zh-TW" altLang="en-US" sz="1800" dirty="0" smtClean="0">
              <a:solidFill>
                <a:schemeClr val="tx1"/>
              </a:solidFill>
              <a:ea typeface="標楷體" pitchFamily="65" charset="-120"/>
            </a:endParaRPr>
          </a:p>
          <a:p>
            <a:pPr eaLnBrk="1" hangingPunct="1">
              <a:lnSpc>
                <a:spcPct val="80000"/>
              </a:lnSpc>
              <a:buFont typeface="Wingdings" pitchFamily="2" charset="2"/>
              <a:buNone/>
              <a:defRPr/>
            </a:pPr>
            <a:r>
              <a:rPr lang="zh-TW" altLang="en-US" sz="1800" dirty="0" smtClean="0">
                <a:solidFill>
                  <a:schemeClr val="tx1"/>
                </a:solidFill>
                <a:ea typeface="標楷體" pitchFamily="65" charset="-120"/>
              </a:rPr>
              <a:t>	                                            </a:t>
            </a:r>
            <a:r>
              <a:rPr lang="en-US" altLang="zh-TW" sz="1800" dirty="0" smtClean="0">
                <a:solidFill>
                  <a:schemeClr val="tx1"/>
                </a:solidFill>
                <a:ea typeface="標楷體" pitchFamily="65" charset="-120"/>
              </a:rPr>
              <a:t>else  </a:t>
            </a:r>
            <a:r>
              <a:rPr lang="zh-TW" altLang="en-US" sz="1800" dirty="0" smtClean="0">
                <a:solidFill>
                  <a:schemeClr val="tx1"/>
                </a:solidFill>
                <a:ea typeface="標楷體" pitchFamily="65" charset="-120"/>
              </a:rPr>
              <a:t>已 </a:t>
            </a:r>
            <a:r>
              <a:rPr lang="en-US" altLang="zh-TW" sz="1800" dirty="0" smtClean="0">
                <a:solidFill>
                  <a:schemeClr val="tx1"/>
                </a:solidFill>
                <a:ea typeface="標楷體" pitchFamily="65" charset="-120"/>
              </a:rPr>
              <a:t>insert </a:t>
            </a:r>
            <a:r>
              <a:rPr lang="zh-TW" altLang="en-US" sz="1800" dirty="0" smtClean="0">
                <a:solidFill>
                  <a:schemeClr val="tx1"/>
                </a:solidFill>
                <a:ea typeface="標楷體" pitchFamily="65" charset="-120"/>
              </a:rPr>
              <a:t>至定位，離開迴圈</a:t>
            </a:r>
            <a:r>
              <a:rPr lang="en-US" altLang="zh-TW" sz="1800" dirty="0" smtClean="0">
                <a:solidFill>
                  <a:schemeClr val="tx1"/>
                </a:solidFill>
                <a:ea typeface="標楷體" pitchFamily="65" charset="-120"/>
              </a:rPr>
              <a:t>   </a:t>
            </a:r>
          </a:p>
          <a:p>
            <a:pPr eaLnBrk="1" hangingPunct="1">
              <a:lnSpc>
                <a:spcPct val="80000"/>
              </a:lnSpc>
              <a:buFont typeface="Wingdings" pitchFamily="2" charset="2"/>
              <a:buNone/>
              <a:defRPr/>
            </a:pPr>
            <a:r>
              <a:rPr lang="en-US" altLang="zh-TW" sz="1800" dirty="0">
                <a:solidFill>
                  <a:schemeClr val="tx1"/>
                </a:solidFill>
                <a:ea typeface="標楷體" pitchFamily="65" charset="-120"/>
              </a:rPr>
              <a:t> </a:t>
            </a:r>
            <a:r>
              <a:rPr lang="en-US" altLang="zh-TW" sz="1800" dirty="0" smtClean="0">
                <a:solidFill>
                  <a:schemeClr val="tx1"/>
                </a:solidFill>
                <a:ea typeface="標楷體" pitchFamily="65" charset="-120"/>
              </a:rPr>
              <a:t>          end if</a:t>
            </a:r>
          </a:p>
          <a:p>
            <a:pPr eaLnBrk="1" hangingPunct="1">
              <a:lnSpc>
                <a:spcPct val="80000"/>
              </a:lnSpc>
              <a:buFont typeface="Wingdings" pitchFamily="2" charset="2"/>
              <a:buNone/>
              <a:defRPr/>
            </a:pPr>
            <a:r>
              <a:rPr lang="en-US" altLang="zh-TW" sz="2000" dirty="0" smtClean="0">
                <a:solidFill>
                  <a:schemeClr val="tx1"/>
                </a:solidFill>
              </a:rPr>
              <a:t>       </a:t>
            </a:r>
            <a:r>
              <a:rPr lang="en-US" altLang="zh-TW" sz="1800" dirty="0" smtClean="0">
                <a:solidFill>
                  <a:schemeClr val="tx1"/>
                </a:solidFill>
              </a:rPr>
              <a:t>end for</a:t>
            </a:r>
          </a:p>
          <a:p>
            <a:pPr eaLnBrk="1" hangingPunct="1">
              <a:lnSpc>
                <a:spcPct val="80000"/>
              </a:lnSpc>
              <a:buFont typeface="Wingdings" pitchFamily="2" charset="2"/>
              <a:buNone/>
              <a:defRPr/>
            </a:pPr>
            <a:r>
              <a:rPr lang="en-US" altLang="zh-TW" sz="1800" dirty="0" smtClean="0">
                <a:solidFill>
                  <a:schemeClr val="tx1"/>
                </a:solidFill>
              </a:rPr>
              <a:t>    end for</a:t>
            </a:r>
          </a:p>
          <a:p>
            <a:pPr eaLnBrk="1" hangingPunct="1">
              <a:lnSpc>
                <a:spcPct val="80000"/>
              </a:lnSpc>
              <a:buFont typeface="Wingdings" pitchFamily="2" charset="2"/>
              <a:buNone/>
              <a:defRPr/>
            </a:pPr>
            <a:r>
              <a:rPr lang="en-US" altLang="zh-TW" sz="1800" dirty="0" smtClean="0">
                <a:solidFill>
                  <a:schemeClr val="tx1"/>
                </a:solidFill>
              </a:rPr>
              <a:t> 2.return array</a:t>
            </a:r>
            <a:r>
              <a:rPr lang="zh-TW" altLang="en-US" sz="1800" dirty="0" smtClean="0">
                <a:solidFill>
                  <a:schemeClr val="tx1"/>
                </a:solidFill>
              </a:rPr>
              <a:t> </a:t>
            </a:r>
            <a:r>
              <a:rPr lang="en-US" altLang="zh-TW" sz="1800" dirty="0" smtClean="0">
                <a:solidFill>
                  <a:schemeClr val="tx1"/>
                </a:solidFill>
              </a:rPr>
              <a:t>*/</a:t>
            </a:r>
            <a:endParaRPr lang="en-US" altLang="zh-TW" sz="1800" dirty="0" smtClean="0">
              <a:solidFill>
                <a:schemeClr val="tx1"/>
              </a:solidFill>
              <a:ea typeface="標楷體" pitchFamily="65" charset="-120"/>
            </a:endParaRPr>
          </a:p>
          <a:p>
            <a:pPr eaLnBrk="1" hangingPunct="1">
              <a:lnSpc>
                <a:spcPct val="80000"/>
              </a:lnSpc>
              <a:buFont typeface="Wingdings" pitchFamily="2" charset="2"/>
              <a:buNone/>
              <a:defRPr/>
            </a:pPr>
            <a:r>
              <a:rPr lang="en-US" altLang="zh-TW" sz="1800" dirty="0" smtClean="0">
                <a:solidFill>
                  <a:srgbClr val="FF0000"/>
                </a:solidFill>
                <a:ea typeface="標楷體" pitchFamily="65" charset="-120"/>
              </a:rPr>
              <a:t>{</a:t>
            </a:r>
          </a:p>
          <a:p>
            <a:pPr eaLnBrk="1" hangingPunct="1">
              <a:lnSpc>
                <a:spcPct val="80000"/>
              </a:lnSpc>
              <a:buFont typeface="Wingdings" pitchFamily="2" charset="2"/>
              <a:buNone/>
              <a:defRPr/>
            </a:pPr>
            <a:r>
              <a:rPr lang="en-US" altLang="zh-TW" sz="1800" dirty="0" smtClean="0">
                <a:solidFill>
                  <a:srgbClr val="FF0000"/>
                </a:solidFill>
                <a:ea typeface="標楷體" pitchFamily="65" charset="-120"/>
              </a:rPr>
              <a:t>for (</a:t>
            </a:r>
            <a:r>
              <a:rPr lang="en-US" altLang="zh-TW" sz="1800" dirty="0" err="1" smtClean="0">
                <a:solidFill>
                  <a:srgbClr val="FF0000"/>
                </a:solidFill>
                <a:ea typeface="標楷體" pitchFamily="65" charset="-120"/>
              </a:rPr>
              <a:t>int</a:t>
            </a:r>
            <a:r>
              <a:rPr lang="en-US" altLang="zh-TW" sz="1800" dirty="0" smtClean="0">
                <a:solidFill>
                  <a:srgbClr val="FF0000"/>
                </a:solidFill>
                <a:ea typeface="標楷體" pitchFamily="65" charset="-120"/>
              </a:rPr>
              <a:t> </a:t>
            </a:r>
            <a:r>
              <a:rPr lang="en-US" altLang="zh-TW" sz="1800" dirty="0" err="1" smtClean="0">
                <a:solidFill>
                  <a:srgbClr val="FF0000"/>
                </a:solidFill>
                <a:ea typeface="標楷體" pitchFamily="65" charset="-120"/>
              </a:rPr>
              <a:t>i</a:t>
            </a:r>
            <a:r>
              <a:rPr lang="en-US" altLang="zh-TW" sz="1800" dirty="0" smtClean="0">
                <a:solidFill>
                  <a:srgbClr val="FF0000"/>
                </a:solidFill>
                <a:ea typeface="標楷體" pitchFamily="65" charset="-120"/>
              </a:rPr>
              <a:t>=1; </a:t>
            </a:r>
            <a:r>
              <a:rPr lang="en-US" altLang="zh-TW" sz="1800" dirty="0" err="1" smtClean="0">
                <a:solidFill>
                  <a:srgbClr val="FF0000"/>
                </a:solidFill>
                <a:ea typeface="標楷體" pitchFamily="65" charset="-120"/>
              </a:rPr>
              <a:t>i</a:t>
            </a:r>
            <a:r>
              <a:rPr lang="en-US" altLang="zh-TW" sz="1800" dirty="0" smtClean="0">
                <a:solidFill>
                  <a:srgbClr val="FF0000"/>
                </a:solidFill>
                <a:ea typeface="標楷體" pitchFamily="65" charset="-120"/>
              </a:rPr>
              <a:t>&lt;=array.length-1;i++)</a:t>
            </a:r>
          </a:p>
          <a:p>
            <a:pPr eaLnBrk="1" hangingPunct="1">
              <a:lnSpc>
                <a:spcPct val="80000"/>
              </a:lnSpc>
              <a:buFont typeface="Wingdings" pitchFamily="2" charset="2"/>
              <a:buNone/>
              <a:defRPr/>
            </a:pPr>
            <a:r>
              <a:rPr lang="zh-TW" altLang="en-US" sz="1800" dirty="0" smtClean="0">
                <a:solidFill>
                  <a:srgbClr val="FF0000"/>
                </a:solidFill>
                <a:ea typeface="標楷體" pitchFamily="65" charset="-120"/>
              </a:rPr>
              <a:t>    </a:t>
            </a:r>
            <a:r>
              <a:rPr lang="en-US" altLang="zh-TW" sz="1800" dirty="0" smtClean="0">
                <a:solidFill>
                  <a:srgbClr val="FF0000"/>
                </a:solidFill>
                <a:ea typeface="標楷體" pitchFamily="65" charset="-120"/>
              </a:rPr>
              <a:t>for (</a:t>
            </a:r>
            <a:r>
              <a:rPr lang="en-US" altLang="zh-TW" sz="1800" dirty="0" err="1" smtClean="0">
                <a:solidFill>
                  <a:srgbClr val="FF0000"/>
                </a:solidFill>
                <a:ea typeface="標楷體" pitchFamily="65" charset="-120"/>
              </a:rPr>
              <a:t>int</a:t>
            </a:r>
            <a:r>
              <a:rPr lang="en-US" altLang="zh-TW" sz="1800" dirty="0" smtClean="0">
                <a:solidFill>
                  <a:srgbClr val="FF0000"/>
                </a:solidFill>
                <a:ea typeface="標楷體" pitchFamily="65" charset="-120"/>
              </a:rPr>
              <a:t> j=</a:t>
            </a:r>
            <a:r>
              <a:rPr lang="en-US" altLang="zh-TW" sz="1800" dirty="0" err="1" smtClean="0">
                <a:solidFill>
                  <a:srgbClr val="FF0000"/>
                </a:solidFill>
                <a:ea typeface="標楷體" pitchFamily="65" charset="-120"/>
              </a:rPr>
              <a:t>i</a:t>
            </a:r>
            <a:r>
              <a:rPr lang="en-US" altLang="zh-TW" sz="1800" dirty="0" smtClean="0">
                <a:solidFill>
                  <a:srgbClr val="FF0000"/>
                </a:solidFill>
                <a:ea typeface="標楷體" pitchFamily="65" charset="-120"/>
              </a:rPr>
              <a:t>; j&gt;=1;j--)</a:t>
            </a:r>
          </a:p>
          <a:p>
            <a:pPr eaLnBrk="1" hangingPunct="1">
              <a:lnSpc>
                <a:spcPct val="80000"/>
              </a:lnSpc>
              <a:buFont typeface="Wingdings" pitchFamily="2" charset="2"/>
              <a:buNone/>
              <a:defRPr/>
            </a:pPr>
            <a:r>
              <a:rPr lang="zh-TW" altLang="en-US" sz="1800" dirty="0" smtClean="0">
                <a:solidFill>
                  <a:srgbClr val="FF0000"/>
                </a:solidFill>
                <a:ea typeface="標楷體" pitchFamily="65" charset="-120"/>
              </a:rPr>
              <a:t>      </a:t>
            </a:r>
            <a:r>
              <a:rPr lang="en-US" altLang="zh-TW" sz="1800" dirty="0" smtClean="0">
                <a:solidFill>
                  <a:srgbClr val="FF0000"/>
                </a:solidFill>
                <a:ea typeface="標楷體" pitchFamily="65" charset="-120"/>
              </a:rPr>
              <a:t> if (array[j]&lt;array[j-1]) swap(j,j-1);</a:t>
            </a:r>
            <a:r>
              <a:rPr lang="zh-TW" altLang="en-US" sz="1800" dirty="0" smtClean="0">
                <a:solidFill>
                  <a:srgbClr val="FF0000"/>
                </a:solidFill>
                <a:ea typeface="標楷體" pitchFamily="65" charset="-120"/>
              </a:rPr>
              <a:t> </a:t>
            </a:r>
            <a:endParaRPr lang="en-US" altLang="zh-TW" sz="1800" dirty="0" smtClean="0">
              <a:solidFill>
                <a:srgbClr val="FF0000"/>
              </a:solidFill>
              <a:ea typeface="標楷體" pitchFamily="65" charset="-120"/>
            </a:endParaRPr>
          </a:p>
          <a:p>
            <a:pPr eaLnBrk="1" hangingPunct="1">
              <a:lnSpc>
                <a:spcPct val="80000"/>
              </a:lnSpc>
              <a:buFont typeface="Wingdings" pitchFamily="2" charset="2"/>
              <a:buNone/>
              <a:defRPr/>
            </a:pPr>
            <a:r>
              <a:rPr lang="en-US" altLang="zh-TW" sz="1800" dirty="0" smtClean="0">
                <a:solidFill>
                  <a:srgbClr val="FF0000"/>
                </a:solidFill>
                <a:ea typeface="標楷體" pitchFamily="65" charset="-120"/>
              </a:rPr>
              <a:t>       else break;</a:t>
            </a:r>
          </a:p>
          <a:p>
            <a:pPr eaLnBrk="1" hangingPunct="1">
              <a:lnSpc>
                <a:spcPct val="80000"/>
              </a:lnSpc>
              <a:buFont typeface="Wingdings" pitchFamily="2" charset="2"/>
              <a:buNone/>
              <a:defRPr/>
            </a:pPr>
            <a:r>
              <a:rPr lang="en-US" altLang="zh-TW" sz="1800" dirty="0" smtClean="0">
                <a:solidFill>
                  <a:srgbClr val="FF0000"/>
                </a:solidFill>
              </a:rPr>
              <a:t>return array;</a:t>
            </a:r>
          </a:p>
          <a:p>
            <a:pPr eaLnBrk="1" hangingPunct="1">
              <a:lnSpc>
                <a:spcPct val="80000"/>
              </a:lnSpc>
              <a:buFont typeface="Wingdings" pitchFamily="2" charset="2"/>
              <a:buNone/>
              <a:defRPr/>
            </a:pPr>
            <a:r>
              <a:rPr lang="en-US" altLang="zh-TW" sz="1800" dirty="0" smtClean="0">
                <a:solidFill>
                  <a:srgbClr val="FF0000"/>
                </a:solidFill>
              </a:rPr>
              <a:t>}</a:t>
            </a:r>
            <a:endParaRPr lang="zh-TW" altLang="en-US" sz="1800" dirty="0" smtClean="0">
              <a:solidFill>
                <a:srgbClr val="FF0000"/>
              </a:solidFill>
            </a:endParaRPr>
          </a:p>
        </p:txBody>
      </p:sp>
    </p:spTree>
    <p:extLst>
      <p:ext uri="{BB962C8B-B14F-4D97-AF65-F5344CB8AC3E}">
        <p14:creationId xmlns:p14="http://schemas.microsoft.com/office/powerpoint/2010/main" val="3835832517"/>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7C91DBA-9417-4249-9831-79F4AB88BAFD}" type="slidenum">
              <a:rPr lang="zh-TW" altLang="en-US" smtClean="0">
                <a:solidFill>
                  <a:schemeClr val="tx1"/>
                </a:solidFill>
              </a:rPr>
              <a:pPr>
                <a:defRPr/>
              </a:pPr>
              <a:t>495</a:t>
            </a:fld>
            <a:endParaRPr lang="en-US" altLang="zh-TW">
              <a:solidFill>
                <a:schemeClr val="tx1"/>
              </a:solidFill>
            </a:endParaRPr>
          </a:p>
        </p:txBody>
      </p:sp>
      <p:sp>
        <p:nvSpPr>
          <p:cNvPr id="159746" name="Rectangle 2"/>
          <p:cNvSpPr>
            <a:spLocks noGrp="1" noChangeArrowheads="1"/>
          </p:cNvSpPr>
          <p:nvPr>
            <p:ph type="title"/>
          </p:nvPr>
        </p:nvSpPr>
        <p:spPr>
          <a:xfrm>
            <a:off x="624417" y="115889"/>
            <a:ext cx="10972800" cy="504825"/>
          </a:xfrm>
        </p:spPr>
        <p:txBody>
          <a:bodyPr/>
          <a:lstStyle/>
          <a:p>
            <a:pPr eaLnBrk="1" hangingPunct="1">
              <a:defRPr/>
            </a:pPr>
            <a:r>
              <a:rPr lang="en-US" altLang="zh-TW" sz="4000" smtClean="0">
                <a:solidFill>
                  <a:schemeClr val="tx1"/>
                </a:solidFill>
              </a:rPr>
              <a:t>Shell Sort Design Sketch</a:t>
            </a:r>
          </a:p>
        </p:txBody>
      </p:sp>
      <p:sp>
        <p:nvSpPr>
          <p:cNvPr id="416772" name="Rectangle 5"/>
          <p:cNvSpPr>
            <a:spLocks noChangeArrowheads="1"/>
          </p:cNvSpPr>
          <p:nvPr/>
        </p:nvSpPr>
        <p:spPr bwMode="auto">
          <a:xfrm>
            <a:off x="381000" y="852488"/>
            <a:ext cx="1152525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TW" sz="1800" dirty="0" smtClean="0">
                <a:latin typeface="Times New Roman" pitchFamily="18" charset="0"/>
                <a:cs typeface="Times New Roman" pitchFamily="18" charset="0"/>
              </a:rPr>
              <a:t>      Shell </a:t>
            </a:r>
            <a:r>
              <a:rPr lang="en-US" altLang="zh-TW" sz="1800" dirty="0">
                <a:latin typeface="Times New Roman" pitchFamily="18" charset="0"/>
                <a:cs typeface="Times New Roman" pitchFamily="18" charset="0"/>
              </a:rPr>
              <a:t>sort </a:t>
            </a:r>
            <a:r>
              <a:rPr lang="zh-TW" altLang="en-US" sz="1800" dirty="0">
                <a:latin typeface="Times New Roman" pitchFamily="18" charset="0"/>
                <a:cs typeface="Times New Roman" pitchFamily="18" charset="0"/>
              </a:rPr>
              <a:t>依</a:t>
            </a:r>
            <a:r>
              <a:rPr lang="en-US" altLang="zh-TW" sz="1800" dirty="0">
                <a:latin typeface="Times New Roman" pitchFamily="18" charset="0"/>
                <a:cs typeface="Times New Roman" pitchFamily="18" charset="0"/>
              </a:rPr>
              <a:t>incremen</a:t>
            </a:r>
            <a:r>
              <a:rPr lang="en-US" altLang="zh-TW" sz="1800" dirty="0">
                <a:latin typeface="新細明體" charset="-120"/>
                <a:cs typeface="Times New Roman" pitchFamily="18" charset="0"/>
              </a:rPr>
              <a:t>t</a:t>
            </a:r>
            <a:r>
              <a:rPr lang="zh-TW" altLang="en-US" sz="1800" dirty="0">
                <a:latin typeface="新細明體" charset="-120"/>
                <a:cs typeface="Times New Roman" pitchFamily="18" charset="0"/>
              </a:rPr>
              <a:t>將數列分成數個子數列，分別</a:t>
            </a:r>
            <a:r>
              <a:rPr lang="zh-TW" altLang="en-US" sz="1800" dirty="0" smtClean="0">
                <a:latin typeface="新細明體" charset="-120"/>
                <a:cs typeface="Times New Roman" pitchFamily="18" charset="0"/>
              </a:rPr>
              <a:t>做 </a:t>
            </a:r>
            <a:r>
              <a:rPr lang="en-US" altLang="zh-TW" sz="1800" dirty="0" smtClean="0">
                <a:latin typeface="新細明體" charset="-120"/>
                <a:cs typeface="Times New Roman" pitchFamily="18" charset="0"/>
              </a:rPr>
              <a:t>insertion </a:t>
            </a:r>
            <a:r>
              <a:rPr lang="en-US" altLang="zh-TW" sz="1800" dirty="0">
                <a:latin typeface="新細明體" charset="-120"/>
                <a:cs typeface="Times New Roman" pitchFamily="18" charset="0"/>
              </a:rPr>
              <a:t>sort</a:t>
            </a:r>
          </a:p>
          <a:p>
            <a:pPr eaLnBrk="0" hangingPunct="0"/>
            <a:r>
              <a:rPr lang="zh-TW" altLang="en-US" sz="1800" dirty="0" smtClean="0">
                <a:latin typeface="新細明體" charset="-120"/>
                <a:cs typeface="Times New Roman" pitchFamily="18" charset="0"/>
              </a:rPr>
              <a:t>     從</a:t>
            </a:r>
            <a:r>
              <a:rPr lang="zh-TW" altLang="en-US" sz="1800" dirty="0">
                <a:latin typeface="新細明體" charset="-120"/>
                <a:cs typeface="Times New Roman" pitchFamily="18" charset="0"/>
              </a:rPr>
              <a:t>子數列第二個元素起，向右</a:t>
            </a:r>
            <a:r>
              <a:rPr lang="zh-TW" altLang="en-US" sz="1800" dirty="0" smtClean="0">
                <a:latin typeface="新細明體" charset="-120"/>
                <a:cs typeface="Times New Roman" pitchFamily="18" charset="0"/>
              </a:rPr>
              <a:t>隔 </a:t>
            </a:r>
            <a:r>
              <a:rPr lang="en-US" altLang="zh-TW" sz="1800" dirty="0" smtClean="0">
                <a:latin typeface="新細明體" charset="-120"/>
                <a:cs typeface="Times New Roman" pitchFamily="18" charset="0"/>
              </a:rPr>
              <a:t>increment </a:t>
            </a:r>
            <a:r>
              <a:rPr lang="zh-TW" altLang="en-US" sz="1800" dirty="0" smtClean="0">
                <a:latin typeface="新細明體" charset="-120"/>
                <a:cs typeface="Times New Roman" pitchFamily="18" charset="0"/>
              </a:rPr>
              <a:t>個</a:t>
            </a:r>
            <a:r>
              <a:rPr lang="zh-TW" altLang="en-US" sz="1800" dirty="0">
                <a:latin typeface="新細明體" charset="-120"/>
                <a:cs typeface="Times New Roman" pitchFamily="18" charset="0"/>
              </a:rPr>
              <a:t>元素，逐一</a:t>
            </a:r>
            <a:r>
              <a:rPr lang="en-US" altLang="zh-TW" sz="1800" dirty="0">
                <a:latin typeface="新細明體" charset="-120"/>
                <a:cs typeface="Times New Roman" pitchFamily="18" charset="0"/>
              </a:rPr>
              <a:t>insert</a:t>
            </a:r>
            <a:r>
              <a:rPr lang="zh-TW" altLang="en-US" sz="1800" dirty="0">
                <a:latin typeface="新細明體" charset="-120"/>
                <a:cs typeface="Times New Roman" pitchFamily="18" charset="0"/>
              </a:rPr>
              <a:t>至左邊</a:t>
            </a:r>
            <a:r>
              <a:rPr lang="en-US" altLang="zh-TW" sz="1800" dirty="0" smtClean="0">
                <a:latin typeface="新細明體" charset="-120"/>
                <a:cs typeface="Times New Roman" pitchFamily="18" charset="0"/>
              </a:rPr>
              <a:t>sorted</a:t>
            </a:r>
            <a:endParaRPr lang="zh-TW" altLang="en-US" sz="1800" dirty="0"/>
          </a:p>
        </p:txBody>
      </p:sp>
      <p:graphicFrame>
        <p:nvGraphicFramePr>
          <p:cNvPr id="8" name="表格 7"/>
          <p:cNvGraphicFramePr>
            <a:graphicFrameLocks noGrp="1"/>
          </p:cNvGraphicFramePr>
          <p:nvPr>
            <p:extLst>
              <p:ext uri="{D42A27DB-BD31-4B8C-83A1-F6EECF244321}">
                <p14:modId xmlns:p14="http://schemas.microsoft.com/office/powerpoint/2010/main" val="1102928863"/>
              </p:ext>
            </p:extLst>
          </p:nvPr>
        </p:nvGraphicFramePr>
        <p:xfrm>
          <a:off x="762000" y="2000250"/>
          <a:ext cx="5486400" cy="628650"/>
        </p:xfrm>
        <a:graphic>
          <a:graphicData uri="http://schemas.openxmlformats.org/drawingml/2006/table">
            <a:tbl>
              <a:tblPr/>
              <a:tblGrid>
                <a:gridCol w="914400"/>
                <a:gridCol w="914400"/>
                <a:gridCol w="914400"/>
                <a:gridCol w="914400"/>
                <a:gridCol w="914400"/>
                <a:gridCol w="914400"/>
              </a:tblGrid>
              <a:tr h="209550">
                <a:tc>
                  <a:txBody>
                    <a:bodyPr/>
                    <a:lstStyle/>
                    <a:p>
                      <a:pPr algn="ctr">
                        <a:spcAft>
                          <a:spcPts val="0"/>
                        </a:spcAft>
                      </a:pPr>
                      <a:r>
                        <a:rPr lang="en-US" sz="1200" kern="0" dirty="0">
                          <a:solidFill>
                            <a:srgbClr val="FF3300"/>
                          </a:solidFill>
                          <a:latin typeface="新細明體"/>
                          <a:ea typeface="新細明體"/>
                          <a:cs typeface="新細明體"/>
                        </a:rPr>
                        <a:t>0</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rgbClr val="FF3300"/>
                          </a:solidFill>
                          <a:latin typeface="新細明體"/>
                          <a:ea typeface="新細明體"/>
                          <a:cs typeface="新細明體"/>
                        </a:rPr>
                        <a:t>1</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a:solidFill>
                            <a:srgbClr val="FF3300"/>
                          </a:solidFill>
                          <a:latin typeface="新細明體"/>
                          <a:ea typeface="新細明體"/>
                          <a:cs typeface="新細明體"/>
                        </a:rPr>
                        <a:t>0</a:t>
                      </a:r>
                      <a:endParaRPr lang="zh-TW" sz="1200" kern="10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a:solidFill>
                            <a:srgbClr val="FF3300"/>
                          </a:solidFill>
                          <a:latin typeface="新細明體"/>
                          <a:ea typeface="新細明體"/>
                          <a:cs typeface="新細明體"/>
                        </a:rPr>
                        <a:t>1</a:t>
                      </a:r>
                      <a:endParaRPr lang="zh-TW" sz="1200" kern="10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a:solidFill>
                            <a:srgbClr val="FF3300"/>
                          </a:solidFill>
                          <a:latin typeface="新細明體"/>
                          <a:ea typeface="新細明體"/>
                          <a:cs typeface="新細明體"/>
                        </a:rPr>
                        <a:t>0</a:t>
                      </a:r>
                      <a:endParaRPr lang="zh-TW" sz="1200" kern="10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rgbClr val="FF3300"/>
                          </a:solidFill>
                          <a:latin typeface="新細明體"/>
                          <a:ea typeface="新細明體"/>
                          <a:cs typeface="新細明體"/>
                        </a:rPr>
                        <a:t>1</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9</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6</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a:solidFill>
                            <a:srgbClr val="000000"/>
                          </a:solidFill>
                          <a:latin typeface="新細明體"/>
                          <a:ea typeface="新細明體"/>
                          <a:cs typeface="新細明體"/>
                        </a:rPr>
                        <a:t>4</a:t>
                      </a:r>
                      <a:endParaRPr lang="zh-TW" sz="1200" kern="10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a:solidFill>
                            <a:schemeClr val="tx1"/>
                          </a:solidFill>
                          <a:latin typeface="新細明體"/>
                          <a:ea typeface="新細明體"/>
                          <a:cs typeface="新細明體"/>
                        </a:rPr>
                        <a:t>1</a:t>
                      </a:r>
                      <a:endParaRPr lang="zh-TW" sz="1200" kern="10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200" kern="0" dirty="0">
                          <a:solidFill>
                            <a:schemeClr val="tx1"/>
                          </a:solidFill>
                          <a:latin typeface="Times New Roman"/>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841818375"/>
              </p:ext>
            </p:extLst>
          </p:nvPr>
        </p:nvGraphicFramePr>
        <p:xfrm>
          <a:off x="762000" y="2857500"/>
          <a:ext cx="5486400" cy="628650"/>
        </p:xfrm>
        <a:graphic>
          <a:graphicData uri="http://schemas.openxmlformats.org/drawingml/2006/table">
            <a:tbl>
              <a:tblPr/>
              <a:tblGrid>
                <a:gridCol w="914400"/>
                <a:gridCol w="914400"/>
                <a:gridCol w="914400"/>
                <a:gridCol w="914400"/>
                <a:gridCol w="914400"/>
                <a:gridCol w="914400"/>
              </a:tblGrid>
              <a:tr h="209550">
                <a:tc>
                  <a:txBody>
                    <a:bodyPr/>
                    <a:lstStyle/>
                    <a:p>
                      <a:pPr algn="ctr">
                        <a:spcAft>
                          <a:spcPts val="0"/>
                        </a:spcAft>
                      </a:pPr>
                      <a:r>
                        <a:rPr lang="en-US" sz="1200" kern="0" dirty="0">
                          <a:solidFill>
                            <a:srgbClr val="FF3300"/>
                          </a:solidFill>
                          <a:latin typeface="新細明體"/>
                          <a:ea typeface="新細明體"/>
                          <a:cs typeface="新細明體"/>
                        </a:rPr>
                        <a:t>0</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rgbClr val="FF3300"/>
                          </a:solidFill>
                          <a:latin typeface="新細明體"/>
                          <a:ea typeface="新細明體"/>
                          <a:cs typeface="新細明體"/>
                        </a:rPr>
                        <a:t>0</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a:solidFill>
                            <a:srgbClr val="000000"/>
                          </a:solidFill>
                          <a:latin typeface="新細明體"/>
                          <a:ea typeface="新細明體"/>
                          <a:cs typeface="新細明體"/>
                        </a:rPr>
                        <a:t>1</a:t>
                      </a:r>
                      <a:endParaRPr lang="zh-TW" sz="1200" kern="100">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rgbClr val="FF3300"/>
                          </a:solidFill>
                          <a:latin typeface="新細明體"/>
                          <a:ea typeface="新細明體"/>
                          <a:cs typeface="新細明體"/>
                        </a:rPr>
                        <a:t>0</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6</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9</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a:solidFill>
                            <a:schemeClr val="tx1"/>
                          </a:solidFill>
                          <a:latin typeface="新細明體"/>
                          <a:ea typeface="新細明體"/>
                          <a:cs typeface="新細明體"/>
                        </a:rPr>
                        <a:t>1</a:t>
                      </a:r>
                      <a:endParaRPr lang="zh-TW" sz="1200" kern="10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a:solidFill>
                            <a:schemeClr val="tx1"/>
                          </a:solidFill>
                          <a:latin typeface="新細明體"/>
                          <a:ea typeface="新細明體"/>
                          <a:cs typeface="新細明體"/>
                        </a:rPr>
                        <a:t>2</a:t>
                      </a:r>
                      <a:endParaRPr lang="zh-TW" sz="1200" kern="10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200" kern="0" dirty="0">
                          <a:solidFill>
                            <a:schemeClr val="tx1"/>
                          </a:solidFill>
                          <a:latin typeface="Times New Roman"/>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a:solidFill>
                            <a:schemeClr val="tx1"/>
                          </a:solidFill>
                          <a:latin typeface="新細明體"/>
                          <a:ea typeface="新細明體"/>
                          <a:cs typeface="新細明體"/>
                        </a:rPr>
                        <a:t>n-2</a:t>
                      </a:r>
                      <a:endParaRPr lang="zh-TW" sz="1200" kern="10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3277783383"/>
              </p:ext>
            </p:extLst>
          </p:nvPr>
        </p:nvGraphicFramePr>
        <p:xfrm>
          <a:off x="857251" y="3786188"/>
          <a:ext cx="5486400" cy="628650"/>
        </p:xfrm>
        <a:graphic>
          <a:graphicData uri="http://schemas.openxmlformats.org/drawingml/2006/table">
            <a:tbl>
              <a:tblPr/>
              <a:tblGrid>
                <a:gridCol w="914400"/>
                <a:gridCol w="914400"/>
                <a:gridCol w="914400"/>
                <a:gridCol w="914400"/>
                <a:gridCol w="914400"/>
                <a:gridCol w="914400"/>
              </a:tblGrid>
              <a:tr h="209550">
                <a:tc>
                  <a:txBody>
                    <a:bodyPr/>
                    <a:lstStyle/>
                    <a:p>
                      <a:pPr algn="ctr">
                        <a:spcAft>
                          <a:spcPts val="0"/>
                        </a:spcAft>
                      </a:pPr>
                      <a:r>
                        <a:rPr lang="en-US" sz="1200" kern="0" dirty="0">
                          <a:solidFill>
                            <a:srgbClr val="000000"/>
                          </a:solidFill>
                          <a:latin typeface="新細明體"/>
                          <a:ea typeface="新細明體"/>
                          <a:cs typeface="新細明體"/>
                        </a:rPr>
                        <a:t>0</a:t>
                      </a:r>
                      <a:endParaRPr lang="zh-TW" sz="1200" kern="100" dirty="0">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rgbClr val="FF3300"/>
                          </a:solidFill>
                          <a:latin typeface="新細明體"/>
                          <a:ea typeface="新細明體"/>
                          <a:cs typeface="新細明體"/>
                        </a:rPr>
                        <a:t>1</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a:solidFill>
                            <a:srgbClr val="000000"/>
                          </a:solidFill>
                          <a:latin typeface="新細明體"/>
                          <a:ea typeface="新細明體"/>
                          <a:cs typeface="新細明體"/>
                        </a:rPr>
                        <a:t>0</a:t>
                      </a:r>
                      <a:endParaRPr lang="zh-TW" sz="1200" kern="100">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rgbClr val="FF3300"/>
                          </a:solidFill>
                          <a:latin typeface="新細明體"/>
                          <a:ea typeface="新細明體"/>
                          <a:cs typeface="新細明體"/>
                        </a:rPr>
                        <a:t>1</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a:solidFill>
                            <a:srgbClr val="000000"/>
                          </a:solidFill>
                          <a:latin typeface="新細明體"/>
                          <a:ea typeface="新細明體"/>
                          <a:cs typeface="新細明體"/>
                        </a:rPr>
                        <a:t>0</a:t>
                      </a:r>
                      <a:endParaRPr lang="zh-TW" sz="1200" kern="100">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rgbClr val="FF3300"/>
                          </a:solidFill>
                          <a:latin typeface="新細明體"/>
                          <a:ea typeface="新細明體"/>
                          <a:cs typeface="新細明體"/>
                        </a:rPr>
                        <a:t>1</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Aft>
                          <a:spcPts val="0"/>
                        </a:spcAft>
                      </a:pPr>
                      <a:r>
                        <a:rPr lang="en-US" sz="1200" kern="0" dirty="0">
                          <a:solidFill>
                            <a:srgbClr val="000000"/>
                          </a:solidFill>
                          <a:latin typeface="新細明體"/>
                          <a:ea typeface="新細明體"/>
                          <a:cs typeface="新細明體"/>
                        </a:rPr>
                        <a:t>9</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6</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r>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1</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200" kern="0" dirty="0">
                          <a:solidFill>
                            <a:schemeClr val="tx1"/>
                          </a:solidFill>
                          <a:latin typeface="Times New Roman"/>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2099668744"/>
              </p:ext>
            </p:extLst>
          </p:nvPr>
        </p:nvGraphicFramePr>
        <p:xfrm>
          <a:off x="952500" y="5786438"/>
          <a:ext cx="5486400" cy="628650"/>
        </p:xfrm>
        <a:graphic>
          <a:graphicData uri="http://schemas.openxmlformats.org/drawingml/2006/table">
            <a:tbl>
              <a:tblPr/>
              <a:tblGrid>
                <a:gridCol w="914400"/>
                <a:gridCol w="914400"/>
                <a:gridCol w="914400"/>
                <a:gridCol w="914400"/>
                <a:gridCol w="914400"/>
                <a:gridCol w="914400"/>
              </a:tblGrid>
              <a:tr h="209550">
                <a:tc>
                  <a:txBody>
                    <a:bodyPr/>
                    <a:lstStyle/>
                    <a:p>
                      <a:pPr algn="ctr">
                        <a:spcAft>
                          <a:spcPts val="0"/>
                        </a:spcAft>
                      </a:pPr>
                      <a:r>
                        <a:rPr lang="en-US" sz="1200" kern="0" dirty="0">
                          <a:solidFill>
                            <a:srgbClr val="FF3300"/>
                          </a:solidFill>
                          <a:latin typeface="新細明體"/>
                          <a:ea typeface="新細明體"/>
                          <a:cs typeface="新細明體"/>
                        </a:rPr>
                        <a:t>0</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200" kern="0" dirty="0" smtClean="0">
                          <a:solidFill>
                            <a:srgbClr val="FF3300"/>
                          </a:solidFill>
                          <a:latin typeface="新細明體"/>
                          <a:ea typeface="新細明體"/>
                        </a:rPr>
                        <a:t>0</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rgbClr val="FF3300"/>
                          </a:solidFill>
                          <a:latin typeface="新細明體"/>
                          <a:ea typeface="新細明體"/>
                          <a:cs typeface="新細明體"/>
                        </a:rPr>
                        <a:t>0</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200" kern="0" dirty="0" smtClean="0">
                          <a:solidFill>
                            <a:srgbClr val="FF3300"/>
                          </a:solidFill>
                          <a:latin typeface="新細明體"/>
                          <a:ea typeface="新細明體"/>
                        </a:rPr>
                        <a:t>0</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kern="0" dirty="0">
                          <a:solidFill>
                            <a:srgbClr val="FF3300"/>
                          </a:solidFill>
                          <a:latin typeface="新細明體"/>
                          <a:ea typeface="新細明體"/>
                          <a:cs typeface="新細明體"/>
                        </a:rPr>
                        <a:t>0</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altLang="zh-TW" sz="1200" kern="0" dirty="0" smtClean="0">
                          <a:solidFill>
                            <a:srgbClr val="FF3300"/>
                          </a:solidFill>
                          <a:latin typeface="新細明體"/>
                          <a:ea typeface="新細明體"/>
                        </a:rPr>
                        <a:t>0</a:t>
                      </a:r>
                      <a:endParaRPr lang="zh-TW" sz="1200" kern="100" dirty="0">
                        <a:solidFill>
                          <a:srgbClr val="FF3300"/>
                        </a:solidFill>
                        <a:latin typeface="Times New Roman"/>
                        <a:ea typeface="新細明體"/>
                      </a:endParaRPr>
                    </a:p>
                  </a:txBody>
                  <a:tcPr marL="23707" marR="23707" marT="0" marB="0" anchor="ctr">
                    <a:lnL>
                      <a:noFill/>
                    </a:lnL>
                    <a:lnR>
                      <a:noFill/>
                    </a:lnR>
                    <a:lnT>
                      <a:noFill/>
                    </a:lnT>
                    <a:lnB w="12700" cap="flat" cmpd="sng" algn="ctr">
                      <a:solidFill>
                        <a:srgbClr val="000000"/>
                      </a:solidFill>
                      <a:prstDash val="solid"/>
                      <a:round/>
                      <a:headEnd type="none" w="med" len="med"/>
                      <a:tailEnd type="none" w="med" len="med"/>
                    </a:lnB>
                  </a:tcPr>
                </a:tc>
              </a:tr>
              <a:tr h="209550">
                <a:tc>
                  <a:txBody>
                    <a:bodyPr/>
                    <a:lstStyle/>
                    <a:p>
                      <a:pPr algn="ctr">
                        <a:spcAft>
                          <a:spcPts val="0"/>
                        </a:spcAft>
                      </a:pPr>
                      <a:r>
                        <a:rPr lang="en-US" sz="1200" kern="0" dirty="0">
                          <a:solidFill>
                            <a:srgbClr val="000000"/>
                          </a:solidFill>
                          <a:latin typeface="新細明體"/>
                          <a:ea typeface="新細明體"/>
                          <a:cs typeface="新細明體"/>
                        </a:rPr>
                        <a:t>1</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2</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3</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4</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6</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spcAft>
                          <a:spcPts val="0"/>
                        </a:spcAft>
                      </a:pPr>
                      <a:r>
                        <a:rPr lang="en-US" sz="1200" kern="0" dirty="0">
                          <a:solidFill>
                            <a:srgbClr val="000000"/>
                          </a:solidFill>
                          <a:latin typeface="新細明體"/>
                          <a:ea typeface="新細明體"/>
                          <a:cs typeface="新細明體"/>
                        </a:rPr>
                        <a:t>9</a:t>
                      </a:r>
                      <a:endParaRPr lang="zh-TW" sz="1200" kern="100" dirty="0">
                        <a:latin typeface="Times New Roman"/>
                        <a:ea typeface="新細明體"/>
                      </a:endParaRPr>
                    </a:p>
                  </a:txBody>
                  <a:tcPr marL="23707" marR="2370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209550">
                <a:tc>
                  <a:txBody>
                    <a:bodyPr/>
                    <a:lstStyle/>
                    <a:p>
                      <a:pPr algn="ctr">
                        <a:spcAft>
                          <a:spcPts val="0"/>
                        </a:spcAft>
                      </a:pPr>
                      <a:r>
                        <a:rPr lang="en-US" sz="1200" kern="0" dirty="0">
                          <a:solidFill>
                            <a:schemeClr val="tx1"/>
                          </a:solidFill>
                          <a:latin typeface="新細明體"/>
                          <a:ea typeface="新細明體"/>
                          <a:cs typeface="新細明體"/>
                        </a:rPr>
                        <a:t>0</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1</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TW" sz="1200" kern="0" dirty="0">
                          <a:solidFill>
                            <a:schemeClr val="tx1"/>
                          </a:solidFill>
                          <a:latin typeface="Times New Roman"/>
                          <a:ea typeface="新細明體"/>
                          <a:cs typeface="新細明體"/>
                        </a:rPr>
                        <a:t>…</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n-2</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200" kern="0" dirty="0">
                          <a:solidFill>
                            <a:schemeClr val="tx1"/>
                          </a:solidFill>
                          <a:latin typeface="新細明體"/>
                          <a:ea typeface="新細明體"/>
                          <a:cs typeface="新細明體"/>
                        </a:rPr>
                        <a:t>n-1</a:t>
                      </a:r>
                      <a:endParaRPr lang="zh-TW" sz="1200" kern="100" dirty="0">
                        <a:solidFill>
                          <a:schemeClr val="tx1"/>
                        </a:solidFill>
                        <a:latin typeface="Times New Roman"/>
                        <a:ea typeface="新細明體"/>
                      </a:endParaRPr>
                    </a:p>
                  </a:txBody>
                  <a:tcPr marL="23707" marR="23707" marT="0" marB="0" anchor="ctr">
                    <a:lnL>
                      <a:noFill/>
                    </a:lnL>
                    <a:lnR>
                      <a:noFill/>
                    </a:lnR>
                    <a:lnT w="12700" cap="flat" cmpd="sng" algn="ctr">
                      <a:solidFill>
                        <a:srgbClr val="000000"/>
                      </a:solidFill>
                      <a:prstDash val="solid"/>
                      <a:round/>
                      <a:headEnd type="none" w="med" len="med"/>
                      <a:tailEnd type="none" w="med" len="med"/>
                    </a:lnT>
                    <a:lnB>
                      <a:noFill/>
                    </a:lnB>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4007962061"/>
              </p:ext>
            </p:extLst>
          </p:nvPr>
        </p:nvGraphicFramePr>
        <p:xfrm>
          <a:off x="0" y="2071688"/>
          <a:ext cx="914400" cy="628650"/>
        </p:xfrm>
        <a:graphic>
          <a:graphicData uri="http://schemas.openxmlformats.org/drawingml/2006/table">
            <a:tbl>
              <a:tblPr/>
              <a:tblGrid>
                <a:gridCol w="914400"/>
              </a:tblGrid>
              <a:tr h="209550">
                <a:tc>
                  <a:txBody>
                    <a:bodyPr/>
                    <a:lstStyle/>
                    <a:p>
                      <a:pPr algn="ctr">
                        <a:spcAft>
                          <a:spcPts val="0"/>
                        </a:spcAft>
                      </a:pPr>
                      <a:r>
                        <a:rPr lang="zh-TW" altLang="en-US" sz="1200" kern="0" dirty="0">
                          <a:solidFill>
                            <a:schemeClr val="tx1"/>
                          </a:solidFill>
                          <a:latin typeface="Times New Roman"/>
                          <a:ea typeface="新細明體"/>
                          <a:cs typeface="新細明體"/>
                        </a:rPr>
                        <a:t>子</a:t>
                      </a:r>
                      <a:r>
                        <a:rPr lang="zh-TW" sz="1200" kern="0" dirty="0" smtClean="0">
                          <a:solidFill>
                            <a:schemeClr val="tx1"/>
                          </a:solidFill>
                          <a:latin typeface="Times New Roman"/>
                          <a:ea typeface="新細明體"/>
                          <a:cs typeface="新細明體"/>
                        </a:rPr>
                        <a:t>數</a:t>
                      </a:r>
                      <a:r>
                        <a:rPr lang="zh-TW" altLang="en-US" sz="1200" kern="0" dirty="0" smtClean="0">
                          <a:solidFill>
                            <a:schemeClr val="tx1"/>
                          </a:solidFill>
                          <a:latin typeface="Times New Roman"/>
                          <a:ea typeface="新細明體"/>
                          <a:cs typeface="新細明體"/>
                        </a:rPr>
                        <a:t>列</a:t>
                      </a:r>
                      <a:endParaRPr lang="zh-TW" sz="1200" kern="100" dirty="0">
                        <a:solidFill>
                          <a:schemeClr val="tx1"/>
                        </a:solidFill>
                        <a:latin typeface="Times New Roman"/>
                        <a:ea typeface="新細明體"/>
                      </a:endParaRPr>
                    </a:p>
                  </a:txBody>
                  <a:tcPr marL="23707" marR="23707" marT="0" marB="0" anchor="ctr">
                    <a:lnL>
                      <a:noFill/>
                    </a:lnL>
                    <a:lnR>
                      <a:noFill/>
                    </a:lnR>
                    <a:lnT>
                      <a:noFill/>
                    </a:lnT>
                    <a:lnB>
                      <a:noFill/>
                    </a:lnB>
                  </a:tcPr>
                </a:tc>
              </a:tr>
              <a:tr h="209550">
                <a:tc>
                  <a:txBody>
                    <a:bodyPr/>
                    <a:lstStyle/>
                    <a:p>
                      <a:pPr algn="ctr">
                        <a:spcAft>
                          <a:spcPts val="0"/>
                        </a:spcAft>
                      </a:pPr>
                      <a:r>
                        <a:rPr lang="zh-TW" sz="1200" kern="0" dirty="0">
                          <a:solidFill>
                            <a:schemeClr val="tx1"/>
                          </a:solidFill>
                          <a:latin typeface="Times New Roman"/>
                          <a:ea typeface="新細明體"/>
                          <a:cs typeface="新細明體"/>
                        </a:rPr>
                        <a:t>數值</a:t>
                      </a:r>
                      <a:endParaRPr lang="zh-TW" sz="1200" kern="100" dirty="0">
                        <a:solidFill>
                          <a:schemeClr val="tx1"/>
                        </a:solidFill>
                        <a:latin typeface="Times New Roman"/>
                        <a:ea typeface="新細明體"/>
                      </a:endParaRPr>
                    </a:p>
                  </a:txBody>
                  <a:tcPr marL="23707" marR="23707" marT="0" marB="0" anchor="ctr">
                    <a:lnL>
                      <a:noFill/>
                    </a:lnL>
                    <a:lnR>
                      <a:noFill/>
                    </a:lnR>
                    <a:lnT>
                      <a:noFill/>
                    </a:lnT>
                    <a:lnB>
                      <a:noFill/>
                    </a:lnB>
                  </a:tcPr>
                </a:tc>
              </a:tr>
              <a:tr h="209550">
                <a:tc>
                  <a:txBody>
                    <a:bodyPr/>
                    <a:lstStyle/>
                    <a:p>
                      <a:pPr algn="ctr">
                        <a:spcAft>
                          <a:spcPts val="0"/>
                        </a:spcAft>
                      </a:pPr>
                      <a:r>
                        <a:rPr lang="zh-TW" sz="1200" kern="0" dirty="0">
                          <a:solidFill>
                            <a:schemeClr val="tx1"/>
                          </a:solidFill>
                          <a:latin typeface="Times New Roman"/>
                          <a:ea typeface="新細明體"/>
                          <a:cs typeface="新細明體"/>
                        </a:rPr>
                        <a:t>索引</a:t>
                      </a:r>
                      <a:endParaRPr lang="zh-TW" sz="1200" kern="100" dirty="0">
                        <a:solidFill>
                          <a:schemeClr val="tx1"/>
                        </a:solidFill>
                        <a:latin typeface="Times New Roman"/>
                        <a:ea typeface="新細明體"/>
                      </a:endParaRPr>
                    </a:p>
                  </a:txBody>
                  <a:tcPr marL="23707" marR="23707" marT="0" marB="0" anchor="ctr">
                    <a:lnL>
                      <a:noFill/>
                    </a:lnL>
                    <a:lnR>
                      <a:noFill/>
                    </a:lnR>
                    <a:lnT>
                      <a:noFill/>
                    </a:lnT>
                    <a:lnB>
                      <a:noFill/>
                    </a:lnB>
                  </a:tcPr>
                </a:tc>
              </a:tr>
            </a:tbl>
          </a:graphicData>
        </a:graphic>
      </p:graphicFrame>
      <p:graphicFrame>
        <p:nvGraphicFramePr>
          <p:cNvPr id="13" name="表格 12"/>
          <p:cNvGraphicFramePr>
            <a:graphicFrameLocks noGrp="1"/>
          </p:cNvGraphicFramePr>
          <p:nvPr/>
        </p:nvGraphicFramePr>
        <p:xfrm>
          <a:off x="952500" y="5500688"/>
          <a:ext cx="1219200" cy="209550"/>
        </p:xfrm>
        <a:graphic>
          <a:graphicData uri="http://schemas.openxmlformats.org/drawingml/2006/table">
            <a:tbl>
              <a:tblPr/>
              <a:tblGrid>
                <a:gridCol w="1219200"/>
              </a:tblGrid>
              <a:tr h="209550">
                <a:tc>
                  <a:txBody>
                    <a:bodyPr/>
                    <a:lstStyle/>
                    <a:p>
                      <a:pPr algn="l" fontAlgn="ctr"/>
                      <a:r>
                        <a:rPr lang="en-US" sz="1200" b="0" i="0" u="none" strike="noStrike" dirty="0">
                          <a:solidFill>
                            <a:schemeClr val="tx1"/>
                          </a:solidFill>
                          <a:latin typeface="新細明體"/>
                        </a:rPr>
                        <a:t>increment = 1</a:t>
                      </a:r>
                    </a:p>
                  </a:txBody>
                  <a:tcPr marL="12700" marR="12700" marT="9525" marB="0" anchor="ctr">
                    <a:lnL>
                      <a:noFill/>
                    </a:lnL>
                    <a:lnR>
                      <a:noFill/>
                    </a:lnR>
                    <a:lnT>
                      <a:noFill/>
                    </a:lnT>
                    <a:lnB>
                      <a:noFill/>
                    </a:lnB>
                  </a:tcP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4215701741"/>
              </p:ext>
            </p:extLst>
          </p:nvPr>
        </p:nvGraphicFramePr>
        <p:xfrm>
          <a:off x="762000" y="1785938"/>
          <a:ext cx="1219200" cy="222885"/>
        </p:xfrm>
        <a:graphic>
          <a:graphicData uri="http://schemas.openxmlformats.org/drawingml/2006/table">
            <a:tbl>
              <a:tblPr/>
              <a:tblGrid>
                <a:gridCol w="1219200"/>
              </a:tblGrid>
              <a:tr h="209550">
                <a:tc>
                  <a:txBody>
                    <a:bodyPr/>
                    <a:lstStyle/>
                    <a:p>
                      <a:pPr algn="l" fontAlgn="ctr"/>
                      <a:r>
                        <a:rPr lang="en-US" sz="1400" b="0" i="0" u="none" strike="noStrike" dirty="0">
                          <a:solidFill>
                            <a:schemeClr val="tx1"/>
                          </a:solidFill>
                          <a:latin typeface="新細明體"/>
                        </a:rPr>
                        <a:t>increment = </a:t>
                      </a:r>
                      <a:r>
                        <a:rPr lang="en-US" altLang="zh-TW" sz="1400" b="0" i="0" u="none" strike="noStrike" dirty="0" smtClean="0">
                          <a:solidFill>
                            <a:schemeClr val="tx1"/>
                          </a:solidFill>
                          <a:latin typeface="新細明體"/>
                        </a:rPr>
                        <a:t>2</a:t>
                      </a:r>
                      <a:endParaRPr lang="en-US" sz="1400" b="0" i="0" u="none" strike="noStrike" dirty="0">
                        <a:solidFill>
                          <a:schemeClr val="tx1"/>
                        </a:solidFill>
                        <a:latin typeface="新細明體"/>
                      </a:endParaRPr>
                    </a:p>
                  </a:txBody>
                  <a:tcPr marL="12700" marR="12700" marT="9525" marB="0" anchor="ctr">
                    <a:lnL>
                      <a:noFill/>
                    </a:lnL>
                    <a:lnR>
                      <a:noFill/>
                    </a:lnR>
                    <a:lnT>
                      <a:noFill/>
                    </a:lnT>
                    <a:lnB>
                      <a:noFill/>
                    </a:lnB>
                  </a:tcPr>
                </a:tc>
              </a:tr>
            </a:tbl>
          </a:graphicData>
        </a:graphic>
      </p:graphicFrame>
      <p:sp>
        <p:nvSpPr>
          <p:cNvPr id="416893" name="矩形 14"/>
          <p:cNvSpPr>
            <a:spLocks noChangeArrowheads="1"/>
          </p:cNvSpPr>
          <p:nvPr/>
        </p:nvSpPr>
        <p:spPr bwMode="auto">
          <a:xfrm>
            <a:off x="6381751" y="2143126"/>
            <a:ext cx="6096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sz="1600" dirty="0"/>
              <a:t> </a:t>
            </a:r>
            <a:r>
              <a:rPr lang="en-US" altLang="zh-TW" sz="1600" dirty="0" smtClean="0"/>
              <a:t>increment  </a:t>
            </a:r>
            <a:r>
              <a:rPr lang="zh-TW" altLang="en-US" sz="1600" dirty="0" smtClean="0"/>
              <a:t>為 </a:t>
            </a:r>
            <a:r>
              <a:rPr lang="en-US" altLang="zh-TW" sz="1600" dirty="0" smtClean="0"/>
              <a:t>2</a:t>
            </a:r>
            <a:endParaRPr lang="en-US" altLang="zh-TW" sz="1600" dirty="0"/>
          </a:p>
          <a:p>
            <a:r>
              <a:rPr lang="en-US" altLang="zh-TW" sz="1600" dirty="0"/>
              <a:t> </a:t>
            </a:r>
            <a:r>
              <a:rPr lang="zh-TW" altLang="zh-TW" sz="1600" dirty="0"/>
              <a:t>將數列分成</a:t>
            </a:r>
            <a:r>
              <a:rPr lang="en-US" altLang="zh-TW" sz="1600" dirty="0" smtClean="0"/>
              <a:t>increment (2) </a:t>
            </a:r>
            <a:r>
              <a:rPr lang="zh-TW" altLang="zh-TW" sz="1600" dirty="0" smtClean="0"/>
              <a:t>個子數列</a:t>
            </a:r>
            <a:r>
              <a:rPr lang="zh-TW" altLang="en-US" sz="1600" dirty="0" smtClean="0"/>
              <a:t> </a:t>
            </a:r>
            <a:r>
              <a:rPr lang="en-US" altLang="zh-TW" sz="1600" dirty="0" smtClean="0"/>
              <a:t>(0. 1)</a:t>
            </a:r>
            <a:endParaRPr lang="en-US" altLang="zh-TW" sz="1600" dirty="0"/>
          </a:p>
          <a:p>
            <a:endParaRPr lang="zh-TW" altLang="en-US" sz="1600" dirty="0"/>
          </a:p>
        </p:txBody>
      </p:sp>
      <p:sp>
        <p:nvSpPr>
          <p:cNvPr id="416894" name="矩形 15"/>
          <p:cNvSpPr>
            <a:spLocks noChangeArrowheads="1"/>
          </p:cNvSpPr>
          <p:nvPr/>
        </p:nvSpPr>
        <p:spPr bwMode="auto">
          <a:xfrm>
            <a:off x="6381752" y="3143250"/>
            <a:ext cx="5810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en-US" sz="1600" dirty="0"/>
              <a:t> </a:t>
            </a:r>
            <a:r>
              <a:rPr lang="zh-TW" altLang="zh-TW" sz="1600" dirty="0" smtClean="0"/>
              <a:t>將</a:t>
            </a:r>
            <a:r>
              <a:rPr lang="zh-TW" altLang="en-US" sz="1600" dirty="0"/>
              <a:t> </a:t>
            </a:r>
            <a:r>
              <a:rPr lang="zh-TW" altLang="zh-TW" sz="1600" dirty="0" smtClean="0"/>
              <a:t>子數列</a:t>
            </a:r>
            <a:r>
              <a:rPr lang="en-US" altLang="zh-TW" sz="1600" dirty="0" smtClean="0"/>
              <a:t> 0 (</a:t>
            </a:r>
            <a:r>
              <a:rPr lang="zh-TW" altLang="en-US" sz="1600" dirty="0"/>
              <a:t>藍</a:t>
            </a:r>
            <a:r>
              <a:rPr lang="zh-TW" altLang="en-US" sz="1600" dirty="0" smtClean="0"/>
              <a:t>色</a:t>
            </a:r>
            <a:r>
              <a:rPr lang="en-US" altLang="zh-TW" sz="1600" dirty="0"/>
              <a:t>) </a:t>
            </a:r>
            <a:r>
              <a:rPr lang="zh-TW" altLang="en-US" sz="1600" dirty="0"/>
              <a:t>做 </a:t>
            </a:r>
            <a:r>
              <a:rPr lang="en-US" altLang="zh-TW" sz="1600" dirty="0"/>
              <a:t>insertion </a:t>
            </a:r>
            <a:r>
              <a:rPr lang="en-US" altLang="zh-TW" sz="1600" dirty="0" smtClean="0"/>
              <a:t>sort  (</a:t>
            </a:r>
            <a:r>
              <a:rPr lang="zh-TW" altLang="en-US" sz="1600" dirty="0"/>
              <a:t>得 </a:t>
            </a:r>
            <a:r>
              <a:rPr lang="en-US" altLang="zh-TW" sz="1600" dirty="0"/>
              <a:t>1, 3, 9)</a:t>
            </a:r>
          </a:p>
          <a:p>
            <a:endParaRPr lang="zh-TW" altLang="zh-TW" sz="1600" dirty="0"/>
          </a:p>
        </p:txBody>
      </p:sp>
      <p:sp>
        <p:nvSpPr>
          <p:cNvPr id="416895" name="矩形 16"/>
          <p:cNvSpPr>
            <a:spLocks noChangeArrowheads="1"/>
          </p:cNvSpPr>
          <p:nvPr/>
        </p:nvSpPr>
        <p:spPr bwMode="auto">
          <a:xfrm>
            <a:off x="6477000" y="3929063"/>
            <a:ext cx="54292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TW" altLang="zh-TW" sz="1600" dirty="0"/>
              <a:t>將</a:t>
            </a:r>
            <a:r>
              <a:rPr lang="zh-TW" altLang="en-US" sz="1600" dirty="0"/>
              <a:t> </a:t>
            </a:r>
            <a:r>
              <a:rPr lang="zh-TW" altLang="zh-TW" sz="1600" dirty="0"/>
              <a:t>子數列</a:t>
            </a:r>
            <a:r>
              <a:rPr lang="en-US" altLang="zh-TW" sz="1600"/>
              <a:t> </a:t>
            </a:r>
            <a:r>
              <a:rPr lang="en-US" altLang="zh-TW" sz="1600" smtClean="0"/>
              <a:t>0 (</a:t>
            </a:r>
            <a:r>
              <a:rPr lang="zh-TW" altLang="en-US" sz="1600" dirty="0" smtClean="0"/>
              <a:t>白色</a:t>
            </a:r>
            <a:r>
              <a:rPr lang="en-US" altLang="zh-TW" sz="1600" dirty="0"/>
              <a:t>) </a:t>
            </a:r>
            <a:r>
              <a:rPr lang="zh-TW" altLang="en-US" sz="1600" dirty="0"/>
              <a:t>做 </a:t>
            </a:r>
            <a:r>
              <a:rPr lang="en-US" altLang="zh-TW" sz="1600" dirty="0"/>
              <a:t>insertion sort  (</a:t>
            </a:r>
            <a:r>
              <a:rPr lang="zh-TW" altLang="en-US" sz="1600" dirty="0"/>
              <a:t>得 </a:t>
            </a:r>
            <a:r>
              <a:rPr lang="en-US" altLang="zh-TW" sz="1600" dirty="0" smtClean="0"/>
              <a:t>2, 4, 6)</a:t>
            </a:r>
            <a:endParaRPr lang="en-US" altLang="zh-TW" sz="1600" dirty="0"/>
          </a:p>
          <a:p>
            <a:endParaRPr lang="zh-TW" altLang="zh-TW" sz="1600" dirty="0"/>
          </a:p>
        </p:txBody>
      </p:sp>
      <p:sp>
        <p:nvSpPr>
          <p:cNvPr id="416896" name="Rectangle 6"/>
          <p:cNvSpPr>
            <a:spLocks noChangeArrowheads="1"/>
          </p:cNvSpPr>
          <p:nvPr/>
        </p:nvSpPr>
        <p:spPr bwMode="auto">
          <a:xfrm>
            <a:off x="6477000" y="4929188"/>
            <a:ext cx="571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zh-TW" altLang="en-US" sz="1600">
                <a:latin typeface="Times New Roman" pitchFamily="18" charset="0"/>
                <a:cs typeface="Times New Roman" pitchFamily="18" charset="0"/>
              </a:rPr>
              <a:t>遞減 </a:t>
            </a:r>
            <a:r>
              <a:rPr lang="en-US" altLang="zh-TW" sz="1600">
                <a:latin typeface="Times New Roman" pitchFamily="18" charset="0"/>
                <a:cs typeface="Times New Roman" pitchFamily="18" charset="0"/>
              </a:rPr>
              <a:t>increment  </a:t>
            </a:r>
            <a:r>
              <a:rPr lang="zh-TW" altLang="en-US" sz="1600">
                <a:latin typeface="Times New Roman" pitchFamily="18" charset="0"/>
                <a:cs typeface="Times New Roman" pitchFamily="18" charset="0"/>
              </a:rPr>
              <a:t>為  </a:t>
            </a:r>
            <a:r>
              <a:rPr lang="en-US" altLang="zh-TW" sz="1600">
                <a:latin typeface="Times New Roman" pitchFamily="18" charset="0"/>
                <a:cs typeface="Times New Roman" pitchFamily="18" charset="0"/>
              </a:rPr>
              <a:t>increment/2</a:t>
            </a:r>
            <a:r>
              <a:rPr lang="zh-TW" altLang="en-US" sz="1600">
                <a:latin typeface="Times New Roman" pitchFamily="18" charset="0"/>
                <a:cs typeface="Times New Roman" pitchFamily="18" charset="0"/>
              </a:rPr>
              <a:t>，</a:t>
            </a:r>
            <a:endParaRPr lang="en-US" altLang="zh-TW" sz="1600">
              <a:latin typeface="Times New Roman" pitchFamily="18" charset="0"/>
              <a:cs typeface="Times New Roman" pitchFamily="18" charset="0"/>
            </a:endParaRPr>
          </a:p>
          <a:p>
            <a:pPr eaLnBrk="0" hangingPunct="0"/>
            <a:r>
              <a:rPr lang="zh-TW" altLang="en-US" sz="1600">
                <a:latin typeface="Times New Roman" pitchFamily="18" charset="0"/>
                <a:cs typeface="Times New Roman" pitchFamily="18" charset="0"/>
              </a:rPr>
              <a:t>並依上述處理，直到</a:t>
            </a:r>
            <a:r>
              <a:rPr lang="en-US" altLang="zh-TW" sz="1600">
                <a:latin typeface="Times New Roman" pitchFamily="18" charset="0"/>
                <a:cs typeface="Times New Roman" pitchFamily="18" charset="0"/>
              </a:rPr>
              <a:t>increment</a:t>
            </a:r>
            <a:r>
              <a:rPr lang="zh-TW" altLang="en-US" sz="1600">
                <a:latin typeface="Times New Roman" pitchFamily="18" charset="0"/>
                <a:cs typeface="Times New Roman" pitchFamily="18" charset="0"/>
              </a:rPr>
              <a:t>為</a:t>
            </a:r>
            <a:r>
              <a:rPr lang="en-US" altLang="zh-TW" sz="1600">
                <a:latin typeface="新細明體" charset="-120"/>
                <a:cs typeface="Times New Roman" pitchFamily="18" charset="0"/>
              </a:rPr>
              <a:t>1</a:t>
            </a:r>
            <a:endParaRPr lang="zh-TW" altLang="en-US" sz="1600"/>
          </a:p>
        </p:txBody>
      </p:sp>
      <p:sp>
        <p:nvSpPr>
          <p:cNvPr id="416897" name="矩形 18"/>
          <p:cNvSpPr>
            <a:spLocks noChangeArrowheads="1"/>
          </p:cNvSpPr>
          <p:nvPr/>
        </p:nvSpPr>
        <p:spPr bwMode="auto">
          <a:xfrm>
            <a:off x="6587067" y="5858934"/>
            <a:ext cx="46524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TW" altLang="zh-TW" sz="1600" dirty="0"/>
              <a:t>到此即完成</a:t>
            </a:r>
            <a:r>
              <a:rPr lang="en-US" altLang="zh-TW" sz="1600" dirty="0"/>
              <a:t>sort </a:t>
            </a:r>
            <a:r>
              <a:rPr lang="zh-TW" altLang="zh-TW" sz="1600" dirty="0"/>
              <a:t>數列</a:t>
            </a:r>
          </a:p>
        </p:txBody>
      </p:sp>
      <p:sp>
        <p:nvSpPr>
          <p:cNvPr id="416898" name="文字方塊 19"/>
          <p:cNvSpPr txBox="1">
            <a:spLocks noChangeArrowheads="1"/>
          </p:cNvSpPr>
          <p:nvPr/>
        </p:nvSpPr>
        <p:spPr bwMode="auto">
          <a:xfrm>
            <a:off x="3333751" y="4714876"/>
            <a:ext cx="53091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9000">
                <a:solidFill>
                  <a:schemeClr val="tx1"/>
                </a:solidFill>
                <a:latin typeface="Verdana" pitchFamily="34" charset="0"/>
                <a:ea typeface="新細明體" charset="-120"/>
              </a:defRPr>
            </a:lvl1pPr>
            <a:lvl2pPr marL="742950" indent="-285750" eaLnBrk="0" hangingPunct="0">
              <a:defRPr kumimoji="1" sz="19000">
                <a:solidFill>
                  <a:schemeClr val="tx1"/>
                </a:solidFill>
                <a:latin typeface="Verdana" pitchFamily="34" charset="0"/>
                <a:ea typeface="新細明體" charset="-120"/>
              </a:defRPr>
            </a:lvl2pPr>
            <a:lvl3pPr marL="1143000" indent="-228600" eaLnBrk="0" hangingPunct="0">
              <a:defRPr kumimoji="1" sz="19000">
                <a:solidFill>
                  <a:schemeClr val="tx1"/>
                </a:solidFill>
                <a:latin typeface="Verdana" pitchFamily="34" charset="0"/>
                <a:ea typeface="新細明體" charset="-120"/>
              </a:defRPr>
            </a:lvl3pPr>
            <a:lvl4pPr marL="1600200" indent="-228600" eaLnBrk="0" hangingPunct="0">
              <a:defRPr kumimoji="1" sz="19000">
                <a:solidFill>
                  <a:schemeClr val="tx1"/>
                </a:solidFill>
                <a:latin typeface="Verdana" pitchFamily="34" charset="0"/>
                <a:ea typeface="新細明體" charset="-120"/>
              </a:defRPr>
            </a:lvl4pPr>
            <a:lvl5pPr marL="2057400" indent="-228600" eaLnBrk="0" hangingPunct="0">
              <a:defRPr kumimoji="1" sz="19000">
                <a:solidFill>
                  <a:schemeClr val="tx1"/>
                </a:solidFill>
                <a:latin typeface="Verdana" pitchFamily="34" charset="0"/>
                <a:ea typeface="新細明體" charset="-120"/>
              </a:defRPr>
            </a:lvl5pPr>
            <a:lvl6pPr marL="2514600" indent="-228600" eaLnBrk="0" fontAlgn="base" hangingPunct="0">
              <a:spcBef>
                <a:spcPct val="0"/>
              </a:spcBef>
              <a:spcAft>
                <a:spcPct val="0"/>
              </a:spcAft>
              <a:defRPr kumimoji="1" sz="19000">
                <a:solidFill>
                  <a:schemeClr val="tx1"/>
                </a:solidFill>
                <a:latin typeface="Verdana" pitchFamily="34" charset="0"/>
                <a:ea typeface="新細明體" charset="-120"/>
              </a:defRPr>
            </a:lvl6pPr>
            <a:lvl7pPr marL="2971800" indent="-228600" eaLnBrk="0" fontAlgn="base" hangingPunct="0">
              <a:spcBef>
                <a:spcPct val="0"/>
              </a:spcBef>
              <a:spcAft>
                <a:spcPct val="0"/>
              </a:spcAft>
              <a:defRPr kumimoji="1" sz="19000">
                <a:solidFill>
                  <a:schemeClr val="tx1"/>
                </a:solidFill>
                <a:latin typeface="Verdana" pitchFamily="34" charset="0"/>
                <a:ea typeface="新細明體" charset="-120"/>
              </a:defRPr>
            </a:lvl7pPr>
            <a:lvl8pPr marL="3429000" indent="-228600" eaLnBrk="0" fontAlgn="base" hangingPunct="0">
              <a:spcBef>
                <a:spcPct val="0"/>
              </a:spcBef>
              <a:spcAft>
                <a:spcPct val="0"/>
              </a:spcAft>
              <a:defRPr kumimoji="1" sz="19000">
                <a:solidFill>
                  <a:schemeClr val="tx1"/>
                </a:solidFill>
                <a:latin typeface="Verdana" pitchFamily="34" charset="0"/>
                <a:ea typeface="新細明體" charset="-120"/>
              </a:defRPr>
            </a:lvl8pPr>
            <a:lvl9pPr marL="3886200" indent="-228600" eaLnBrk="0" fontAlgn="base" hangingPunct="0">
              <a:spcBef>
                <a:spcPct val="0"/>
              </a:spcBef>
              <a:spcAft>
                <a:spcPct val="0"/>
              </a:spcAft>
              <a:defRPr kumimoji="1" sz="19000">
                <a:solidFill>
                  <a:schemeClr val="tx1"/>
                </a:solidFill>
                <a:latin typeface="Verdana" pitchFamily="34" charset="0"/>
                <a:ea typeface="新細明體" charset="-120"/>
              </a:defRPr>
            </a:lvl9pPr>
          </a:lstStyle>
          <a:p>
            <a:pPr eaLnBrk="1" hangingPunct="1"/>
            <a:r>
              <a:rPr lang="zh-TW" altLang="en-US" sz="2000"/>
              <a:t>： </a:t>
            </a:r>
            <a:endParaRPr lang="en-US" altLang="zh-TW" sz="2000"/>
          </a:p>
          <a:p>
            <a:pPr eaLnBrk="1" hangingPunct="1"/>
            <a:r>
              <a:rPr lang="zh-TW" altLang="en-US" sz="2000"/>
              <a:t>：</a:t>
            </a:r>
          </a:p>
        </p:txBody>
      </p:sp>
    </p:spTree>
    <p:extLst>
      <p:ext uri="{BB962C8B-B14F-4D97-AF65-F5344CB8AC3E}">
        <p14:creationId xmlns:p14="http://schemas.microsoft.com/office/powerpoint/2010/main" val="3620415936"/>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FD4E2EC5-CBF9-48B1-AEC4-801E6C8F892D}" type="slidenum">
              <a:rPr lang="zh-TW" altLang="en-US" smtClean="0">
                <a:solidFill>
                  <a:schemeClr val="tx1"/>
                </a:solidFill>
              </a:rPr>
              <a:pPr>
                <a:defRPr/>
              </a:pPr>
              <a:t>496</a:t>
            </a:fld>
            <a:endParaRPr lang="en-US" altLang="zh-TW">
              <a:solidFill>
                <a:schemeClr val="tx1"/>
              </a:solidFill>
            </a:endParaRPr>
          </a:p>
        </p:txBody>
      </p:sp>
      <p:sp>
        <p:nvSpPr>
          <p:cNvPr id="160770" name="Rectangle 2"/>
          <p:cNvSpPr>
            <a:spLocks noGrp="1" noChangeArrowheads="1"/>
          </p:cNvSpPr>
          <p:nvPr>
            <p:ph type="title"/>
          </p:nvPr>
        </p:nvSpPr>
        <p:spPr>
          <a:xfrm>
            <a:off x="609600" y="0"/>
            <a:ext cx="10972800" cy="1285461"/>
          </a:xfrm>
        </p:spPr>
        <p:txBody>
          <a:bodyPr/>
          <a:lstStyle/>
          <a:p>
            <a:pPr eaLnBrk="1" hangingPunct="1">
              <a:defRPr/>
            </a:pPr>
            <a:r>
              <a:rPr lang="en-US" altLang="zh-TW" dirty="0" smtClean="0">
                <a:solidFill>
                  <a:schemeClr val="tx1"/>
                </a:solidFill>
              </a:rPr>
              <a:t>Shell Sort Design Sketch (cont.)</a:t>
            </a:r>
          </a:p>
        </p:txBody>
      </p:sp>
      <p:sp>
        <p:nvSpPr>
          <p:cNvPr id="160771" name="Rectangle 3"/>
          <p:cNvSpPr>
            <a:spLocks noGrp="1" noChangeArrowheads="1"/>
          </p:cNvSpPr>
          <p:nvPr>
            <p:ph sz="quarter" idx="4294967295"/>
          </p:nvPr>
        </p:nvSpPr>
        <p:spPr>
          <a:xfrm>
            <a:off x="609600" y="1341439"/>
            <a:ext cx="10972800" cy="4789487"/>
          </a:xfrm>
          <a:prstGeom prst="rect">
            <a:avLst/>
          </a:prstGeom>
        </p:spPr>
        <p:txBody>
          <a:bodyPr>
            <a:normAutofit fontScale="92500" lnSpcReduction="10000"/>
          </a:bodyPr>
          <a:lstStyle/>
          <a:p>
            <a:pPr eaLnBrk="1" hangingPunct="1">
              <a:lnSpc>
                <a:spcPct val="80000"/>
              </a:lnSpc>
              <a:buFont typeface="Wingdings" pitchFamily="2" charset="2"/>
              <a:buNone/>
              <a:defRPr/>
            </a:pPr>
            <a:r>
              <a:rPr lang="en-US" altLang="zh-TW" sz="2800" dirty="0" smtClean="0">
                <a:solidFill>
                  <a:schemeClr val="tx1"/>
                </a:solidFill>
                <a:ea typeface="標楷體" pitchFamily="65" charset="-120"/>
              </a:rPr>
              <a:t>  (</a:t>
            </a:r>
            <a:r>
              <a:rPr lang="zh-TW" altLang="en-US" sz="2800" dirty="0" smtClean="0">
                <a:solidFill>
                  <a:schemeClr val="tx1"/>
                </a:solidFill>
                <a:ea typeface="標楷體" pitchFamily="65" charset="-120"/>
              </a:rPr>
              <a:t>下面是開發者看到 </a:t>
            </a:r>
            <a:r>
              <a:rPr lang="en-US" altLang="zh-TW" sz="2800" dirty="0" smtClean="0">
                <a:solidFill>
                  <a:schemeClr val="tx1"/>
                </a:solidFill>
                <a:ea typeface="標楷體" pitchFamily="65" charset="-120"/>
              </a:rPr>
              <a:t>design sketch </a:t>
            </a:r>
            <a:r>
              <a:rPr lang="zh-TW" altLang="en-US" sz="2800" dirty="0" smtClean="0">
                <a:solidFill>
                  <a:schemeClr val="tx1"/>
                </a:solidFill>
                <a:ea typeface="標楷體" pitchFamily="65" charset="-120"/>
              </a:rPr>
              <a:t>時的</a:t>
            </a:r>
          </a:p>
          <a:p>
            <a:pPr eaLnBrk="1" hangingPunct="1">
              <a:lnSpc>
                <a:spcPct val="80000"/>
              </a:lnSpc>
              <a:buFont typeface="Wingdings" pitchFamily="2" charset="2"/>
              <a:buNone/>
              <a:defRPr/>
            </a:pPr>
            <a:r>
              <a:rPr lang="zh-TW" altLang="en-US" sz="2800" dirty="0" smtClean="0">
                <a:solidFill>
                  <a:schemeClr val="tx1"/>
                </a:solidFill>
                <a:ea typeface="標楷體" pitchFamily="65" charset="-120"/>
              </a:rPr>
              <a:t>   內心思考，不寫出文件的</a:t>
            </a:r>
            <a:r>
              <a:rPr lang="en-US" altLang="zh-TW" sz="2800" dirty="0" smtClean="0">
                <a:solidFill>
                  <a:schemeClr val="tx1"/>
                </a:solidFill>
                <a:ea typeface="標楷體" pitchFamily="65" charset="-120"/>
              </a:rPr>
              <a:t>)</a:t>
            </a:r>
          </a:p>
          <a:p>
            <a:pPr eaLnBrk="1" hangingPunct="1">
              <a:lnSpc>
                <a:spcPct val="80000"/>
              </a:lnSpc>
              <a:buFont typeface="Wingdings" pitchFamily="2" charset="2"/>
              <a:buNone/>
              <a:defRPr/>
            </a:pPr>
            <a:endParaRPr lang="en-US" altLang="zh-TW" sz="2800" dirty="0" smtClean="0">
              <a:solidFill>
                <a:schemeClr val="tx1"/>
              </a:solidFill>
              <a:ea typeface="標楷體" pitchFamily="65" charset="-120"/>
            </a:endParaRPr>
          </a:p>
          <a:p>
            <a:pPr eaLnBrk="1" hangingPunct="1">
              <a:lnSpc>
                <a:spcPct val="80000"/>
              </a:lnSpc>
              <a:buFont typeface="Wingdings" pitchFamily="2" charset="2"/>
              <a:buNone/>
              <a:defRPr/>
            </a:pPr>
            <a:r>
              <a:rPr lang="en-US" altLang="zh-TW" sz="2800" dirty="0" smtClean="0">
                <a:solidFill>
                  <a:schemeClr val="tx1"/>
                </a:solidFill>
                <a:ea typeface="標楷體" pitchFamily="65" charset="-120"/>
              </a:rPr>
              <a:t>  1. increment 2 </a:t>
            </a:r>
            <a:r>
              <a:rPr lang="zh-TW" altLang="en-US" sz="2800" dirty="0" smtClean="0">
                <a:solidFill>
                  <a:schemeClr val="tx1"/>
                </a:solidFill>
                <a:ea typeface="標楷體" pitchFamily="65" charset="-120"/>
              </a:rPr>
              <a:t>時，分為兩個 子陣列</a:t>
            </a:r>
            <a:r>
              <a:rPr lang="en-US" altLang="zh-TW" sz="2800" dirty="0" smtClean="0">
                <a:solidFill>
                  <a:schemeClr val="tx1"/>
                </a:solidFill>
                <a:ea typeface="標楷體" pitchFamily="65" charset="-120"/>
              </a:rPr>
              <a:t>:</a:t>
            </a:r>
          </a:p>
          <a:p>
            <a:pPr eaLnBrk="1" hangingPunct="1">
              <a:lnSpc>
                <a:spcPct val="80000"/>
              </a:lnSpc>
              <a:buFont typeface="Wingdings" pitchFamily="2" charset="2"/>
              <a:buNone/>
              <a:defRPr/>
            </a:pPr>
            <a:r>
              <a:rPr lang="en-US" altLang="zh-TW" sz="2800" dirty="0" smtClean="0">
                <a:solidFill>
                  <a:schemeClr val="tx1"/>
                </a:solidFill>
                <a:ea typeface="標楷體" pitchFamily="65" charset="-120"/>
              </a:rPr>
              <a:t>         k=0:  {9 3 1} </a:t>
            </a:r>
          </a:p>
          <a:p>
            <a:pPr eaLnBrk="1" hangingPunct="1">
              <a:lnSpc>
                <a:spcPct val="80000"/>
              </a:lnSpc>
              <a:buFont typeface="Wingdings" pitchFamily="2" charset="2"/>
              <a:buNone/>
              <a:defRPr/>
            </a:pPr>
            <a:r>
              <a:rPr lang="en-US" altLang="zh-TW" sz="2800" dirty="0" smtClean="0">
                <a:solidFill>
                  <a:schemeClr val="tx1"/>
                </a:solidFill>
                <a:ea typeface="標楷體" pitchFamily="65" charset="-120"/>
              </a:rPr>
              <a:t>         k=1:  {6 4 2}</a:t>
            </a:r>
            <a:r>
              <a:rPr lang="zh-TW" altLang="en-US" sz="2800" dirty="0" smtClean="0">
                <a:solidFill>
                  <a:schemeClr val="tx1"/>
                </a:solidFill>
                <a:ea typeface="標楷體" pitchFamily="65" charset="-120"/>
              </a:rPr>
              <a:t> </a:t>
            </a:r>
            <a:endParaRPr lang="en-US" altLang="zh-TW" sz="2800" dirty="0" smtClean="0">
              <a:solidFill>
                <a:schemeClr val="tx1"/>
              </a:solidFill>
              <a:ea typeface="標楷體" pitchFamily="65" charset="-120"/>
            </a:endParaRPr>
          </a:p>
          <a:p>
            <a:pPr eaLnBrk="1" hangingPunct="1">
              <a:lnSpc>
                <a:spcPct val="80000"/>
              </a:lnSpc>
              <a:buFont typeface="Wingdings" pitchFamily="2" charset="2"/>
              <a:buNone/>
              <a:defRPr/>
            </a:pPr>
            <a:r>
              <a:rPr lang="zh-TW" altLang="en-US" sz="2800" dirty="0">
                <a:solidFill>
                  <a:schemeClr val="tx1"/>
                </a:solidFill>
                <a:ea typeface="標楷體" pitchFamily="65" charset="-120"/>
              </a:rPr>
              <a:t> </a:t>
            </a:r>
            <a:r>
              <a:rPr lang="zh-TW" altLang="en-US" sz="2800" dirty="0" smtClean="0">
                <a:solidFill>
                  <a:schemeClr val="tx1"/>
                </a:solidFill>
                <a:ea typeface="標楷體" pitchFamily="65" charset="-120"/>
              </a:rPr>
              <a:t>    分別做</a:t>
            </a:r>
            <a:r>
              <a:rPr lang="en-US" altLang="zh-TW" sz="2800" dirty="0" smtClean="0">
                <a:solidFill>
                  <a:schemeClr val="tx1"/>
                </a:solidFill>
                <a:ea typeface="標楷體" pitchFamily="65" charset="-120"/>
              </a:rPr>
              <a:t> insertion sort</a:t>
            </a:r>
          </a:p>
          <a:p>
            <a:pPr eaLnBrk="1" hangingPunct="1">
              <a:buFont typeface="Wingdings" pitchFamily="2" charset="2"/>
              <a:buNone/>
              <a:defRPr/>
            </a:pPr>
            <a:r>
              <a:rPr lang="en-US" altLang="zh-TW" sz="2800" dirty="0" smtClean="0">
                <a:solidFill>
                  <a:schemeClr val="tx1"/>
                </a:solidFill>
                <a:ea typeface="標楷體" pitchFamily="65" charset="-120"/>
              </a:rPr>
              <a:t>  </a:t>
            </a:r>
          </a:p>
          <a:p>
            <a:pPr eaLnBrk="1" hangingPunct="1">
              <a:buFont typeface="Wingdings" pitchFamily="2" charset="2"/>
              <a:buNone/>
              <a:defRPr/>
            </a:pPr>
            <a:r>
              <a:rPr lang="en-US" altLang="zh-TW" sz="2800" dirty="0" smtClean="0">
                <a:solidFill>
                  <a:schemeClr val="tx1"/>
                </a:solidFill>
                <a:ea typeface="標楷體" pitchFamily="65" charset="-120"/>
              </a:rPr>
              <a:t> 2. </a:t>
            </a:r>
            <a:r>
              <a:rPr lang="zh-TW" altLang="en-US" sz="2800" dirty="0" smtClean="0">
                <a:solidFill>
                  <a:schemeClr val="tx1"/>
                </a:solidFill>
                <a:latin typeface="標楷體" pitchFamily="65" charset="-120"/>
                <a:ea typeface="標楷體" pitchFamily="65" charset="-120"/>
              </a:rPr>
              <a:t>遞迴做 </a:t>
            </a:r>
            <a:r>
              <a:rPr lang="en-US" altLang="zh-TW" sz="2800" dirty="0" smtClean="0">
                <a:solidFill>
                  <a:schemeClr val="tx1"/>
                </a:solidFill>
                <a:latin typeface="標楷體" pitchFamily="65" charset="-120"/>
                <a:ea typeface="標楷體" pitchFamily="65" charset="-120"/>
              </a:rPr>
              <a:t>shell sort</a:t>
            </a:r>
            <a:r>
              <a:rPr lang="zh-TW" altLang="en-US" sz="2800" dirty="0" smtClean="0">
                <a:solidFill>
                  <a:schemeClr val="tx1"/>
                </a:solidFill>
                <a:latin typeface="標楷體" pitchFamily="65" charset="-120"/>
                <a:ea typeface="標楷體" pitchFamily="65" charset="-120"/>
              </a:rPr>
              <a:t>，每次</a:t>
            </a:r>
            <a:r>
              <a:rPr lang="en-US" altLang="zh-TW" sz="2800" dirty="0" smtClean="0">
                <a:solidFill>
                  <a:schemeClr val="tx1"/>
                </a:solidFill>
                <a:latin typeface="標楷體" pitchFamily="65" charset="-120"/>
                <a:ea typeface="標楷體" pitchFamily="65" charset="-120"/>
              </a:rPr>
              <a:t>increment </a:t>
            </a:r>
            <a:r>
              <a:rPr lang="zh-TW" altLang="en-US" sz="2800" dirty="0" smtClean="0">
                <a:solidFill>
                  <a:schemeClr val="tx1"/>
                </a:solidFill>
                <a:latin typeface="標楷體" pitchFamily="65" charset="-120"/>
                <a:ea typeface="標楷體" pitchFamily="65" charset="-120"/>
              </a:rPr>
              <a:t>減半，</a:t>
            </a:r>
            <a:endParaRPr lang="en-US" altLang="zh-TW" sz="2800" dirty="0" smtClean="0">
              <a:solidFill>
                <a:schemeClr val="tx1"/>
              </a:solidFill>
              <a:latin typeface="標楷體" pitchFamily="65" charset="-120"/>
              <a:ea typeface="標楷體" pitchFamily="65" charset="-120"/>
            </a:endParaRPr>
          </a:p>
          <a:p>
            <a:pPr eaLnBrk="1" hangingPunct="1">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直到</a:t>
            </a:r>
            <a:r>
              <a:rPr lang="en-US" altLang="zh-TW" sz="2800" dirty="0" smtClean="0">
                <a:solidFill>
                  <a:schemeClr val="tx1"/>
                </a:solidFill>
                <a:latin typeface="標楷體" pitchFamily="65" charset="-120"/>
                <a:ea typeface="標楷體" pitchFamily="65" charset="-120"/>
              </a:rPr>
              <a:t>1 </a:t>
            </a:r>
            <a:r>
              <a:rPr lang="en-US" altLang="zh-TW" sz="2800" dirty="0" smtClean="0">
                <a:solidFill>
                  <a:schemeClr val="tx1"/>
                </a:solidFill>
                <a:ea typeface="標楷體" pitchFamily="65" charset="-120"/>
              </a:rPr>
              <a:t>(</a:t>
            </a:r>
            <a:r>
              <a:rPr lang="zh-TW" altLang="en-US" sz="2800" dirty="0" smtClean="0">
                <a:solidFill>
                  <a:schemeClr val="tx1"/>
                </a:solidFill>
                <a:ea typeface="標楷體" pitchFamily="65" charset="-120"/>
              </a:rPr>
              <a:t>即退化為 </a:t>
            </a:r>
            <a:r>
              <a:rPr lang="en-US" altLang="zh-TW" sz="2800" dirty="0" smtClean="0">
                <a:solidFill>
                  <a:schemeClr val="tx1"/>
                </a:solidFill>
                <a:ea typeface="標楷體" pitchFamily="65" charset="-120"/>
              </a:rPr>
              <a:t>insertion sort)</a:t>
            </a:r>
          </a:p>
          <a:p>
            <a:pPr eaLnBrk="1" hangingPunct="1">
              <a:lnSpc>
                <a:spcPct val="80000"/>
              </a:lnSpc>
              <a:buFont typeface="Wingdings" pitchFamily="2" charset="2"/>
              <a:buNone/>
              <a:defRPr/>
            </a:pPr>
            <a:endParaRPr lang="en-US" altLang="zh-TW" sz="2800" dirty="0" smtClean="0">
              <a:solidFill>
                <a:schemeClr val="tx1"/>
              </a:solidFill>
              <a:ea typeface="標楷體" pitchFamily="65" charset="-120"/>
            </a:endParaRPr>
          </a:p>
          <a:p>
            <a:pPr eaLnBrk="1" hangingPunct="1">
              <a:lnSpc>
                <a:spcPct val="80000"/>
              </a:lnSpc>
              <a:buFont typeface="Wingdings" pitchFamily="2" charset="2"/>
              <a:buNone/>
              <a:defRPr/>
            </a:pPr>
            <a:r>
              <a:rPr lang="zh-TW" altLang="en-US" sz="2800" dirty="0" smtClean="0">
                <a:solidFill>
                  <a:schemeClr val="tx1"/>
                </a:solidFill>
                <a:ea typeface="標楷體" pitchFamily="65" charset="-120"/>
              </a:rPr>
              <a:t>  </a:t>
            </a:r>
            <a:r>
              <a:rPr lang="en-US" altLang="zh-TW" sz="2800" dirty="0" smtClean="0">
                <a:solidFill>
                  <a:schemeClr val="tx1"/>
                </a:solidFill>
                <a:ea typeface="標楷體" pitchFamily="65" charset="-120"/>
              </a:rPr>
              <a:t> </a:t>
            </a:r>
          </a:p>
        </p:txBody>
      </p:sp>
    </p:spTree>
    <p:extLst>
      <p:ext uri="{BB962C8B-B14F-4D97-AF65-F5344CB8AC3E}">
        <p14:creationId xmlns:p14="http://schemas.microsoft.com/office/powerpoint/2010/main" val="1838709150"/>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7A42191-80A7-4B1D-B613-ACF1430A6E31}" type="slidenum">
              <a:rPr lang="zh-TW" altLang="en-US" smtClean="0"/>
              <a:pPr>
                <a:defRPr/>
              </a:pPr>
              <a:t>497</a:t>
            </a:fld>
            <a:endParaRPr lang="en-US" altLang="zh-TW"/>
          </a:p>
        </p:txBody>
      </p:sp>
      <p:sp>
        <p:nvSpPr>
          <p:cNvPr id="168962" name="Rectangle 2"/>
          <p:cNvSpPr>
            <a:spLocks noGrp="1" noChangeArrowheads="1"/>
          </p:cNvSpPr>
          <p:nvPr>
            <p:ph type="title"/>
          </p:nvPr>
        </p:nvSpPr>
        <p:spPr/>
        <p:txBody>
          <a:bodyPr/>
          <a:lstStyle/>
          <a:p>
            <a:pPr eaLnBrk="1" hangingPunct="1">
              <a:defRPr/>
            </a:pPr>
            <a:r>
              <a:rPr lang="en-US" altLang="zh-TW" dirty="0" smtClean="0">
                <a:solidFill>
                  <a:schemeClr val="tx1"/>
                </a:solidFill>
              </a:rPr>
              <a:t>Shell Sort pseudo code </a:t>
            </a:r>
          </a:p>
        </p:txBody>
      </p:sp>
      <p:sp>
        <p:nvSpPr>
          <p:cNvPr id="168963" name="Rectangle 3"/>
          <p:cNvSpPr>
            <a:spLocks noGrp="1" noChangeArrowheads="1"/>
          </p:cNvSpPr>
          <p:nvPr>
            <p:ph sz="quarter" idx="4294967295"/>
          </p:nvPr>
        </p:nvSpPr>
        <p:spPr>
          <a:xfrm>
            <a:off x="609600" y="1412876"/>
            <a:ext cx="10972800" cy="5040313"/>
          </a:xfrm>
          <a:prstGeom prst="rect">
            <a:avLst/>
          </a:prstGeom>
        </p:spPr>
        <p:txBody>
          <a:bodyPr/>
          <a:lstStyle/>
          <a:p>
            <a:pPr eaLnBrk="1" hangingPunct="1">
              <a:lnSpc>
                <a:spcPct val="80000"/>
              </a:lnSpc>
              <a:buFont typeface="Wingdings" pitchFamily="2" charset="2"/>
              <a:buNone/>
              <a:defRPr/>
            </a:pPr>
            <a:r>
              <a:rPr lang="en-US" altLang="zh-TW" sz="2000" dirty="0" smtClean="0">
                <a:solidFill>
                  <a:srgbClr val="FF0000"/>
                </a:solidFill>
              </a:rPr>
              <a:t>public </a:t>
            </a:r>
            <a:r>
              <a:rPr lang="en-US" altLang="zh-TW" sz="2000" dirty="0" err="1" smtClean="0">
                <a:solidFill>
                  <a:srgbClr val="FF0000"/>
                </a:solidFill>
              </a:rPr>
              <a:t>int</a:t>
            </a:r>
            <a:r>
              <a:rPr lang="en-US" altLang="zh-TW" sz="2000" dirty="0" smtClean="0">
                <a:solidFill>
                  <a:srgbClr val="FF0000"/>
                </a:solidFill>
              </a:rPr>
              <a:t>[] </a:t>
            </a:r>
            <a:r>
              <a:rPr lang="en-US" altLang="zh-TW" sz="2000" dirty="0" err="1" smtClean="0">
                <a:solidFill>
                  <a:srgbClr val="FF0000"/>
                </a:solidFill>
              </a:rPr>
              <a:t>shellSort</a:t>
            </a:r>
            <a:r>
              <a:rPr lang="en-US" altLang="zh-TW" sz="2000" dirty="0" smtClean="0">
                <a:solidFill>
                  <a:srgbClr val="FF0000"/>
                </a:solidFill>
              </a:rPr>
              <a:t> (</a:t>
            </a:r>
            <a:r>
              <a:rPr lang="en-US" altLang="zh-TW" sz="2000" dirty="0" err="1" smtClean="0">
                <a:solidFill>
                  <a:srgbClr val="FF0000"/>
                </a:solidFill>
              </a:rPr>
              <a:t>int</a:t>
            </a:r>
            <a:r>
              <a:rPr lang="en-US" altLang="zh-TW" sz="2000" dirty="0" smtClean="0">
                <a:solidFill>
                  <a:srgbClr val="FF0000"/>
                </a:solidFill>
              </a:rPr>
              <a:t> increment)  /*</a:t>
            </a:r>
            <a:endParaRPr lang="en-US" altLang="zh-TW" sz="2000" dirty="0" smtClean="0">
              <a:solidFill>
                <a:srgbClr val="FF0000"/>
              </a:solidFill>
              <a:ea typeface="標楷體" pitchFamily="65" charset="-120"/>
            </a:endParaRPr>
          </a:p>
          <a:p>
            <a:pPr eaLnBrk="1" hangingPunct="1">
              <a:lnSpc>
                <a:spcPct val="80000"/>
              </a:lnSpc>
              <a:buFont typeface="Wingdings" pitchFamily="2" charset="2"/>
              <a:buNone/>
              <a:defRPr/>
            </a:pPr>
            <a:r>
              <a:rPr lang="en-US" altLang="zh-TW" sz="2000" dirty="0" smtClean="0">
                <a:solidFill>
                  <a:srgbClr val="FF0000"/>
                </a:solidFill>
                <a:ea typeface="標楷體" pitchFamily="65" charset="-120"/>
              </a:rPr>
              <a:t>  1.for </a:t>
            </a:r>
            <a:r>
              <a:rPr lang="zh-TW" altLang="en-US" sz="2000" dirty="0" smtClean="0">
                <a:solidFill>
                  <a:srgbClr val="FF0000"/>
                </a:solidFill>
                <a:ea typeface="標楷體" pitchFamily="65" charset="-120"/>
              </a:rPr>
              <a:t>子陣列 </a:t>
            </a:r>
            <a:r>
              <a:rPr lang="en-US" altLang="zh-TW" sz="2000" dirty="0" smtClean="0">
                <a:solidFill>
                  <a:srgbClr val="FF0000"/>
                </a:solidFill>
                <a:ea typeface="標楷體" pitchFamily="65" charset="-120"/>
              </a:rPr>
              <a:t>k from</a:t>
            </a:r>
            <a:r>
              <a:rPr lang="zh-TW" altLang="en-US" sz="2000" dirty="0" smtClean="0">
                <a:solidFill>
                  <a:srgbClr val="FF0000"/>
                </a:solidFill>
                <a:ea typeface="標楷體" pitchFamily="65" charset="-120"/>
              </a:rPr>
              <a:t> </a:t>
            </a:r>
            <a:r>
              <a:rPr lang="en-US" altLang="zh-TW" sz="2000" dirty="0" smtClean="0">
                <a:solidFill>
                  <a:srgbClr val="FF0000"/>
                </a:solidFill>
                <a:ea typeface="標楷體" pitchFamily="65" charset="-120"/>
              </a:rPr>
              <a:t>0</a:t>
            </a:r>
            <a:r>
              <a:rPr lang="zh-TW" altLang="en-US" sz="2000" dirty="0" smtClean="0">
                <a:solidFill>
                  <a:srgbClr val="FF0000"/>
                </a:solidFill>
                <a:ea typeface="標楷體" pitchFamily="65" charset="-120"/>
              </a:rPr>
              <a:t> </a:t>
            </a:r>
            <a:r>
              <a:rPr lang="en-US" altLang="zh-TW" sz="2000" dirty="0" err="1" smtClean="0">
                <a:solidFill>
                  <a:srgbClr val="FF0000"/>
                </a:solidFill>
                <a:ea typeface="標楷體" pitchFamily="65" charset="-120"/>
              </a:rPr>
              <a:t>upto</a:t>
            </a:r>
            <a:r>
              <a:rPr lang="zh-TW" altLang="en-US" sz="2000" dirty="0" smtClean="0">
                <a:solidFill>
                  <a:srgbClr val="FF0000"/>
                </a:solidFill>
                <a:ea typeface="標楷體" pitchFamily="65" charset="-120"/>
              </a:rPr>
              <a:t> </a:t>
            </a:r>
            <a:r>
              <a:rPr lang="en-US" altLang="zh-TW" sz="2000" dirty="0" smtClean="0">
                <a:solidFill>
                  <a:srgbClr val="FF0000"/>
                </a:solidFill>
                <a:ea typeface="標楷體" pitchFamily="65" charset="-120"/>
              </a:rPr>
              <a:t>increment-1, </a:t>
            </a:r>
            <a:r>
              <a:rPr lang="zh-TW" altLang="en-US" sz="2000" dirty="0" smtClean="0">
                <a:solidFill>
                  <a:srgbClr val="FF0000"/>
                </a:solidFill>
                <a:ea typeface="標楷體" pitchFamily="65" charset="-120"/>
              </a:rPr>
              <a:t>分別做</a:t>
            </a:r>
            <a:r>
              <a:rPr lang="en-US" altLang="zh-TW" sz="2000" dirty="0" smtClean="0">
                <a:solidFill>
                  <a:srgbClr val="FF0000"/>
                </a:solidFill>
                <a:ea typeface="標楷體" pitchFamily="65" charset="-120"/>
              </a:rPr>
              <a:t>insertion </a:t>
            </a:r>
            <a:r>
              <a:rPr lang="en-US" altLang="en-US" sz="2000" dirty="0" smtClean="0">
                <a:solidFill>
                  <a:srgbClr val="FF0000"/>
                </a:solidFill>
                <a:ea typeface="標楷體" pitchFamily="65" charset="-120"/>
              </a:rPr>
              <a:t>sort</a:t>
            </a:r>
          </a:p>
          <a:p>
            <a:pPr eaLnBrk="1" hangingPunct="1">
              <a:lnSpc>
                <a:spcPct val="80000"/>
              </a:lnSpc>
              <a:buFont typeface="Wingdings" pitchFamily="2" charset="2"/>
              <a:buNone/>
              <a:defRPr/>
            </a:pPr>
            <a:r>
              <a:rPr lang="en-US" altLang="en-US" sz="2000" dirty="0" smtClean="0">
                <a:solidFill>
                  <a:srgbClr val="FF0000"/>
                </a:solidFill>
                <a:ea typeface="標楷體" pitchFamily="65" charset="-120"/>
              </a:rPr>
              <a:t>		</a:t>
            </a:r>
          </a:p>
          <a:p>
            <a:pPr>
              <a:lnSpc>
                <a:spcPct val="80000"/>
              </a:lnSpc>
              <a:buNone/>
              <a:defRPr/>
            </a:pPr>
            <a:r>
              <a:rPr lang="en-US" altLang="zh-TW" sz="2000" dirty="0" smtClean="0">
                <a:ea typeface="標楷體" pitchFamily="65" charset="-120"/>
              </a:rPr>
              <a:t>          </a:t>
            </a:r>
            <a:r>
              <a:rPr lang="en-US" altLang="zh-TW" sz="2000" dirty="0" smtClean="0">
                <a:solidFill>
                  <a:schemeClr val="tx1"/>
                </a:solidFill>
                <a:ea typeface="標楷體" pitchFamily="65" charset="-120"/>
              </a:rPr>
              <a:t>for  </a:t>
            </a:r>
            <a:r>
              <a:rPr lang="en-US" altLang="zh-TW" sz="2000" dirty="0" err="1" smtClean="0">
                <a:solidFill>
                  <a:schemeClr val="tx1"/>
                </a:solidFill>
                <a:ea typeface="標楷體" pitchFamily="65" charset="-120"/>
              </a:rPr>
              <a:t>i</a:t>
            </a:r>
            <a:r>
              <a:rPr lang="en-US" altLang="zh-TW" sz="2000" dirty="0" smtClean="0">
                <a:solidFill>
                  <a:schemeClr val="tx1"/>
                </a:solidFill>
                <a:ea typeface="標楷體" pitchFamily="65" charset="-120"/>
              </a:rPr>
              <a:t> </a:t>
            </a:r>
            <a:r>
              <a:rPr lang="zh-TW" altLang="en-US" sz="2000" dirty="0" smtClean="0">
                <a:solidFill>
                  <a:schemeClr val="tx1"/>
                </a:solidFill>
                <a:ea typeface="標楷體" pitchFamily="65" charset="-120"/>
              </a:rPr>
              <a:t> </a:t>
            </a:r>
            <a:r>
              <a:rPr lang="en-US" altLang="zh-TW" sz="2000" dirty="0" smtClean="0">
                <a:solidFill>
                  <a:schemeClr val="tx1"/>
                </a:solidFill>
                <a:ea typeface="標楷體" pitchFamily="65" charset="-120"/>
              </a:rPr>
              <a:t>from</a:t>
            </a:r>
            <a:r>
              <a:rPr lang="zh-TW" altLang="en-US" sz="2000" dirty="0" smtClean="0">
                <a:solidFill>
                  <a:schemeClr val="tx1"/>
                </a:solidFill>
                <a:ea typeface="標楷體" pitchFamily="65" charset="-120"/>
              </a:rPr>
              <a:t> </a:t>
            </a:r>
            <a:r>
              <a:rPr lang="en-US" altLang="zh-TW" sz="2000" dirty="0" smtClean="0">
                <a:solidFill>
                  <a:schemeClr val="tx1"/>
                </a:solidFill>
                <a:ea typeface="標楷體" pitchFamily="65" charset="-120"/>
              </a:rPr>
              <a:t>1+k </a:t>
            </a:r>
            <a:r>
              <a:rPr lang="zh-TW" altLang="en-US" sz="2000" dirty="0" smtClean="0">
                <a:solidFill>
                  <a:schemeClr val="tx1"/>
                </a:solidFill>
                <a:ea typeface="標楷體" pitchFamily="65" charset="-120"/>
              </a:rPr>
              <a:t> </a:t>
            </a:r>
            <a:r>
              <a:rPr lang="en-US" altLang="zh-TW" sz="2000" dirty="0" err="1" smtClean="0">
                <a:solidFill>
                  <a:schemeClr val="tx1"/>
                </a:solidFill>
                <a:ea typeface="標楷體" pitchFamily="65" charset="-120"/>
              </a:rPr>
              <a:t>upto</a:t>
            </a:r>
            <a:r>
              <a:rPr lang="en-US" altLang="zh-TW" sz="2000" dirty="0" smtClean="0">
                <a:solidFill>
                  <a:schemeClr val="tx1"/>
                </a:solidFill>
                <a:ea typeface="標楷體" pitchFamily="65" charset="-120"/>
              </a:rPr>
              <a:t> N-1</a:t>
            </a:r>
            <a:r>
              <a:rPr lang="zh-TW" altLang="en-US" sz="2000" dirty="0" smtClean="0">
                <a:solidFill>
                  <a:schemeClr val="tx1"/>
                </a:solidFill>
                <a:ea typeface="標楷體" pitchFamily="65" charset="-120"/>
              </a:rPr>
              <a:t> </a:t>
            </a:r>
            <a:r>
              <a:rPr lang="en-US" altLang="zh-TW" sz="2000" dirty="0" smtClean="0">
                <a:solidFill>
                  <a:schemeClr val="tx1"/>
                </a:solidFill>
                <a:ea typeface="標楷體" pitchFamily="65" charset="-120"/>
              </a:rPr>
              <a:t>by increment,</a:t>
            </a:r>
            <a:r>
              <a:rPr lang="zh-TW" altLang="en-US" sz="2000" dirty="0" smtClean="0">
                <a:solidFill>
                  <a:schemeClr val="tx1"/>
                </a:solidFill>
                <a:ea typeface="標楷體" pitchFamily="65" charset="-120"/>
              </a:rPr>
              <a:t>逐一</a:t>
            </a:r>
            <a:r>
              <a:rPr lang="zh-TW" altLang="en-US" sz="2000" dirty="0">
                <a:solidFill>
                  <a:schemeClr val="tx1"/>
                </a:solidFill>
                <a:ea typeface="標楷體" pitchFamily="65" charset="-120"/>
              </a:rPr>
              <a:t> </a:t>
            </a:r>
            <a:r>
              <a:rPr lang="en-US" altLang="zh-TW" sz="2000" dirty="0" smtClean="0">
                <a:solidFill>
                  <a:schemeClr val="tx1"/>
                </a:solidFill>
                <a:ea typeface="標楷體" pitchFamily="65" charset="-120"/>
              </a:rPr>
              <a:t>insert</a:t>
            </a:r>
            <a:r>
              <a:rPr lang="zh-TW" altLang="en-US" sz="2000" dirty="0">
                <a:solidFill>
                  <a:schemeClr val="tx1"/>
                </a:solidFill>
                <a:ea typeface="標楷體" pitchFamily="65" charset="-120"/>
              </a:rPr>
              <a:t>至</a:t>
            </a:r>
            <a:r>
              <a:rPr lang="en-US" altLang="zh-TW" sz="2000" dirty="0">
                <a:solidFill>
                  <a:schemeClr val="tx1"/>
                </a:solidFill>
                <a:ea typeface="標楷體" pitchFamily="65" charset="-120"/>
              </a:rPr>
              <a:t>sorted </a:t>
            </a:r>
            <a:endParaRPr lang="en-US" altLang="zh-TW" sz="2000" dirty="0" smtClean="0">
              <a:solidFill>
                <a:schemeClr val="tx1"/>
              </a:solidFill>
              <a:ea typeface="標楷體" pitchFamily="65" charset="-120"/>
            </a:endParaRPr>
          </a:p>
          <a:p>
            <a:pPr eaLnBrk="1" hangingPunct="1">
              <a:lnSpc>
                <a:spcPct val="80000"/>
              </a:lnSpc>
              <a:buFont typeface="Wingdings" pitchFamily="2" charset="2"/>
              <a:buNone/>
              <a:defRPr/>
            </a:pPr>
            <a:endParaRPr lang="en-US" altLang="zh-TW" sz="2000" dirty="0" smtClean="0">
              <a:solidFill>
                <a:schemeClr val="tx1"/>
              </a:solidFill>
              <a:ea typeface="標楷體" pitchFamily="65" charset="-120"/>
            </a:endParaRPr>
          </a:p>
          <a:p>
            <a:pPr eaLnBrk="1" hangingPunct="1">
              <a:lnSpc>
                <a:spcPct val="80000"/>
              </a:lnSpc>
              <a:buFont typeface="Wingdings" pitchFamily="2" charset="2"/>
              <a:buNone/>
              <a:defRPr/>
            </a:pPr>
            <a:r>
              <a:rPr lang="en-US" altLang="zh-TW" sz="2000" dirty="0" smtClean="0">
                <a:solidFill>
                  <a:schemeClr val="tx1"/>
                </a:solidFill>
                <a:ea typeface="標楷體" pitchFamily="65" charset="-120"/>
              </a:rPr>
              <a:t>                for j from</a:t>
            </a:r>
            <a:r>
              <a:rPr lang="zh-TW" altLang="en-US" sz="2000" dirty="0" smtClean="0">
                <a:solidFill>
                  <a:schemeClr val="tx1"/>
                </a:solidFill>
                <a:ea typeface="標楷體" pitchFamily="65" charset="-120"/>
              </a:rPr>
              <a:t> </a:t>
            </a:r>
            <a:r>
              <a:rPr lang="en-US" altLang="zh-TW" sz="2000" dirty="0" smtClean="0">
                <a:solidFill>
                  <a:schemeClr val="tx1"/>
                </a:solidFill>
                <a:ea typeface="標楷體" pitchFamily="65" charset="-120"/>
              </a:rPr>
              <a:t>i</a:t>
            </a:r>
            <a:r>
              <a:rPr lang="zh-TW" altLang="en-US" sz="2000" dirty="0" smtClean="0">
                <a:solidFill>
                  <a:schemeClr val="tx1"/>
                </a:solidFill>
                <a:ea typeface="標楷體" pitchFamily="65" charset="-120"/>
              </a:rPr>
              <a:t> </a:t>
            </a:r>
            <a:r>
              <a:rPr lang="en-US" altLang="zh-TW" sz="2000" dirty="0" err="1" smtClean="0">
                <a:solidFill>
                  <a:schemeClr val="tx1"/>
                </a:solidFill>
                <a:ea typeface="標楷體" pitchFamily="65" charset="-120"/>
              </a:rPr>
              <a:t>downto</a:t>
            </a:r>
            <a:r>
              <a:rPr lang="en-US" altLang="zh-TW" sz="2000" dirty="0" smtClean="0">
                <a:solidFill>
                  <a:schemeClr val="tx1"/>
                </a:solidFill>
                <a:ea typeface="標楷體" pitchFamily="65" charset="-120"/>
              </a:rPr>
              <a:t> 1+k by increment</a:t>
            </a:r>
          </a:p>
          <a:p>
            <a:pPr eaLnBrk="1" hangingPunct="1">
              <a:lnSpc>
                <a:spcPct val="80000"/>
              </a:lnSpc>
              <a:buFont typeface="Wingdings" pitchFamily="2" charset="2"/>
              <a:buNone/>
              <a:defRPr/>
            </a:pPr>
            <a:r>
              <a:rPr lang="en-US" altLang="zh-TW" sz="2000" dirty="0" smtClean="0">
                <a:solidFill>
                  <a:schemeClr val="tx1"/>
                </a:solidFill>
                <a:ea typeface="標楷體" pitchFamily="65" charset="-120"/>
              </a:rPr>
              <a:t>                    if array[j] &lt;</a:t>
            </a:r>
            <a:r>
              <a:rPr lang="zh-TW" altLang="en-US" sz="2000" dirty="0" smtClean="0">
                <a:solidFill>
                  <a:schemeClr val="tx1"/>
                </a:solidFill>
                <a:ea typeface="標楷體" pitchFamily="65" charset="-120"/>
              </a:rPr>
              <a:t>左邊元素  </a:t>
            </a:r>
            <a:r>
              <a:rPr lang="en-US" altLang="zh-TW" sz="2000" dirty="0" smtClean="0">
                <a:solidFill>
                  <a:schemeClr val="tx1"/>
                </a:solidFill>
                <a:ea typeface="標楷體" pitchFamily="65" charset="-120"/>
              </a:rPr>
              <a:t>then swap</a:t>
            </a:r>
            <a:r>
              <a:rPr lang="zh-TW" altLang="en-US" sz="2000" dirty="0" smtClean="0">
                <a:solidFill>
                  <a:schemeClr val="tx1"/>
                </a:solidFill>
                <a:ea typeface="標楷體" pitchFamily="65" charset="-120"/>
              </a:rPr>
              <a:t>二元素</a:t>
            </a:r>
          </a:p>
          <a:p>
            <a:pPr eaLnBrk="1" hangingPunct="1">
              <a:lnSpc>
                <a:spcPct val="80000"/>
              </a:lnSpc>
              <a:buFont typeface="Wingdings" pitchFamily="2" charset="2"/>
              <a:buNone/>
              <a:defRPr/>
            </a:pPr>
            <a:r>
              <a:rPr lang="zh-TW" altLang="en-US" sz="2000" dirty="0" smtClean="0">
                <a:solidFill>
                  <a:schemeClr val="tx1"/>
                </a:solidFill>
                <a:ea typeface="標楷體" pitchFamily="65" charset="-120"/>
              </a:rPr>
              <a:t>	</a:t>
            </a:r>
            <a:r>
              <a:rPr lang="zh-TW" altLang="en-US" sz="2000" smtClean="0">
                <a:solidFill>
                  <a:schemeClr val="tx1"/>
                </a:solidFill>
                <a:ea typeface="標楷體" pitchFamily="65" charset="-120"/>
              </a:rPr>
              <a:t>                                                    </a:t>
            </a:r>
            <a:r>
              <a:rPr lang="en-US" altLang="zh-TW" sz="2000" smtClean="0">
                <a:solidFill>
                  <a:schemeClr val="tx1"/>
                </a:solidFill>
                <a:ea typeface="標楷體" pitchFamily="65" charset="-120"/>
              </a:rPr>
              <a:t>else  </a:t>
            </a:r>
            <a:r>
              <a:rPr lang="zh-TW" altLang="en-US" sz="2000" dirty="0" smtClean="0">
                <a:solidFill>
                  <a:schemeClr val="tx1"/>
                </a:solidFill>
                <a:ea typeface="標楷體" pitchFamily="65" charset="-120"/>
              </a:rPr>
              <a:t>已插至定位，離開迴圈</a:t>
            </a:r>
            <a:r>
              <a:rPr lang="en-US" altLang="zh-TW" sz="2000" dirty="0" smtClean="0">
                <a:solidFill>
                  <a:schemeClr val="tx1"/>
                </a:solidFill>
                <a:ea typeface="標楷體" pitchFamily="65" charset="-120"/>
              </a:rPr>
              <a:t> end if</a:t>
            </a:r>
          </a:p>
          <a:p>
            <a:pPr eaLnBrk="1" hangingPunct="1">
              <a:lnSpc>
                <a:spcPct val="80000"/>
              </a:lnSpc>
              <a:buFont typeface="Wingdings" pitchFamily="2" charset="2"/>
              <a:buNone/>
              <a:defRPr/>
            </a:pPr>
            <a:r>
              <a:rPr lang="en-US" altLang="zh-TW" sz="2400" dirty="0" smtClean="0">
                <a:solidFill>
                  <a:schemeClr val="tx1"/>
                </a:solidFill>
              </a:rPr>
              <a:t>             </a:t>
            </a:r>
            <a:r>
              <a:rPr lang="en-US" altLang="zh-TW" sz="2000" dirty="0" smtClean="0">
                <a:solidFill>
                  <a:schemeClr val="tx1"/>
                </a:solidFill>
              </a:rPr>
              <a:t>end for</a:t>
            </a:r>
          </a:p>
          <a:p>
            <a:pPr eaLnBrk="1" hangingPunct="1">
              <a:lnSpc>
                <a:spcPct val="80000"/>
              </a:lnSpc>
              <a:buFont typeface="Wingdings" pitchFamily="2" charset="2"/>
              <a:buNone/>
              <a:defRPr/>
            </a:pPr>
            <a:r>
              <a:rPr lang="en-US" altLang="zh-TW" sz="2000" dirty="0" smtClean="0">
                <a:solidFill>
                  <a:schemeClr val="tx1"/>
                </a:solidFill>
              </a:rPr>
              <a:t>          end for</a:t>
            </a:r>
          </a:p>
          <a:p>
            <a:pPr eaLnBrk="1" hangingPunct="1">
              <a:lnSpc>
                <a:spcPct val="80000"/>
              </a:lnSpc>
              <a:buFont typeface="Wingdings" pitchFamily="2" charset="2"/>
              <a:buNone/>
              <a:defRPr/>
            </a:pPr>
            <a:r>
              <a:rPr lang="en-US" altLang="zh-TW" sz="2000" dirty="0" smtClean="0">
                <a:ea typeface="標楷體" pitchFamily="65" charset="-120"/>
              </a:rPr>
              <a:t>     </a:t>
            </a:r>
            <a:r>
              <a:rPr lang="en-US" altLang="zh-TW" sz="2000" dirty="0" smtClean="0">
                <a:solidFill>
                  <a:srgbClr val="FF0000"/>
                </a:solidFill>
                <a:ea typeface="標楷體" pitchFamily="65" charset="-120"/>
              </a:rPr>
              <a:t>end for</a:t>
            </a:r>
          </a:p>
          <a:p>
            <a:pPr eaLnBrk="1" hangingPunct="1">
              <a:lnSpc>
                <a:spcPct val="80000"/>
              </a:lnSpc>
              <a:buFont typeface="Wingdings" pitchFamily="2" charset="2"/>
              <a:buNone/>
              <a:defRPr/>
            </a:pPr>
            <a:endParaRPr lang="en-US" altLang="zh-TW" sz="2000" dirty="0" smtClean="0">
              <a:solidFill>
                <a:srgbClr val="FF0000"/>
              </a:solidFill>
              <a:ea typeface="標楷體" pitchFamily="65" charset="-120"/>
            </a:endParaRPr>
          </a:p>
          <a:p>
            <a:pPr eaLnBrk="1" hangingPunct="1">
              <a:lnSpc>
                <a:spcPct val="80000"/>
              </a:lnSpc>
              <a:buFont typeface="Wingdings" pitchFamily="2" charset="2"/>
              <a:buNone/>
              <a:defRPr/>
            </a:pPr>
            <a:r>
              <a:rPr lang="en-US" altLang="zh-TW" sz="2000" dirty="0" smtClean="0">
                <a:solidFill>
                  <a:srgbClr val="FF0000"/>
                </a:solidFill>
                <a:ea typeface="標楷體" pitchFamily="65" charset="-120"/>
              </a:rPr>
              <a:t>  2.</a:t>
            </a:r>
            <a:r>
              <a:rPr lang="zh-TW" altLang="en-US" sz="2000" dirty="0" smtClean="0">
                <a:solidFill>
                  <a:srgbClr val="FF0000"/>
                </a:solidFill>
                <a:ea typeface="標楷體" pitchFamily="65" charset="-120"/>
              </a:rPr>
              <a:t>遞迴做</a:t>
            </a:r>
            <a:r>
              <a:rPr lang="en-US" altLang="zh-TW" sz="2000" dirty="0" smtClean="0">
                <a:solidFill>
                  <a:srgbClr val="FF0000"/>
                </a:solidFill>
                <a:ea typeface="標楷體" pitchFamily="65" charset="-120"/>
              </a:rPr>
              <a:t>shell sort</a:t>
            </a:r>
            <a:r>
              <a:rPr lang="zh-TW" altLang="en-US" sz="2000" dirty="0" smtClean="0">
                <a:solidFill>
                  <a:srgbClr val="FF0000"/>
                </a:solidFill>
                <a:ea typeface="標楷體" pitchFamily="65" charset="-120"/>
              </a:rPr>
              <a:t>，</a:t>
            </a:r>
            <a:r>
              <a:rPr lang="zh-TW" altLang="en-US" sz="2000" dirty="0" smtClean="0">
                <a:solidFill>
                  <a:srgbClr val="FF0000"/>
                </a:solidFill>
                <a:latin typeface="標楷體" pitchFamily="65" charset="-120"/>
                <a:ea typeface="標楷體" pitchFamily="65" charset="-120"/>
              </a:rPr>
              <a:t>每次</a:t>
            </a:r>
            <a:r>
              <a:rPr lang="en-US" altLang="zh-TW" sz="2000" dirty="0" smtClean="0">
                <a:solidFill>
                  <a:srgbClr val="FF0000"/>
                </a:solidFill>
                <a:latin typeface="標楷體" pitchFamily="65" charset="-120"/>
                <a:ea typeface="標楷體" pitchFamily="65" charset="-120"/>
              </a:rPr>
              <a:t>increment </a:t>
            </a:r>
            <a:r>
              <a:rPr lang="zh-TW" altLang="en-US" sz="2000" dirty="0" smtClean="0">
                <a:solidFill>
                  <a:srgbClr val="FF0000"/>
                </a:solidFill>
                <a:latin typeface="標楷體" pitchFamily="65" charset="-120"/>
                <a:ea typeface="標楷體" pitchFamily="65" charset="-120"/>
              </a:rPr>
              <a:t>減半，</a:t>
            </a:r>
            <a:r>
              <a:rPr lang="zh-TW" altLang="en-US" sz="2000" dirty="0" smtClean="0">
                <a:solidFill>
                  <a:srgbClr val="FF0000"/>
                </a:solidFill>
                <a:ea typeface="標楷體" pitchFamily="65" charset="-120"/>
              </a:rPr>
              <a:t>直到</a:t>
            </a:r>
            <a:r>
              <a:rPr lang="en-US" altLang="zh-TW" sz="2000" dirty="0" smtClean="0">
                <a:solidFill>
                  <a:srgbClr val="FF0000"/>
                </a:solidFill>
                <a:ea typeface="標楷體" pitchFamily="65" charset="-120"/>
              </a:rPr>
              <a:t>1</a:t>
            </a:r>
          </a:p>
          <a:p>
            <a:pPr eaLnBrk="1" hangingPunct="1">
              <a:lnSpc>
                <a:spcPct val="80000"/>
              </a:lnSpc>
              <a:buFont typeface="Wingdings" pitchFamily="2" charset="2"/>
              <a:buNone/>
              <a:defRPr/>
            </a:pPr>
            <a:r>
              <a:rPr lang="zh-TW" altLang="en-US" sz="1800" dirty="0" smtClean="0">
                <a:solidFill>
                  <a:srgbClr val="FF0000"/>
                </a:solidFill>
              </a:rPr>
              <a:t>  </a:t>
            </a:r>
            <a:r>
              <a:rPr lang="en-US" altLang="zh-TW" sz="1800" dirty="0" smtClean="0">
                <a:solidFill>
                  <a:srgbClr val="FF0000"/>
                </a:solidFill>
              </a:rPr>
              <a:t>3. return array   */</a:t>
            </a:r>
          </a:p>
        </p:txBody>
      </p:sp>
    </p:spTree>
    <p:extLst>
      <p:ext uri="{BB962C8B-B14F-4D97-AF65-F5344CB8AC3E}">
        <p14:creationId xmlns:p14="http://schemas.microsoft.com/office/powerpoint/2010/main" val="906929940"/>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20EFECE-F7BD-4356-8E7F-C86816487DFB}" type="slidenum">
              <a:rPr lang="zh-TW" altLang="en-US" smtClean="0"/>
              <a:pPr>
                <a:defRPr/>
              </a:pPr>
              <a:t>498</a:t>
            </a:fld>
            <a:endParaRPr lang="en-US" altLang="zh-TW"/>
          </a:p>
        </p:txBody>
      </p:sp>
      <p:sp>
        <p:nvSpPr>
          <p:cNvPr id="169986" name="Rectangle 2"/>
          <p:cNvSpPr>
            <a:spLocks noGrp="1" noChangeArrowheads="1"/>
          </p:cNvSpPr>
          <p:nvPr>
            <p:ph type="title"/>
          </p:nvPr>
        </p:nvSpPr>
        <p:spPr>
          <a:xfrm>
            <a:off x="624417" y="188913"/>
            <a:ext cx="10972800" cy="703262"/>
          </a:xfrm>
        </p:spPr>
        <p:txBody>
          <a:bodyPr/>
          <a:lstStyle/>
          <a:p>
            <a:pPr eaLnBrk="1" hangingPunct="1">
              <a:defRPr/>
            </a:pPr>
            <a:r>
              <a:rPr lang="en-US" altLang="zh-TW" sz="4000" b="1" dirty="0" smtClean="0">
                <a:solidFill>
                  <a:schemeClr val="tx1"/>
                </a:solidFill>
              </a:rPr>
              <a:t>Shell Sort source code</a:t>
            </a:r>
            <a:endParaRPr lang="zh-TW" altLang="en-US" sz="4000" b="1" dirty="0" smtClean="0">
              <a:solidFill>
                <a:schemeClr val="tx1"/>
              </a:solidFill>
            </a:endParaRPr>
          </a:p>
        </p:txBody>
      </p:sp>
      <p:sp>
        <p:nvSpPr>
          <p:cNvPr id="169987" name="Rectangle 3"/>
          <p:cNvSpPr>
            <a:spLocks noGrp="1" noChangeArrowheads="1"/>
          </p:cNvSpPr>
          <p:nvPr>
            <p:ph sz="quarter" idx="4294967295"/>
          </p:nvPr>
        </p:nvSpPr>
        <p:spPr>
          <a:xfrm>
            <a:off x="431801" y="908050"/>
            <a:ext cx="11425767" cy="5949950"/>
          </a:xfrm>
          <a:prstGeom prst="rect">
            <a:avLst/>
          </a:prstGeom>
        </p:spPr>
        <p:txBody>
          <a:bodyPr/>
          <a:lstStyle/>
          <a:p>
            <a:pPr eaLnBrk="1" hangingPunct="1">
              <a:lnSpc>
                <a:spcPct val="80000"/>
              </a:lnSpc>
              <a:buFont typeface="Wingdings" pitchFamily="2" charset="2"/>
              <a:buNone/>
              <a:defRPr/>
            </a:pPr>
            <a:endParaRPr lang="en-US" altLang="zh-TW" sz="2000" dirty="0" smtClean="0">
              <a:solidFill>
                <a:schemeClr val="folHlink"/>
              </a:solidFill>
            </a:endParaRPr>
          </a:p>
          <a:p>
            <a:pPr eaLnBrk="1" hangingPunct="1">
              <a:lnSpc>
                <a:spcPct val="80000"/>
              </a:lnSpc>
              <a:buFont typeface="Wingdings" pitchFamily="2" charset="2"/>
              <a:buNone/>
              <a:defRPr/>
            </a:pPr>
            <a:endParaRPr lang="en-US" altLang="zh-TW" sz="2000" dirty="0" smtClean="0">
              <a:solidFill>
                <a:schemeClr val="folHlink"/>
              </a:solidFill>
            </a:endParaRPr>
          </a:p>
          <a:p>
            <a:pPr eaLnBrk="1" hangingPunct="1">
              <a:lnSpc>
                <a:spcPct val="80000"/>
              </a:lnSpc>
              <a:buFont typeface="Wingdings" pitchFamily="2" charset="2"/>
              <a:buNone/>
              <a:defRPr/>
            </a:pPr>
            <a:endParaRPr lang="en-US" altLang="zh-TW" sz="2000" dirty="0" smtClean="0">
              <a:solidFill>
                <a:schemeClr val="folHlink"/>
              </a:solidFill>
            </a:endParaRPr>
          </a:p>
          <a:p>
            <a:pPr eaLnBrk="1" hangingPunct="1">
              <a:lnSpc>
                <a:spcPct val="80000"/>
              </a:lnSpc>
              <a:buFont typeface="Wingdings" pitchFamily="2" charset="2"/>
              <a:buNone/>
              <a:defRPr/>
            </a:pPr>
            <a:r>
              <a:rPr lang="en-US" altLang="zh-TW" sz="2000" dirty="0" smtClean="0">
                <a:solidFill>
                  <a:srgbClr val="FF0000"/>
                </a:solidFill>
              </a:rPr>
              <a:t>{</a:t>
            </a:r>
            <a:endParaRPr lang="en-US" altLang="zh-TW" sz="2000" dirty="0" smtClean="0">
              <a:solidFill>
                <a:srgbClr val="FF0000"/>
              </a:solidFill>
              <a:ea typeface="標楷體" pitchFamily="65" charset="-120"/>
            </a:endParaRPr>
          </a:p>
          <a:p>
            <a:pPr eaLnBrk="1" hangingPunct="1">
              <a:lnSpc>
                <a:spcPct val="80000"/>
              </a:lnSpc>
              <a:buFont typeface="Wingdings" pitchFamily="2" charset="2"/>
              <a:buNone/>
              <a:defRPr/>
            </a:pPr>
            <a:r>
              <a:rPr lang="en-US" altLang="zh-TW" sz="2000" dirty="0" smtClean="0">
                <a:solidFill>
                  <a:srgbClr val="FF0000"/>
                </a:solidFill>
                <a:ea typeface="標楷體" pitchFamily="65" charset="-120"/>
              </a:rPr>
              <a:t>for (</a:t>
            </a:r>
            <a:r>
              <a:rPr lang="en-US" altLang="zh-TW" sz="2000" dirty="0" err="1" smtClean="0">
                <a:solidFill>
                  <a:srgbClr val="FF0000"/>
                </a:solidFill>
                <a:ea typeface="標楷體" pitchFamily="65" charset="-120"/>
              </a:rPr>
              <a:t>int</a:t>
            </a:r>
            <a:r>
              <a:rPr lang="en-US" altLang="zh-TW" sz="2000" dirty="0" smtClean="0">
                <a:solidFill>
                  <a:srgbClr val="FF0000"/>
                </a:solidFill>
                <a:ea typeface="標楷體" pitchFamily="65" charset="-120"/>
              </a:rPr>
              <a:t> k=0; k&lt;=increment-1; k++)	</a:t>
            </a:r>
          </a:p>
          <a:p>
            <a:pPr eaLnBrk="1" hangingPunct="1">
              <a:lnSpc>
                <a:spcPct val="80000"/>
              </a:lnSpc>
              <a:buFont typeface="Wingdings" pitchFamily="2" charset="2"/>
              <a:buNone/>
              <a:defRPr/>
            </a:pPr>
            <a:r>
              <a:rPr lang="en-US" altLang="zh-TW" sz="2000" dirty="0" smtClean="0">
                <a:solidFill>
                  <a:srgbClr val="FF0000"/>
                </a:solidFill>
                <a:ea typeface="標楷體" pitchFamily="65" charset="-120"/>
              </a:rPr>
              <a:t>	 </a:t>
            </a:r>
            <a:r>
              <a:rPr lang="en-US" altLang="zh-TW" sz="2000" dirty="0" smtClean="0">
                <a:solidFill>
                  <a:schemeClr val="tx1"/>
                </a:solidFill>
                <a:ea typeface="標楷體" pitchFamily="65" charset="-120"/>
              </a:rPr>
              <a:t>for (</a:t>
            </a:r>
            <a:r>
              <a:rPr lang="en-US" altLang="zh-TW" sz="2000" dirty="0" err="1" smtClean="0">
                <a:solidFill>
                  <a:schemeClr val="tx1"/>
                </a:solidFill>
                <a:ea typeface="標楷體" pitchFamily="65" charset="-120"/>
              </a:rPr>
              <a:t>int</a:t>
            </a:r>
            <a:r>
              <a:rPr lang="en-US" altLang="zh-TW" sz="2000" dirty="0" smtClean="0">
                <a:solidFill>
                  <a:schemeClr val="tx1"/>
                </a:solidFill>
                <a:ea typeface="標楷體" pitchFamily="65" charset="-120"/>
              </a:rPr>
              <a:t> </a:t>
            </a:r>
            <a:r>
              <a:rPr lang="en-US" altLang="zh-TW" sz="2000" dirty="0" err="1" smtClean="0">
                <a:solidFill>
                  <a:schemeClr val="tx1"/>
                </a:solidFill>
                <a:ea typeface="標楷體" pitchFamily="65" charset="-120"/>
              </a:rPr>
              <a:t>i</a:t>
            </a:r>
            <a:r>
              <a:rPr lang="en-US" altLang="zh-TW" sz="2000" dirty="0" smtClean="0">
                <a:solidFill>
                  <a:schemeClr val="tx1"/>
                </a:solidFill>
                <a:ea typeface="標楷體" pitchFamily="65" charset="-120"/>
              </a:rPr>
              <a:t>=1+k; </a:t>
            </a:r>
            <a:r>
              <a:rPr lang="en-US" altLang="zh-TW" sz="2000" dirty="0" err="1" smtClean="0">
                <a:solidFill>
                  <a:schemeClr val="tx1"/>
                </a:solidFill>
                <a:ea typeface="標楷體" pitchFamily="65" charset="-120"/>
              </a:rPr>
              <a:t>i</a:t>
            </a:r>
            <a:r>
              <a:rPr lang="en-US" altLang="zh-TW" sz="2000" dirty="0" smtClean="0">
                <a:solidFill>
                  <a:schemeClr val="tx1"/>
                </a:solidFill>
                <a:ea typeface="標楷體" pitchFamily="65" charset="-120"/>
              </a:rPr>
              <a:t>&lt;=array.length-1; </a:t>
            </a:r>
            <a:r>
              <a:rPr lang="en-US" altLang="zh-TW" sz="2000" dirty="0" err="1" smtClean="0">
                <a:solidFill>
                  <a:schemeClr val="tx1"/>
                </a:solidFill>
                <a:ea typeface="標楷體" pitchFamily="65" charset="-120"/>
              </a:rPr>
              <a:t>i</a:t>
            </a:r>
            <a:r>
              <a:rPr lang="en-US" altLang="zh-TW" sz="2000" dirty="0" smtClean="0">
                <a:solidFill>
                  <a:schemeClr val="tx1"/>
                </a:solidFill>
                <a:ea typeface="標楷體" pitchFamily="65" charset="-120"/>
              </a:rPr>
              <a:t>=</a:t>
            </a:r>
            <a:r>
              <a:rPr lang="en-US" altLang="zh-TW" sz="2000" dirty="0" err="1" smtClean="0">
                <a:solidFill>
                  <a:schemeClr val="tx1"/>
                </a:solidFill>
                <a:ea typeface="標楷體" pitchFamily="65" charset="-120"/>
              </a:rPr>
              <a:t>i+increment</a:t>
            </a:r>
            <a:r>
              <a:rPr lang="en-US" altLang="zh-TW" sz="2000" dirty="0" smtClean="0">
                <a:solidFill>
                  <a:schemeClr val="tx1"/>
                </a:solidFill>
                <a:ea typeface="標楷體" pitchFamily="65" charset="-120"/>
              </a:rPr>
              <a:t>;)</a:t>
            </a:r>
          </a:p>
          <a:p>
            <a:pPr eaLnBrk="1" hangingPunct="1">
              <a:lnSpc>
                <a:spcPct val="80000"/>
              </a:lnSpc>
              <a:buFont typeface="Wingdings" pitchFamily="2" charset="2"/>
              <a:buNone/>
              <a:defRPr/>
            </a:pPr>
            <a:r>
              <a:rPr lang="en-US" altLang="zh-TW" sz="2000" dirty="0" smtClean="0">
                <a:solidFill>
                  <a:schemeClr val="tx1"/>
                </a:solidFill>
                <a:ea typeface="標楷體" pitchFamily="65" charset="-120"/>
              </a:rPr>
              <a:t>		for (</a:t>
            </a:r>
            <a:r>
              <a:rPr lang="en-US" altLang="zh-TW" sz="2000" dirty="0" err="1" smtClean="0">
                <a:solidFill>
                  <a:schemeClr val="tx1"/>
                </a:solidFill>
                <a:ea typeface="標楷體" pitchFamily="65" charset="-120"/>
              </a:rPr>
              <a:t>int</a:t>
            </a:r>
            <a:r>
              <a:rPr lang="en-US" altLang="zh-TW" sz="2000" dirty="0" smtClean="0">
                <a:solidFill>
                  <a:schemeClr val="tx1"/>
                </a:solidFill>
                <a:ea typeface="標楷體" pitchFamily="65" charset="-120"/>
              </a:rPr>
              <a:t> j=</a:t>
            </a:r>
            <a:r>
              <a:rPr lang="en-US" altLang="zh-TW" sz="2000" dirty="0" err="1" smtClean="0">
                <a:solidFill>
                  <a:schemeClr val="tx1"/>
                </a:solidFill>
                <a:ea typeface="標楷體" pitchFamily="65" charset="-120"/>
              </a:rPr>
              <a:t>i</a:t>
            </a:r>
            <a:r>
              <a:rPr lang="en-US" altLang="zh-TW" sz="2000" dirty="0" smtClean="0">
                <a:solidFill>
                  <a:schemeClr val="tx1"/>
                </a:solidFill>
                <a:ea typeface="標楷體" pitchFamily="65" charset="-120"/>
              </a:rPr>
              <a:t>; j&gt;=k+1; j=j-increment;)</a:t>
            </a:r>
          </a:p>
          <a:p>
            <a:pPr eaLnBrk="1" hangingPunct="1">
              <a:lnSpc>
                <a:spcPct val="80000"/>
              </a:lnSpc>
              <a:buFont typeface="Wingdings" pitchFamily="2" charset="2"/>
              <a:buNone/>
              <a:defRPr/>
            </a:pPr>
            <a:r>
              <a:rPr lang="en-US" altLang="zh-TW" sz="2000" dirty="0" smtClean="0">
                <a:solidFill>
                  <a:schemeClr val="tx1"/>
                </a:solidFill>
                <a:ea typeface="標楷體" pitchFamily="65" charset="-120"/>
              </a:rPr>
              <a:t>    	    if (array[j]&lt;array[j-increment]) swap(j,j-1);</a:t>
            </a:r>
            <a:endParaRPr lang="zh-TW" altLang="en-US" sz="2000" dirty="0" smtClean="0">
              <a:solidFill>
                <a:schemeClr val="tx1"/>
              </a:solidFill>
              <a:ea typeface="標楷體" pitchFamily="65" charset="-120"/>
            </a:endParaRPr>
          </a:p>
          <a:p>
            <a:pPr eaLnBrk="1" hangingPunct="1">
              <a:lnSpc>
                <a:spcPct val="80000"/>
              </a:lnSpc>
              <a:buFont typeface="Wingdings" pitchFamily="2" charset="2"/>
              <a:buNone/>
              <a:defRPr/>
            </a:pPr>
            <a:r>
              <a:rPr lang="zh-TW" altLang="en-US" sz="2000" dirty="0" smtClean="0">
                <a:solidFill>
                  <a:schemeClr val="tx1"/>
                </a:solidFill>
                <a:ea typeface="標楷體" pitchFamily="65" charset="-120"/>
              </a:rPr>
              <a:t>	 	   </a:t>
            </a:r>
            <a:r>
              <a:rPr lang="en-US" altLang="zh-TW" sz="2000" dirty="0" smtClean="0">
                <a:solidFill>
                  <a:schemeClr val="tx1"/>
                </a:solidFill>
                <a:ea typeface="標楷體" pitchFamily="65" charset="-120"/>
              </a:rPr>
              <a:t> else break; </a:t>
            </a:r>
          </a:p>
          <a:p>
            <a:pPr eaLnBrk="1" hangingPunct="1">
              <a:lnSpc>
                <a:spcPct val="80000"/>
              </a:lnSpc>
              <a:buFont typeface="Wingdings" pitchFamily="2" charset="2"/>
              <a:buNone/>
              <a:defRPr/>
            </a:pPr>
            <a:r>
              <a:rPr lang="en-US" altLang="zh-TW" sz="2000" dirty="0" smtClean="0">
                <a:solidFill>
                  <a:srgbClr val="FF0000"/>
                </a:solidFill>
                <a:ea typeface="標楷體" pitchFamily="65" charset="-120"/>
              </a:rPr>
              <a:t> </a:t>
            </a:r>
          </a:p>
          <a:p>
            <a:pPr eaLnBrk="1" hangingPunct="1">
              <a:lnSpc>
                <a:spcPct val="80000"/>
              </a:lnSpc>
              <a:buFont typeface="Wingdings" pitchFamily="2" charset="2"/>
              <a:buNone/>
              <a:defRPr/>
            </a:pPr>
            <a:r>
              <a:rPr lang="en-US" altLang="zh-TW" sz="2000" dirty="0" smtClean="0">
                <a:solidFill>
                  <a:srgbClr val="FF0000"/>
                </a:solidFill>
                <a:ea typeface="標楷體" pitchFamily="65" charset="-120"/>
              </a:rPr>
              <a:t>if (increment &gt;=1) array=</a:t>
            </a:r>
            <a:r>
              <a:rPr lang="en-US" altLang="zh-TW" sz="2000" dirty="0" err="1" smtClean="0">
                <a:solidFill>
                  <a:srgbClr val="FF0000"/>
                </a:solidFill>
                <a:ea typeface="標楷體" pitchFamily="65" charset="-120"/>
              </a:rPr>
              <a:t>shellSort</a:t>
            </a:r>
            <a:r>
              <a:rPr lang="en-US" altLang="zh-TW" sz="2000" dirty="0" smtClean="0">
                <a:solidFill>
                  <a:srgbClr val="FF0000"/>
                </a:solidFill>
                <a:ea typeface="標楷體" pitchFamily="65" charset="-120"/>
              </a:rPr>
              <a:t>(increment/2);</a:t>
            </a:r>
          </a:p>
          <a:p>
            <a:pPr eaLnBrk="1" hangingPunct="1">
              <a:lnSpc>
                <a:spcPct val="80000"/>
              </a:lnSpc>
              <a:buFont typeface="Wingdings" pitchFamily="2" charset="2"/>
              <a:buNone/>
              <a:defRPr/>
            </a:pPr>
            <a:r>
              <a:rPr lang="en-US" altLang="zh-TW" sz="2000" dirty="0" smtClean="0">
                <a:solidFill>
                  <a:srgbClr val="FF0000"/>
                </a:solidFill>
                <a:ea typeface="標楷體" pitchFamily="65" charset="-120"/>
              </a:rPr>
              <a:t>return array;</a:t>
            </a:r>
          </a:p>
          <a:p>
            <a:pPr eaLnBrk="1" hangingPunct="1">
              <a:lnSpc>
                <a:spcPct val="80000"/>
              </a:lnSpc>
              <a:buFont typeface="Wingdings" pitchFamily="2" charset="2"/>
              <a:buNone/>
              <a:defRPr/>
            </a:pPr>
            <a:r>
              <a:rPr lang="en-US" altLang="zh-TW" sz="2000" dirty="0" smtClean="0">
                <a:solidFill>
                  <a:srgbClr val="FF0000"/>
                </a:solidFill>
                <a:ea typeface="標楷體" pitchFamily="65" charset="-120"/>
              </a:rPr>
              <a:t>}</a:t>
            </a:r>
            <a:r>
              <a:rPr lang="en-US" altLang="zh-TW" sz="2000" dirty="0" smtClean="0">
                <a:solidFill>
                  <a:srgbClr val="FF0000"/>
                </a:solidFill>
              </a:rPr>
              <a:t>	</a:t>
            </a:r>
            <a:endParaRPr lang="zh-TW" altLang="en-US" sz="2000" dirty="0" smtClean="0">
              <a:solidFill>
                <a:srgbClr val="FF0000"/>
              </a:solidFill>
            </a:endParaRPr>
          </a:p>
        </p:txBody>
      </p:sp>
    </p:spTree>
    <p:extLst>
      <p:ext uri="{BB962C8B-B14F-4D97-AF65-F5344CB8AC3E}">
        <p14:creationId xmlns:p14="http://schemas.microsoft.com/office/powerpoint/2010/main" val="1507010388"/>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pPr>
              <a:defRPr/>
            </a:pPr>
            <a:fld id="{4F2287A3-2BCB-470A-9308-73F247AE3442}" type="slidenum">
              <a:rPr lang="zh-TW" altLang="en-US" smtClean="0">
                <a:solidFill>
                  <a:schemeClr val="tx1"/>
                </a:solidFill>
              </a:rPr>
              <a:pPr>
                <a:defRPr/>
              </a:pPr>
              <a:t>499</a:t>
            </a:fld>
            <a:endParaRPr lang="en-US" altLang="zh-TW">
              <a:solidFill>
                <a:schemeClr val="tx1"/>
              </a:solidFill>
            </a:endParaRPr>
          </a:p>
        </p:txBody>
      </p:sp>
      <p:sp>
        <p:nvSpPr>
          <p:cNvPr id="328707" name="Rectangle 3"/>
          <p:cNvSpPr>
            <a:spLocks noGrp="1" noChangeArrowheads="1"/>
          </p:cNvSpPr>
          <p:nvPr>
            <p:ph sz="quarter" idx="4294967295"/>
          </p:nvPr>
        </p:nvSpPr>
        <p:spPr>
          <a:xfrm>
            <a:off x="609600" y="1"/>
            <a:ext cx="10972800" cy="6130925"/>
          </a:xfrm>
          <a:prstGeom prst="rect">
            <a:avLst/>
          </a:prstGeom>
        </p:spPr>
        <p:txBody>
          <a:bodyPr/>
          <a:lstStyle/>
          <a:p>
            <a:pPr eaLnBrk="1" hangingPunct="1">
              <a:buFont typeface="Wingdings" pitchFamily="2" charset="2"/>
              <a:buNone/>
              <a:defRPr/>
            </a:pPr>
            <a:r>
              <a:rPr lang="zh-TW" altLang="en-US" sz="6000" dirty="0" smtClean="0">
                <a:solidFill>
                  <a:schemeClr val="tx1"/>
                </a:solidFill>
                <a:ea typeface="標楷體" pitchFamily="65" charset="-120"/>
              </a:rPr>
              <a:t>       </a:t>
            </a:r>
            <a:endParaRPr lang="zh-TW" altLang="en-US" sz="8000" dirty="0" smtClean="0">
              <a:solidFill>
                <a:schemeClr val="tx1"/>
              </a:solidFill>
              <a:ea typeface="標楷體" pitchFamily="65" charset="-120"/>
            </a:endParaRPr>
          </a:p>
          <a:p>
            <a:pPr eaLnBrk="1" hangingPunct="1">
              <a:buFont typeface="Wingdings" pitchFamily="2" charset="2"/>
              <a:buNone/>
              <a:defRPr/>
            </a:pPr>
            <a:r>
              <a:rPr lang="zh-TW" altLang="en-US" sz="17000" dirty="0" smtClean="0">
                <a:solidFill>
                  <a:schemeClr val="tx1"/>
                </a:solidFill>
                <a:ea typeface="標楷體" pitchFamily="65" charset="-120"/>
              </a:rPr>
              <a:t>     </a:t>
            </a:r>
            <a:r>
              <a:rPr lang="zh-TW" altLang="en-US" sz="20000" dirty="0" smtClean="0">
                <a:solidFill>
                  <a:schemeClr val="tx1"/>
                </a:solidFill>
                <a:ea typeface="標楷體" pitchFamily="65" charset="-120"/>
              </a:rPr>
              <a:t>附錄</a:t>
            </a:r>
          </a:p>
        </p:txBody>
      </p:sp>
    </p:spTree>
    <p:extLst>
      <p:ext uri="{BB962C8B-B14F-4D97-AF65-F5344CB8AC3E}">
        <p14:creationId xmlns:p14="http://schemas.microsoft.com/office/powerpoint/2010/main" val="3970152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7A884D6-233B-4577-A310-FF10139C0362}" type="slidenum">
              <a:rPr lang="zh-TW" altLang="en-US" smtClean="0"/>
              <a:pPr>
                <a:defRPr/>
              </a:pPr>
              <a:t>5</a:t>
            </a:fld>
            <a:endParaRPr lang="en-US" altLang="zh-TW"/>
          </a:p>
        </p:txBody>
      </p:sp>
      <p:sp>
        <p:nvSpPr>
          <p:cNvPr id="2" name="標題 1"/>
          <p:cNvSpPr>
            <a:spLocks noGrp="1"/>
          </p:cNvSpPr>
          <p:nvPr>
            <p:ph type="title"/>
          </p:nvPr>
        </p:nvSpPr>
        <p:spPr>
          <a:xfrm>
            <a:off x="609600" y="347472"/>
            <a:ext cx="10972800" cy="1252728"/>
          </a:xfrm>
        </p:spPr>
        <p:txBody>
          <a:bodyPr/>
          <a:lstStyle/>
          <a:p>
            <a:pPr>
              <a:defRPr/>
            </a:pPr>
            <a:r>
              <a:rPr lang="zh-TW" altLang="en-US" sz="9600" dirty="0" smtClean="0">
                <a:solidFill>
                  <a:schemeClr val="tx1"/>
                </a:solidFill>
                <a:latin typeface="細明體" pitchFamily="49" charset="-120"/>
                <a:ea typeface="細明體" pitchFamily="49" charset="-120"/>
              </a:rPr>
              <a:t>敏捷方法苗圃 </a:t>
            </a:r>
            <a:endParaRPr lang="zh-TW" altLang="en-US" sz="9600" dirty="0">
              <a:solidFill>
                <a:schemeClr val="tx1"/>
              </a:solidFill>
            </a:endParaRPr>
          </a:p>
        </p:txBody>
      </p:sp>
      <p:sp>
        <p:nvSpPr>
          <p:cNvPr id="3" name="內容版面配置區 2"/>
          <p:cNvSpPr>
            <a:spLocks noGrp="1"/>
          </p:cNvSpPr>
          <p:nvPr>
            <p:ph sz="quarter" idx="4294967295"/>
          </p:nvPr>
        </p:nvSpPr>
        <p:spPr>
          <a:xfrm>
            <a:off x="1524000" y="1930400"/>
            <a:ext cx="9677400" cy="3610864"/>
          </a:xfrm>
          <a:prstGeom prst="rect">
            <a:avLst/>
          </a:prstGeom>
        </p:spPr>
        <p:txBody>
          <a:bodyPr>
            <a:normAutofit fontScale="25000" lnSpcReduction="20000"/>
          </a:bodyPr>
          <a:lstStyle/>
          <a:p>
            <a:pPr>
              <a:buFont typeface="Wingdings" pitchFamily="2" charset="2"/>
              <a:buNone/>
              <a:defRPr/>
            </a:pPr>
            <a:r>
              <a:rPr lang="zh-TW" altLang="en-US" sz="13500" dirty="0" smtClean="0">
                <a:solidFill>
                  <a:schemeClr val="tx1"/>
                </a:solidFill>
                <a:latin typeface="標楷體" pitchFamily="65" charset="-120"/>
                <a:ea typeface="標楷體" pitchFamily="65" charset="-120"/>
              </a:rPr>
              <a:t>     本網站座落於</a:t>
            </a:r>
            <a:r>
              <a:rPr lang="en-US" altLang="zh-TW" sz="135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13500" dirty="0" smtClean="0">
                <a:solidFill>
                  <a:schemeClr val="tx1"/>
                </a:solidFill>
                <a:latin typeface="標楷體" pitchFamily="65" charset="-120"/>
                <a:ea typeface="標楷體" pitchFamily="65" charset="-120"/>
              </a:rPr>
              <a:t>     </a:t>
            </a:r>
            <a:r>
              <a:rPr lang="en-US" altLang="zh-TW" sz="13500" dirty="0" smtClean="0">
                <a:solidFill>
                  <a:schemeClr val="tx1"/>
                </a:solidFill>
                <a:latin typeface="標楷體" pitchFamily="65" charset="-120"/>
                <a:ea typeface="標楷體" pitchFamily="65" charset="-120"/>
                <a:hlinkClick r:id="rId3"/>
              </a:rPr>
              <a:t>www.AgileMethod.csie.ncu.edu.tw</a:t>
            </a:r>
            <a:endParaRPr lang="en-US" altLang="zh-TW" sz="135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135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13500" dirty="0" smtClean="0">
                <a:solidFill>
                  <a:schemeClr val="tx1"/>
                </a:solidFill>
                <a:latin typeface="標楷體" pitchFamily="65" charset="-120"/>
                <a:ea typeface="標楷體" pitchFamily="65" charset="-120"/>
              </a:rPr>
              <a:t>  有研討會投影片、</a:t>
            </a:r>
            <a:r>
              <a:rPr lang="en-US" altLang="zh-TW" sz="13500" dirty="0" err="1" smtClean="0">
                <a:solidFill>
                  <a:schemeClr val="tx1"/>
                </a:solidFill>
                <a:latin typeface="微軟正黑體" pitchFamily="34" charset="-120"/>
                <a:ea typeface="微軟正黑體" pitchFamily="34" charset="-120"/>
              </a:rPr>
              <a:t>最新</a:t>
            </a:r>
            <a:r>
              <a:rPr lang="zh-TW" altLang="en-US" sz="13500" dirty="0" smtClean="0">
                <a:solidFill>
                  <a:schemeClr val="tx1"/>
                </a:solidFill>
                <a:latin typeface="微軟正黑體" pitchFamily="34" charset="-120"/>
                <a:ea typeface="微軟正黑體" pitchFamily="34" charset="-120"/>
              </a:rPr>
              <a:t>上課教材 </a:t>
            </a:r>
            <a:r>
              <a:rPr lang="en-US" altLang="zh-TW" sz="13500" dirty="0" smtClean="0">
                <a:solidFill>
                  <a:schemeClr val="tx1"/>
                </a:solidFill>
                <a:latin typeface="標楷體" pitchFamily="65" charset="-120"/>
                <a:ea typeface="標楷體" pitchFamily="65" charset="-120"/>
              </a:rPr>
              <a:t>、</a:t>
            </a:r>
            <a:r>
              <a:rPr lang="zh-TW" altLang="en-US" sz="13500" dirty="0" smtClean="0">
                <a:solidFill>
                  <a:schemeClr val="tx1"/>
                </a:solidFill>
                <a:latin typeface="標楷體" pitchFamily="65" charset="-120"/>
                <a:ea typeface="標楷體" pitchFamily="65" charset="-120"/>
              </a:rPr>
              <a:t>實習教材</a:t>
            </a:r>
            <a:r>
              <a:rPr lang="en-US" altLang="zh-TW" sz="13500" dirty="0" smtClean="0">
                <a:solidFill>
                  <a:schemeClr val="tx1"/>
                </a:solidFill>
                <a:latin typeface="標楷體" pitchFamily="65" charset="-120"/>
                <a:ea typeface="標楷體" pitchFamily="65" charset="-120"/>
              </a:rPr>
              <a:t>、</a:t>
            </a:r>
            <a:r>
              <a:rPr lang="zh-TW" altLang="en-US" sz="13500" dirty="0" smtClean="0">
                <a:solidFill>
                  <a:schemeClr val="tx1"/>
                </a:solidFill>
                <a:latin typeface="標楷體" pitchFamily="65" charset="-120"/>
                <a:ea typeface="標楷體" pitchFamily="65" charset="-120"/>
              </a:rPr>
              <a:t>國外論文</a:t>
            </a:r>
            <a:r>
              <a:rPr lang="en-US" altLang="zh-TW" sz="13500" dirty="0" smtClean="0">
                <a:solidFill>
                  <a:schemeClr val="tx1"/>
                </a:solidFill>
                <a:latin typeface="標楷體" pitchFamily="65" charset="-120"/>
                <a:ea typeface="標楷體" pitchFamily="65" charset="-120"/>
              </a:rPr>
              <a:t>、</a:t>
            </a:r>
            <a:r>
              <a:rPr lang="zh-TW" altLang="en-US" sz="13500" dirty="0" smtClean="0">
                <a:solidFill>
                  <a:schemeClr val="tx1"/>
                </a:solidFill>
                <a:latin typeface="標楷體" pitchFamily="65" charset="-120"/>
                <a:ea typeface="標楷體" pitchFamily="65" charset="-120"/>
              </a:rPr>
              <a:t>產業體檢問卷、經驗心得，</a:t>
            </a:r>
            <a:endParaRPr lang="en-US" altLang="zh-TW" sz="135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135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13500" dirty="0" smtClean="0">
                <a:solidFill>
                  <a:schemeClr val="tx1"/>
                </a:solidFill>
                <a:latin typeface="標楷體" pitchFamily="65" charset="-120"/>
                <a:ea typeface="標楷體" pitchFamily="65" charset="-120"/>
              </a:rPr>
              <a:t>      有志開創新局之士 請鑑賞</a:t>
            </a:r>
            <a:r>
              <a:rPr lang="en-US" altLang="zh-TW" sz="13500" dirty="0" smtClean="0">
                <a:solidFill>
                  <a:schemeClr val="tx1"/>
                </a:solidFill>
                <a:latin typeface="標楷體" pitchFamily="65" charset="-120"/>
                <a:ea typeface="標楷體" pitchFamily="65" charset="-120"/>
              </a:rPr>
              <a:t>!</a:t>
            </a:r>
            <a:endParaRPr lang="zh-TW" altLang="en-US" sz="135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sz="4400" dirty="0" smtClean="0">
                <a:solidFill>
                  <a:schemeClr val="tx1"/>
                </a:solidFill>
                <a:latin typeface="標楷體" pitchFamily="65" charset="-120"/>
                <a:ea typeface="標楷體" pitchFamily="65" charset="-120"/>
              </a:rPr>
              <a:t>           </a:t>
            </a:r>
            <a:endParaRPr lang="en-US" altLang="zh-TW" sz="44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44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44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44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44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44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44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44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7294782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10000"/>
          </a:bodyPr>
          <a:lstStyle/>
          <a:p>
            <a:pPr marL="0" indent="0">
              <a:buNone/>
            </a:pPr>
            <a:r>
              <a:rPr lang="en-US" altLang="zh-TW"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荷蘭科學家 </a:t>
            </a:r>
            <a:r>
              <a:rPr lang="en-US" altLang="zh-TW" b="1" dirty="0" smtClean="0">
                <a:latin typeface="標楷體" pitchFamily="65" charset="-120"/>
                <a:ea typeface="標楷體" pitchFamily="65" charset="-120"/>
              </a:rPr>
              <a:t>Erik Meijer </a:t>
            </a:r>
            <a:r>
              <a:rPr lang="zh-TW" altLang="en-US" b="1" dirty="0" smtClean="0">
                <a:latin typeface="標楷體" pitchFamily="65" charset="-120"/>
                <a:ea typeface="標楷體" pitchFamily="65" charset="-120"/>
              </a:rPr>
              <a:t>在芬蘭的某會議上說</a:t>
            </a:r>
            <a:r>
              <a:rPr lang="en-US" altLang="zh-TW" b="1" dirty="0" smtClean="0">
                <a:latin typeface="標楷體" pitchFamily="65" charset="-120"/>
                <a:ea typeface="標楷體" pitchFamily="65" charset="-120"/>
              </a:rPr>
              <a:t>:</a:t>
            </a:r>
          </a:p>
          <a:p>
            <a:pPr marL="0" indent="0">
              <a:buNone/>
            </a:pPr>
            <a:r>
              <a:rPr lang="zh-TW" altLang="en-US" b="1" dirty="0" smtClean="0">
                <a:latin typeface="標楷體" pitchFamily="65" charset="-120"/>
                <a:ea typeface="標楷體" pitchFamily="65" charset="-120"/>
              </a:rPr>
              <a:t> </a:t>
            </a:r>
            <a:r>
              <a:rPr lang="en-US" altLang="zh-TW" b="1" dirty="0" smtClean="0">
                <a:latin typeface="標楷體" pitchFamily="65" charset="-120"/>
                <a:ea typeface="標楷體" pitchFamily="65" charset="-120"/>
              </a:rPr>
              <a:t>“Agile is a cancer that we have to eliminate from the industry.”</a:t>
            </a:r>
            <a:r>
              <a:rPr lang="zh-TW" altLang="en-US" b="1" dirty="0" smtClean="0">
                <a:latin typeface="標楷體" pitchFamily="65" charset="-120"/>
                <a:ea typeface="標楷體" pitchFamily="65" charset="-120"/>
              </a:rPr>
              <a:t> </a:t>
            </a:r>
            <a:endParaRPr lang="en-US" altLang="zh-TW" b="1" dirty="0" smtClean="0">
              <a:latin typeface="標楷體" pitchFamily="65" charset="-120"/>
              <a:ea typeface="標楷體" pitchFamily="65" charset="-120"/>
            </a:endParaRPr>
          </a:p>
          <a:p>
            <a:pPr marL="0" indent="0">
              <a:buNone/>
            </a:pPr>
            <a:r>
              <a:rPr lang="en-US" altLang="zh-TW" b="1" dirty="0">
                <a:latin typeface="標楷體" pitchFamily="65" charset="-120"/>
                <a:ea typeface="標楷體" pitchFamily="65" charset="-120"/>
              </a:rPr>
              <a:t> </a:t>
            </a:r>
            <a:r>
              <a:rPr lang="en-US" altLang="zh-TW" b="1" dirty="0" smtClean="0">
                <a:latin typeface="標楷體" pitchFamily="65" charset="-120"/>
                <a:ea typeface="標楷體" pitchFamily="65" charset="-120"/>
              </a:rPr>
              <a:t>“..</a:t>
            </a:r>
            <a:r>
              <a:rPr lang="en-US" altLang="zh-TW" b="1" dirty="0" smtClean="0">
                <a:solidFill>
                  <a:srgbClr val="C00000"/>
                </a:solidFill>
                <a:latin typeface="標楷體" pitchFamily="65" charset="-120"/>
                <a:ea typeface="標楷體" pitchFamily="65" charset="-120"/>
              </a:rPr>
              <a:t>enough of the stand-up meetings please, just WRITE SOME CODE</a:t>
            </a:r>
            <a:r>
              <a:rPr lang="en-US" altLang="zh-TW" b="1" dirty="0" smtClean="0">
                <a:latin typeface="標楷體" pitchFamily="65" charset="-120"/>
                <a:ea typeface="標楷體" pitchFamily="65" charset="-120"/>
              </a:rPr>
              <a:t>..”</a:t>
            </a:r>
          </a:p>
          <a:p>
            <a:pPr marL="0" indent="0">
              <a:buNone/>
            </a:pPr>
            <a:r>
              <a:rPr lang="en-US" altLang="zh-TW" b="1" dirty="0" smtClean="0">
                <a:latin typeface="標楷體" pitchFamily="65" charset="-120"/>
                <a:ea typeface="標楷體" pitchFamily="65" charset="-120"/>
              </a:rPr>
              <a:t>“we should move fast and break things”</a:t>
            </a:r>
          </a:p>
          <a:p>
            <a:pPr marL="0" indent="0">
              <a:buNone/>
            </a:pPr>
            <a:r>
              <a:rPr lang="zh-TW" altLang="en-US" b="1" dirty="0" smtClean="0">
                <a:latin typeface="標楷體" pitchFamily="65" charset="-120"/>
                <a:ea typeface="標楷體" pitchFamily="65" charset="-120"/>
              </a:rPr>
              <a:t>網站有</a:t>
            </a:r>
            <a:r>
              <a:rPr lang="en-US" altLang="zh-TW" b="1" dirty="0" smtClean="0">
                <a:latin typeface="標楷體" pitchFamily="65" charset="-120"/>
                <a:ea typeface="標楷體" pitchFamily="65" charset="-120"/>
              </a:rPr>
              <a:t>181</a:t>
            </a:r>
            <a:r>
              <a:rPr lang="zh-TW" altLang="en-US" b="1" dirty="0">
                <a:latin typeface="標楷體" pitchFamily="65" charset="-120"/>
                <a:ea typeface="標楷體" pitchFamily="65" charset="-120"/>
              </a:rPr>
              <a:t>則</a:t>
            </a:r>
            <a:r>
              <a:rPr lang="zh-TW" altLang="en-US" b="1" dirty="0" smtClean="0">
                <a:latin typeface="標楷體" pitchFamily="65" charset="-120"/>
                <a:ea typeface="標楷體" pitchFamily="65" charset="-120"/>
              </a:rPr>
              <a:t>留言 反應熱烈</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陳教授認為他指責的是最流行的 </a:t>
            </a:r>
            <a:r>
              <a:rPr lang="en-US" altLang="zh-TW" b="1" dirty="0" smtClean="0">
                <a:latin typeface="標楷體" pitchFamily="65" charset="-120"/>
                <a:ea typeface="標楷體" pitchFamily="65" charset="-120"/>
              </a:rPr>
              <a:t>SCRUM </a:t>
            </a:r>
            <a:r>
              <a:rPr lang="zh-TW" altLang="en-US" b="1" dirty="0" smtClean="0">
                <a:latin typeface="標楷體" pitchFamily="65" charset="-120"/>
                <a:ea typeface="標楷體" pitchFamily="65" charset="-120"/>
              </a:rPr>
              <a:t>而非我們倡導的 </a:t>
            </a:r>
            <a:r>
              <a:rPr lang="en-US" altLang="zh-TW" b="1" dirty="0" smtClean="0">
                <a:latin typeface="標楷體" pitchFamily="65" charset="-120"/>
                <a:ea typeface="標楷體" pitchFamily="65" charset="-120"/>
              </a:rPr>
              <a:t>XP </a:t>
            </a:r>
            <a:r>
              <a:rPr lang="zh-TW" altLang="en-US" b="1" dirty="0" smtClean="0">
                <a:latin typeface="標楷體" pitchFamily="65" charset="-120"/>
                <a:ea typeface="標楷體" pitchFamily="65" charset="-120"/>
              </a:rPr>
              <a:t>二者確有不同 這真是沉痛的控訴</a:t>
            </a:r>
            <a:endParaRPr lang="en-US" altLang="zh-TW" b="1" dirty="0" smtClean="0">
              <a:latin typeface="標楷體" pitchFamily="65" charset="-120"/>
              <a:ea typeface="標楷體" pitchFamily="65" charset="-120"/>
            </a:endParaRPr>
          </a:p>
          <a:p>
            <a:pPr marL="0" indent="0">
              <a:buNone/>
            </a:pPr>
            <a:endParaRPr lang="en-US" altLang="zh-TW" dirty="0" smtClean="0"/>
          </a:p>
          <a:p>
            <a:pPr marL="0" indent="0">
              <a:buNone/>
            </a:pPr>
            <a:r>
              <a:rPr lang="en-US" altLang="zh-TW" dirty="0" smtClean="0"/>
              <a:t>[posted on the web on 8 Jan 2015]</a:t>
            </a: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rPr>
              <a:t>Meijer: AGILE should be destroyed</a:t>
            </a:r>
            <a:endParaRPr lang="zh-TW" altLang="en-US" dirty="0">
              <a:solidFill>
                <a:schemeClr val="tx1"/>
              </a:solidFill>
            </a:endParaRPr>
          </a:p>
        </p:txBody>
      </p:sp>
    </p:spTree>
    <p:extLst>
      <p:ext uri="{BB962C8B-B14F-4D97-AF65-F5344CB8AC3E}">
        <p14:creationId xmlns:p14="http://schemas.microsoft.com/office/powerpoint/2010/main" val="1605405983"/>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SCRUM</a:t>
            </a:r>
            <a:endParaRPr lang="zh-TW" altLang="en-US" dirty="0">
              <a:solidFill>
                <a:schemeClr val="tx1"/>
              </a:solidFill>
            </a:endParaRPr>
          </a:p>
        </p:txBody>
      </p:sp>
      <p:sp>
        <p:nvSpPr>
          <p:cNvPr id="3" name="文字版面配置區 2"/>
          <p:cNvSpPr>
            <a:spLocks noGrp="1"/>
          </p:cNvSpPr>
          <p:nvPr>
            <p:ph type="body" sz="half" idx="1"/>
          </p:nvPr>
        </p:nvSpPr>
        <p:spPr>
          <a:xfrm>
            <a:off x="609601" y="1600201"/>
            <a:ext cx="10479617" cy="4530725"/>
          </a:xfrm>
        </p:spPr>
        <p:txBody>
          <a:bodyPr/>
          <a:lstStyle/>
          <a:p>
            <a:pPr>
              <a:defRPr/>
            </a:pPr>
            <a:r>
              <a:rPr lang="en-US" altLang="zh-TW" dirty="0" smtClean="0">
                <a:solidFill>
                  <a:schemeClr val="tx1"/>
                </a:solidFill>
                <a:latin typeface="標楷體" pitchFamily="65" charset="-120"/>
                <a:ea typeface="標楷體" pitchFamily="65" charset="-120"/>
              </a:rPr>
              <a:t>SCRUM</a:t>
            </a:r>
            <a:r>
              <a:rPr lang="zh-TW" altLang="en-US" dirty="0" smtClean="0">
                <a:solidFill>
                  <a:schemeClr val="tx1"/>
                </a:solidFill>
                <a:latin typeface="標楷體" pitchFamily="65" charset="-120"/>
                <a:ea typeface="標楷體" pitchFamily="65" charset="-120"/>
              </a:rPr>
              <a:t>屬敏捷管理法 與</a:t>
            </a:r>
            <a:r>
              <a:rPr lang="en-US" altLang="zh-TW" dirty="0" smtClean="0">
                <a:solidFill>
                  <a:schemeClr val="tx1"/>
                </a:solidFill>
                <a:latin typeface="標楷體" pitchFamily="65" charset="-120"/>
                <a:ea typeface="標楷體" pitchFamily="65" charset="-120"/>
              </a:rPr>
              <a:t>XP</a:t>
            </a:r>
            <a:r>
              <a:rPr lang="zh-TW" altLang="en-US" dirty="0" smtClean="0">
                <a:solidFill>
                  <a:schemeClr val="tx1"/>
                </a:solidFill>
                <a:latin typeface="標楷體" pitchFamily="65" charset="-120"/>
                <a:ea typeface="標楷體" pitchFamily="65" charset="-120"/>
              </a:rPr>
              <a:t>敏捷工程法 可搭配互補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前者專案管理 後者開發實務</a:t>
            </a:r>
            <a:r>
              <a:rPr lang="en-US" altLang="zh-TW" dirty="0" smtClean="0">
                <a:solidFill>
                  <a:schemeClr val="tx1"/>
                </a:solidFill>
                <a:latin typeface="標楷體" pitchFamily="65" charset="-120"/>
                <a:ea typeface="標楷體" pitchFamily="65" charset="-120"/>
              </a:rPr>
              <a:t>)</a:t>
            </a:r>
          </a:p>
          <a:p>
            <a:pPr>
              <a:defRPr/>
            </a:pPr>
            <a:r>
              <a:rPr lang="zh-TW" altLang="en-US" dirty="0" smtClean="0">
                <a:solidFill>
                  <a:schemeClr val="tx1"/>
                </a:solidFill>
                <a:latin typeface="標楷體" pitchFamily="65" charset="-120"/>
                <a:ea typeface="標楷體" pitchFamily="65" charset="-120"/>
              </a:rPr>
              <a:t>敏捷大師 </a:t>
            </a:r>
            <a:r>
              <a:rPr lang="en-US" altLang="zh-TW" dirty="0" smtClean="0">
                <a:solidFill>
                  <a:schemeClr val="tx1"/>
                </a:solidFill>
                <a:latin typeface="標楷體" pitchFamily="65" charset="-120"/>
                <a:ea typeface="標楷體" pitchFamily="65" charset="-120"/>
              </a:rPr>
              <a:t>Ron Jefferies </a:t>
            </a:r>
            <a:r>
              <a:rPr lang="zh-TW" altLang="en-US" dirty="0" smtClean="0">
                <a:solidFill>
                  <a:schemeClr val="tx1"/>
                </a:solidFill>
                <a:latin typeface="標楷體" pitchFamily="65" charset="-120"/>
                <a:ea typeface="標楷體" pitchFamily="65" charset="-120"/>
              </a:rPr>
              <a:t>以風趣翔實的筆觸  藉與 </a:t>
            </a:r>
            <a:r>
              <a:rPr lang="en-US" altLang="zh-TW" dirty="0" smtClean="0">
                <a:solidFill>
                  <a:schemeClr val="tx1"/>
                </a:solidFill>
                <a:latin typeface="標楷體" pitchFamily="65" charset="-120"/>
                <a:ea typeface="標楷體" pitchFamily="65" charset="-120"/>
              </a:rPr>
              <a:t>Kate </a:t>
            </a:r>
            <a:r>
              <a:rPr lang="en-US" altLang="zh-TW" dirty="0" err="1" smtClean="0">
                <a:solidFill>
                  <a:schemeClr val="tx1"/>
                </a:solidFill>
                <a:latin typeface="標楷體" pitchFamily="65" charset="-120"/>
                <a:ea typeface="標楷體" pitchFamily="65" charset="-120"/>
              </a:rPr>
              <a:t>Oneal</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的對談 清楚闡釋</a:t>
            </a:r>
            <a:r>
              <a:rPr lang="en-US" altLang="zh-TW" dirty="0" smtClean="0">
                <a:solidFill>
                  <a:schemeClr val="tx1"/>
                </a:solidFill>
                <a:latin typeface="標楷體" pitchFamily="65" charset="-120"/>
                <a:ea typeface="標楷體" pitchFamily="65" charset="-120"/>
              </a:rPr>
              <a:t>SCRUM * </a:t>
            </a:r>
          </a:p>
          <a:p>
            <a:pPr>
              <a:defRPr/>
            </a:pPr>
            <a:r>
              <a:rPr lang="zh-TW" altLang="en-US" dirty="0" smtClean="0">
                <a:solidFill>
                  <a:schemeClr val="tx1"/>
                </a:solidFill>
                <a:latin typeface="標楷體" pitchFamily="65" charset="-120"/>
                <a:ea typeface="標楷體" pitchFamily="65" charset="-120"/>
              </a:rPr>
              <a:t>下面簡單摘要之</a:t>
            </a:r>
            <a:endParaRPr lang="en-US" altLang="zh-TW" dirty="0" smtClean="0">
              <a:solidFill>
                <a:schemeClr val="tx1"/>
              </a:solidFill>
              <a:latin typeface="標楷體" pitchFamily="65" charset="-120"/>
              <a:ea typeface="標楷體" pitchFamily="65" charset="-120"/>
            </a:endParaRPr>
          </a:p>
          <a:p>
            <a:pPr>
              <a:defRPr/>
            </a:pPr>
            <a:endParaRPr lang="en-US" altLang="zh-TW" dirty="0" smtClean="0">
              <a:solidFill>
                <a:schemeClr val="tx1"/>
              </a:solidFill>
            </a:endParaRPr>
          </a:p>
          <a:p>
            <a:pPr>
              <a:buFont typeface="Wingdings" pitchFamily="2" charset="2"/>
              <a:buNone/>
              <a:defRPr/>
            </a:pPr>
            <a:r>
              <a:rPr lang="en-US" altLang="zh-TW" sz="2800" dirty="0" smtClean="0">
                <a:solidFill>
                  <a:schemeClr val="tx1"/>
                </a:solidFill>
              </a:rPr>
              <a:t>* Kate </a:t>
            </a:r>
            <a:r>
              <a:rPr lang="en-US" altLang="zh-TW" sz="2800" dirty="0" err="1" smtClean="0">
                <a:solidFill>
                  <a:schemeClr val="tx1"/>
                </a:solidFill>
              </a:rPr>
              <a:t>Oneal</a:t>
            </a:r>
            <a:r>
              <a:rPr lang="en-US" altLang="zh-TW" sz="2800" dirty="0" smtClean="0">
                <a:solidFill>
                  <a:schemeClr val="tx1"/>
                </a:solidFill>
              </a:rPr>
              <a:t>: What is SCRUM? at XProgramming.com,</a:t>
            </a:r>
          </a:p>
          <a:p>
            <a:pPr>
              <a:buFont typeface="Wingdings" pitchFamily="2" charset="2"/>
              <a:buNone/>
              <a:defRPr/>
            </a:pPr>
            <a:r>
              <a:rPr lang="en-US" altLang="zh-TW" sz="2800" dirty="0" smtClean="0">
                <a:solidFill>
                  <a:schemeClr val="tx1"/>
                </a:solidFill>
              </a:rPr>
              <a:t>  Oct</a:t>
            </a:r>
            <a:r>
              <a:rPr lang="en-US" altLang="zh-TW" sz="2800" dirty="0">
                <a:solidFill>
                  <a:schemeClr val="tx1"/>
                </a:solidFill>
              </a:rPr>
              <a:t>. 29, </a:t>
            </a:r>
            <a:r>
              <a:rPr lang="en-US" altLang="zh-TW" sz="2800" dirty="0" smtClean="0">
                <a:solidFill>
                  <a:schemeClr val="tx1"/>
                </a:solidFill>
              </a:rPr>
              <a:t>2011.</a:t>
            </a:r>
            <a:endParaRPr lang="zh-TW" altLang="en-US" sz="2800"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C1A1B002-C13A-43CF-98C1-64C0E923F64F}" type="slidenum">
              <a:rPr lang="zh-TW" altLang="en-US" smtClean="0">
                <a:solidFill>
                  <a:schemeClr val="tx1"/>
                </a:solidFill>
              </a:rPr>
              <a:pPr>
                <a:defRPr/>
              </a:pPr>
              <a:t>500</a:t>
            </a:fld>
            <a:endParaRPr lang="en-US" altLang="zh-TW">
              <a:solidFill>
                <a:schemeClr val="tx1"/>
              </a:solidFill>
            </a:endParaRPr>
          </a:p>
        </p:txBody>
      </p:sp>
    </p:spTree>
    <p:extLst>
      <p:ext uri="{BB962C8B-B14F-4D97-AF65-F5344CB8AC3E}">
        <p14:creationId xmlns:p14="http://schemas.microsoft.com/office/powerpoint/2010/main" val="3117443233"/>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SCRUM </a:t>
            </a:r>
            <a:r>
              <a:rPr lang="zh-TW" altLang="en-US" dirty="0" smtClean="0">
                <a:solidFill>
                  <a:schemeClr val="tx1"/>
                </a:solidFill>
                <a:latin typeface="標楷體" pitchFamily="65" charset="-120"/>
                <a:ea typeface="標楷體" pitchFamily="65" charset="-120"/>
              </a:rPr>
              <a:t>要身體力行</a:t>
            </a:r>
            <a:endParaRPr lang="zh-TW" altLang="en-US" dirty="0">
              <a:solidFill>
                <a:schemeClr val="tx1"/>
              </a:solidFill>
              <a:latin typeface="標楷體" pitchFamily="65" charset="-120"/>
              <a:ea typeface="標楷體" pitchFamily="65" charset="-120"/>
            </a:endParaRPr>
          </a:p>
        </p:txBody>
      </p:sp>
      <p:sp>
        <p:nvSpPr>
          <p:cNvPr id="3" name="文字版面配置區 2"/>
          <p:cNvSpPr>
            <a:spLocks noGrp="1"/>
          </p:cNvSpPr>
          <p:nvPr>
            <p:ph type="body" sz="half" idx="1"/>
          </p:nvPr>
        </p:nvSpPr>
        <p:spPr>
          <a:xfrm>
            <a:off x="609601" y="1600201"/>
            <a:ext cx="10479617" cy="4530725"/>
          </a:xfrm>
        </p:spPr>
        <p:txBody>
          <a:bodyPr/>
          <a:lstStyle/>
          <a:p>
            <a:pPr>
              <a:buFont typeface="Wingdings" pitchFamily="2" charset="2"/>
              <a:buNone/>
              <a:defRPr/>
            </a:pPr>
            <a:r>
              <a:rPr lang="zh-TW" altLang="en-US" dirty="0" smtClean="0">
                <a:solidFill>
                  <a:schemeClr val="tx1"/>
                </a:solidFill>
              </a:rPr>
              <a:t>     </a:t>
            </a:r>
            <a:r>
              <a:rPr lang="en-US" altLang="zh-TW" sz="3600" dirty="0" smtClean="0">
                <a:solidFill>
                  <a:schemeClr val="tx1"/>
                </a:solidFill>
              </a:rPr>
              <a:t>A diet won’t help people lose weight if they don’t live by it.</a:t>
            </a:r>
          </a:p>
          <a:p>
            <a:pPr>
              <a:buFont typeface="Wingdings" pitchFamily="2" charset="2"/>
              <a:buNone/>
              <a:defRPr/>
            </a:pPr>
            <a:endParaRPr lang="en-US" altLang="zh-TW" sz="3600" dirty="0" smtClean="0">
              <a:solidFill>
                <a:schemeClr val="tx1"/>
              </a:solidFill>
            </a:endParaRPr>
          </a:p>
          <a:p>
            <a:pPr>
              <a:buFont typeface="Wingdings" pitchFamily="2" charset="2"/>
              <a:buNone/>
              <a:defRPr/>
            </a:pPr>
            <a:r>
              <a:rPr lang="zh-TW" altLang="en-US" sz="3600" dirty="0" smtClean="0">
                <a:solidFill>
                  <a:schemeClr val="tx1"/>
                </a:solidFill>
              </a:rPr>
              <a:t>     </a:t>
            </a:r>
            <a:r>
              <a:rPr lang="en-US" altLang="zh-TW" sz="3600" dirty="0" smtClean="0">
                <a:solidFill>
                  <a:schemeClr val="tx1"/>
                </a:solidFill>
              </a:rPr>
              <a:t>SCRUM</a:t>
            </a:r>
            <a:r>
              <a:rPr lang="zh-TW" altLang="en-US" sz="3600" dirty="0" smtClean="0">
                <a:solidFill>
                  <a:schemeClr val="tx1"/>
                </a:solidFill>
              </a:rPr>
              <a:t> </a:t>
            </a:r>
            <a:r>
              <a:rPr lang="en-US" altLang="zh-TW" sz="3600" dirty="0" smtClean="0">
                <a:solidFill>
                  <a:schemeClr val="tx1"/>
                </a:solidFill>
              </a:rPr>
              <a:t>is a style for building products. A SCRUM team will be in a position to </a:t>
            </a:r>
            <a:r>
              <a:rPr lang="en-US" altLang="zh-TW" sz="3600" b="1" dirty="0" smtClean="0">
                <a:solidFill>
                  <a:schemeClr val="tx1"/>
                </a:solidFill>
              </a:rPr>
              <a:t>improve</a:t>
            </a:r>
            <a:r>
              <a:rPr lang="en-US" altLang="zh-TW" sz="3600" dirty="0" smtClean="0">
                <a:solidFill>
                  <a:schemeClr val="tx1"/>
                </a:solidFill>
              </a:rPr>
              <a:t>. </a:t>
            </a:r>
            <a:endParaRPr lang="zh-TW" altLang="en-US" sz="3600"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1B500C16-B336-4537-898A-E49C8C8773DC}" type="slidenum">
              <a:rPr lang="zh-TW" altLang="en-US" smtClean="0">
                <a:solidFill>
                  <a:schemeClr val="tx1"/>
                </a:solidFill>
              </a:rPr>
              <a:pPr>
                <a:defRPr/>
              </a:pPr>
              <a:t>501</a:t>
            </a:fld>
            <a:endParaRPr lang="en-US" altLang="zh-TW">
              <a:solidFill>
                <a:schemeClr val="tx1"/>
              </a:solidFill>
            </a:endParaRPr>
          </a:p>
        </p:txBody>
      </p:sp>
    </p:spTree>
    <p:extLst>
      <p:ext uri="{BB962C8B-B14F-4D97-AF65-F5344CB8AC3E}">
        <p14:creationId xmlns:p14="http://schemas.microsoft.com/office/powerpoint/2010/main" val="4154597305"/>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SCRUM 343</a:t>
            </a:r>
            <a:endParaRPr lang="zh-TW" altLang="en-US" dirty="0">
              <a:solidFill>
                <a:schemeClr val="tx1"/>
              </a:solidFill>
            </a:endParaRPr>
          </a:p>
        </p:txBody>
      </p:sp>
      <p:sp>
        <p:nvSpPr>
          <p:cNvPr id="3" name="文字版面配置區 2"/>
          <p:cNvSpPr>
            <a:spLocks noGrp="1"/>
          </p:cNvSpPr>
          <p:nvPr>
            <p:ph type="body" sz="half" idx="1"/>
          </p:nvPr>
        </p:nvSpPr>
        <p:spPr>
          <a:xfrm>
            <a:off x="609600" y="1700213"/>
            <a:ext cx="11150600" cy="4033837"/>
          </a:xfrm>
        </p:spPr>
        <p:txBody>
          <a:bodyPr/>
          <a:lstStyle/>
          <a:p>
            <a:pPr>
              <a:buFont typeface="Wingdings" pitchFamily="2" charset="2"/>
              <a:buNone/>
              <a:defRPr/>
            </a:pPr>
            <a:r>
              <a:rPr lang="en-US" altLang="zh-TW" sz="4000" dirty="0" smtClean="0">
                <a:solidFill>
                  <a:schemeClr val="tx1"/>
                </a:solidFill>
              </a:rPr>
              <a:t>      There are:</a:t>
            </a:r>
          </a:p>
          <a:p>
            <a:pPr>
              <a:defRPr/>
            </a:pPr>
            <a:r>
              <a:rPr lang="en-US" altLang="zh-TW" sz="4000" dirty="0" smtClean="0">
                <a:solidFill>
                  <a:schemeClr val="tx1"/>
                </a:solidFill>
              </a:rPr>
              <a:t>         3 roles</a:t>
            </a:r>
          </a:p>
          <a:p>
            <a:pPr>
              <a:defRPr/>
            </a:pPr>
            <a:r>
              <a:rPr lang="en-US" altLang="zh-TW" sz="4000" dirty="0" smtClean="0">
                <a:solidFill>
                  <a:schemeClr val="tx1"/>
                </a:solidFill>
              </a:rPr>
              <a:t>         4 meetings</a:t>
            </a:r>
          </a:p>
          <a:p>
            <a:pPr>
              <a:defRPr/>
            </a:pPr>
            <a:r>
              <a:rPr lang="en-US" altLang="zh-TW" sz="4000" dirty="0" smtClean="0">
                <a:solidFill>
                  <a:schemeClr val="tx1"/>
                </a:solidFill>
              </a:rPr>
              <a:t>         3 artifacts</a:t>
            </a:r>
          </a:p>
          <a:p>
            <a:pPr>
              <a:buFont typeface="Wingdings" pitchFamily="2" charset="2"/>
              <a:buNone/>
              <a:defRPr/>
            </a:pPr>
            <a:r>
              <a:rPr lang="en-US" altLang="zh-TW" sz="4000" dirty="0" smtClean="0">
                <a:solidFill>
                  <a:schemeClr val="tx1"/>
                </a:solidFill>
              </a:rPr>
              <a:t>      in SCRUM.</a:t>
            </a:r>
            <a:endParaRPr lang="zh-TW" altLang="en-US" sz="4000"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9943737F-CFAF-4668-BCDF-9E688092672A}" type="slidenum">
              <a:rPr lang="zh-TW" altLang="en-US" smtClean="0">
                <a:solidFill>
                  <a:schemeClr val="tx1"/>
                </a:solidFill>
              </a:rPr>
              <a:pPr>
                <a:defRPr/>
              </a:pPr>
              <a:t>502</a:t>
            </a:fld>
            <a:endParaRPr lang="en-US" altLang="zh-TW">
              <a:solidFill>
                <a:schemeClr val="tx1"/>
              </a:solidFill>
            </a:endParaRPr>
          </a:p>
        </p:txBody>
      </p:sp>
    </p:spTree>
    <p:extLst>
      <p:ext uri="{BB962C8B-B14F-4D97-AF65-F5344CB8AC3E}">
        <p14:creationId xmlns:p14="http://schemas.microsoft.com/office/powerpoint/2010/main" val="1515225014"/>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3 Roles </a:t>
            </a:r>
            <a:endParaRPr lang="zh-TW" altLang="en-US" dirty="0">
              <a:solidFill>
                <a:schemeClr val="tx1"/>
              </a:solidFill>
            </a:endParaRPr>
          </a:p>
        </p:txBody>
      </p:sp>
      <p:sp>
        <p:nvSpPr>
          <p:cNvPr id="3" name="文字版面配置區 2"/>
          <p:cNvSpPr>
            <a:spLocks noGrp="1"/>
          </p:cNvSpPr>
          <p:nvPr>
            <p:ph type="body" sz="half" idx="1"/>
          </p:nvPr>
        </p:nvSpPr>
        <p:spPr>
          <a:xfrm>
            <a:off x="609600" y="1484313"/>
            <a:ext cx="10382251" cy="4646612"/>
          </a:xfrm>
        </p:spPr>
        <p:txBody>
          <a:bodyPr/>
          <a:lstStyle/>
          <a:p>
            <a:pPr marL="514350" indent="-514350">
              <a:buFont typeface="Wingdings" pitchFamily="2" charset="2"/>
              <a:buNone/>
              <a:defRPr/>
            </a:pPr>
            <a:r>
              <a:rPr lang="en-US" altLang="zh-TW" dirty="0" smtClean="0">
                <a:solidFill>
                  <a:schemeClr val="tx1"/>
                </a:solidFill>
              </a:rPr>
              <a:t>1.The Product Owner who determines what the team will build in the next short interval or “Sprint”.</a:t>
            </a:r>
          </a:p>
          <a:p>
            <a:pPr marL="514350" indent="-514350">
              <a:buFont typeface="Wingdings" pitchFamily="2" charset="2"/>
              <a:buNone/>
              <a:defRPr/>
            </a:pPr>
            <a:r>
              <a:rPr lang="en-US" altLang="zh-TW" dirty="0" smtClean="0">
                <a:solidFill>
                  <a:schemeClr val="tx1"/>
                </a:solidFill>
              </a:rPr>
              <a:t>2. The Team who build it.</a:t>
            </a:r>
          </a:p>
          <a:p>
            <a:pPr marL="514350" indent="-514350">
              <a:buFont typeface="Wingdings" pitchFamily="2" charset="2"/>
              <a:buNone/>
              <a:defRPr/>
            </a:pPr>
            <a:r>
              <a:rPr lang="en-US" altLang="zh-TW" dirty="0" smtClean="0">
                <a:solidFill>
                  <a:schemeClr val="tx1"/>
                </a:solidFill>
              </a:rPr>
              <a:t>3. The Scrum Master who facilitates the process and makes sure that the process, and the people, continue to improve.</a:t>
            </a:r>
          </a:p>
          <a:p>
            <a:pPr marL="514350" indent="-514350">
              <a:buFont typeface="Wingdings" pitchFamily="2" charset="2"/>
              <a:buAutoNum type="arabicPeriod"/>
              <a:defRPr/>
            </a:pP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F78AE8CB-A80B-4136-A57F-CC7891DD4E73}" type="slidenum">
              <a:rPr lang="zh-TW" altLang="en-US" smtClean="0">
                <a:solidFill>
                  <a:schemeClr val="tx1"/>
                </a:solidFill>
              </a:rPr>
              <a:pPr>
                <a:defRPr/>
              </a:pPr>
              <a:t>503</a:t>
            </a:fld>
            <a:endParaRPr lang="en-US" altLang="zh-TW">
              <a:solidFill>
                <a:schemeClr val="tx1"/>
              </a:solidFill>
            </a:endParaRPr>
          </a:p>
        </p:txBody>
      </p:sp>
    </p:spTree>
    <p:extLst>
      <p:ext uri="{BB962C8B-B14F-4D97-AF65-F5344CB8AC3E}">
        <p14:creationId xmlns:p14="http://schemas.microsoft.com/office/powerpoint/2010/main" val="515227860"/>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1. Product Owner</a:t>
            </a:r>
            <a:endParaRPr lang="zh-TW" altLang="en-US" dirty="0">
              <a:solidFill>
                <a:schemeClr val="tx1"/>
              </a:solidFill>
            </a:endParaRPr>
          </a:p>
        </p:txBody>
      </p:sp>
      <p:sp>
        <p:nvSpPr>
          <p:cNvPr id="3" name="文字版面配置區 2"/>
          <p:cNvSpPr>
            <a:spLocks noGrp="1"/>
          </p:cNvSpPr>
          <p:nvPr>
            <p:ph type="body" sz="half" idx="1"/>
          </p:nvPr>
        </p:nvSpPr>
        <p:spPr>
          <a:xfrm>
            <a:off x="609601" y="1865376"/>
            <a:ext cx="10767484" cy="4265549"/>
          </a:xfrm>
        </p:spPr>
        <p:txBody>
          <a:bodyPr/>
          <a:lstStyle/>
          <a:p>
            <a:pPr>
              <a:buFont typeface="Wingdings" pitchFamily="2" charset="2"/>
              <a:buNone/>
              <a:defRPr/>
            </a:pPr>
            <a:r>
              <a:rPr lang="en-US" altLang="zh-TW" dirty="0" smtClean="0">
                <a:solidFill>
                  <a:schemeClr val="tx1"/>
                </a:solidFill>
              </a:rPr>
              <a:t>     The Product Owner (PO) is responsible for delivering the best possible product within time and budget. </a:t>
            </a:r>
          </a:p>
          <a:p>
            <a:pPr>
              <a:buFont typeface="Wingdings" pitchFamily="2" charset="2"/>
              <a:buNone/>
              <a:defRPr/>
            </a:pPr>
            <a:r>
              <a:rPr lang="en-US" altLang="zh-TW" dirty="0" smtClean="0">
                <a:solidFill>
                  <a:schemeClr val="tx1"/>
                </a:solidFill>
              </a:rPr>
              <a:t>     The team builds what she says to build, and her job is to get the best possible results. </a:t>
            </a:r>
          </a:p>
          <a:p>
            <a:pPr>
              <a:buFont typeface="Wingdings" pitchFamily="2" charset="2"/>
              <a:buNone/>
              <a:defRPr/>
            </a:pPr>
            <a:r>
              <a:rPr lang="en-US" altLang="zh-TW" dirty="0" smtClean="0">
                <a:solidFill>
                  <a:schemeClr val="tx1"/>
                </a:solidFill>
              </a:rPr>
              <a:t>      She can do this because the teams shows her real running product every Sprint (every couple of weeks, thirty days at most).</a:t>
            </a:r>
          </a:p>
        </p:txBody>
      </p:sp>
      <p:sp>
        <p:nvSpPr>
          <p:cNvPr id="5" name="投影片編號版面配置區 4"/>
          <p:cNvSpPr>
            <a:spLocks noGrp="1"/>
          </p:cNvSpPr>
          <p:nvPr>
            <p:ph type="sldNum" sz="quarter" idx="12"/>
          </p:nvPr>
        </p:nvSpPr>
        <p:spPr/>
        <p:txBody>
          <a:bodyPr/>
          <a:lstStyle/>
          <a:p>
            <a:pPr>
              <a:defRPr/>
            </a:pPr>
            <a:fld id="{001C0136-439B-49E0-B1E3-3E720C2BEA64}" type="slidenum">
              <a:rPr lang="zh-TW" altLang="en-US" smtClean="0">
                <a:solidFill>
                  <a:schemeClr val="tx1"/>
                </a:solidFill>
              </a:rPr>
              <a:pPr>
                <a:defRPr/>
              </a:pPr>
              <a:t>504</a:t>
            </a:fld>
            <a:endParaRPr lang="en-US" altLang="zh-TW">
              <a:solidFill>
                <a:schemeClr val="tx1"/>
              </a:solidFill>
            </a:endParaRPr>
          </a:p>
        </p:txBody>
      </p:sp>
    </p:spTree>
    <p:extLst>
      <p:ext uri="{BB962C8B-B14F-4D97-AF65-F5344CB8AC3E}">
        <p14:creationId xmlns:p14="http://schemas.microsoft.com/office/powerpoint/2010/main" val="4190161785"/>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PO is the Manager?</a:t>
            </a:r>
            <a:endParaRPr lang="zh-TW" altLang="en-US" dirty="0">
              <a:solidFill>
                <a:schemeClr val="tx1"/>
              </a:solidFill>
            </a:endParaRPr>
          </a:p>
        </p:txBody>
      </p:sp>
      <p:sp>
        <p:nvSpPr>
          <p:cNvPr id="3" name="文字版面配置區 2"/>
          <p:cNvSpPr>
            <a:spLocks noGrp="1"/>
          </p:cNvSpPr>
          <p:nvPr>
            <p:ph type="body" sz="half" idx="1"/>
          </p:nvPr>
        </p:nvSpPr>
        <p:spPr>
          <a:xfrm>
            <a:off x="609600" y="1557339"/>
            <a:ext cx="11150600" cy="4573587"/>
          </a:xfrm>
        </p:spPr>
        <p:txBody>
          <a:bodyPr/>
          <a:lstStyle/>
          <a:p>
            <a:pPr>
              <a:buFont typeface="Wingdings" pitchFamily="2" charset="2"/>
              <a:buNone/>
              <a:defRPr/>
            </a:pPr>
            <a:r>
              <a:rPr lang="en-US" altLang="zh-TW" dirty="0" smtClean="0">
                <a:solidFill>
                  <a:schemeClr val="tx1"/>
                </a:solidFill>
              </a:rPr>
              <a:t>     Not at all. </a:t>
            </a:r>
          </a:p>
          <a:p>
            <a:pPr>
              <a:buFont typeface="Wingdings" pitchFamily="2" charset="2"/>
              <a:buNone/>
              <a:defRPr/>
            </a:pPr>
            <a:endParaRPr lang="en-US" altLang="zh-TW" dirty="0" smtClean="0">
              <a:solidFill>
                <a:schemeClr val="tx1"/>
              </a:solidFill>
            </a:endParaRPr>
          </a:p>
          <a:p>
            <a:pPr>
              <a:buFont typeface="Wingdings" pitchFamily="2" charset="2"/>
              <a:buNone/>
              <a:defRPr/>
            </a:pPr>
            <a:r>
              <a:rPr lang="en-US" altLang="zh-TW" dirty="0" smtClean="0">
                <a:solidFill>
                  <a:schemeClr val="tx1"/>
                </a:solidFill>
              </a:rPr>
              <a:t>     A Scrum team need not have a manager at all. The team is ‘self-organizing’. They manage themselves. </a:t>
            </a:r>
          </a:p>
          <a:p>
            <a:pPr>
              <a:buFont typeface="Wingdings" pitchFamily="2" charset="2"/>
              <a:buNone/>
              <a:defRPr/>
            </a:pPr>
            <a:endParaRPr lang="en-US" altLang="zh-TW" dirty="0" smtClean="0">
              <a:solidFill>
                <a:schemeClr val="tx1"/>
              </a:solidFill>
            </a:endParaRPr>
          </a:p>
          <a:p>
            <a:pPr>
              <a:buFont typeface="Wingdings" pitchFamily="2" charset="2"/>
              <a:buNone/>
              <a:defRPr/>
            </a:pP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32446F11-792B-4714-9739-269E70080085}" type="slidenum">
              <a:rPr lang="zh-TW" altLang="en-US" smtClean="0">
                <a:solidFill>
                  <a:schemeClr val="tx1"/>
                </a:solidFill>
              </a:rPr>
              <a:pPr>
                <a:defRPr/>
              </a:pPr>
              <a:t>505</a:t>
            </a:fld>
            <a:endParaRPr lang="en-US" altLang="zh-TW">
              <a:solidFill>
                <a:schemeClr val="tx1"/>
              </a:solidFill>
            </a:endParaRPr>
          </a:p>
        </p:txBody>
      </p:sp>
    </p:spTree>
    <p:extLst>
      <p:ext uri="{BB962C8B-B14F-4D97-AF65-F5344CB8AC3E}">
        <p14:creationId xmlns:p14="http://schemas.microsoft.com/office/powerpoint/2010/main" val="1670538683"/>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2. The Team</a:t>
            </a:r>
            <a:endParaRPr lang="zh-TW" altLang="en-US" dirty="0">
              <a:solidFill>
                <a:schemeClr val="tx1"/>
              </a:solidFill>
            </a:endParaRPr>
          </a:p>
        </p:txBody>
      </p:sp>
      <p:sp>
        <p:nvSpPr>
          <p:cNvPr id="3" name="文字版面配置區 2"/>
          <p:cNvSpPr>
            <a:spLocks noGrp="1"/>
          </p:cNvSpPr>
          <p:nvPr>
            <p:ph type="body" sz="half" idx="1"/>
          </p:nvPr>
        </p:nvSpPr>
        <p:spPr>
          <a:xfrm>
            <a:off x="609600" y="1557339"/>
            <a:ext cx="10957984" cy="4573587"/>
          </a:xfrm>
        </p:spPr>
        <p:txBody>
          <a:bodyPr/>
          <a:lstStyle/>
          <a:p>
            <a:pPr>
              <a:buFont typeface="Wingdings" pitchFamily="2" charset="2"/>
              <a:buNone/>
              <a:defRPr/>
            </a:pPr>
            <a:r>
              <a:rPr lang="en-US" altLang="zh-TW" dirty="0" smtClean="0">
                <a:solidFill>
                  <a:schemeClr val="tx1"/>
                </a:solidFill>
              </a:rPr>
              <a:t>     The team must have all the skills necessary to produce an increment of potentially shippable software in every Sprint. </a:t>
            </a:r>
          </a:p>
          <a:p>
            <a:pPr>
              <a:buFont typeface="Wingdings" pitchFamily="2" charset="2"/>
              <a:buNone/>
              <a:defRPr/>
            </a:pPr>
            <a:endParaRPr lang="en-US" altLang="zh-TW" dirty="0" smtClean="0">
              <a:solidFill>
                <a:schemeClr val="tx1"/>
              </a:solidFill>
            </a:endParaRPr>
          </a:p>
          <a:p>
            <a:pPr>
              <a:buFont typeface="Wingdings" pitchFamily="2" charset="2"/>
              <a:buNone/>
              <a:defRPr/>
            </a:pPr>
            <a:r>
              <a:rPr lang="en-US" altLang="zh-TW" dirty="0" smtClean="0">
                <a:solidFill>
                  <a:schemeClr val="tx1"/>
                </a:solidFill>
              </a:rPr>
              <a:t>     That means everything – developing, testing, and writing manuals. </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0CAAE5CD-3FE9-4F9C-94D0-9981D8FB9646}" type="slidenum">
              <a:rPr lang="zh-TW" altLang="en-US" smtClean="0">
                <a:solidFill>
                  <a:schemeClr val="tx1"/>
                </a:solidFill>
              </a:rPr>
              <a:pPr>
                <a:defRPr/>
              </a:pPr>
              <a:t>506</a:t>
            </a:fld>
            <a:endParaRPr lang="en-US" altLang="zh-TW">
              <a:solidFill>
                <a:schemeClr val="tx1"/>
              </a:solidFill>
            </a:endParaRPr>
          </a:p>
        </p:txBody>
      </p:sp>
    </p:spTree>
    <p:extLst>
      <p:ext uri="{BB962C8B-B14F-4D97-AF65-F5344CB8AC3E}">
        <p14:creationId xmlns:p14="http://schemas.microsoft.com/office/powerpoint/2010/main" val="1937350629"/>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Manual</a:t>
            </a:r>
            <a:endParaRPr lang="zh-TW" altLang="en-US" dirty="0">
              <a:solidFill>
                <a:schemeClr val="tx1"/>
              </a:solidFill>
            </a:endParaRPr>
          </a:p>
        </p:txBody>
      </p:sp>
      <p:sp>
        <p:nvSpPr>
          <p:cNvPr id="3" name="文字版面配置區 2"/>
          <p:cNvSpPr>
            <a:spLocks noGrp="1"/>
          </p:cNvSpPr>
          <p:nvPr>
            <p:ph type="body" sz="half" idx="1"/>
          </p:nvPr>
        </p:nvSpPr>
        <p:spPr>
          <a:xfrm>
            <a:off x="609601" y="1341439"/>
            <a:ext cx="10767484" cy="4789487"/>
          </a:xfrm>
        </p:spPr>
        <p:txBody>
          <a:bodyPr/>
          <a:lstStyle/>
          <a:p>
            <a:pPr>
              <a:buFont typeface="Wingdings" pitchFamily="2" charset="2"/>
              <a:buNone/>
              <a:defRPr/>
            </a:pPr>
            <a:r>
              <a:rPr lang="en-US" altLang="zh-TW" dirty="0" smtClean="0">
                <a:solidFill>
                  <a:schemeClr val="tx1"/>
                </a:solidFill>
              </a:rPr>
              <a:t>     </a:t>
            </a:r>
          </a:p>
          <a:p>
            <a:pPr>
              <a:buFont typeface="Wingdings" pitchFamily="2" charset="2"/>
              <a:buNone/>
              <a:defRPr/>
            </a:pPr>
            <a:r>
              <a:rPr lang="en-US" altLang="zh-TW" dirty="0" smtClean="0">
                <a:solidFill>
                  <a:schemeClr val="tx1"/>
                </a:solidFill>
              </a:rPr>
              <a:t>     Do the team revise the manual every Sprint? Yes, they would.</a:t>
            </a:r>
          </a:p>
          <a:p>
            <a:pPr>
              <a:buFont typeface="Wingdings" pitchFamily="2" charset="2"/>
              <a:buNone/>
              <a:defRPr/>
            </a:pPr>
            <a:endParaRPr lang="en-US" altLang="zh-TW" dirty="0" smtClean="0">
              <a:solidFill>
                <a:schemeClr val="tx1"/>
              </a:solidFill>
            </a:endParaRPr>
          </a:p>
          <a:p>
            <a:pPr>
              <a:buFont typeface="Wingdings" pitchFamily="2" charset="2"/>
              <a:buNone/>
              <a:defRPr/>
            </a:pPr>
            <a:r>
              <a:rPr lang="en-US" altLang="zh-TW" dirty="0" smtClean="0">
                <a:solidFill>
                  <a:schemeClr val="tx1"/>
                </a:solidFill>
              </a:rPr>
              <a:t>     The team revises the actual software every Sprint. That’s actually harder to do than revising manuals. If they leave out a semicolon, the program won’t work.  </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2F7B713A-25E3-4028-8B4B-AE3F170E4F4C}" type="slidenum">
              <a:rPr lang="zh-TW" altLang="en-US" smtClean="0">
                <a:solidFill>
                  <a:schemeClr val="tx1"/>
                </a:solidFill>
              </a:rPr>
              <a:pPr>
                <a:defRPr/>
              </a:pPr>
              <a:t>507</a:t>
            </a:fld>
            <a:endParaRPr lang="en-US" altLang="zh-TW">
              <a:solidFill>
                <a:schemeClr val="tx1"/>
              </a:solidFill>
            </a:endParaRPr>
          </a:p>
        </p:txBody>
      </p:sp>
    </p:spTree>
    <p:extLst>
      <p:ext uri="{BB962C8B-B14F-4D97-AF65-F5344CB8AC3E}">
        <p14:creationId xmlns:p14="http://schemas.microsoft.com/office/powerpoint/2010/main" val="2137602190"/>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Team Resource</a:t>
            </a:r>
            <a:endParaRPr lang="zh-TW" altLang="en-US" dirty="0">
              <a:solidFill>
                <a:schemeClr val="tx1"/>
              </a:solidFill>
            </a:endParaRPr>
          </a:p>
        </p:txBody>
      </p:sp>
      <p:sp>
        <p:nvSpPr>
          <p:cNvPr id="3" name="文字版面配置區 2"/>
          <p:cNvSpPr>
            <a:spLocks noGrp="1"/>
          </p:cNvSpPr>
          <p:nvPr>
            <p:ph type="body" sz="half" idx="1"/>
          </p:nvPr>
        </p:nvSpPr>
        <p:spPr>
          <a:xfrm>
            <a:off x="609600" y="1412875"/>
            <a:ext cx="10957984" cy="4718050"/>
          </a:xfrm>
        </p:spPr>
        <p:txBody>
          <a:bodyPr/>
          <a:lstStyle/>
          <a:p>
            <a:pPr>
              <a:buFont typeface="Wingdings" pitchFamily="2" charset="2"/>
              <a:buNone/>
              <a:defRPr/>
            </a:pPr>
            <a:r>
              <a:rPr lang="en-US" altLang="zh-TW" dirty="0" smtClean="0">
                <a:solidFill>
                  <a:schemeClr val="tx1"/>
                </a:solidFill>
              </a:rPr>
              <a:t>      </a:t>
            </a:r>
          </a:p>
          <a:p>
            <a:pPr>
              <a:buFont typeface="Wingdings" pitchFamily="2" charset="2"/>
              <a:buNone/>
              <a:defRPr/>
            </a:pPr>
            <a:r>
              <a:rPr lang="en-US" altLang="zh-TW" dirty="0">
                <a:solidFill>
                  <a:schemeClr val="tx1"/>
                </a:solidFill>
              </a:rPr>
              <a:t> </a:t>
            </a:r>
            <a:r>
              <a:rPr lang="en-US" altLang="zh-TW" dirty="0" smtClean="0">
                <a:solidFill>
                  <a:schemeClr val="tx1"/>
                </a:solidFill>
              </a:rPr>
              <a:t>     Scrum starts with giving the team everything they need, and set them loose with a budget. </a:t>
            </a:r>
          </a:p>
          <a:p>
            <a:pPr>
              <a:buFont typeface="Wingdings" pitchFamily="2" charset="2"/>
              <a:buNone/>
              <a:defRPr/>
            </a:pPr>
            <a:r>
              <a:rPr lang="en-US" altLang="zh-TW" dirty="0" smtClean="0">
                <a:solidFill>
                  <a:schemeClr val="tx1"/>
                </a:solidFill>
              </a:rPr>
              <a:t>      </a:t>
            </a:r>
          </a:p>
          <a:p>
            <a:pPr>
              <a:buFont typeface="Wingdings" pitchFamily="2" charset="2"/>
              <a:buNone/>
              <a:defRPr/>
            </a:pPr>
            <a:r>
              <a:rPr lang="en-US" altLang="zh-TW" dirty="0">
                <a:solidFill>
                  <a:schemeClr val="tx1"/>
                </a:solidFill>
              </a:rPr>
              <a:t> </a:t>
            </a:r>
            <a:r>
              <a:rPr lang="en-US" altLang="zh-TW" dirty="0" smtClean="0">
                <a:solidFill>
                  <a:schemeClr val="tx1"/>
                </a:solidFill>
              </a:rPr>
              <a:t>   A wise project creator would fund his most important projects fully, then work down the list until he ran out of people or money. </a:t>
            </a:r>
          </a:p>
          <a:p>
            <a:pPr>
              <a:buFont typeface="Wingdings" pitchFamily="2" charset="2"/>
              <a:buNone/>
              <a:defRPr/>
            </a:pPr>
            <a:r>
              <a:rPr lang="en-US" altLang="zh-TW" dirty="0" smtClean="0">
                <a:solidFill>
                  <a:schemeClr val="tx1"/>
                </a:solidFill>
              </a:rPr>
              <a:t>      </a:t>
            </a:r>
          </a:p>
          <a:p>
            <a:pPr>
              <a:buFont typeface="Wingdings" pitchFamily="2" charset="2"/>
              <a:buNone/>
              <a:defRPr/>
            </a:pPr>
            <a:r>
              <a:rPr lang="en-US" altLang="zh-TW" dirty="0">
                <a:solidFill>
                  <a:schemeClr val="tx1"/>
                </a:solidFill>
              </a:rPr>
              <a:t> </a:t>
            </a:r>
            <a:r>
              <a:rPr lang="en-US" altLang="zh-TW" dirty="0" smtClean="0">
                <a:solidFill>
                  <a:schemeClr val="tx1"/>
                </a:solidFill>
              </a:rPr>
              <a:t>    Starving all the projects can’t possibly be a good idea. </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36801E9A-422B-4FF4-8870-FDE3BBFFE9F7}" type="slidenum">
              <a:rPr lang="zh-TW" altLang="en-US" smtClean="0">
                <a:solidFill>
                  <a:schemeClr val="tx1"/>
                </a:solidFill>
              </a:rPr>
              <a:pPr>
                <a:defRPr/>
              </a:pPr>
              <a:t>508</a:t>
            </a:fld>
            <a:endParaRPr lang="en-US" altLang="zh-TW">
              <a:solidFill>
                <a:schemeClr val="tx1"/>
              </a:solidFill>
            </a:endParaRPr>
          </a:p>
        </p:txBody>
      </p:sp>
    </p:spTree>
    <p:extLst>
      <p:ext uri="{BB962C8B-B14F-4D97-AF65-F5344CB8AC3E}">
        <p14:creationId xmlns:p14="http://schemas.microsoft.com/office/powerpoint/2010/main" val="3109512986"/>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Inspect and Adapt</a:t>
            </a:r>
            <a:endParaRPr lang="zh-TW" altLang="en-US" dirty="0">
              <a:solidFill>
                <a:schemeClr val="tx1"/>
              </a:solidFill>
            </a:endParaRPr>
          </a:p>
        </p:txBody>
      </p:sp>
      <p:sp>
        <p:nvSpPr>
          <p:cNvPr id="3" name="文字版面配置區 2"/>
          <p:cNvSpPr>
            <a:spLocks noGrp="1"/>
          </p:cNvSpPr>
          <p:nvPr>
            <p:ph type="body" sz="half" idx="1"/>
          </p:nvPr>
        </p:nvSpPr>
        <p:spPr>
          <a:xfrm>
            <a:off x="334434" y="1341438"/>
            <a:ext cx="10858500" cy="4673600"/>
          </a:xfrm>
        </p:spPr>
        <p:txBody>
          <a:bodyPr/>
          <a:lstStyle/>
          <a:p>
            <a:pPr>
              <a:defRPr/>
            </a:pPr>
            <a:r>
              <a:rPr lang="en-US" altLang="zh-TW" dirty="0" smtClean="0">
                <a:solidFill>
                  <a:schemeClr val="tx1"/>
                </a:solidFill>
              </a:rPr>
              <a:t>   The whole team inspect what happens, using day-to-day events, and Sprint-to-Sprint events, to see clearly how things are going. When they see opportunities to improve, they put improvements in place.</a:t>
            </a:r>
          </a:p>
          <a:p>
            <a:pPr>
              <a:defRPr/>
            </a:pPr>
            <a:endParaRPr lang="en-US" altLang="zh-TW" dirty="0" smtClean="0">
              <a:solidFill>
                <a:schemeClr val="tx1"/>
              </a:solidFill>
            </a:endParaRPr>
          </a:p>
          <a:p>
            <a:pPr>
              <a:defRPr/>
            </a:pPr>
            <a:r>
              <a:rPr lang="en-US" altLang="zh-TW" dirty="0" smtClean="0">
                <a:solidFill>
                  <a:schemeClr val="tx1"/>
                </a:solidFill>
              </a:rPr>
              <a:t>   Many organizations fail because they seem to forget this, instead just telling the team to soldier on.</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DD2A7B62-93D8-49E8-8928-2359353B4D3B}" type="slidenum">
              <a:rPr lang="zh-TW" altLang="en-US" smtClean="0">
                <a:solidFill>
                  <a:schemeClr val="tx1"/>
                </a:solidFill>
              </a:rPr>
              <a:pPr>
                <a:defRPr/>
              </a:pPr>
              <a:t>509</a:t>
            </a:fld>
            <a:endParaRPr lang="en-US" altLang="zh-TW">
              <a:solidFill>
                <a:schemeClr val="tx1"/>
              </a:solidFill>
            </a:endParaRPr>
          </a:p>
        </p:txBody>
      </p:sp>
    </p:spTree>
    <p:extLst>
      <p:ext uri="{BB962C8B-B14F-4D97-AF65-F5344CB8AC3E}">
        <p14:creationId xmlns:p14="http://schemas.microsoft.com/office/powerpoint/2010/main" val="13246107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C4E5DD6-07C0-420D-881A-D8E6E7A8278C}" type="slidenum">
              <a:rPr lang="zh-TW" altLang="en-US" smtClean="0">
                <a:solidFill>
                  <a:schemeClr val="tx1"/>
                </a:solidFill>
              </a:rPr>
              <a:pPr>
                <a:defRPr/>
              </a:pPr>
              <a:t>51</a:t>
            </a:fld>
            <a:endParaRPr lang="en-US" altLang="zh-TW" dirty="0">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Method vs. Process</a:t>
            </a:r>
            <a:endParaRPr lang="zh-TW" altLang="en-US" dirty="0">
              <a:solidFill>
                <a:schemeClr val="tx1"/>
              </a:solidFill>
            </a:endParaRPr>
          </a:p>
        </p:txBody>
      </p:sp>
      <p:sp>
        <p:nvSpPr>
          <p:cNvPr id="3" name="內容版面配置區 2"/>
          <p:cNvSpPr>
            <a:spLocks noGrp="1"/>
          </p:cNvSpPr>
          <p:nvPr>
            <p:ph sz="quarter" idx="4294967295"/>
          </p:nvPr>
        </p:nvSpPr>
        <p:spPr>
          <a:xfrm>
            <a:off x="1524000" y="1783080"/>
            <a:ext cx="8534400" cy="3944620"/>
          </a:xfrm>
          <a:prstGeom prst="rect">
            <a:avLst/>
          </a:prstGeom>
        </p:spPr>
        <p:txBody>
          <a:bodyPr>
            <a:normAutofit/>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Method </a:t>
            </a:r>
            <a:r>
              <a:rPr lang="en-US" altLang="zh-TW" dirty="0" err="1" smtClean="0">
                <a:solidFill>
                  <a:schemeClr val="tx1"/>
                </a:solidFill>
                <a:latin typeface="標楷體" pitchFamily="65" charset="-120"/>
                <a:ea typeface="標楷體" pitchFamily="65" charset="-120"/>
              </a:rPr>
              <a:t>指的是軟工</a:t>
            </a:r>
            <a:r>
              <a:rPr lang="zh-TW" altLang="en-US" dirty="0" smtClean="0">
                <a:solidFill>
                  <a:schemeClr val="tx1"/>
                </a:solidFill>
                <a:latin typeface="標楷體" pitchFamily="65" charset="-120"/>
                <a:ea typeface="標楷體" pitchFamily="65" charset="-120"/>
              </a:rPr>
              <a:t>所</a:t>
            </a:r>
            <a:r>
              <a:rPr lang="en-US" altLang="zh-TW" dirty="0" err="1" smtClean="0">
                <a:solidFill>
                  <a:schemeClr val="tx1"/>
                </a:solidFill>
                <a:latin typeface="標楷體" pitchFamily="65" charset="-120"/>
                <a:ea typeface="標楷體" pitchFamily="65" charset="-120"/>
              </a:rPr>
              <a:t>使用的</a:t>
            </a:r>
            <a:r>
              <a:rPr lang="zh-TW" altLang="en-US" dirty="0" smtClean="0">
                <a:solidFill>
                  <a:schemeClr val="tx1"/>
                </a:solidFill>
                <a:latin typeface="標楷體" pitchFamily="65" charset="-120"/>
                <a:ea typeface="標楷體" pitchFamily="65" charset="-120"/>
              </a:rPr>
              <a:t> </a:t>
            </a:r>
            <a:r>
              <a:rPr lang="en-US" altLang="zh-TW" dirty="0" err="1" smtClean="0">
                <a:solidFill>
                  <a:srgbClr val="FF0000"/>
                </a:solidFill>
                <a:latin typeface="微軟正黑體" pitchFamily="34" charset="-120"/>
                <a:ea typeface="微軟正黑體" pitchFamily="34" charset="-120"/>
              </a:rPr>
              <a:t>符號</a:t>
            </a:r>
            <a:endParaRPr lang="en-US" altLang="zh-TW" dirty="0" smtClean="0">
              <a:solidFill>
                <a:srgbClr val="FF0000"/>
              </a:solidFill>
              <a:latin typeface="微軟正黑體" pitchFamily="34" charset="-120"/>
              <a:ea typeface="微軟正黑體" pitchFamily="34"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如 </a:t>
            </a:r>
            <a:r>
              <a:rPr lang="zh-TW" altLang="en-US" dirty="0" smtClean="0">
                <a:solidFill>
                  <a:schemeClr val="tx1"/>
                </a:solidFill>
                <a:latin typeface="標楷體" pitchFamily="65" charset="-120"/>
                <a:ea typeface="標楷體" pitchFamily="65" charset="-120"/>
              </a:rPr>
              <a:t>物件導向的 </a:t>
            </a:r>
            <a:r>
              <a:rPr lang="en-US" altLang="zh-TW" dirty="0" err="1" smtClean="0">
                <a:solidFill>
                  <a:schemeClr val="tx1"/>
                </a:solidFill>
                <a:latin typeface="標楷體" pitchFamily="65" charset="-120"/>
                <a:ea typeface="標楷體" pitchFamily="65" charset="-120"/>
              </a:rPr>
              <a:t>UML</a:t>
            </a:r>
            <a:r>
              <a:rPr lang="en-US" altLang="zh-TW" dirty="0" err="1" smtClean="0">
                <a:solidFill>
                  <a:schemeClr val="tx1"/>
                </a:solidFill>
                <a:latin typeface="微軟正黑體" pitchFamily="34" charset="-120"/>
                <a:ea typeface="微軟正黑體" pitchFamily="34" charset="-120"/>
              </a:rPr>
              <a:t>符號</a:t>
            </a:r>
            <a:r>
              <a:rPr lang="zh-TW" altLang="en-US"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或結構化程式的 結構圖</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Process </a:t>
            </a:r>
            <a:r>
              <a:rPr lang="en-US" altLang="zh-TW" dirty="0" err="1" smtClean="0">
                <a:solidFill>
                  <a:schemeClr val="tx1"/>
                </a:solidFill>
                <a:latin typeface="標楷體" pitchFamily="65" charset="-120"/>
                <a:ea typeface="標楷體" pitchFamily="65" charset="-120"/>
              </a:rPr>
              <a:t>則是執行</a:t>
            </a:r>
            <a:r>
              <a:rPr lang="en-US" altLang="zh-TW" dirty="0" smtClean="0">
                <a:solidFill>
                  <a:schemeClr val="tx1"/>
                </a:solidFill>
                <a:latin typeface="標楷體" pitchFamily="65" charset="-120"/>
                <a:ea typeface="標楷體" pitchFamily="65" charset="-120"/>
              </a:rPr>
              <a:t> method 的</a:t>
            </a:r>
            <a:r>
              <a:rPr lang="zh-TW" altLang="en-US" dirty="0" smtClean="0">
                <a:solidFill>
                  <a:schemeClr val="tx1"/>
                </a:solidFill>
                <a:latin typeface="標楷體" pitchFamily="65" charset="-120"/>
                <a:ea typeface="標楷體" pitchFamily="65" charset="-120"/>
              </a:rPr>
              <a:t> </a:t>
            </a:r>
            <a:r>
              <a:rPr lang="en-US" altLang="zh-TW" dirty="0" err="1" smtClean="0">
                <a:solidFill>
                  <a:srgbClr val="FF0000"/>
                </a:solidFill>
                <a:latin typeface="微軟正黑體" pitchFamily="34" charset="-120"/>
                <a:ea typeface="微軟正黑體" pitchFamily="34" charset="-120"/>
              </a:rPr>
              <a:t>方式</a:t>
            </a:r>
            <a:endParaRPr lang="en-US" altLang="zh-TW" dirty="0" smtClean="0">
              <a:solidFill>
                <a:srgbClr val="FF0000"/>
              </a:solidFill>
              <a:latin typeface="微軟正黑體" pitchFamily="34" charset="-120"/>
              <a:ea typeface="微軟正黑體" pitchFamily="34"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如 </a:t>
            </a:r>
            <a:r>
              <a:rPr lang="zh-TW" altLang="en-US" dirty="0" smtClean="0">
                <a:solidFill>
                  <a:schemeClr val="tx1"/>
                </a:solidFill>
                <a:latin typeface="標楷體" pitchFamily="65" charset="-120"/>
                <a:ea typeface="標楷體" pitchFamily="65" charset="-120"/>
              </a:rPr>
              <a:t>以</a:t>
            </a:r>
            <a:r>
              <a:rPr lang="en-US" altLang="zh-TW" dirty="0" err="1" smtClean="0">
                <a:solidFill>
                  <a:schemeClr val="tx1"/>
                </a:solidFill>
                <a:latin typeface="標楷體" pitchFamily="65" charset="-120"/>
                <a:ea typeface="標楷體" pitchFamily="65" charset="-120"/>
              </a:rPr>
              <a:t>面對面</a:t>
            </a:r>
            <a:r>
              <a:rPr lang="zh-TW" altLang="en-US" dirty="0" smtClean="0">
                <a:solidFill>
                  <a:schemeClr val="tx1"/>
                </a:solidFill>
                <a:latin typeface="標楷體" pitchFamily="65" charset="-120"/>
                <a:ea typeface="標楷體" pitchFamily="65" charset="-120"/>
              </a:rPr>
              <a:t>溝通 或 以文件溝通 來開發</a:t>
            </a:r>
            <a:r>
              <a:rPr lang="en-US" altLang="zh-TW" dirty="0" smtClean="0">
                <a:solidFill>
                  <a:schemeClr val="tx1"/>
                </a:solidFill>
                <a:latin typeface="標楷體" pitchFamily="65" charset="-120"/>
                <a:ea typeface="標楷體" pitchFamily="65" charset="-120"/>
              </a:rPr>
              <a:t>UML</a:t>
            </a:r>
            <a:r>
              <a:rPr lang="zh-TW" altLang="en-US" dirty="0" smtClean="0">
                <a:solidFill>
                  <a:schemeClr val="tx1"/>
                </a:solidFill>
                <a:latin typeface="標楷體" pitchFamily="65" charset="-120"/>
                <a:ea typeface="標楷體" pitchFamily="65" charset="-120"/>
              </a:rPr>
              <a:t>文件</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solidFill>
                  <a:schemeClr val="tx1"/>
                </a:solidFill>
                <a:latin typeface="標楷體" pitchFamily="65" charset="-120"/>
                <a:ea typeface="標楷體" pitchFamily="65" charset="-120"/>
              </a:rPr>
              <a:t>所以，嚴格說要講 </a:t>
            </a:r>
            <a:r>
              <a:rPr lang="en-US" altLang="zh-TW" dirty="0" smtClean="0">
                <a:solidFill>
                  <a:schemeClr val="tx1"/>
                </a:solidFill>
                <a:latin typeface="標楷體" pitchFamily="65" charset="-120"/>
                <a:ea typeface="標楷體" pitchFamily="65" charset="-120"/>
              </a:rPr>
              <a:t>Agile Process* </a:t>
            </a:r>
            <a:r>
              <a:rPr lang="en-US" altLang="zh-TW" dirty="0" err="1" smtClean="0">
                <a:solidFill>
                  <a:schemeClr val="tx1"/>
                </a:solidFill>
                <a:latin typeface="標楷體" pitchFamily="65" charset="-120"/>
                <a:ea typeface="標楷體" pitchFamily="65" charset="-120"/>
              </a:rPr>
              <a:t>才對</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dirty="0" err="1" smtClean="0">
                <a:solidFill>
                  <a:schemeClr val="tx1"/>
                </a:solidFill>
                <a:latin typeface="標楷體" pitchFamily="65" charset="-120"/>
                <a:ea typeface="標楷體" pitchFamily="65" charset="-120"/>
              </a:rPr>
              <a:t>但大家習慣稱</a:t>
            </a:r>
            <a:r>
              <a:rPr lang="en-US" altLang="zh-TW" dirty="0" smtClean="0">
                <a:solidFill>
                  <a:schemeClr val="tx1"/>
                </a:solidFill>
                <a:latin typeface="標楷體" pitchFamily="65" charset="-120"/>
                <a:ea typeface="標楷體" pitchFamily="65" charset="-120"/>
              </a:rPr>
              <a:t> Agile Method</a:t>
            </a:r>
            <a:r>
              <a:rPr lang="zh-TW" altLang="en-US" dirty="0" smtClean="0">
                <a:solidFill>
                  <a:schemeClr val="tx1"/>
                </a:solidFill>
                <a:latin typeface="標楷體" pitchFamily="65" charset="-120"/>
                <a:ea typeface="標楷體" pitchFamily="65" charset="-120"/>
              </a:rPr>
              <a:t> 本教材也就依此</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歐洲知名的 </a:t>
            </a:r>
            <a:r>
              <a:rPr lang="en-US" altLang="zh-TW" sz="2000" dirty="0" smtClean="0">
                <a:solidFill>
                  <a:schemeClr val="tx1"/>
                </a:solidFill>
                <a:latin typeface="標楷體" pitchFamily="65" charset="-120"/>
                <a:ea typeface="標楷體" pitchFamily="65" charset="-120"/>
              </a:rPr>
              <a:t>XP conference </a:t>
            </a:r>
            <a:r>
              <a:rPr lang="zh-TW" altLang="en-US" sz="2000" dirty="0" smtClean="0">
                <a:solidFill>
                  <a:schemeClr val="tx1"/>
                </a:solidFill>
                <a:latin typeface="標楷體" pitchFamily="65" charset="-120"/>
                <a:ea typeface="標楷體" pitchFamily="65" charset="-120"/>
              </a:rPr>
              <a:t>就叫 </a:t>
            </a:r>
            <a:r>
              <a:rPr lang="en-US" altLang="zh-TW" sz="2000" dirty="0" smtClean="0">
                <a:solidFill>
                  <a:schemeClr val="tx1"/>
                </a:solidFill>
                <a:latin typeface="標楷體" pitchFamily="65" charset="-120"/>
                <a:ea typeface="標楷體" pitchFamily="65" charset="-120"/>
              </a:rPr>
              <a:t>Agile Processes in Software Engineering and </a:t>
            </a:r>
            <a:r>
              <a:rPr lang="en-US" altLang="zh-TW" sz="2000" dirty="0" err="1" smtClean="0">
                <a:solidFill>
                  <a:schemeClr val="tx1"/>
                </a:solidFill>
                <a:latin typeface="標楷體" pitchFamily="65" charset="-120"/>
                <a:ea typeface="標楷體" pitchFamily="65" charset="-120"/>
              </a:rPr>
              <a:t>eXtreme</a:t>
            </a:r>
            <a:r>
              <a:rPr lang="en-US" altLang="zh-TW" sz="2000" dirty="0" smtClean="0">
                <a:solidFill>
                  <a:schemeClr val="tx1"/>
                </a:solidFill>
                <a:latin typeface="標楷體" pitchFamily="65" charset="-120"/>
                <a:ea typeface="標楷體" pitchFamily="65" charset="-120"/>
              </a:rPr>
              <a:t> Programming.</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400235721"/>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3. SCRUM Master</a:t>
            </a:r>
            <a:endParaRPr lang="zh-TW" altLang="en-US" dirty="0">
              <a:solidFill>
                <a:schemeClr val="tx1"/>
              </a:solidFill>
            </a:endParaRPr>
          </a:p>
        </p:txBody>
      </p:sp>
      <p:sp>
        <p:nvSpPr>
          <p:cNvPr id="3" name="文字版面配置區 2"/>
          <p:cNvSpPr>
            <a:spLocks noGrp="1"/>
          </p:cNvSpPr>
          <p:nvPr>
            <p:ph type="body" sz="half" idx="1"/>
          </p:nvPr>
        </p:nvSpPr>
        <p:spPr>
          <a:xfrm>
            <a:off x="609601" y="1600200"/>
            <a:ext cx="11055351" cy="4781550"/>
          </a:xfrm>
        </p:spPr>
        <p:txBody>
          <a:bodyPr/>
          <a:lstStyle/>
          <a:p>
            <a:pPr>
              <a:buFont typeface="Wingdings" pitchFamily="2" charset="2"/>
              <a:buNone/>
              <a:defRPr/>
            </a:pPr>
            <a:r>
              <a:rPr lang="en-US" altLang="zh-TW" dirty="0" smtClean="0">
                <a:solidFill>
                  <a:schemeClr val="tx1"/>
                </a:solidFill>
              </a:rPr>
              <a:t>     The SCRUM Master helps the PO do her job. </a:t>
            </a:r>
          </a:p>
          <a:p>
            <a:pPr>
              <a:buFont typeface="Wingdings" pitchFamily="2" charset="2"/>
              <a:buNone/>
              <a:defRPr/>
            </a:pPr>
            <a:r>
              <a:rPr lang="en-US" altLang="zh-TW" dirty="0" smtClean="0">
                <a:solidFill>
                  <a:schemeClr val="tx1"/>
                </a:solidFill>
              </a:rPr>
              <a:t>     He helps everyone understand how to create good backlog items, how to communicate them, how to plan an adjust in as dynamic an environment as most projects are, how to do all the things Agile teams need to do, and so on. </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BA61BA42-5C06-4F08-8D68-7961C9E41362}" type="slidenum">
              <a:rPr lang="zh-TW" altLang="en-US" smtClean="0">
                <a:solidFill>
                  <a:schemeClr val="tx1"/>
                </a:solidFill>
              </a:rPr>
              <a:pPr>
                <a:defRPr/>
              </a:pPr>
              <a:t>510</a:t>
            </a:fld>
            <a:endParaRPr lang="en-US" altLang="zh-TW">
              <a:solidFill>
                <a:schemeClr val="tx1"/>
              </a:solidFill>
            </a:endParaRPr>
          </a:p>
        </p:txBody>
      </p:sp>
    </p:spTree>
    <p:extLst>
      <p:ext uri="{BB962C8B-B14F-4D97-AF65-F5344CB8AC3E}">
        <p14:creationId xmlns:p14="http://schemas.microsoft.com/office/powerpoint/2010/main" val="778676278"/>
      </p:ext>
    </p:extLst>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3. SCRUM Master (Cont.)</a:t>
            </a:r>
            <a:endParaRPr lang="zh-TW" altLang="en-US" dirty="0">
              <a:solidFill>
                <a:schemeClr val="tx1"/>
              </a:solidFill>
            </a:endParaRPr>
          </a:p>
        </p:txBody>
      </p:sp>
      <p:sp>
        <p:nvSpPr>
          <p:cNvPr id="3" name="文字版面配置區 2"/>
          <p:cNvSpPr>
            <a:spLocks noGrp="1"/>
          </p:cNvSpPr>
          <p:nvPr>
            <p:ph type="body" sz="half" idx="1"/>
          </p:nvPr>
        </p:nvSpPr>
        <p:spPr>
          <a:xfrm>
            <a:off x="334434" y="1557338"/>
            <a:ext cx="10945284" cy="4602162"/>
          </a:xfrm>
        </p:spPr>
        <p:txBody>
          <a:bodyPr/>
          <a:lstStyle/>
          <a:p>
            <a:pPr>
              <a:buFont typeface="Wingdings" pitchFamily="2" charset="2"/>
              <a:buNone/>
              <a:defRPr/>
            </a:pPr>
            <a:r>
              <a:rPr lang="en-US" altLang="zh-TW" dirty="0" smtClean="0">
                <a:solidFill>
                  <a:schemeClr val="tx1"/>
                </a:solidFill>
              </a:rPr>
              <a:t>      He helps the team to do their job, coaching, leading, even teaching them how to do things. He ensures that impediments are removed. He works through the organization to help Scrum work. </a:t>
            </a:r>
          </a:p>
          <a:p>
            <a:pPr>
              <a:buFont typeface="Wingdings" pitchFamily="2" charset="2"/>
              <a:buNone/>
              <a:defRPr/>
            </a:pPr>
            <a:endParaRPr lang="en-US" altLang="zh-TW" dirty="0" smtClean="0">
              <a:solidFill>
                <a:schemeClr val="tx1"/>
              </a:solidFill>
            </a:endParaRPr>
          </a:p>
          <a:p>
            <a:pPr>
              <a:buFont typeface="Wingdings" pitchFamily="2" charset="2"/>
              <a:buNone/>
              <a:defRPr/>
            </a:pPr>
            <a:r>
              <a:rPr lang="en-US" altLang="zh-TW" dirty="0" smtClean="0">
                <a:solidFill>
                  <a:schemeClr val="tx1"/>
                </a:solidFill>
              </a:rPr>
              <a:t>      Best of all, he does this with no formal management authority.</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0F39BA4F-C587-48D8-BA82-78858ABABF07}" type="slidenum">
              <a:rPr lang="zh-TW" altLang="en-US" smtClean="0">
                <a:solidFill>
                  <a:schemeClr val="tx1"/>
                </a:solidFill>
              </a:rPr>
              <a:pPr>
                <a:defRPr/>
              </a:pPr>
              <a:t>511</a:t>
            </a:fld>
            <a:endParaRPr lang="en-US" altLang="zh-TW">
              <a:solidFill>
                <a:schemeClr val="tx1"/>
              </a:solidFill>
            </a:endParaRPr>
          </a:p>
        </p:txBody>
      </p:sp>
    </p:spTree>
    <p:extLst>
      <p:ext uri="{BB962C8B-B14F-4D97-AF65-F5344CB8AC3E}">
        <p14:creationId xmlns:p14="http://schemas.microsoft.com/office/powerpoint/2010/main" val="2094354323"/>
      </p:ext>
    </p:extLst>
  </p:cSld>
  <p:clrMapOvr>
    <a:masterClrMapping/>
  </p:clrMapOvr>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4 Meetings to Inspect and Adapt</a:t>
            </a:r>
            <a:endParaRPr lang="zh-TW" altLang="en-US" dirty="0">
              <a:solidFill>
                <a:schemeClr val="tx1"/>
              </a:solidFill>
            </a:endParaRPr>
          </a:p>
        </p:txBody>
      </p:sp>
      <p:sp>
        <p:nvSpPr>
          <p:cNvPr id="3" name="文字版面配置區 2"/>
          <p:cNvSpPr>
            <a:spLocks noGrp="1"/>
          </p:cNvSpPr>
          <p:nvPr>
            <p:ph type="body" sz="half" idx="1"/>
          </p:nvPr>
        </p:nvSpPr>
        <p:spPr>
          <a:xfrm>
            <a:off x="609600" y="1268413"/>
            <a:ext cx="10574867" cy="4862512"/>
          </a:xfrm>
        </p:spPr>
        <p:txBody>
          <a:bodyPr/>
          <a:lstStyle/>
          <a:p>
            <a:pPr>
              <a:buFont typeface="Wingdings" pitchFamily="2" charset="2"/>
              <a:buNone/>
              <a:defRPr/>
            </a:pPr>
            <a:r>
              <a:rPr lang="en-US" altLang="zh-TW" sz="4000" dirty="0" smtClean="0">
                <a:solidFill>
                  <a:schemeClr val="tx1"/>
                </a:solidFill>
              </a:rPr>
              <a:t>1.Sprint Meeting </a:t>
            </a:r>
          </a:p>
          <a:p>
            <a:pPr>
              <a:buFont typeface="Wingdings" pitchFamily="2" charset="2"/>
              <a:buNone/>
              <a:defRPr/>
            </a:pPr>
            <a:r>
              <a:rPr lang="en-US" altLang="zh-TW" sz="2800" dirty="0" smtClean="0">
                <a:solidFill>
                  <a:schemeClr val="tx1"/>
                </a:solidFill>
              </a:rPr>
              <a:t>      The Product Owner provides “backlog items”, the thing she wants, in the order she prefers them. The team considers these, and the technical means of accomplishing them. </a:t>
            </a:r>
          </a:p>
          <a:p>
            <a:pPr>
              <a:buFont typeface="Wingdings" pitchFamily="2" charset="2"/>
              <a:buNone/>
              <a:defRPr/>
            </a:pPr>
            <a:endParaRPr lang="en-US" altLang="zh-TW" sz="2800" dirty="0" smtClean="0">
              <a:solidFill>
                <a:schemeClr val="tx1"/>
              </a:solidFill>
            </a:endParaRPr>
          </a:p>
          <a:p>
            <a:pPr>
              <a:buFont typeface="Wingdings" pitchFamily="2" charset="2"/>
              <a:buNone/>
              <a:defRPr/>
            </a:pPr>
            <a:r>
              <a:rPr lang="en-US" altLang="zh-TW" sz="2800" dirty="0" smtClean="0">
                <a:solidFill>
                  <a:schemeClr val="tx1"/>
                </a:solidFill>
              </a:rPr>
              <a:t>      There can be some give and take. And, at the end of the meeting, the team all understand what will be undertaken, and how they plan to accomplish it.</a:t>
            </a:r>
            <a:endParaRPr lang="zh-TW" altLang="en-US" sz="2800"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C17130F5-DC14-4DA6-9903-9C7AAC0BE0C7}" type="slidenum">
              <a:rPr lang="zh-TW" altLang="en-US" smtClean="0">
                <a:solidFill>
                  <a:schemeClr val="tx1"/>
                </a:solidFill>
              </a:rPr>
              <a:pPr>
                <a:defRPr/>
              </a:pPr>
              <a:t>512</a:t>
            </a:fld>
            <a:endParaRPr lang="en-US" altLang="zh-TW">
              <a:solidFill>
                <a:schemeClr val="tx1"/>
              </a:solidFill>
            </a:endParaRPr>
          </a:p>
        </p:txBody>
      </p:sp>
    </p:spTree>
    <p:extLst>
      <p:ext uri="{BB962C8B-B14F-4D97-AF65-F5344CB8AC3E}">
        <p14:creationId xmlns:p14="http://schemas.microsoft.com/office/powerpoint/2010/main" val="168092343"/>
      </p:ext>
    </p:extLst>
  </p:cSld>
  <p:clrMapOvr>
    <a:masterClrMapping/>
  </p:clrMapOvr>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1.Sprint Meeting (Cont.) </a:t>
            </a:r>
            <a:endParaRPr lang="zh-TW" altLang="en-US" dirty="0">
              <a:solidFill>
                <a:schemeClr val="tx1"/>
              </a:solidFill>
            </a:endParaRPr>
          </a:p>
        </p:txBody>
      </p:sp>
      <p:sp>
        <p:nvSpPr>
          <p:cNvPr id="3" name="文字版面配置區 2"/>
          <p:cNvSpPr>
            <a:spLocks noGrp="1"/>
          </p:cNvSpPr>
          <p:nvPr>
            <p:ph type="body" sz="half" idx="1"/>
          </p:nvPr>
        </p:nvSpPr>
        <p:spPr>
          <a:xfrm>
            <a:off x="609601" y="1484313"/>
            <a:ext cx="10767484" cy="4646612"/>
          </a:xfrm>
        </p:spPr>
        <p:txBody>
          <a:bodyPr/>
          <a:lstStyle/>
          <a:p>
            <a:pPr>
              <a:defRPr/>
            </a:pPr>
            <a:r>
              <a:rPr lang="en-US" altLang="zh-TW" dirty="0" smtClean="0">
                <a:solidFill>
                  <a:schemeClr val="tx1"/>
                </a:solidFill>
              </a:rPr>
              <a:t>   The meeting is a negotiation, if you will. I prefer to think it is a conversation – with  everyone on the same side.</a:t>
            </a:r>
          </a:p>
          <a:p>
            <a:pPr>
              <a:defRPr/>
            </a:pPr>
            <a:endParaRPr lang="en-US" altLang="zh-TW" dirty="0" smtClean="0">
              <a:solidFill>
                <a:schemeClr val="tx1"/>
              </a:solidFill>
            </a:endParaRPr>
          </a:p>
          <a:p>
            <a:pPr>
              <a:defRPr/>
            </a:pPr>
            <a:r>
              <a:rPr lang="en-US" altLang="zh-TW" dirty="0" smtClean="0">
                <a:solidFill>
                  <a:schemeClr val="tx1"/>
                </a:solidFill>
              </a:rPr>
              <a:t>   The team can’t do more than they can do, and it would be counter-productive if the Product Owner were to demand more.</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8C831377-3E98-4987-9835-C90423A7A253}" type="slidenum">
              <a:rPr lang="zh-TW" altLang="en-US" smtClean="0">
                <a:solidFill>
                  <a:schemeClr val="tx1"/>
                </a:solidFill>
              </a:rPr>
              <a:pPr>
                <a:defRPr/>
              </a:pPr>
              <a:t>513</a:t>
            </a:fld>
            <a:endParaRPr lang="en-US" altLang="zh-TW">
              <a:solidFill>
                <a:schemeClr val="tx1"/>
              </a:solidFill>
            </a:endParaRPr>
          </a:p>
        </p:txBody>
      </p:sp>
    </p:spTree>
    <p:extLst>
      <p:ext uri="{BB962C8B-B14F-4D97-AF65-F5344CB8AC3E}">
        <p14:creationId xmlns:p14="http://schemas.microsoft.com/office/powerpoint/2010/main" val="2935806107"/>
      </p:ext>
    </p:extLst>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1.Sprint Meeting (Cont.) </a:t>
            </a:r>
            <a:endParaRPr lang="zh-TW" altLang="en-US" dirty="0">
              <a:solidFill>
                <a:schemeClr val="tx1"/>
              </a:solidFill>
            </a:endParaRPr>
          </a:p>
        </p:txBody>
      </p:sp>
      <p:sp>
        <p:nvSpPr>
          <p:cNvPr id="3" name="文字版面配置區 2"/>
          <p:cNvSpPr>
            <a:spLocks noGrp="1"/>
          </p:cNvSpPr>
          <p:nvPr>
            <p:ph type="body" sz="half" idx="1"/>
          </p:nvPr>
        </p:nvSpPr>
        <p:spPr>
          <a:xfrm>
            <a:off x="609600" y="1557339"/>
            <a:ext cx="10094384" cy="4573587"/>
          </a:xfrm>
        </p:spPr>
        <p:txBody>
          <a:bodyPr/>
          <a:lstStyle/>
          <a:p>
            <a:pPr>
              <a:defRPr/>
            </a:pPr>
            <a:r>
              <a:rPr lang="en-US" altLang="zh-TW" dirty="0" smtClean="0">
                <a:solidFill>
                  <a:schemeClr val="tx1"/>
                </a:solidFill>
              </a:rPr>
              <a:t>   The meeting would take a morning for a two-week Sprint.</a:t>
            </a:r>
          </a:p>
          <a:p>
            <a:pPr>
              <a:defRPr/>
            </a:pPr>
            <a:endParaRPr lang="en-US" altLang="zh-TW" dirty="0" smtClean="0">
              <a:solidFill>
                <a:schemeClr val="tx1"/>
              </a:solidFill>
            </a:endParaRPr>
          </a:p>
          <a:p>
            <a:pPr>
              <a:defRPr/>
            </a:pPr>
            <a:r>
              <a:rPr lang="en-US" altLang="zh-TW" dirty="0" smtClean="0">
                <a:solidFill>
                  <a:schemeClr val="tx1"/>
                </a:solidFill>
              </a:rPr>
              <a:t>   There are 2 meetings at the end of a Sprint. The first is the Sprint Demo. The second is the Sprint Retrospective.</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4F5D525E-FC21-489C-ABB8-7D98F6AC4D7D}" type="slidenum">
              <a:rPr lang="zh-TW" altLang="en-US" smtClean="0">
                <a:solidFill>
                  <a:schemeClr val="tx1"/>
                </a:solidFill>
              </a:rPr>
              <a:pPr>
                <a:defRPr/>
              </a:pPr>
              <a:t>514</a:t>
            </a:fld>
            <a:endParaRPr lang="en-US" altLang="zh-TW">
              <a:solidFill>
                <a:schemeClr val="tx1"/>
              </a:solidFill>
            </a:endParaRPr>
          </a:p>
        </p:txBody>
      </p:sp>
    </p:spTree>
    <p:extLst>
      <p:ext uri="{BB962C8B-B14F-4D97-AF65-F5344CB8AC3E}">
        <p14:creationId xmlns:p14="http://schemas.microsoft.com/office/powerpoint/2010/main" val="2503543749"/>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2. Sprint Demo</a:t>
            </a:r>
            <a:endParaRPr lang="zh-TW" altLang="en-US" dirty="0">
              <a:solidFill>
                <a:schemeClr val="tx1"/>
              </a:solidFill>
            </a:endParaRPr>
          </a:p>
        </p:txBody>
      </p:sp>
      <p:sp>
        <p:nvSpPr>
          <p:cNvPr id="3" name="文字版面配置區 2"/>
          <p:cNvSpPr>
            <a:spLocks noGrp="1"/>
          </p:cNvSpPr>
          <p:nvPr>
            <p:ph type="body" sz="half" idx="1"/>
          </p:nvPr>
        </p:nvSpPr>
        <p:spPr>
          <a:xfrm>
            <a:off x="609601" y="1484313"/>
            <a:ext cx="10479617" cy="4646612"/>
          </a:xfrm>
        </p:spPr>
        <p:txBody>
          <a:bodyPr/>
          <a:lstStyle/>
          <a:p>
            <a:pPr>
              <a:defRPr/>
            </a:pPr>
            <a:r>
              <a:rPr lang="en-US" altLang="zh-TW" dirty="0" smtClean="0">
                <a:solidFill>
                  <a:schemeClr val="tx1"/>
                </a:solidFill>
              </a:rPr>
              <a:t>   The team demonstrates to the Product Owner what they have accomplished. </a:t>
            </a:r>
          </a:p>
          <a:p>
            <a:pPr>
              <a:defRPr/>
            </a:pPr>
            <a:endParaRPr lang="en-US" altLang="zh-TW" dirty="0" smtClean="0">
              <a:solidFill>
                <a:schemeClr val="tx1"/>
              </a:solidFill>
            </a:endParaRPr>
          </a:p>
          <a:p>
            <a:pPr>
              <a:defRPr/>
            </a:pPr>
            <a:r>
              <a:rPr lang="en-US" altLang="zh-TW" dirty="0" smtClean="0">
                <a:solidFill>
                  <a:schemeClr val="tx1"/>
                </a:solidFill>
              </a:rPr>
              <a:t>   Here, we are </a:t>
            </a:r>
            <a:r>
              <a:rPr lang="en-US" altLang="zh-TW" b="1" dirty="0" smtClean="0">
                <a:solidFill>
                  <a:schemeClr val="tx1"/>
                </a:solidFill>
              </a:rPr>
              <a:t>inspect</a:t>
            </a:r>
            <a:r>
              <a:rPr lang="en-US" altLang="zh-TW" dirty="0" smtClean="0">
                <a:solidFill>
                  <a:schemeClr val="tx1"/>
                </a:solidFill>
              </a:rPr>
              <a:t>ing the product and </a:t>
            </a:r>
            <a:r>
              <a:rPr lang="en-US" altLang="zh-TW" b="1" dirty="0" smtClean="0">
                <a:solidFill>
                  <a:schemeClr val="tx1"/>
                </a:solidFill>
              </a:rPr>
              <a:t>adapt</a:t>
            </a:r>
            <a:r>
              <a:rPr lang="en-US" altLang="zh-TW" dirty="0" smtClean="0">
                <a:solidFill>
                  <a:schemeClr val="tx1"/>
                </a:solidFill>
              </a:rPr>
              <a:t>ing our expectations of what is to come.</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4C737AF9-5E02-4712-A94A-A23A96D00ACA}" type="slidenum">
              <a:rPr lang="zh-TW" altLang="en-US" smtClean="0">
                <a:solidFill>
                  <a:schemeClr val="tx1"/>
                </a:solidFill>
              </a:rPr>
              <a:pPr>
                <a:defRPr/>
              </a:pPr>
              <a:t>515</a:t>
            </a:fld>
            <a:endParaRPr lang="en-US" altLang="zh-TW">
              <a:solidFill>
                <a:schemeClr val="tx1"/>
              </a:solidFill>
            </a:endParaRPr>
          </a:p>
        </p:txBody>
      </p:sp>
    </p:spTree>
    <p:extLst>
      <p:ext uri="{BB962C8B-B14F-4D97-AF65-F5344CB8AC3E}">
        <p14:creationId xmlns:p14="http://schemas.microsoft.com/office/powerpoint/2010/main" val="1566957566"/>
      </p:ext>
    </p:extLst>
  </p:cSld>
  <p:clrMapOvr>
    <a:masterClrMapping/>
  </p:clrMapOvr>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3. Sprint Retrospective</a:t>
            </a:r>
            <a:endParaRPr lang="zh-TW" altLang="en-US" dirty="0">
              <a:solidFill>
                <a:schemeClr val="tx1"/>
              </a:solidFill>
            </a:endParaRPr>
          </a:p>
        </p:txBody>
      </p:sp>
      <p:sp>
        <p:nvSpPr>
          <p:cNvPr id="3" name="文字版面配置區 2"/>
          <p:cNvSpPr>
            <a:spLocks noGrp="1"/>
          </p:cNvSpPr>
          <p:nvPr>
            <p:ph type="body" sz="half" idx="1"/>
          </p:nvPr>
        </p:nvSpPr>
        <p:spPr>
          <a:xfrm>
            <a:off x="609600" y="1628775"/>
            <a:ext cx="10957984" cy="4502150"/>
          </a:xfrm>
        </p:spPr>
        <p:txBody>
          <a:bodyPr/>
          <a:lstStyle/>
          <a:p>
            <a:pPr>
              <a:defRPr/>
            </a:pPr>
            <a:r>
              <a:rPr lang="en-US" altLang="zh-TW" dirty="0" smtClean="0">
                <a:solidFill>
                  <a:schemeClr val="tx1"/>
                </a:solidFill>
              </a:rPr>
              <a:t>   Here we look at how we worked as a team and how our process and tools supported us. </a:t>
            </a:r>
          </a:p>
          <a:p>
            <a:pPr>
              <a:defRPr/>
            </a:pPr>
            <a:endParaRPr lang="en-US" altLang="zh-TW" dirty="0" smtClean="0">
              <a:solidFill>
                <a:schemeClr val="tx1"/>
              </a:solidFill>
            </a:endParaRPr>
          </a:p>
          <a:p>
            <a:pPr>
              <a:defRPr/>
            </a:pPr>
            <a:r>
              <a:rPr lang="en-US" altLang="zh-TW" dirty="0" smtClean="0">
                <a:solidFill>
                  <a:schemeClr val="tx1"/>
                </a:solidFill>
              </a:rPr>
              <a:t>   We brainstorm ways to improve, and agree to specific actions that we will take in the next Sprint to improve things.</a:t>
            </a:r>
            <a:endParaRPr lang="zh-TW" altLang="en-US" dirty="0">
              <a:solidFill>
                <a:schemeClr val="tx1"/>
              </a:solidFill>
            </a:endParaRPr>
          </a:p>
        </p:txBody>
      </p:sp>
      <p:sp>
        <p:nvSpPr>
          <p:cNvPr id="4" name="內容版面配置區 3"/>
          <p:cNvSpPr>
            <a:spLocks noGrp="1"/>
          </p:cNvSpPr>
          <p:nvPr>
            <p:ph sz="half" idx="2"/>
          </p:nvPr>
        </p:nvSpPr>
        <p:spPr>
          <a:xfrm>
            <a:off x="14160501" y="1700213"/>
            <a:ext cx="2216151" cy="4603750"/>
          </a:xfrm>
        </p:spPr>
        <p:txBody>
          <a:bodyPr/>
          <a:lstStyle/>
          <a:p>
            <a:pPr lvl="2">
              <a:defRPr/>
            </a:pP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2C5A24F3-FFD1-4B21-BD48-4DE7EAC10211}" type="slidenum">
              <a:rPr lang="zh-TW" altLang="en-US" smtClean="0">
                <a:solidFill>
                  <a:schemeClr val="tx1"/>
                </a:solidFill>
              </a:rPr>
              <a:pPr>
                <a:defRPr/>
              </a:pPr>
              <a:t>516</a:t>
            </a:fld>
            <a:endParaRPr lang="en-US" altLang="zh-TW">
              <a:solidFill>
                <a:schemeClr val="tx1"/>
              </a:solidFill>
            </a:endParaRPr>
          </a:p>
        </p:txBody>
      </p:sp>
    </p:spTree>
    <p:extLst>
      <p:ext uri="{BB962C8B-B14F-4D97-AF65-F5344CB8AC3E}">
        <p14:creationId xmlns:p14="http://schemas.microsoft.com/office/powerpoint/2010/main" val="3632859213"/>
      </p:ext>
    </p:extLst>
  </p:cSld>
  <p:clrMapOvr>
    <a:masterClrMapping/>
  </p:clrMapOvr>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4. Daily SCRUM</a:t>
            </a:r>
            <a:endParaRPr lang="zh-TW" altLang="en-US" dirty="0">
              <a:solidFill>
                <a:schemeClr val="tx1"/>
              </a:solidFill>
            </a:endParaRPr>
          </a:p>
        </p:txBody>
      </p:sp>
      <p:sp>
        <p:nvSpPr>
          <p:cNvPr id="3" name="文字版面配置區 2"/>
          <p:cNvSpPr>
            <a:spLocks noGrp="1"/>
          </p:cNvSpPr>
          <p:nvPr>
            <p:ph type="body" sz="half" idx="1"/>
          </p:nvPr>
        </p:nvSpPr>
        <p:spPr>
          <a:xfrm>
            <a:off x="609601" y="1483757"/>
            <a:ext cx="11055351" cy="5005387"/>
          </a:xfrm>
        </p:spPr>
        <p:txBody>
          <a:bodyPr/>
          <a:lstStyle/>
          <a:p>
            <a:pPr>
              <a:buFont typeface="Wingdings" pitchFamily="2" charset="2"/>
              <a:buNone/>
              <a:defRPr/>
            </a:pPr>
            <a:r>
              <a:rPr lang="en-US" altLang="zh-TW" dirty="0" smtClean="0">
                <a:solidFill>
                  <a:schemeClr val="tx1"/>
                </a:solidFill>
              </a:rPr>
              <a:t>       Every team member says:</a:t>
            </a:r>
          </a:p>
          <a:p>
            <a:pPr>
              <a:buFont typeface="Wingdings" pitchFamily="2" charset="2"/>
              <a:buNone/>
              <a:defRPr/>
            </a:pPr>
            <a:r>
              <a:rPr lang="en-US" altLang="zh-TW" dirty="0" smtClean="0">
                <a:solidFill>
                  <a:schemeClr val="tx1"/>
                </a:solidFill>
              </a:rPr>
              <a:t> 1) what they accomplished yesterday,</a:t>
            </a:r>
          </a:p>
          <a:p>
            <a:pPr>
              <a:buFont typeface="Wingdings" pitchFamily="2" charset="2"/>
              <a:buNone/>
              <a:defRPr/>
            </a:pPr>
            <a:r>
              <a:rPr lang="en-US" altLang="zh-TW" dirty="0" smtClean="0">
                <a:solidFill>
                  <a:schemeClr val="tx1"/>
                </a:solidFill>
              </a:rPr>
              <a:t> 2) what they will accomplish today, and </a:t>
            </a:r>
          </a:p>
          <a:p>
            <a:pPr>
              <a:buFont typeface="Wingdings" pitchFamily="2" charset="2"/>
              <a:buNone/>
              <a:defRPr/>
            </a:pPr>
            <a:r>
              <a:rPr lang="en-US" altLang="zh-TW" dirty="0" smtClean="0">
                <a:solidFill>
                  <a:schemeClr val="tx1"/>
                </a:solidFill>
              </a:rPr>
              <a:t> 3) what, if anything, is standing in the way. </a:t>
            </a:r>
          </a:p>
          <a:p>
            <a:pPr>
              <a:buFont typeface="Wingdings" pitchFamily="2" charset="2"/>
              <a:buNone/>
              <a:defRPr/>
            </a:pPr>
            <a:r>
              <a:rPr lang="en-US" altLang="zh-TW" dirty="0" smtClean="0">
                <a:solidFill>
                  <a:schemeClr val="tx1"/>
                </a:solidFill>
              </a:rPr>
              <a:t>       </a:t>
            </a:r>
          </a:p>
          <a:p>
            <a:pPr>
              <a:buFont typeface="Wingdings" pitchFamily="2" charset="2"/>
              <a:buNone/>
              <a:defRPr/>
            </a:pPr>
            <a:r>
              <a:rPr lang="en-US" altLang="zh-TW" dirty="0">
                <a:solidFill>
                  <a:schemeClr val="tx1"/>
                </a:solidFill>
              </a:rPr>
              <a:t> </a:t>
            </a:r>
            <a:r>
              <a:rPr lang="en-US" altLang="zh-TW" dirty="0" smtClean="0">
                <a:solidFill>
                  <a:schemeClr val="tx1"/>
                </a:solidFill>
              </a:rPr>
              <a:t>   They don’t solve the issues in the meeting, but if there are issues, most teams meet together or in small groups to address them right after the Daily Scrum.</a:t>
            </a:r>
          </a:p>
          <a:p>
            <a:pPr>
              <a:defRPr/>
            </a:pPr>
            <a:endParaRPr lang="zh-TW" altLang="en-US" dirty="0">
              <a:solidFill>
                <a:schemeClr val="tx1"/>
              </a:solidFill>
            </a:endParaRPr>
          </a:p>
        </p:txBody>
      </p:sp>
      <p:sp>
        <p:nvSpPr>
          <p:cNvPr id="4" name="內容版面配置區 3"/>
          <p:cNvSpPr>
            <a:spLocks noGrp="1"/>
          </p:cNvSpPr>
          <p:nvPr>
            <p:ph sz="half" idx="2"/>
          </p:nvPr>
        </p:nvSpPr>
        <p:spPr>
          <a:xfrm>
            <a:off x="13967885" y="1628775"/>
            <a:ext cx="289983" cy="4459288"/>
          </a:xfrm>
        </p:spPr>
        <p:txBody>
          <a:bodyPr/>
          <a:lstStyle/>
          <a:p>
            <a:pPr lvl="4">
              <a:defRPr/>
            </a:pP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21BABF38-D98B-429C-A899-59B9639FC4C3}" type="slidenum">
              <a:rPr lang="zh-TW" altLang="en-US" smtClean="0">
                <a:solidFill>
                  <a:schemeClr val="tx1"/>
                </a:solidFill>
              </a:rPr>
              <a:pPr>
                <a:defRPr/>
              </a:pPr>
              <a:t>517</a:t>
            </a:fld>
            <a:endParaRPr lang="en-US" altLang="zh-TW">
              <a:solidFill>
                <a:schemeClr val="tx1"/>
              </a:solidFill>
            </a:endParaRPr>
          </a:p>
        </p:txBody>
      </p:sp>
    </p:spTree>
    <p:extLst>
      <p:ext uri="{BB962C8B-B14F-4D97-AF65-F5344CB8AC3E}">
        <p14:creationId xmlns:p14="http://schemas.microsoft.com/office/powerpoint/2010/main" val="218897437"/>
      </p:ext>
    </p:extLst>
  </p:cSld>
  <p:clrMapOvr>
    <a:masterClrMapping/>
  </p:clrMapOvr>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606998"/>
            <a:ext cx="10972800" cy="1139825"/>
          </a:xfrm>
        </p:spPr>
        <p:txBody>
          <a:bodyPr/>
          <a:lstStyle/>
          <a:p>
            <a:pPr>
              <a:defRPr/>
            </a:pPr>
            <a:r>
              <a:rPr lang="en-US" altLang="zh-TW" dirty="0" smtClean="0">
                <a:solidFill>
                  <a:schemeClr val="tx1"/>
                </a:solidFill>
              </a:rPr>
              <a:t>3 Artifacts:  1. Increment </a:t>
            </a:r>
            <a:br>
              <a:rPr lang="en-US" altLang="zh-TW" dirty="0" smtClean="0">
                <a:solidFill>
                  <a:schemeClr val="tx1"/>
                </a:solidFill>
              </a:rPr>
            </a:br>
            <a:endParaRPr lang="zh-TW" altLang="en-US" dirty="0">
              <a:solidFill>
                <a:schemeClr val="tx1"/>
              </a:solidFill>
            </a:endParaRPr>
          </a:p>
        </p:txBody>
      </p:sp>
      <p:sp>
        <p:nvSpPr>
          <p:cNvPr id="3" name="文字版面配置區 2"/>
          <p:cNvSpPr>
            <a:spLocks noGrp="1"/>
          </p:cNvSpPr>
          <p:nvPr>
            <p:ph type="body" sz="half" idx="1"/>
          </p:nvPr>
        </p:nvSpPr>
        <p:spPr>
          <a:xfrm>
            <a:off x="609601" y="1268413"/>
            <a:ext cx="10191751" cy="4862512"/>
          </a:xfrm>
        </p:spPr>
        <p:txBody>
          <a:bodyPr/>
          <a:lstStyle/>
          <a:p>
            <a:pPr>
              <a:defRPr/>
            </a:pPr>
            <a:r>
              <a:rPr lang="en-US" altLang="zh-TW" dirty="0" smtClean="0">
                <a:solidFill>
                  <a:schemeClr val="tx1"/>
                </a:solidFill>
              </a:rPr>
              <a:t>   It is “What you have done for me lately”.</a:t>
            </a:r>
          </a:p>
          <a:p>
            <a:pPr>
              <a:defRPr/>
            </a:pPr>
            <a:endParaRPr lang="en-US" altLang="zh-TW" dirty="0" smtClean="0">
              <a:solidFill>
                <a:schemeClr val="tx1"/>
              </a:solidFill>
            </a:endParaRPr>
          </a:p>
          <a:p>
            <a:pPr>
              <a:defRPr/>
            </a:pPr>
            <a:r>
              <a:rPr lang="en-US" altLang="zh-TW" dirty="0" smtClean="0">
                <a:solidFill>
                  <a:schemeClr val="tx1"/>
                </a:solidFill>
              </a:rPr>
              <a:t>   At the end of each Sprint, we demonstrate an increment of software. This software is required to be “done”, by our then-current definition of “done”.</a:t>
            </a:r>
          </a:p>
          <a:p>
            <a:pPr>
              <a:defRPr/>
            </a:pPr>
            <a:r>
              <a:rPr lang="en-US" altLang="zh-TW" dirty="0" smtClean="0">
                <a:solidFill>
                  <a:schemeClr val="tx1"/>
                </a:solidFill>
              </a:rPr>
              <a:t> </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B18AEAA3-E7CE-4420-A4B1-873D633C9FAA}" type="slidenum">
              <a:rPr lang="zh-TW" altLang="en-US" smtClean="0">
                <a:solidFill>
                  <a:schemeClr val="tx1"/>
                </a:solidFill>
              </a:rPr>
              <a:pPr>
                <a:defRPr/>
              </a:pPr>
              <a:t>518</a:t>
            </a:fld>
            <a:endParaRPr lang="en-US" altLang="zh-TW">
              <a:solidFill>
                <a:schemeClr val="tx1"/>
              </a:solidFill>
            </a:endParaRPr>
          </a:p>
        </p:txBody>
      </p:sp>
    </p:spTree>
    <p:extLst>
      <p:ext uri="{BB962C8B-B14F-4D97-AF65-F5344CB8AC3E}">
        <p14:creationId xmlns:p14="http://schemas.microsoft.com/office/powerpoint/2010/main" val="2926313914"/>
      </p:ext>
    </p:extLst>
  </p:cSld>
  <p:clrMapOvr>
    <a:masterClrMapping/>
  </p:clrMapOvr>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Definition of “Done”</a:t>
            </a:r>
            <a:endParaRPr lang="zh-TW" altLang="en-US" dirty="0">
              <a:solidFill>
                <a:schemeClr val="tx1"/>
              </a:solidFill>
            </a:endParaRPr>
          </a:p>
        </p:txBody>
      </p:sp>
      <p:sp>
        <p:nvSpPr>
          <p:cNvPr id="3" name="文字版面配置區 2"/>
          <p:cNvSpPr>
            <a:spLocks noGrp="1"/>
          </p:cNvSpPr>
          <p:nvPr>
            <p:ph type="body" sz="half" idx="1"/>
          </p:nvPr>
        </p:nvSpPr>
        <p:spPr>
          <a:xfrm>
            <a:off x="431800" y="1628776"/>
            <a:ext cx="11040533" cy="4530725"/>
          </a:xfrm>
        </p:spPr>
        <p:txBody>
          <a:bodyPr/>
          <a:lstStyle/>
          <a:p>
            <a:pPr>
              <a:buFont typeface="Wingdings" pitchFamily="2" charset="2"/>
              <a:buNone/>
              <a:defRPr/>
            </a:pPr>
            <a:r>
              <a:rPr lang="en-US" altLang="zh-TW" dirty="0" smtClean="0">
                <a:solidFill>
                  <a:schemeClr val="tx1"/>
                </a:solidFill>
              </a:rPr>
              <a:t>     The definition of done might start out simple, such as “demo on development system”. </a:t>
            </a:r>
          </a:p>
          <a:p>
            <a:pPr>
              <a:buFont typeface="Wingdings" pitchFamily="2" charset="2"/>
              <a:buNone/>
              <a:defRPr/>
            </a:pPr>
            <a:endParaRPr lang="en-US" altLang="zh-TW" dirty="0" smtClean="0">
              <a:solidFill>
                <a:schemeClr val="tx1"/>
              </a:solidFill>
            </a:endParaRPr>
          </a:p>
          <a:p>
            <a:pPr>
              <a:buFont typeface="Wingdings" pitchFamily="2" charset="2"/>
              <a:buNone/>
              <a:defRPr/>
            </a:pPr>
            <a:r>
              <a:rPr lang="en-US" altLang="zh-TW" dirty="0" smtClean="0">
                <a:solidFill>
                  <a:schemeClr val="tx1"/>
                </a:solidFill>
              </a:rPr>
              <a:t>     But, over the course, it gets more and more stringent, such as “demo on the PO’s system”, “documented and demo on the production server”. </a:t>
            </a:r>
            <a:endParaRPr lang="zh-TW" altLang="en-US" dirty="0">
              <a:solidFill>
                <a:schemeClr val="tx1"/>
              </a:solidFill>
            </a:endParaRPr>
          </a:p>
        </p:txBody>
      </p:sp>
      <p:sp>
        <p:nvSpPr>
          <p:cNvPr id="4" name="內容版面配置區 3"/>
          <p:cNvSpPr>
            <a:spLocks noGrp="1"/>
          </p:cNvSpPr>
          <p:nvPr>
            <p:ph sz="half" idx="2"/>
          </p:nvPr>
        </p:nvSpPr>
        <p:spPr>
          <a:xfrm flipH="1">
            <a:off x="11582400" y="1628775"/>
            <a:ext cx="177800" cy="4502150"/>
          </a:xfrm>
        </p:spPr>
        <p:txBody>
          <a:bodyPr/>
          <a:lstStyle/>
          <a:p>
            <a:pPr lvl="3">
              <a:defRPr/>
            </a:pP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74EA3F3E-77E5-4DF9-A397-B92EE2BD02E5}" type="slidenum">
              <a:rPr lang="zh-TW" altLang="en-US" smtClean="0">
                <a:solidFill>
                  <a:schemeClr val="tx1"/>
                </a:solidFill>
              </a:rPr>
              <a:pPr>
                <a:defRPr/>
              </a:pPr>
              <a:t>519</a:t>
            </a:fld>
            <a:endParaRPr lang="en-US" altLang="zh-TW">
              <a:solidFill>
                <a:schemeClr val="tx1"/>
              </a:solidFill>
            </a:endParaRPr>
          </a:p>
        </p:txBody>
      </p:sp>
    </p:spTree>
    <p:extLst>
      <p:ext uri="{BB962C8B-B14F-4D97-AF65-F5344CB8AC3E}">
        <p14:creationId xmlns:p14="http://schemas.microsoft.com/office/powerpoint/2010/main" val="38961428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E0E0A40-4F93-49E1-BBF6-591E59D95BFD}" type="slidenum">
              <a:rPr lang="zh-TW" altLang="en-US" smtClean="0">
                <a:solidFill>
                  <a:schemeClr val="tx1"/>
                </a:solidFill>
              </a:rPr>
              <a:pPr>
                <a:defRPr/>
              </a:pPr>
              <a:t>52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滲透式溝通 </a:t>
            </a:r>
            <a:r>
              <a:rPr lang="en-US" altLang="zh-TW" dirty="0" smtClean="0">
                <a:solidFill>
                  <a:schemeClr val="tx1"/>
                </a:solidFill>
                <a:latin typeface="標楷體" pitchFamily="65" charset="-120"/>
                <a:ea typeface="標楷體" pitchFamily="65" charset="-120"/>
              </a:rPr>
              <a:t/>
            </a:r>
            <a:br>
              <a:rPr lang="en-US" altLang="zh-TW" dirty="0" smtClean="0">
                <a:solidFill>
                  <a:schemeClr val="tx1"/>
                </a:solidFill>
                <a:latin typeface="標楷體" pitchFamily="65" charset="-120"/>
                <a:ea typeface="標楷體" pitchFamily="65" charset="-120"/>
              </a:rPr>
            </a:br>
            <a:r>
              <a:rPr lang="en-US" altLang="zh-TW" dirty="0" smtClean="0">
                <a:solidFill>
                  <a:schemeClr val="tx1"/>
                </a:solidFill>
                <a:latin typeface="標楷體" pitchFamily="65" charset="-120"/>
                <a:ea typeface="標楷體" pitchFamily="65" charset="-120"/>
              </a:rPr>
              <a:t>(Osmotic Communication)</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1524000" y="1709928"/>
            <a:ext cx="8534400" cy="3584448"/>
          </a:xfrm>
          <a:prstGeom prst="rect">
            <a:avLst/>
          </a:prstGeom>
        </p:spPr>
        <p:txBody>
          <a:bodyPr>
            <a:normAutofit fontScale="92500"/>
          </a:bodyPr>
          <a:lstStyle/>
          <a:p>
            <a:pPr>
              <a:buFont typeface="Wingdings" pitchFamily="2" charset="2"/>
              <a:buNone/>
              <a:defRPr/>
            </a:pPr>
            <a:r>
              <a:rPr lang="en-US" altLang="zh-TW" b="1" dirty="0" smtClean="0">
                <a:solidFill>
                  <a:schemeClr val="tx1"/>
                </a:solidFill>
                <a:latin typeface="+mj-ea"/>
              </a:rPr>
              <a:t>   </a:t>
            </a:r>
            <a:r>
              <a:rPr lang="en-US" altLang="zh-TW" b="1" dirty="0" err="1" smtClean="0">
                <a:solidFill>
                  <a:schemeClr val="tx1"/>
                </a:solidFill>
                <a:latin typeface="+mj-ea"/>
              </a:rPr>
              <a:t>同處一室</a:t>
            </a:r>
            <a:r>
              <a:rPr lang="en-US" altLang="zh-TW" b="1" dirty="0" smtClean="0">
                <a:solidFill>
                  <a:schemeClr val="tx1"/>
                </a:solidFill>
                <a:latin typeface="+mj-ea"/>
              </a:rPr>
              <a:t> </a:t>
            </a:r>
            <a:r>
              <a:rPr lang="zh-TW" altLang="en-US" dirty="0" smtClean="0">
                <a:solidFill>
                  <a:schemeClr val="tx1"/>
                </a:solidFill>
                <a:latin typeface="標楷體" pitchFamily="65" charset="-120"/>
                <a:ea typeface="標楷體" pitchFamily="65" charset="-120"/>
              </a:rPr>
              <a:t>耳可聽</a:t>
            </a:r>
            <a:r>
              <a:rPr lang="en-US" altLang="zh-TW" dirty="0" smtClean="0">
                <a:solidFill>
                  <a:schemeClr val="tx1"/>
                </a:solidFill>
                <a:latin typeface="標楷體" pitchFamily="65" charset="-120"/>
                <a:ea typeface="標楷體" pitchFamily="65" charset="-120"/>
              </a:rPr>
              <a:t>(ear contact)</a:t>
            </a:r>
            <a:r>
              <a:rPr lang="zh-TW" altLang="en-US" dirty="0" smtClean="0">
                <a:solidFill>
                  <a:schemeClr val="tx1"/>
                </a:solidFill>
                <a:latin typeface="標楷體" pitchFamily="65" charset="-120"/>
                <a:ea typeface="標楷體" pitchFamily="65" charset="-120"/>
              </a:rPr>
              <a:t>、目可視</a:t>
            </a:r>
            <a:r>
              <a:rPr lang="en-US" altLang="zh-TW" dirty="0" smtClean="0">
                <a:solidFill>
                  <a:schemeClr val="tx1"/>
                </a:solidFill>
                <a:latin typeface="標楷體" pitchFamily="65" charset="-120"/>
                <a:ea typeface="標楷體" pitchFamily="65" charset="-120"/>
              </a:rPr>
              <a:t>(eye contact)</a:t>
            </a:r>
            <a:r>
              <a:rPr lang="zh-TW" altLang="en-US" dirty="0" smtClean="0">
                <a:solidFill>
                  <a:schemeClr val="tx1"/>
                </a:solidFill>
                <a:latin typeface="標楷體" pitchFamily="65" charset="-120"/>
                <a:ea typeface="標楷體" pitchFamily="65" charset="-120"/>
              </a:rPr>
              <a:t>，週遭資訊會潛意識地滲透到人腦，達成溝通，其溝通效果旣深層又自然！</a:t>
            </a:r>
            <a:endParaRPr lang="en-US" altLang="zh-TW" sz="2800" dirty="0" smtClean="0">
              <a:solidFill>
                <a:schemeClr val="tx1"/>
              </a:solidFill>
              <a:latin typeface="+mj-ea"/>
              <a:ea typeface="+mj-ea"/>
            </a:endParaRPr>
          </a:p>
          <a:p>
            <a:pPr>
              <a:buFont typeface="Wingdings" pitchFamily="2" charset="2"/>
              <a:buNone/>
              <a:defRPr/>
            </a:pPr>
            <a:r>
              <a:rPr lang="zh-TW" altLang="en-US" sz="2800" dirty="0" smtClean="0">
                <a:solidFill>
                  <a:schemeClr val="tx1"/>
                </a:solidFill>
                <a:latin typeface="+mj-ea"/>
                <a:ea typeface="+mj-ea"/>
              </a:rPr>
              <a:t>例子：</a:t>
            </a:r>
            <a:r>
              <a:rPr lang="zh-TW" altLang="en-US" sz="2800" dirty="0" smtClean="0">
                <a:solidFill>
                  <a:schemeClr val="tx1"/>
                </a:solidFill>
                <a:latin typeface="標楷體" pitchFamily="65" charset="-120"/>
                <a:ea typeface="標楷體" pitchFamily="65" charset="-120"/>
              </a:rPr>
              <a:t>小張老李討論某設計時，反覆提到某些詞彙；小林雖埋首工作，竟不知不覺</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學會</a:t>
            </a:r>
            <a:r>
              <a:rPr lang="en-US" altLang="zh-TW" sz="2800" dirty="0" smtClean="0">
                <a:solidFill>
                  <a:schemeClr val="tx1"/>
                </a:solidFill>
                <a:latin typeface="標楷體" pitchFamily="65" charset="-120"/>
                <a:ea typeface="標楷體" pitchFamily="65" charset="-120"/>
              </a:rPr>
              <a:t>”了</a:t>
            </a:r>
            <a:r>
              <a:rPr lang="zh-TW" altLang="en-US" sz="2800" dirty="0" smtClean="0">
                <a:solidFill>
                  <a:schemeClr val="tx1"/>
                </a:solidFill>
                <a:latin typeface="標楷體" pitchFamily="65" charset="-120"/>
                <a:ea typeface="標楷體" pitchFamily="65" charset="-120"/>
              </a:rPr>
              <a:t>。數週後，小林與他人討論時，脫口而出</a:t>
            </a:r>
            <a:r>
              <a:rPr lang="en-US" altLang="zh-TW" sz="2800" dirty="0" err="1" smtClean="0">
                <a:solidFill>
                  <a:schemeClr val="tx1"/>
                </a:solidFill>
                <a:latin typeface="標楷體" pitchFamily="65" charset="-120"/>
                <a:ea typeface="標楷體" pitchFamily="65" charset="-120"/>
              </a:rPr>
              <a:t>這些</a:t>
            </a:r>
            <a:r>
              <a:rPr lang="zh-TW" altLang="en-US" sz="2800" dirty="0" smtClean="0">
                <a:solidFill>
                  <a:schemeClr val="tx1"/>
                </a:solidFill>
                <a:latin typeface="標楷體" pitchFamily="65" charset="-120"/>
                <a:ea typeface="標楷體" pitchFamily="65" charset="-120"/>
              </a:rPr>
              <a:t>詞彙！</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反之</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惡質滲透</a:t>
            </a:r>
            <a:r>
              <a:rPr lang="en-US" altLang="zh-TW" sz="2800" dirty="0" err="1" smtClean="0">
                <a:solidFill>
                  <a:schemeClr val="tx1"/>
                </a:solidFill>
                <a:latin typeface="標楷體" pitchFamily="65" charset="-120"/>
                <a:ea typeface="標楷體" pitchFamily="65" charset="-120"/>
              </a:rPr>
              <a:t>溝通</a:t>
            </a:r>
            <a:r>
              <a:rPr lang="en-US" altLang="zh-TW" sz="2800" dirty="0" smtClean="0">
                <a:solidFill>
                  <a:schemeClr val="tx1"/>
                </a:solidFill>
                <a:latin typeface="標楷體" pitchFamily="65" charset="-120"/>
                <a:ea typeface="標楷體" pitchFamily="65" charset="-120"/>
              </a:rPr>
              <a:t>(</a:t>
            </a:r>
            <a:r>
              <a:rPr lang="en-US" altLang="zh-TW" sz="2800" dirty="0" err="1" smtClean="0">
                <a:solidFill>
                  <a:schemeClr val="tx1"/>
                </a:solidFill>
                <a:latin typeface="標楷體" pitchFamily="65" charset="-120"/>
                <a:ea typeface="標楷體" pitchFamily="65" charset="-120"/>
              </a:rPr>
              <a:t>如客服中心對話</a:t>
            </a:r>
            <a:r>
              <a:rPr lang="en-US" altLang="zh-TW" sz="2800" dirty="0" smtClean="0">
                <a:solidFill>
                  <a:schemeClr val="tx1"/>
                </a:solidFill>
                <a:latin typeface="標楷體" pitchFamily="65" charset="-120"/>
                <a:ea typeface="標楷體" pitchFamily="65" charset="-120"/>
              </a:rPr>
              <a:t>)</a:t>
            </a:r>
            <a:r>
              <a:rPr lang="en-US" altLang="zh-TW" sz="2800" dirty="0" err="1" smtClean="0">
                <a:solidFill>
                  <a:schemeClr val="tx1"/>
                </a:solidFill>
                <a:latin typeface="標楷體" pitchFamily="65" charset="-120"/>
                <a:ea typeface="標楷體" pitchFamily="65" charset="-120"/>
              </a:rPr>
              <a:t>需設牆壁阻絕</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400" dirty="0" smtClean="0">
                <a:solidFill>
                  <a:schemeClr val="tx1"/>
                </a:solidFill>
                <a:latin typeface="標楷體" pitchFamily="65" charset="-120"/>
                <a:ea typeface="標楷體" pitchFamily="65" charset="-120"/>
              </a:rPr>
              <a:t>  </a:t>
            </a:r>
          </a:p>
        </p:txBody>
      </p:sp>
    </p:spTree>
    <p:extLst>
      <p:ext uri="{BB962C8B-B14F-4D97-AF65-F5344CB8AC3E}">
        <p14:creationId xmlns:p14="http://schemas.microsoft.com/office/powerpoint/2010/main" val="2086651762"/>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An Increment is “Done” when</a:t>
            </a:r>
            <a:endParaRPr lang="zh-TW" altLang="en-US" dirty="0">
              <a:solidFill>
                <a:schemeClr val="tx1"/>
              </a:solidFill>
            </a:endParaRPr>
          </a:p>
        </p:txBody>
      </p:sp>
      <p:sp>
        <p:nvSpPr>
          <p:cNvPr id="3" name="文字版面配置區 2"/>
          <p:cNvSpPr>
            <a:spLocks noGrp="1"/>
          </p:cNvSpPr>
          <p:nvPr>
            <p:ph type="body" sz="half" idx="1"/>
          </p:nvPr>
        </p:nvSpPr>
        <p:spPr>
          <a:xfrm>
            <a:off x="624417" y="1621410"/>
            <a:ext cx="9319683" cy="4250754"/>
          </a:xfrm>
        </p:spPr>
        <p:txBody>
          <a:bodyPr/>
          <a:lstStyle/>
          <a:p>
            <a:pPr>
              <a:buFont typeface="Wingdings" pitchFamily="2" charset="2"/>
              <a:buNone/>
              <a:defRPr/>
            </a:pPr>
            <a:r>
              <a:rPr lang="en-US" altLang="zh-TW" sz="3100" dirty="0" smtClean="0">
                <a:solidFill>
                  <a:schemeClr val="tx1"/>
                </a:solidFill>
              </a:rPr>
              <a:t>1.All the PO’s defined acceptance tests run,</a:t>
            </a:r>
          </a:p>
          <a:p>
            <a:pPr>
              <a:buFont typeface="Wingdings" pitchFamily="2" charset="2"/>
              <a:buNone/>
              <a:defRPr/>
            </a:pPr>
            <a:r>
              <a:rPr lang="en-US" altLang="zh-TW" sz="3100" dirty="0" smtClean="0">
                <a:solidFill>
                  <a:schemeClr val="tx1"/>
                </a:solidFill>
              </a:rPr>
              <a:t>2.The system is fully integrated and running on the production servers,</a:t>
            </a:r>
          </a:p>
          <a:p>
            <a:pPr>
              <a:buFont typeface="Wingdings" pitchFamily="2" charset="2"/>
              <a:buNone/>
              <a:defRPr/>
            </a:pPr>
            <a:r>
              <a:rPr lang="en-US" altLang="zh-TW" sz="3100" dirty="0" smtClean="0">
                <a:solidFill>
                  <a:schemeClr val="tx1"/>
                </a:solidFill>
              </a:rPr>
              <a:t>3.All the manual pages are up to date,</a:t>
            </a:r>
          </a:p>
          <a:p>
            <a:pPr>
              <a:buFont typeface="Wingdings" pitchFamily="2" charset="2"/>
              <a:buNone/>
              <a:defRPr/>
            </a:pPr>
            <a:r>
              <a:rPr lang="en-US" altLang="zh-TW" sz="3100" dirty="0" smtClean="0">
                <a:solidFill>
                  <a:schemeClr val="tx1"/>
                </a:solidFill>
              </a:rPr>
              <a:t>4.The code is clean and well-factored,</a:t>
            </a:r>
          </a:p>
          <a:p>
            <a:pPr>
              <a:buFont typeface="Wingdings" pitchFamily="2" charset="2"/>
              <a:buNone/>
              <a:defRPr/>
            </a:pPr>
            <a:r>
              <a:rPr lang="en-US" altLang="zh-TW" sz="3100" dirty="0" smtClean="0">
                <a:solidFill>
                  <a:schemeClr val="tx1"/>
                </a:solidFill>
              </a:rPr>
              <a:t>5.All the programmer tests are running green.</a:t>
            </a:r>
            <a:endParaRPr lang="zh-TW" altLang="en-US" sz="3100"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600AD982-E649-4D15-9028-27C5F96A6846}" type="slidenum">
              <a:rPr lang="zh-TW" altLang="en-US" smtClean="0">
                <a:solidFill>
                  <a:schemeClr val="tx1"/>
                </a:solidFill>
              </a:rPr>
              <a:pPr>
                <a:defRPr/>
              </a:pPr>
              <a:t>520</a:t>
            </a:fld>
            <a:endParaRPr lang="en-US" altLang="zh-TW">
              <a:solidFill>
                <a:schemeClr val="tx1"/>
              </a:solidFill>
            </a:endParaRPr>
          </a:p>
        </p:txBody>
      </p:sp>
    </p:spTree>
    <p:extLst>
      <p:ext uri="{BB962C8B-B14F-4D97-AF65-F5344CB8AC3E}">
        <p14:creationId xmlns:p14="http://schemas.microsoft.com/office/powerpoint/2010/main" val="3931308559"/>
      </p:ext>
    </p:extLst>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When emergencies arise</a:t>
            </a:r>
            <a:endParaRPr lang="zh-TW" altLang="en-US" dirty="0">
              <a:solidFill>
                <a:schemeClr val="tx1"/>
              </a:solidFill>
            </a:endParaRPr>
          </a:p>
        </p:txBody>
      </p:sp>
      <p:sp>
        <p:nvSpPr>
          <p:cNvPr id="3" name="文字版面配置區 2"/>
          <p:cNvSpPr>
            <a:spLocks noGrp="1"/>
          </p:cNvSpPr>
          <p:nvPr>
            <p:ph type="body" sz="half" idx="1"/>
          </p:nvPr>
        </p:nvSpPr>
        <p:spPr>
          <a:xfrm>
            <a:off x="590746" y="1560644"/>
            <a:ext cx="10670117" cy="4824412"/>
          </a:xfrm>
        </p:spPr>
        <p:txBody>
          <a:bodyPr/>
          <a:lstStyle/>
          <a:p>
            <a:pPr>
              <a:buFont typeface="Wingdings" pitchFamily="2" charset="2"/>
              <a:buNone/>
              <a:defRPr/>
            </a:pPr>
            <a:r>
              <a:rPr lang="en-US" altLang="zh-TW" dirty="0" smtClean="0">
                <a:solidFill>
                  <a:schemeClr val="tx1"/>
                </a:solidFill>
              </a:rPr>
              <a:t>      If we do have to rush out a defect fix, we are all committed just as much to </a:t>
            </a:r>
            <a:r>
              <a:rPr lang="en-US" altLang="zh-TW" b="1" dirty="0" smtClean="0">
                <a:solidFill>
                  <a:schemeClr val="tx1"/>
                </a:solidFill>
              </a:rPr>
              <a:t>fixing our process </a:t>
            </a:r>
            <a:r>
              <a:rPr lang="en-US" altLang="zh-TW" dirty="0" smtClean="0">
                <a:solidFill>
                  <a:schemeClr val="tx1"/>
                </a:solidFill>
              </a:rPr>
              <a:t>to make that unnecessary.</a:t>
            </a:r>
          </a:p>
          <a:p>
            <a:pPr>
              <a:buFont typeface="Wingdings" pitchFamily="2" charset="2"/>
              <a:buNone/>
              <a:defRPr/>
            </a:pPr>
            <a:r>
              <a:rPr lang="en-US" altLang="zh-TW" dirty="0" smtClean="0">
                <a:solidFill>
                  <a:schemeClr val="tx1"/>
                </a:solidFill>
              </a:rPr>
              <a:t> </a:t>
            </a:r>
          </a:p>
          <a:p>
            <a:pPr>
              <a:buFont typeface="Wingdings" pitchFamily="2" charset="2"/>
              <a:buNone/>
              <a:defRPr/>
            </a:pPr>
            <a:r>
              <a:rPr lang="en-US" altLang="zh-TW" dirty="0" smtClean="0">
                <a:solidFill>
                  <a:schemeClr val="tx1"/>
                </a:solidFill>
              </a:rPr>
              <a:t>      It doesn’t take long until we are able to build increments that meet our definition of “Done” fully, nearly every time.</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EB0A20BA-2D3E-47C9-B76D-B9876734DFBA}" type="slidenum">
              <a:rPr lang="zh-TW" altLang="en-US" smtClean="0">
                <a:solidFill>
                  <a:schemeClr val="tx1"/>
                </a:solidFill>
              </a:rPr>
              <a:pPr>
                <a:defRPr/>
              </a:pPr>
              <a:t>521</a:t>
            </a:fld>
            <a:endParaRPr lang="en-US" altLang="zh-TW">
              <a:solidFill>
                <a:schemeClr val="tx1"/>
              </a:solidFill>
            </a:endParaRPr>
          </a:p>
        </p:txBody>
      </p:sp>
    </p:spTree>
    <p:extLst>
      <p:ext uri="{BB962C8B-B14F-4D97-AF65-F5344CB8AC3E}">
        <p14:creationId xmlns:p14="http://schemas.microsoft.com/office/powerpoint/2010/main" val="3763639349"/>
      </p:ext>
    </p:extLst>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Inspection in Manufacturing</a:t>
            </a:r>
            <a:endParaRPr lang="zh-TW" altLang="en-US" dirty="0">
              <a:solidFill>
                <a:schemeClr val="tx1"/>
              </a:solidFill>
            </a:endParaRPr>
          </a:p>
        </p:txBody>
      </p:sp>
      <p:sp>
        <p:nvSpPr>
          <p:cNvPr id="3" name="文字版面配置區 2"/>
          <p:cNvSpPr>
            <a:spLocks noGrp="1"/>
          </p:cNvSpPr>
          <p:nvPr>
            <p:ph type="body" sz="half" idx="1"/>
          </p:nvPr>
        </p:nvSpPr>
        <p:spPr>
          <a:xfrm>
            <a:off x="719667" y="1847087"/>
            <a:ext cx="10280651" cy="4245737"/>
          </a:xfrm>
        </p:spPr>
        <p:txBody>
          <a:bodyPr/>
          <a:lstStyle/>
          <a:p>
            <a:pPr>
              <a:buFont typeface="Wingdings" pitchFamily="2" charset="2"/>
              <a:buNone/>
              <a:defRPr/>
            </a:pPr>
            <a:r>
              <a:rPr lang="en-US" altLang="zh-TW" dirty="0" smtClean="0">
                <a:solidFill>
                  <a:schemeClr val="tx1"/>
                </a:solidFill>
              </a:rPr>
              <a:t>     Manufacturing people learned that inspecting earlier and more often meant that fewer products had to go back to be redone.</a:t>
            </a:r>
          </a:p>
          <a:p>
            <a:pPr>
              <a:buFont typeface="Wingdings" pitchFamily="2" charset="2"/>
              <a:buNone/>
              <a:defRPr/>
            </a:pPr>
            <a:r>
              <a:rPr lang="en-US" altLang="zh-TW" dirty="0" smtClean="0">
                <a:solidFill>
                  <a:schemeClr val="tx1"/>
                </a:solidFill>
              </a:rPr>
              <a:t>    </a:t>
            </a:r>
          </a:p>
          <a:p>
            <a:pPr>
              <a:buFont typeface="Wingdings" pitchFamily="2" charset="2"/>
              <a:buNone/>
              <a:defRPr/>
            </a:pPr>
            <a:r>
              <a:rPr lang="en-US" altLang="zh-TW" dirty="0" smtClean="0">
                <a:solidFill>
                  <a:schemeClr val="tx1"/>
                </a:solidFill>
              </a:rPr>
              <a:t>     Small inspections and small fix to process are immensely less costly than reworking the whole product item.</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CC20F982-0749-4D8F-81FB-07CB3DDE5926}" type="slidenum">
              <a:rPr lang="zh-TW" altLang="en-US" smtClean="0">
                <a:solidFill>
                  <a:schemeClr val="tx1"/>
                </a:solidFill>
              </a:rPr>
              <a:pPr>
                <a:defRPr/>
              </a:pPr>
              <a:t>522</a:t>
            </a:fld>
            <a:endParaRPr lang="en-US" altLang="zh-TW">
              <a:solidFill>
                <a:schemeClr val="tx1"/>
              </a:solidFill>
            </a:endParaRPr>
          </a:p>
        </p:txBody>
      </p:sp>
    </p:spTree>
    <p:extLst>
      <p:ext uri="{BB962C8B-B14F-4D97-AF65-F5344CB8AC3E}">
        <p14:creationId xmlns:p14="http://schemas.microsoft.com/office/powerpoint/2010/main" val="2247810030"/>
      </p:ext>
    </p:extLst>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Similarly for Software…</a:t>
            </a:r>
            <a:endParaRPr lang="zh-TW" altLang="en-US" dirty="0">
              <a:solidFill>
                <a:schemeClr val="tx1"/>
              </a:solidFill>
            </a:endParaRPr>
          </a:p>
        </p:txBody>
      </p:sp>
      <p:sp>
        <p:nvSpPr>
          <p:cNvPr id="3" name="文字版面配置區 2"/>
          <p:cNvSpPr>
            <a:spLocks noGrp="1"/>
          </p:cNvSpPr>
          <p:nvPr>
            <p:ph type="body" sz="half" idx="1"/>
          </p:nvPr>
        </p:nvSpPr>
        <p:spPr>
          <a:xfrm>
            <a:off x="431801" y="1753385"/>
            <a:ext cx="10375900" cy="4550577"/>
          </a:xfrm>
        </p:spPr>
        <p:txBody>
          <a:bodyPr/>
          <a:lstStyle/>
          <a:p>
            <a:pPr>
              <a:buFont typeface="Wingdings" pitchFamily="2" charset="2"/>
              <a:buNone/>
              <a:defRPr/>
            </a:pPr>
            <a:r>
              <a:rPr lang="en-US" altLang="zh-TW" dirty="0" smtClean="0">
                <a:solidFill>
                  <a:schemeClr val="tx1"/>
                </a:solidFill>
              </a:rPr>
              <a:t>      We save time and money by testing software at every level. We have automated unit-tests, and we run them all the time, and add to them all the time.</a:t>
            </a:r>
          </a:p>
          <a:p>
            <a:pPr>
              <a:buFont typeface="Wingdings" pitchFamily="2" charset="2"/>
              <a:buNone/>
              <a:defRPr/>
            </a:pPr>
            <a:r>
              <a:rPr lang="en-US" altLang="zh-TW" dirty="0" smtClean="0">
                <a:solidFill>
                  <a:schemeClr val="tx1"/>
                </a:solidFill>
              </a:rPr>
              <a:t> </a:t>
            </a:r>
          </a:p>
          <a:p>
            <a:pPr>
              <a:buFont typeface="Wingdings" pitchFamily="2" charset="2"/>
              <a:buNone/>
              <a:defRPr/>
            </a:pPr>
            <a:r>
              <a:rPr lang="en-US" altLang="zh-TW" dirty="0" smtClean="0">
                <a:solidFill>
                  <a:schemeClr val="tx1"/>
                </a:solidFill>
              </a:rPr>
              <a:t>      The result is that things almost always go well, and we get very clear indications of where we have messed up when we do.</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30C9D4DE-883D-4647-AF1B-39AD6EAE98E6}" type="slidenum">
              <a:rPr lang="zh-TW" altLang="en-US" smtClean="0">
                <a:solidFill>
                  <a:schemeClr val="tx1"/>
                </a:solidFill>
              </a:rPr>
              <a:pPr>
                <a:defRPr/>
              </a:pPr>
              <a:t>523</a:t>
            </a:fld>
            <a:endParaRPr lang="en-US" altLang="zh-TW">
              <a:solidFill>
                <a:schemeClr val="tx1"/>
              </a:solidFill>
            </a:endParaRPr>
          </a:p>
        </p:txBody>
      </p:sp>
    </p:spTree>
    <p:extLst>
      <p:ext uri="{BB962C8B-B14F-4D97-AF65-F5344CB8AC3E}">
        <p14:creationId xmlns:p14="http://schemas.microsoft.com/office/powerpoint/2010/main" val="2584747445"/>
      </p:ext>
    </p:extLst>
  </p:cSld>
  <p:clrMapOvr>
    <a:masterClrMapping/>
  </p:clrMapOvr>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2. Product Backlog</a:t>
            </a:r>
            <a:endParaRPr lang="zh-TW" altLang="en-US" dirty="0">
              <a:solidFill>
                <a:schemeClr val="tx1"/>
              </a:solidFill>
            </a:endParaRPr>
          </a:p>
        </p:txBody>
      </p:sp>
      <p:sp>
        <p:nvSpPr>
          <p:cNvPr id="3" name="文字版面配置區 2"/>
          <p:cNvSpPr>
            <a:spLocks noGrp="1"/>
          </p:cNvSpPr>
          <p:nvPr>
            <p:ph type="body" sz="half" idx="1"/>
          </p:nvPr>
        </p:nvSpPr>
        <p:spPr>
          <a:xfrm>
            <a:off x="609600" y="1125538"/>
            <a:ext cx="10862733" cy="5005387"/>
          </a:xfrm>
        </p:spPr>
        <p:txBody>
          <a:bodyPr/>
          <a:lstStyle/>
          <a:p>
            <a:pPr>
              <a:buFont typeface="Wingdings" pitchFamily="2" charset="2"/>
              <a:buNone/>
              <a:defRPr/>
            </a:pPr>
            <a:endParaRPr lang="en-US" altLang="zh-TW" dirty="0" smtClean="0">
              <a:solidFill>
                <a:schemeClr val="tx1"/>
              </a:solidFill>
            </a:endParaRPr>
          </a:p>
          <a:p>
            <a:pPr>
              <a:buFont typeface="Wingdings" pitchFamily="2" charset="2"/>
              <a:buNone/>
              <a:defRPr/>
            </a:pPr>
            <a:r>
              <a:rPr lang="en-US" altLang="zh-TW" dirty="0" smtClean="0">
                <a:solidFill>
                  <a:schemeClr val="tx1"/>
                </a:solidFill>
              </a:rPr>
              <a:t>     It is the Product Owner’s current list of things that she might want in the product someday. </a:t>
            </a:r>
          </a:p>
          <a:p>
            <a:pPr>
              <a:buFont typeface="Wingdings" pitchFamily="2" charset="2"/>
              <a:buNone/>
              <a:defRPr/>
            </a:pPr>
            <a:endParaRPr lang="en-US" altLang="zh-TW" dirty="0" smtClean="0">
              <a:solidFill>
                <a:schemeClr val="tx1"/>
              </a:solidFill>
            </a:endParaRPr>
          </a:p>
          <a:p>
            <a:pPr>
              <a:buFont typeface="Wingdings" pitchFamily="2" charset="2"/>
              <a:buNone/>
              <a:defRPr/>
            </a:pPr>
            <a:r>
              <a:rPr lang="en-US" altLang="zh-TW" dirty="0" smtClean="0">
                <a:solidFill>
                  <a:schemeClr val="tx1"/>
                </a:solidFill>
              </a:rPr>
              <a:t>      It is kept “ordered”. The PO and the team considers and defines the order.</a:t>
            </a: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B5387FB7-4CFA-4C47-8860-0469D0CA775F}" type="slidenum">
              <a:rPr lang="zh-TW" altLang="en-US" smtClean="0">
                <a:solidFill>
                  <a:schemeClr val="tx1"/>
                </a:solidFill>
              </a:rPr>
              <a:pPr>
                <a:defRPr/>
              </a:pPr>
              <a:t>524</a:t>
            </a:fld>
            <a:endParaRPr lang="en-US" altLang="zh-TW">
              <a:solidFill>
                <a:schemeClr val="tx1"/>
              </a:solidFill>
            </a:endParaRPr>
          </a:p>
        </p:txBody>
      </p:sp>
    </p:spTree>
    <p:extLst>
      <p:ext uri="{BB962C8B-B14F-4D97-AF65-F5344CB8AC3E}">
        <p14:creationId xmlns:p14="http://schemas.microsoft.com/office/powerpoint/2010/main" val="644342653"/>
      </p:ext>
    </p:extLst>
  </p:cSld>
  <p:clrMapOvr>
    <a:masterClrMapping/>
  </p:clrMapOvr>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defRPr/>
            </a:pPr>
            <a:r>
              <a:rPr lang="en-US" altLang="zh-TW" dirty="0" smtClean="0">
                <a:solidFill>
                  <a:schemeClr val="tx1"/>
                </a:solidFill>
              </a:rPr>
              <a:t>3. Sprint Backlog</a:t>
            </a:r>
            <a:endParaRPr lang="zh-TW" altLang="en-US" dirty="0">
              <a:solidFill>
                <a:schemeClr val="tx1"/>
              </a:solidFill>
            </a:endParaRPr>
          </a:p>
        </p:txBody>
      </p:sp>
      <p:sp>
        <p:nvSpPr>
          <p:cNvPr id="3" name="文字版面配置區 2"/>
          <p:cNvSpPr>
            <a:spLocks noGrp="1"/>
          </p:cNvSpPr>
          <p:nvPr>
            <p:ph type="body" sz="half" idx="1"/>
          </p:nvPr>
        </p:nvSpPr>
        <p:spPr>
          <a:xfrm>
            <a:off x="609600" y="1600200"/>
            <a:ext cx="10957984" cy="4852988"/>
          </a:xfrm>
        </p:spPr>
        <p:txBody>
          <a:bodyPr/>
          <a:lstStyle/>
          <a:p>
            <a:pPr>
              <a:defRPr/>
            </a:pPr>
            <a:r>
              <a:rPr lang="en-US" altLang="zh-TW" dirty="0" smtClean="0">
                <a:solidFill>
                  <a:schemeClr val="tx1"/>
                </a:solidFill>
              </a:rPr>
              <a:t>   It is just the list of things agreed to be done in the current Sprint and the plan for getting them done.</a:t>
            </a:r>
          </a:p>
          <a:p>
            <a:pPr>
              <a:defRPr/>
            </a:pPr>
            <a:endParaRPr lang="en-US" altLang="zh-TW" dirty="0" smtClean="0">
              <a:solidFill>
                <a:schemeClr val="tx1"/>
              </a:solidFill>
            </a:endParaRPr>
          </a:p>
          <a:p>
            <a:pPr>
              <a:defRPr/>
            </a:pPr>
            <a:r>
              <a:rPr lang="en-US" altLang="zh-TW" dirty="0" smtClean="0">
                <a:solidFill>
                  <a:schemeClr val="tx1"/>
                </a:solidFill>
              </a:rPr>
              <a:t>   You can have all the items on cards, and show them moving through whatever work stages they go through, so that we can see how many cards arrived </a:t>
            </a:r>
            <a:r>
              <a:rPr lang="en-US" altLang="zh-TW" smtClean="0">
                <a:solidFill>
                  <a:schemeClr val="tx1"/>
                </a:solidFill>
              </a:rPr>
              <a:t>at “Done” </a:t>
            </a:r>
            <a:r>
              <a:rPr lang="en-US" altLang="zh-TW" dirty="0" smtClean="0">
                <a:solidFill>
                  <a:schemeClr val="tx1"/>
                </a:solidFill>
              </a:rPr>
              <a:t>everyday. </a:t>
            </a:r>
            <a:endParaRPr lang="zh-TW" altLang="en-US" dirty="0">
              <a:solidFill>
                <a:schemeClr val="tx1"/>
              </a:solidFill>
            </a:endParaRPr>
          </a:p>
        </p:txBody>
      </p:sp>
      <p:sp>
        <p:nvSpPr>
          <p:cNvPr id="4" name="內容版面配置區 3"/>
          <p:cNvSpPr>
            <a:spLocks noGrp="1"/>
          </p:cNvSpPr>
          <p:nvPr>
            <p:ph sz="half" idx="2"/>
          </p:nvPr>
        </p:nvSpPr>
        <p:spPr>
          <a:xfrm>
            <a:off x="13680018" y="2133601"/>
            <a:ext cx="438149" cy="3954463"/>
          </a:xfrm>
        </p:spPr>
        <p:txBody>
          <a:bodyPr/>
          <a:lstStyle/>
          <a:p>
            <a:pPr>
              <a:buFont typeface="Wingdings" pitchFamily="2" charset="2"/>
              <a:buNone/>
              <a:defRPr/>
            </a:pPr>
            <a:endParaRPr lang="zh-TW" altLang="en-US" dirty="0">
              <a:solidFill>
                <a:schemeClr val="tx1"/>
              </a:solidFill>
            </a:endParaRPr>
          </a:p>
        </p:txBody>
      </p:sp>
      <p:sp>
        <p:nvSpPr>
          <p:cNvPr id="5" name="投影片編號版面配置區 4"/>
          <p:cNvSpPr>
            <a:spLocks noGrp="1"/>
          </p:cNvSpPr>
          <p:nvPr>
            <p:ph type="sldNum" sz="quarter" idx="12"/>
          </p:nvPr>
        </p:nvSpPr>
        <p:spPr/>
        <p:txBody>
          <a:bodyPr/>
          <a:lstStyle/>
          <a:p>
            <a:pPr>
              <a:defRPr/>
            </a:pPr>
            <a:fld id="{B395C2A2-8917-47BF-B98B-84F247FA304A}" type="slidenum">
              <a:rPr lang="zh-TW" altLang="en-US" smtClean="0">
                <a:solidFill>
                  <a:schemeClr val="tx1"/>
                </a:solidFill>
              </a:rPr>
              <a:pPr>
                <a:defRPr/>
              </a:pPr>
              <a:t>525</a:t>
            </a:fld>
            <a:endParaRPr lang="en-US" altLang="zh-TW">
              <a:solidFill>
                <a:schemeClr val="tx1"/>
              </a:solidFill>
            </a:endParaRPr>
          </a:p>
        </p:txBody>
      </p:sp>
    </p:spTree>
    <p:extLst>
      <p:ext uri="{BB962C8B-B14F-4D97-AF65-F5344CB8AC3E}">
        <p14:creationId xmlns:p14="http://schemas.microsoft.com/office/powerpoint/2010/main" val="388552413"/>
      </p:ext>
    </p:extLst>
  </p:cSld>
  <p:clrMapOvr>
    <a:masterClrMapping/>
  </p:clrMapOvr>
  <p:timing>
    <p:tnLst>
      <p:par>
        <p:cT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CF001AF-A0F7-4021-AD79-697D55DC9D8E}" type="slidenum">
              <a:rPr lang="zh-TW" altLang="en-US" smtClean="0">
                <a:solidFill>
                  <a:schemeClr val="tx1"/>
                </a:solidFill>
              </a:rPr>
              <a:pPr>
                <a:defRPr/>
              </a:pPr>
              <a:t>526</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err="1">
                <a:solidFill>
                  <a:schemeClr val="tx1"/>
                </a:solidFill>
              </a:rPr>
              <a:t>Kanban</a:t>
            </a:r>
            <a:r>
              <a:rPr lang="en-US" altLang="zh-TW" dirty="0">
                <a:solidFill>
                  <a:schemeClr val="tx1"/>
                </a:solidFill>
              </a:rPr>
              <a:t> (</a:t>
            </a:r>
            <a:r>
              <a:rPr lang="zh-TW" altLang="en-US" dirty="0">
                <a:solidFill>
                  <a:schemeClr val="tx1"/>
                </a:solidFill>
                <a:latin typeface="標楷體" pitchFamily="65" charset="-120"/>
                <a:ea typeface="標楷體" pitchFamily="65" charset="-120"/>
              </a:rPr>
              <a:t>看板</a:t>
            </a:r>
            <a:r>
              <a:rPr lang="en-US" altLang="zh-TW" dirty="0">
                <a:solidFill>
                  <a:schemeClr val="tx1"/>
                </a:solidFill>
              </a:rPr>
              <a:t>)</a:t>
            </a:r>
            <a:endParaRPr lang="zh-TW" altLang="en-US" dirty="0">
              <a:solidFill>
                <a:schemeClr val="tx1"/>
              </a:solidFill>
            </a:endParaRPr>
          </a:p>
        </p:txBody>
      </p:sp>
      <p:sp>
        <p:nvSpPr>
          <p:cNvPr id="3" name="內容版面配置區 2"/>
          <p:cNvSpPr>
            <a:spLocks noGrp="1"/>
          </p:cNvSpPr>
          <p:nvPr>
            <p:ph sz="quarter" idx="4294967295"/>
          </p:nvPr>
        </p:nvSpPr>
        <p:spPr>
          <a:xfrm>
            <a:off x="1524000" y="1815548"/>
            <a:ext cx="8534400" cy="2390692"/>
          </a:xfrm>
          <a:prstGeom prst="rect">
            <a:avLst/>
          </a:prstGeom>
        </p:spPr>
        <p:txBody>
          <a:bodyPr>
            <a:normAutofit fontScale="92500" lnSpcReduction="1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白板又叫 </a:t>
            </a:r>
            <a:r>
              <a:rPr lang="en-US" altLang="zh-TW" dirty="0" smtClean="0">
                <a:solidFill>
                  <a:schemeClr val="tx1"/>
                </a:solidFill>
                <a:latin typeface="標楷體" pitchFamily="65" charset="-120"/>
                <a:ea typeface="標楷體" pitchFamily="65" charset="-120"/>
              </a:rPr>
              <a:t>information radiator (</a:t>
            </a:r>
            <a:r>
              <a:rPr lang="zh-TW" altLang="en-US" dirty="0" smtClean="0">
                <a:solidFill>
                  <a:schemeClr val="tx1"/>
                </a:solidFill>
                <a:latin typeface="標楷體" pitchFamily="65" charset="-120"/>
                <a:ea typeface="標楷體" pitchFamily="65" charset="-120"/>
              </a:rPr>
              <a:t>資訊發射器</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solidFill>
                  <a:schemeClr val="tx1"/>
                </a:solidFill>
                <a:latin typeface="標楷體" pitchFamily="65" charset="-120"/>
                <a:ea typeface="標楷體" pitchFamily="65" charset="-120"/>
              </a:rPr>
              <a:t>因為它會不自覺地將資訊射至週遭的人的眼球</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極為有效</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一種有名的白板叫 </a:t>
            </a:r>
            <a:r>
              <a:rPr lang="en-US" altLang="zh-TW" dirty="0" err="1" smtClean="0">
                <a:solidFill>
                  <a:schemeClr val="tx1"/>
                </a:solidFill>
                <a:latin typeface="標楷體" pitchFamily="65" charset="-120"/>
                <a:ea typeface="標楷體" pitchFamily="65" charset="-120"/>
              </a:rPr>
              <a:t>kanban</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看板</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它源自豐田汽車著名的剛</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好及時 </a:t>
            </a:r>
            <a:r>
              <a:rPr lang="en-US" altLang="zh-TW" dirty="0" smtClean="0">
                <a:solidFill>
                  <a:schemeClr val="tx1"/>
                </a:solidFill>
                <a:latin typeface="標楷體" pitchFamily="65" charset="-120"/>
                <a:ea typeface="標楷體" pitchFamily="65" charset="-120"/>
              </a:rPr>
              <a:t>(just in time) </a:t>
            </a:r>
            <a:r>
              <a:rPr lang="zh-TW" altLang="en-US" dirty="0" smtClean="0">
                <a:solidFill>
                  <a:schemeClr val="tx1"/>
                </a:solidFill>
                <a:latin typeface="標楷體" pitchFamily="65" charset="-120"/>
                <a:ea typeface="標楷體" pitchFamily="65" charset="-120"/>
              </a:rPr>
              <a:t>生產模式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因各生產人員可同時看到</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看板資訊</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可剛好及時取得中間製品</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故無中間製品庫存</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4266274202"/>
      </p:ext>
    </p:extLst>
  </p:cSld>
  <p:clrMapOvr>
    <a:masterClrMapping/>
  </p:clrMapOvr>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35DBBC5-7D76-4ED1-9F6D-0C52FA0A4638}" type="slidenum">
              <a:rPr lang="zh-TW" altLang="en-US" smtClean="0">
                <a:solidFill>
                  <a:schemeClr val="tx1"/>
                </a:solidFill>
              </a:rPr>
              <a:pPr>
                <a:defRPr/>
              </a:pPr>
              <a:t>527</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err="1">
                <a:solidFill>
                  <a:schemeClr val="tx1"/>
                </a:solidFill>
              </a:rPr>
              <a:t>Kanban</a:t>
            </a:r>
            <a:r>
              <a:rPr lang="en-US" altLang="zh-TW" dirty="0">
                <a:solidFill>
                  <a:schemeClr val="tx1"/>
                </a:solidFill>
              </a:rPr>
              <a:t> (</a:t>
            </a:r>
            <a:r>
              <a:rPr lang="zh-TW" altLang="en-US" dirty="0">
                <a:solidFill>
                  <a:schemeClr val="tx1"/>
                </a:solidFill>
                <a:latin typeface="標楷體" pitchFamily="65" charset="-120"/>
                <a:ea typeface="標楷體" pitchFamily="65" charset="-120"/>
              </a:rPr>
              <a:t>看板</a:t>
            </a:r>
            <a:r>
              <a:rPr lang="en-US" altLang="zh-TW" dirty="0" smtClean="0">
                <a:solidFill>
                  <a:schemeClr val="tx1"/>
                </a:solidFill>
              </a:rPr>
              <a:t>)</a:t>
            </a:r>
            <a:r>
              <a:rPr lang="zh-TW" altLang="en-US" dirty="0" smtClean="0">
                <a:solidFill>
                  <a:schemeClr val="tx1"/>
                </a:solidFill>
              </a:rPr>
              <a:t> </a:t>
            </a:r>
            <a:r>
              <a:rPr lang="en-US" altLang="zh-TW" dirty="0" smtClean="0">
                <a:solidFill>
                  <a:schemeClr val="tx1"/>
                </a:solidFill>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09529"/>
            <a:ext cx="8534400" cy="3061253"/>
          </a:xfrm>
          <a:prstGeom prst="rect">
            <a:avLst/>
          </a:prstGeom>
        </p:spPr>
        <p:txBody>
          <a:bodyPr>
            <a:normAutofit lnSpcReduction="10000"/>
          </a:bodyPr>
          <a:lstStyle/>
          <a:p>
            <a:pPr>
              <a:buFont typeface="Wingdings" pitchFamily="2" charset="2"/>
              <a:buNone/>
              <a:defRPr/>
            </a:pPr>
            <a:r>
              <a:rPr lang="en-US" altLang="zh-TW" dirty="0" err="1" smtClean="0">
                <a:solidFill>
                  <a:schemeClr val="tx1"/>
                </a:solidFill>
                <a:latin typeface="標楷體" pitchFamily="65" charset="-120"/>
                <a:ea typeface="標楷體" pitchFamily="65" charset="-120"/>
              </a:rPr>
              <a:t>Kanban</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看板</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源自 </a:t>
            </a:r>
            <a:r>
              <a:rPr lang="en-US" altLang="zh-TW" dirty="0" smtClean="0">
                <a:solidFill>
                  <a:schemeClr val="tx1"/>
                </a:solidFill>
                <a:latin typeface="標楷體" pitchFamily="65" charset="-120"/>
                <a:ea typeface="標楷體" pitchFamily="65" charset="-120"/>
              </a:rPr>
              <a:t>Toyota </a:t>
            </a:r>
            <a:r>
              <a:rPr lang="zh-TW" altLang="en-US" dirty="0" smtClean="0">
                <a:solidFill>
                  <a:schemeClr val="tx1"/>
                </a:solidFill>
                <a:latin typeface="標楷體" pitchFamily="65" charset="-120"/>
                <a:ea typeface="標楷體" pitchFamily="65" charset="-120"/>
              </a:rPr>
              <a:t>生產線上</a:t>
            </a:r>
            <a:r>
              <a:rPr lang="zh-TW" altLang="en-US" dirty="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顯示各站現況的白板</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可使各站知道</a:t>
            </a:r>
            <a:r>
              <a:rPr lang="zh-TW" altLang="en-US" dirty="0">
                <a:solidFill>
                  <a:schemeClr val="tx1"/>
                </a:solidFill>
                <a:latin typeface="標楷體" pitchFamily="65" charset="-120"/>
                <a:ea typeface="標楷體" pitchFamily="65" charset="-120"/>
              </a:rPr>
              <a:t>其他</a:t>
            </a:r>
            <a:r>
              <a:rPr lang="zh-TW" altLang="en-US" dirty="0" smtClean="0">
                <a:solidFill>
                  <a:schemeClr val="tx1"/>
                </a:solidFill>
                <a:latin typeface="標楷體" pitchFamily="65" charset="-120"/>
                <a:ea typeface="標楷體" pitchFamily="65" charset="-120"/>
              </a:rPr>
              <a:t>站</a:t>
            </a:r>
            <a:r>
              <a:rPr lang="zh-TW" altLang="en-US" dirty="0">
                <a:solidFill>
                  <a:schemeClr val="tx1"/>
                </a:solidFill>
                <a:latin typeface="標楷體" pitchFamily="65" charset="-120"/>
                <a:ea typeface="標楷體" pitchFamily="65" charset="-120"/>
              </a:rPr>
              <a:t>的動態</a:t>
            </a:r>
            <a:r>
              <a:rPr lang="zh-TW" altLang="en-US" dirty="0" smtClean="0">
                <a:solidFill>
                  <a:schemeClr val="tx1"/>
                </a:solidFill>
                <a:latin typeface="標楷體" pitchFamily="65" charset="-120"/>
                <a:ea typeface="標楷體" pitchFamily="65" charset="-120"/>
              </a:rPr>
              <a:t>而機動調整</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速度</a:t>
            </a:r>
            <a:r>
              <a:rPr lang="en-US" altLang="zh-TW" dirty="0" smtClean="0">
                <a:solidFill>
                  <a:schemeClr val="tx1"/>
                </a:solidFill>
                <a:latin typeface="標楷體" pitchFamily="65" charset="-120"/>
                <a:ea typeface="標楷體" pitchFamily="65" charset="-120"/>
              </a:rPr>
              <a:t>,</a:t>
            </a:r>
            <a:r>
              <a:rPr lang="zh-TW" altLang="en-US" dirty="0">
                <a:solidFill>
                  <a:schemeClr val="tx1"/>
                </a:solidFill>
                <a:latin typeface="標楷體" pitchFamily="65" charset="-120"/>
                <a:ea typeface="標楷體" pitchFamily="65" charset="-120"/>
              </a:rPr>
              <a:t>消除各</a:t>
            </a:r>
            <a:r>
              <a:rPr lang="zh-TW" altLang="en-US" dirty="0" smtClean="0">
                <a:solidFill>
                  <a:schemeClr val="tx1"/>
                </a:solidFill>
                <a:latin typeface="標楷體" pitchFamily="65" charset="-120"/>
                <a:ea typeface="標楷體" pitchFamily="65" charset="-120"/>
              </a:rPr>
              <a:t>站</a:t>
            </a:r>
            <a:r>
              <a:rPr lang="zh-TW" altLang="en-US" dirty="0">
                <a:solidFill>
                  <a:schemeClr val="tx1"/>
                </a:solidFill>
                <a:latin typeface="標楷體" pitchFamily="65" charset="-120"/>
                <a:ea typeface="標楷體" pitchFamily="65" charset="-120"/>
              </a:rPr>
              <a:t>中間</a:t>
            </a:r>
            <a:r>
              <a:rPr lang="zh-TW" altLang="en-US" dirty="0" smtClean="0">
                <a:solidFill>
                  <a:schemeClr val="tx1"/>
                </a:solidFill>
                <a:latin typeface="標楷體" pitchFamily="65" charset="-120"/>
                <a:ea typeface="標楷體" pitchFamily="65" charset="-120"/>
              </a:rPr>
              <a:t>製品</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進而達到全生產線的最高效率</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Just in time (JIT) </a:t>
            </a:r>
            <a:r>
              <a:rPr lang="zh-TW" altLang="en-US" dirty="0" smtClean="0">
                <a:solidFill>
                  <a:schemeClr val="tx1"/>
                </a:solidFill>
                <a:latin typeface="標楷體" pitchFamily="65" charset="-120"/>
                <a:ea typeface="標楷體" pitchFamily="65" charset="-120"/>
              </a:rPr>
              <a:t>就是</a:t>
            </a:r>
            <a:r>
              <a:rPr lang="zh-TW" altLang="en-US" dirty="0">
                <a:solidFill>
                  <a:schemeClr val="tx1"/>
                </a:solidFill>
                <a:latin typeface="標楷體" pitchFamily="65" charset="-120"/>
                <a:ea typeface="標楷體" pitchFamily="65" charset="-120"/>
              </a:rPr>
              <a:t>「只在有需要的時候，生產需要</a:t>
            </a:r>
            <a:r>
              <a:rPr lang="zh-TW" altLang="en-US" dirty="0" smtClean="0">
                <a:solidFill>
                  <a:schemeClr val="tx1"/>
                </a:solidFill>
                <a:latin typeface="標楷體" pitchFamily="65" charset="-120"/>
                <a:ea typeface="標楷體" pitchFamily="65" charset="-120"/>
              </a:rPr>
              <a:t>數</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量的產品</a:t>
            </a:r>
            <a:r>
              <a:rPr lang="zh-TW" altLang="en-US" dirty="0">
                <a:solidFill>
                  <a:schemeClr val="tx1"/>
                </a:solidFill>
                <a:latin typeface="標楷體" pitchFamily="65" charset="-120"/>
                <a:ea typeface="標楷體" pitchFamily="65" charset="-120"/>
              </a:rPr>
              <a:t>」，而「看板」則是為了實現</a:t>
            </a:r>
            <a:r>
              <a:rPr lang="en-US" altLang="zh-TW" dirty="0">
                <a:solidFill>
                  <a:schemeClr val="tx1"/>
                </a:solidFill>
                <a:latin typeface="標楷體" pitchFamily="65" charset="-120"/>
                <a:ea typeface="標楷體" pitchFamily="65" charset="-120"/>
              </a:rPr>
              <a:t>JIT</a:t>
            </a:r>
            <a:r>
              <a:rPr lang="zh-TW" altLang="en-US" dirty="0">
                <a:solidFill>
                  <a:schemeClr val="tx1"/>
                </a:solidFill>
                <a:latin typeface="標楷體" pitchFamily="65" charset="-120"/>
                <a:ea typeface="標楷體" pitchFamily="65" charset="-120"/>
              </a:rPr>
              <a:t>所誕生的管理與</a:t>
            </a:r>
            <a:r>
              <a:rPr lang="zh-TW" altLang="en-US" dirty="0" smtClean="0">
                <a:solidFill>
                  <a:schemeClr val="tx1"/>
                </a:solidFill>
                <a:latin typeface="標楷體" pitchFamily="65" charset="-120"/>
                <a:ea typeface="標楷體" pitchFamily="65" charset="-120"/>
              </a:rPr>
              <a:t>改</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善工具</a:t>
            </a:r>
            <a:r>
              <a:rPr lang="zh-TW" altLang="en-US" dirty="0">
                <a:solidFill>
                  <a:schemeClr val="tx1"/>
                </a:solidFill>
                <a:latin typeface="標楷體" pitchFamily="65" charset="-120"/>
                <a:ea typeface="標楷體" pitchFamily="65" charset="-120"/>
              </a:rPr>
              <a:t>。</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endParaRPr>
          </a:p>
        </p:txBody>
      </p:sp>
    </p:spTree>
    <p:extLst>
      <p:ext uri="{BB962C8B-B14F-4D97-AF65-F5344CB8AC3E}">
        <p14:creationId xmlns:p14="http://schemas.microsoft.com/office/powerpoint/2010/main" val="2355880298"/>
      </p:ext>
    </p:extLst>
  </p:cSld>
  <p:clrMapOvr>
    <a:masterClrMapping/>
  </p:clrMapOvr>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buNone/>
            </a:pPr>
            <a:r>
              <a:rPr lang="en-US" altLang="zh-TW" dirty="0" smtClean="0">
                <a:solidFill>
                  <a:schemeClr val="tx1"/>
                </a:solidFill>
              </a:rPr>
              <a:t>   </a:t>
            </a:r>
            <a:r>
              <a:rPr lang="en-US" altLang="zh-TW" u="sng" dirty="0" smtClean="0">
                <a:solidFill>
                  <a:schemeClr val="tx1"/>
                </a:solidFill>
              </a:rPr>
              <a:t>Backlog</a:t>
            </a:r>
            <a:r>
              <a:rPr lang="en-US" altLang="zh-TW" dirty="0" smtClean="0">
                <a:solidFill>
                  <a:schemeClr val="tx1"/>
                </a:solidFill>
              </a:rPr>
              <a:t>                </a:t>
            </a:r>
            <a:r>
              <a:rPr lang="en-US" altLang="zh-TW" u="sng" dirty="0" smtClean="0">
                <a:solidFill>
                  <a:schemeClr val="tx1"/>
                </a:solidFill>
              </a:rPr>
              <a:t>Step 1</a:t>
            </a:r>
            <a:r>
              <a:rPr lang="en-US" altLang="zh-TW" dirty="0" smtClean="0">
                <a:solidFill>
                  <a:schemeClr val="tx1"/>
                </a:solidFill>
              </a:rPr>
              <a:t>                      </a:t>
            </a:r>
            <a:r>
              <a:rPr lang="en-US" altLang="zh-TW" u="sng" dirty="0" smtClean="0">
                <a:solidFill>
                  <a:schemeClr val="tx1"/>
                </a:solidFill>
              </a:rPr>
              <a:t>Step 2</a:t>
            </a:r>
            <a:r>
              <a:rPr lang="en-US" altLang="zh-TW" dirty="0" smtClean="0">
                <a:solidFill>
                  <a:schemeClr val="tx1"/>
                </a:solidFill>
              </a:rPr>
              <a:t>                     </a:t>
            </a:r>
            <a:r>
              <a:rPr lang="en-US" altLang="zh-TW" u="sng" dirty="0" smtClean="0">
                <a:solidFill>
                  <a:schemeClr val="tx1"/>
                </a:solidFill>
              </a:rPr>
              <a:t>Step 3</a:t>
            </a:r>
          </a:p>
          <a:p>
            <a:pPr marL="0" indent="0">
              <a:buNone/>
            </a:pPr>
            <a:r>
              <a:rPr lang="en-US" altLang="zh-TW" dirty="0" smtClean="0">
                <a:solidFill>
                  <a:schemeClr val="tx1"/>
                </a:solidFill>
              </a:rPr>
              <a:t>                         working  done         working   done     working   done</a:t>
            </a:r>
          </a:p>
          <a:p>
            <a:pPr marL="0" indent="0">
              <a:buNone/>
            </a:pPr>
            <a:endParaRPr lang="en-US" altLang="zh-TW" dirty="0">
              <a:solidFill>
                <a:schemeClr val="tx1"/>
              </a:solidFill>
            </a:endParaRPr>
          </a:p>
          <a:p>
            <a:pPr marL="0" indent="0">
              <a:buNone/>
            </a:pPr>
            <a:r>
              <a:rPr lang="en-US" altLang="zh-TW" dirty="0" smtClean="0">
                <a:solidFill>
                  <a:schemeClr val="tx1"/>
                </a:solidFill>
              </a:rPr>
              <a:t>   sticky             </a:t>
            </a:r>
            <a:r>
              <a:rPr lang="en-US" altLang="zh-TW" dirty="0" err="1" smtClean="0">
                <a:solidFill>
                  <a:schemeClr val="tx1"/>
                </a:solidFill>
              </a:rPr>
              <a:t>sticky</a:t>
            </a:r>
            <a:r>
              <a:rPr lang="en-US" altLang="zh-TW" dirty="0" smtClean="0">
                <a:solidFill>
                  <a:schemeClr val="tx1"/>
                </a:solidFill>
              </a:rPr>
              <a:t>      </a:t>
            </a:r>
            <a:r>
              <a:rPr lang="en-US" altLang="zh-TW" dirty="0" err="1" smtClean="0">
                <a:solidFill>
                  <a:schemeClr val="tx1"/>
                </a:solidFill>
              </a:rPr>
              <a:t>sticky</a:t>
            </a:r>
            <a:r>
              <a:rPr lang="en-US" altLang="zh-TW" dirty="0" smtClean="0">
                <a:solidFill>
                  <a:schemeClr val="tx1"/>
                </a:solidFill>
              </a:rPr>
              <a:t>         </a:t>
            </a:r>
            <a:r>
              <a:rPr lang="en-US" altLang="zh-TW" dirty="0" err="1" smtClean="0">
                <a:solidFill>
                  <a:srgbClr val="FF0000"/>
                </a:solidFill>
              </a:rPr>
              <a:t>sticky</a:t>
            </a:r>
            <a:r>
              <a:rPr lang="en-US" altLang="zh-TW" dirty="0" smtClean="0">
                <a:solidFill>
                  <a:schemeClr val="tx1"/>
                </a:solidFill>
              </a:rPr>
              <a:t>      </a:t>
            </a:r>
            <a:r>
              <a:rPr lang="en-US" altLang="zh-TW" dirty="0" err="1" smtClean="0">
                <a:solidFill>
                  <a:schemeClr val="tx1"/>
                </a:solidFill>
              </a:rPr>
              <a:t>sticky</a:t>
            </a:r>
            <a:r>
              <a:rPr lang="en-US" altLang="zh-TW" dirty="0" smtClean="0">
                <a:solidFill>
                  <a:schemeClr val="tx1"/>
                </a:solidFill>
              </a:rPr>
              <a:t>      </a:t>
            </a:r>
            <a:r>
              <a:rPr lang="en-US" altLang="zh-TW" dirty="0" err="1" smtClean="0">
                <a:solidFill>
                  <a:schemeClr val="tx1"/>
                </a:solidFill>
              </a:rPr>
              <a:t>sticky</a:t>
            </a:r>
            <a:r>
              <a:rPr lang="en-US" altLang="zh-TW" dirty="0" smtClean="0">
                <a:solidFill>
                  <a:schemeClr val="tx1"/>
                </a:solidFill>
              </a:rPr>
              <a:t>      </a:t>
            </a:r>
            <a:r>
              <a:rPr lang="en-US" altLang="zh-TW" dirty="0" err="1" smtClean="0">
                <a:solidFill>
                  <a:schemeClr val="tx1"/>
                </a:solidFill>
              </a:rPr>
              <a:t>sticky</a:t>
            </a:r>
            <a:r>
              <a:rPr lang="en-US" altLang="zh-TW" dirty="0" smtClean="0">
                <a:solidFill>
                  <a:schemeClr val="tx1"/>
                </a:solidFill>
              </a:rPr>
              <a:t>   </a:t>
            </a:r>
          </a:p>
          <a:p>
            <a:pPr marL="0" indent="0">
              <a:buNone/>
            </a:pPr>
            <a:r>
              <a:rPr lang="en-US" altLang="zh-TW" dirty="0" smtClean="0">
                <a:solidFill>
                  <a:schemeClr val="tx1"/>
                </a:solidFill>
              </a:rPr>
              <a:t>   sticky             </a:t>
            </a:r>
            <a:r>
              <a:rPr lang="en-US" altLang="zh-TW" dirty="0" err="1">
                <a:solidFill>
                  <a:schemeClr val="tx1"/>
                </a:solidFill>
              </a:rPr>
              <a:t>sticky</a:t>
            </a:r>
            <a:r>
              <a:rPr lang="en-US" altLang="zh-TW" dirty="0">
                <a:solidFill>
                  <a:schemeClr val="tx1"/>
                </a:solidFill>
              </a:rPr>
              <a:t>       </a:t>
            </a:r>
            <a:r>
              <a:rPr lang="en-US" altLang="zh-TW" dirty="0" smtClean="0">
                <a:solidFill>
                  <a:schemeClr val="tx1"/>
                </a:solidFill>
              </a:rPr>
              <a:t>                   </a:t>
            </a:r>
            <a:r>
              <a:rPr lang="en-US" altLang="zh-TW" dirty="0" err="1">
                <a:solidFill>
                  <a:srgbClr val="FF0000"/>
                </a:solidFill>
              </a:rPr>
              <a:t>sticky</a:t>
            </a:r>
            <a:r>
              <a:rPr lang="en-US" altLang="zh-TW" dirty="0">
                <a:solidFill>
                  <a:schemeClr val="tx1"/>
                </a:solidFill>
              </a:rPr>
              <a:t>      </a:t>
            </a:r>
            <a:r>
              <a:rPr lang="en-US" altLang="zh-TW" dirty="0" err="1">
                <a:solidFill>
                  <a:schemeClr val="tx1"/>
                </a:solidFill>
              </a:rPr>
              <a:t>sticky</a:t>
            </a:r>
            <a:r>
              <a:rPr lang="en-US" altLang="zh-TW" dirty="0">
                <a:solidFill>
                  <a:schemeClr val="tx1"/>
                </a:solidFill>
              </a:rPr>
              <a:t> </a:t>
            </a:r>
            <a:r>
              <a:rPr lang="en-US" altLang="zh-TW" dirty="0" smtClean="0">
                <a:solidFill>
                  <a:schemeClr val="tx1"/>
                </a:solidFill>
              </a:rPr>
              <a:t>                     </a:t>
            </a:r>
            <a:r>
              <a:rPr lang="en-US" altLang="zh-TW" dirty="0" err="1" smtClean="0">
                <a:solidFill>
                  <a:schemeClr val="tx1"/>
                </a:solidFill>
              </a:rPr>
              <a:t>sticky</a:t>
            </a:r>
            <a:endParaRPr lang="en-US" altLang="zh-TW" dirty="0" smtClean="0">
              <a:solidFill>
                <a:schemeClr val="tx1"/>
              </a:solidFill>
            </a:endParaRPr>
          </a:p>
          <a:p>
            <a:pPr marL="0" indent="0">
              <a:buNone/>
            </a:pPr>
            <a:r>
              <a:rPr lang="en-US" altLang="zh-TW" dirty="0" smtClean="0">
                <a:solidFill>
                  <a:schemeClr val="tx1"/>
                </a:solidFill>
              </a:rPr>
              <a:t>   sticky                                                 </a:t>
            </a:r>
            <a:r>
              <a:rPr lang="en-US" altLang="zh-TW" dirty="0" err="1" smtClean="0">
                <a:solidFill>
                  <a:srgbClr val="FF0000"/>
                </a:solidFill>
              </a:rPr>
              <a:t>sticky</a:t>
            </a:r>
            <a:endParaRPr lang="en-US" altLang="zh-TW" dirty="0" smtClean="0">
              <a:solidFill>
                <a:srgbClr val="FF0000"/>
              </a:solidFill>
            </a:endParaRPr>
          </a:p>
          <a:p>
            <a:pPr marL="0" indent="0">
              <a:buNone/>
            </a:pPr>
            <a:r>
              <a:rPr lang="en-US" altLang="zh-TW" dirty="0">
                <a:solidFill>
                  <a:schemeClr val="tx1"/>
                </a:solidFill>
              </a:rPr>
              <a:t> </a:t>
            </a:r>
            <a:r>
              <a:rPr lang="en-US" altLang="zh-TW" dirty="0" smtClean="0">
                <a:solidFill>
                  <a:schemeClr val="tx1"/>
                </a:solidFill>
              </a:rPr>
              <a:t>  sticky</a:t>
            </a:r>
          </a:p>
          <a:p>
            <a:pPr marL="0" indent="0">
              <a:buNone/>
            </a:pPr>
            <a:r>
              <a:rPr lang="en-US" altLang="zh-TW" dirty="0">
                <a:solidFill>
                  <a:schemeClr val="tx1"/>
                </a:solidFill>
              </a:rPr>
              <a:t> </a:t>
            </a:r>
            <a:r>
              <a:rPr lang="en-US" altLang="zh-TW" dirty="0" smtClean="0">
                <a:solidFill>
                  <a:schemeClr val="tx1"/>
                </a:solidFill>
              </a:rPr>
              <a:t>  sticky</a:t>
            </a:r>
            <a:endParaRPr lang="zh-TW" altLang="en-US" dirty="0">
              <a:solidFill>
                <a:schemeClr val="tx1"/>
              </a:solidFill>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看板</a:t>
            </a:r>
            <a:r>
              <a:rPr lang="zh-TW" altLang="en-US" dirty="0" smtClean="0">
                <a:solidFill>
                  <a:schemeClr val="tx1"/>
                </a:solidFill>
                <a:latin typeface="標楷體" pitchFamily="65" charset="-120"/>
                <a:ea typeface="標楷體" pitchFamily="65" charset="-120"/>
              </a:rPr>
              <a:t>格式 </a:t>
            </a:r>
            <a:r>
              <a:rPr lang="en-US" altLang="zh-TW" sz="3200" dirty="0" smtClean="0">
                <a:solidFill>
                  <a:schemeClr val="tx1"/>
                </a:solidFill>
                <a:latin typeface="標楷體" pitchFamily="65" charset="-120"/>
                <a:ea typeface="標楷體" pitchFamily="65" charset="-120"/>
              </a:rPr>
              <a:t>(sticky</a:t>
            </a:r>
            <a:r>
              <a:rPr lang="zh-TW" altLang="en-US" sz="3200" dirty="0" smtClean="0">
                <a:solidFill>
                  <a:schemeClr val="tx1"/>
                </a:solidFill>
                <a:latin typeface="標楷體" pitchFamily="65" charset="-120"/>
                <a:ea typeface="標楷體" pitchFamily="65" charset="-120"/>
              </a:rPr>
              <a:t>叫</a:t>
            </a:r>
            <a:r>
              <a:rPr lang="zh-TW" altLang="en-US" sz="3200" dirty="0">
                <a:solidFill>
                  <a:schemeClr val="tx1"/>
                </a:solidFill>
                <a:latin typeface="微軟正黑體" pitchFamily="34" charset="-120"/>
                <a:ea typeface="微軟正黑體" pitchFamily="34" charset="-120"/>
              </a:rPr>
              <a:t>便利</a:t>
            </a:r>
            <a:r>
              <a:rPr lang="zh-TW" altLang="en-US" sz="3200" dirty="0" smtClean="0">
                <a:solidFill>
                  <a:schemeClr val="tx1"/>
                </a:solidFill>
                <a:latin typeface="微軟正黑體" pitchFamily="34" charset="-120"/>
                <a:ea typeface="微軟正黑體" pitchFamily="34" charset="-120"/>
              </a:rPr>
              <a:t>貼</a:t>
            </a:r>
            <a:r>
              <a:rPr lang="zh-TW" altLang="en-US" sz="3200" dirty="0" smtClean="0">
                <a:solidFill>
                  <a:schemeClr val="tx1"/>
                </a:solidFill>
                <a:latin typeface="標楷體" pitchFamily="65" charset="-120"/>
                <a:ea typeface="標楷體" pitchFamily="65" charset="-120"/>
              </a:rPr>
              <a:t> 寫上開發的</a:t>
            </a:r>
            <a:r>
              <a:rPr lang="zh-TW" altLang="en-US" sz="3200" dirty="0" smtClean="0">
                <a:solidFill>
                  <a:schemeClr val="tx1"/>
                </a:solidFill>
                <a:latin typeface="微軟正黑體" pitchFamily="34" charset="-120"/>
                <a:ea typeface="微軟正黑體" pitchFamily="34" charset="-120"/>
              </a:rPr>
              <a:t>功能</a:t>
            </a:r>
            <a:r>
              <a:rPr lang="en-US" altLang="zh-TW" sz="3200" dirty="0" smtClean="0">
                <a:solidFill>
                  <a:schemeClr val="tx1"/>
                </a:solidFill>
                <a:latin typeface="標楷體" pitchFamily="65" charset="-120"/>
                <a:ea typeface="標楷體" pitchFamily="65" charset="-120"/>
              </a:rPr>
              <a:t>)</a:t>
            </a:r>
            <a:endParaRPr lang="zh-TW" altLang="en-US" sz="3200" dirty="0">
              <a:solidFill>
                <a:schemeClr val="tx1"/>
              </a:solidFill>
              <a:latin typeface="標楷體" pitchFamily="65" charset="-120"/>
              <a:ea typeface="標楷體" pitchFamily="65" charset="-120"/>
            </a:endParaRPr>
          </a:p>
        </p:txBody>
      </p:sp>
      <p:cxnSp>
        <p:nvCxnSpPr>
          <p:cNvPr id="5" name="直線接點 4"/>
          <p:cNvCxnSpPr/>
          <p:nvPr/>
        </p:nvCxnSpPr>
        <p:spPr>
          <a:xfrm flipH="1">
            <a:off x="2226733" y="2345267"/>
            <a:ext cx="50800" cy="2870200"/>
          </a:xfrm>
          <a:prstGeom prst="line">
            <a:avLst/>
          </a:prstGeom>
          <a:ln w="381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7" name="直線接點 6"/>
          <p:cNvCxnSpPr/>
          <p:nvPr/>
        </p:nvCxnSpPr>
        <p:spPr>
          <a:xfrm>
            <a:off x="5029200" y="2345267"/>
            <a:ext cx="50800" cy="3073400"/>
          </a:xfrm>
          <a:prstGeom prst="line">
            <a:avLst/>
          </a:prstGeom>
          <a:ln w="381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直線接點 8"/>
          <p:cNvCxnSpPr/>
          <p:nvPr/>
        </p:nvCxnSpPr>
        <p:spPr>
          <a:xfrm>
            <a:off x="7620000" y="2345267"/>
            <a:ext cx="110067" cy="2870200"/>
          </a:xfrm>
          <a:prstGeom prst="line">
            <a:avLst/>
          </a:prstGeom>
          <a:ln w="381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1" name="直線接點 10"/>
          <p:cNvCxnSpPr/>
          <p:nvPr/>
        </p:nvCxnSpPr>
        <p:spPr>
          <a:xfrm>
            <a:off x="3733800" y="3132667"/>
            <a:ext cx="8467" cy="2082800"/>
          </a:xfrm>
          <a:prstGeom prst="line">
            <a:avLst/>
          </a:prstGeom>
          <a:ln w="381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3" name="直線接點 12"/>
          <p:cNvCxnSpPr/>
          <p:nvPr/>
        </p:nvCxnSpPr>
        <p:spPr>
          <a:xfrm>
            <a:off x="6493933" y="3132667"/>
            <a:ext cx="59267" cy="2082800"/>
          </a:xfrm>
          <a:prstGeom prst="line">
            <a:avLst/>
          </a:prstGeom>
          <a:ln w="381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直線接點 14"/>
          <p:cNvCxnSpPr/>
          <p:nvPr/>
        </p:nvCxnSpPr>
        <p:spPr>
          <a:xfrm>
            <a:off x="8957733" y="3132667"/>
            <a:ext cx="93134" cy="2082800"/>
          </a:xfrm>
          <a:prstGeom prst="line">
            <a:avLst/>
          </a:prstGeom>
          <a:ln w="38100">
            <a:solidFill>
              <a:schemeClr val="tx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70932022"/>
      </p:ext>
    </p:extLst>
  </p:cSld>
  <p:clrMapOvr>
    <a:masterClrMapping/>
  </p:clrMapOvr>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b="1" dirty="0" smtClean="0"/>
              <a:t>WIP (work in progress</a:t>
            </a:r>
            <a:r>
              <a:rPr lang="zh-TW" altLang="en-US" b="1" dirty="0" smtClean="0"/>
              <a:t> </a:t>
            </a:r>
            <a:r>
              <a:rPr lang="zh-TW" altLang="en-US" dirty="0" smtClean="0">
                <a:solidFill>
                  <a:schemeClr val="tx1"/>
                </a:solidFill>
                <a:latin typeface="標楷體" pitchFamily="65" charset="-120"/>
                <a:ea typeface="標楷體" pitchFamily="65" charset="-120"/>
              </a:rPr>
              <a:t>中間</a:t>
            </a:r>
            <a:r>
              <a:rPr lang="zh-TW" altLang="en-US" dirty="0">
                <a:solidFill>
                  <a:schemeClr val="tx1"/>
                </a:solidFill>
                <a:latin typeface="標楷體" pitchFamily="65" charset="-120"/>
                <a:ea typeface="標楷體" pitchFamily="65" charset="-120"/>
              </a:rPr>
              <a:t>製品</a:t>
            </a:r>
            <a:r>
              <a:rPr lang="en-US" altLang="zh-TW" b="1" dirty="0" smtClean="0"/>
              <a:t>) limit </a:t>
            </a:r>
            <a:r>
              <a:rPr lang="zh-TW" altLang="en-US" b="1" dirty="0" smtClean="0">
                <a:latin typeface="標楷體" pitchFamily="65" charset="-120"/>
                <a:ea typeface="標楷體" pitchFamily="65" charset="-120"/>
              </a:rPr>
              <a:t>表示</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某個 </a:t>
            </a:r>
            <a:r>
              <a:rPr lang="en-US" altLang="zh-TW" b="1" dirty="0" smtClean="0">
                <a:latin typeface="標楷體" pitchFamily="65" charset="-120"/>
                <a:ea typeface="標楷體" pitchFamily="65" charset="-120"/>
              </a:rPr>
              <a:t>step (</a:t>
            </a:r>
            <a:r>
              <a:rPr lang="zh-TW" altLang="en-US" b="1" dirty="0" smtClean="0">
                <a:latin typeface="標楷體" pitchFamily="65" charset="-120"/>
                <a:ea typeface="標楷體" pitchFamily="65" charset="-120"/>
              </a:rPr>
              <a:t>工序</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能同時進行的最多的 </a:t>
            </a:r>
            <a:r>
              <a:rPr lang="en-US" altLang="zh-TW" b="1" dirty="0" err="1" smtClean="0">
                <a:latin typeface="標楷體" pitchFamily="65" charset="-120"/>
                <a:ea typeface="標楷體" pitchFamily="65" charset="-120"/>
              </a:rPr>
              <a:t>stickies</a:t>
            </a:r>
            <a:r>
              <a:rPr lang="zh-TW" altLang="en-US" b="1" dirty="0" smtClean="0">
                <a:latin typeface="標楷體" pitchFamily="65" charset="-120"/>
                <a:ea typeface="標楷體" pitchFamily="65" charset="-120"/>
              </a:rPr>
              <a:t> </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開發的功能</a:t>
            </a:r>
            <a:r>
              <a:rPr lang="en-US" altLang="zh-TW" b="1" dirty="0" smtClean="0">
                <a:latin typeface="標楷體" pitchFamily="65" charset="-120"/>
                <a:ea typeface="標楷體" pitchFamily="65" charset="-120"/>
              </a:rPr>
              <a:t>)</a:t>
            </a:r>
          </a:p>
          <a:p>
            <a:pPr marL="0" indent="0">
              <a:buNone/>
            </a:pPr>
            <a:r>
              <a:rPr lang="zh-TW" altLang="en-US" b="1" dirty="0" smtClean="0">
                <a:latin typeface="標楷體" pitchFamily="65" charset="-120"/>
                <a:ea typeface="標楷體" pitchFamily="65" charset="-120"/>
              </a:rPr>
              <a:t>例如 上圖 </a:t>
            </a:r>
            <a:r>
              <a:rPr lang="en-US" altLang="zh-TW" b="1" dirty="0" smtClean="0">
                <a:latin typeface="標楷體" pitchFamily="65" charset="-120"/>
                <a:ea typeface="標楷體" pitchFamily="65" charset="-120"/>
              </a:rPr>
              <a:t>Step 2 </a:t>
            </a:r>
            <a:r>
              <a:rPr lang="zh-TW" altLang="en-US" b="1" dirty="0" smtClean="0">
                <a:latin typeface="標楷體" pitchFamily="65" charset="-120"/>
                <a:ea typeface="標楷體" pitchFamily="65" charset="-120"/>
              </a:rPr>
              <a:t>限制 </a:t>
            </a:r>
            <a:r>
              <a:rPr lang="en-US" altLang="zh-TW" b="1" dirty="0" smtClean="0">
                <a:latin typeface="標楷體" pitchFamily="65" charset="-120"/>
                <a:ea typeface="標楷體" pitchFamily="65" charset="-120"/>
              </a:rPr>
              <a:t>sticky </a:t>
            </a:r>
            <a:r>
              <a:rPr lang="zh-TW" altLang="en-US" b="1" dirty="0" smtClean="0">
                <a:latin typeface="標楷體" pitchFamily="65" charset="-120"/>
                <a:ea typeface="標楷體" pitchFamily="65" charset="-120"/>
              </a:rPr>
              <a:t>為三個</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若超出此限 則團隊張羅不來 流程易阻塞 應立刻化解之 使流程順暢</a:t>
            </a:r>
            <a:endParaRPr lang="en-US" altLang="zh-TW" b="1" dirty="0" smtClean="0">
              <a:latin typeface="標楷體" pitchFamily="65" charset="-120"/>
              <a:ea typeface="標楷體" pitchFamily="65" charset="-120"/>
            </a:endParaRPr>
          </a:p>
          <a:p>
            <a:pPr marL="0" indent="0">
              <a:buNone/>
            </a:pPr>
            <a:endParaRPr lang="en-US" altLang="zh-TW" b="1" dirty="0">
              <a:latin typeface="標楷體" pitchFamily="65" charset="-120"/>
              <a:ea typeface="標楷體" pitchFamily="65" charset="-120"/>
            </a:endParaRPr>
          </a:p>
          <a:p>
            <a:pPr marL="0" indent="0">
              <a:buNone/>
            </a:pPr>
            <a:r>
              <a:rPr lang="zh-TW" altLang="en-US" b="1" dirty="0">
                <a:latin typeface="標楷體" pitchFamily="65" charset="-120"/>
                <a:ea typeface="標楷體" pitchFamily="65" charset="-120"/>
              </a:rPr>
              <a:t>此</a:t>
            </a:r>
            <a:r>
              <a:rPr lang="zh-TW" altLang="en-US" b="1" dirty="0" smtClean="0">
                <a:latin typeface="標楷體" pitchFamily="65" charset="-120"/>
                <a:ea typeface="標楷體" pitchFamily="65" charset="-120"/>
              </a:rPr>
              <a:t>限制係針對</a:t>
            </a:r>
            <a:r>
              <a:rPr lang="zh-TW" altLang="en-US" b="1" dirty="0">
                <a:latin typeface="微軟正黑體" pitchFamily="34" charset="-120"/>
                <a:ea typeface="微軟正黑體" pitchFamily="34" charset="-120"/>
              </a:rPr>
              <a:t>工</a:t>
            </a:r>
            <a:r>
              <a:rPr lang="zh-TW" altLang="en-US" b="1" dirty="0" smtClean="0">
                <a:latin typeface="微軟正黑體" pitchFamily="34" charset="-120"/>
                <a:ea typeface="微軟正黑體" pitchFamily="34" charset="-120"/>
              </a:rPr>
              <a:t>序</a:t>
            </a:r>
            <a:r>
              <a:rPr lang="zh-TW" altLang="en-US" b="1" dirty="0" smtClean="0">
                <a:latin typeface="標楷體" pitchFamily="65" charset="-120"/>
                <a:ea typeface="標楷體" pitchFamily="65" charset="-120"/>
              </a:rPr>
              <a:t> 但亦可針對</a:t>
            </a:r>
            <a:r>
              <a:rPr lang="zh-TW" altLang="en-US" b="1" dirty="0" smtClean="0">
                <a:latin typeface="微軟正黑體" pitchFamily="34" charset="-120"/>
                <a:ea typeface="微軟正黑體" pitchFamily="34" charset="-120"/>
              </a:rPr>
              <a:t>人員</a:t>
            </a:r>
            <a:endParaRPr lang="zh-TW" altLang="en-US" b="1" dirty="0">
              <a:latin typeface="微軟正黑體" pitchFamily="34" charset="-120"/>
              <a:ea typeface="微軟正黑體" pitchFamily="34" charset="-120"/>
            </a:endParaRPr>
          </a:p>
        </p:txBody>
      </p:sp>
      <p:sp>
        <p:nvSpPr>
          <p:cNvPr id="3" name="標題 2"/>
          <p:cNvSpPr>
            <a:spLocks noGrp="1"/>
          </p:cNvSpPr>
          <p:nvPr>
            <p:ph type="title"/>
          </p:nvPr>
        </p:nvSpPr>
        <p:spPr/>
        <p:txBody>
          <a:bodyPr/>
          <a:lstStyle/>
          <a:p>
            <a:r>
              <a:rPr lang="en-US" altLang="zh-TW" dirty="0" smtClean="0">
                <a:solidFill>
                  <a:schemeClr val="tx1"/>
                </a:solidFill>
              </a:rPr>
              <a:t>WIP</a:t>
            </a:r>
            <a:r>
              <a:rPr lang="zh-TW" altLang="en-US" dirty="0" smtClean="0">
                <a:solidFill>
                  <a:schemeClr val="tx1"/>
                </a:solidFill>
              </a:rPr>
              <a:t>  </a:t>
            </a:r>
            <a:r>
              <a:rPr lang="en-US" altLang="zh-TW" dirty="0" smtClean="0">
                <a:solidFill>
                  <a:schemeClr val="tx1"/>
                </a:solidFill>
                <a:latin typeface="標楷體" pitchFamily="65" charset="-120"/>
                <a:ea typeface="標楷體" pitchFamily="65" charset="-120"/>
              </a:rPr>
              <a:t>Limit</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2690630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buNone/>
            </a:pPr>
            <a:r>
              <a:rPr lang="en-US" altLang="zh-TW" dirty="0" smtClean="0">
                <a:solidFill>
                  <a:schemeClr val="tx1"/>
                </a:solidFill>
                <a:latin typeface="標楷體" pitchFamily="65" charset="-120"/>
                <a:ea typeface="標楷體" pitchFamily="65" charset="-120"/>
              </a:rPr>
              <a:t>2015 3</a:t>
            </a:r>
            <a:r>
              <a:rPr lang="zh-TW" altLang="en-US" dirty="0" smtClean="0">
                <a:solidFill>
                  <a:schemeClr val="tx1"/>
                </a:solidFill>
                <a:latin typeface="標楷體" pitchFamily="65" charset="-120"/>
                <a:ea typeface="標楷體" pitchFamily="65" charset="-120"/>
              </a:rPr>
              <a:t>月 </a:t>
            </a:r>
            <a:r>
              <a:rPr lang="en-US" altLang="zh-TW" dirty="0" err="1" smtClean="0">
                <a:solidFill>
                  <a:schemeClr val="tx1"/>
                </a:solidFill>
                <a:latin typeface="標楷體" pitchFamily="65" charset="-120"/>
                <a:ea typeface="標楷體" pitchFamily="65" charset="-120"/>
              </a:rPr>
              <a:t>FaceBook</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啟用全球最大</a:t>
            </a:r>
            <a:r>
              <a:rPr lang="zh-TW" altLang="en-US" b="1" dirty="0" smtClean="0">
                <a:solidFill>
                  <a:schemeClr val="tx1"/>
                </a:solidFill>
                <a:latin typeface="標楷體" pitchFamily="65" charset="-120"/>
                <a:ea typeface="標楷體" pitchFamily="65" charset="-120"/>
              </a:rPr>
              <a:t>開放空間辦公室 </a:t>
            </a:r>
            <a:r>
              <a:rPr lang="zh-TW" altLang="en-US" dirty="0" smtClean="0">
                <a:solidFill>
                  <a:schemeClr val="tx1"/>
                </a:solidFill>
                <a:latin typeface="標楷體" pitchFamily="65" charset="-120"/>
                <a:ea typeface="標楷體" pitchFamily="65" charset="-120"/>
              </a:rPr>
              <a:t>佔地一萬兩千多坪  等於十個足球場大 反映臉書的精神 就是 </a:t>
            </a:r>
            <a:r>
              <a:rPr lang="zh-TW" altLang="en-US" b="1" dirty="0" smtClean="0">
                <a:solidFill>
                  <a:schemeClr val="tx1"/>
                </a:solidFill>
                <a:latin typeface="+mj-ea"/>
                <a:ea typeface="+mj-ea"/>
              </a:rPr>
              <a:t>透明  開放  連結   </a:t>
            </a:r>
            <a:r>
              <a:rPr lang="zh-TW" altLang="en-US" dirty="0" smtClean="0">
                <a:solidFill>
                  <a:schemeClr val="tx1"/>
                </a:solidFill>
                <a:latin typeface="標楷體" pitchFamily="65" charset="-120"/>
                <a:ea typeface="標楷體" pitchFamily="65" charset="-120"/>
              </a:rPr>
              <a:t>可</a:t>
            </a:r>
            <a:r>
              <a:rPr lang="zh-TW" altLang="en-US" dirty="0">
                <a:solidFill>
                  <a:schemeClr val="tx1"/>
                </a:solidFill>
                <a:latin typeface="標楷體" pitchFamily="65" charset="-120"/>
                <a:ea typeface="標楷體" pitchFamily="65" charset="-120"/>
              </a:rPr>
              <a:t>明顯感受到龐大組織群體運作中的每個個人</a:t>
            </a:r>
            <a:endParaRPr lang="en-US" altLang="zh-TW" dirty="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zh-TW" altLang="en-US" dirty="0" smtClean="0">
                <a:solidFill>
                  <a:schemeClr val="tx1"/>
                </a:solidFill>
                <a:latin typeface="標楷體" pitchFamily="65" charset="-120"/>
                <a:ea typeface="標楷體" pitchFamily="65" charset="-120"/>
              </a:rPr>
              <a:t>它管線外曝 表現不矯飾的工業</a:t>
            </a:r>
            <a:r>
              <a:rPr lang="zh-TW" altLang="en-US" smtClean="0">
                <a:solidFill>
                  <a:schemeClr val="tx1"/>
                </a:solidFill>
                <a:latin typeface="標楷體" pitchFamily="65" charset="-120"/>
                <a:ea typeface="標楷體" pitchFamily="65" charset="-120"/>
              </a:rPr>
              <a:t>風  這種建築易於</a:t>
            </a:r>
            <a:r>
              <a:rPr lang="zh-TW" altLang="en-US" dirty="0" smtClean="0">
                <a:solidFill>
                  <a:schemeClr val="tx1"/>
                </a:solidFill>
                <a:latin typeface="標楷體" pitchFamily="65" charset="-120"/>
                <a:ea typeface="標楷體" pitchFamily="65" charset="-120"/>
              </a:rPr>
              <a:t>改建 </a:t>
            </a:r>
            <a:endParaRPr lang="en-US" altLang="zh-TW"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latin typeface="標楷體" pitchFamily="65" charset="-120"/>
              <a:ea typeface="標楷體" pitchFamily="65" charset="-120"/>
            </a:endParaRPr>
          </a:p>
          <a:p>
            <a:pPr marL="0" indent="0">
              <a:buNone/>
            </a:pPr>
            <a:r>
              <a:rPr lang="en-US" altLang="zh-TW" dirty="0" smtClean="0">
                <a:solidFill>
                  <a:schemeClr val="tx1"/>
                </a:solidFill>
                <a:latin typeface="標楷體" pitchFamily="65" charset="-120"/>
                <a:ea typeface="標楷體" pitchFamily="65" charset="-120"/>
              </a:rPr>
              <a:t>2800 </a:t>
            </a:r>
            <a:r>
              <a:rPr lang="zh-TW" altLang="en-US" dirty="0" smtClean="0">
                <a:solidFill>
                  <a:schemeClr val="tx1"/>
                </a:solidFill>
                <a:latin typeface="標楷體" pitchFamily="65" charset="-120"/>
                <a:ea typeface="標楷體" pitchFamily="65" charset="-120"/>
              </a:rPr>
              <a:t>位員工 每人一套桌椅 老闆祖克伯也不例外 他坐在全場正中央 而且 其旁的會議室是透明的</a:t>
            </a:r>
            <a:endParaRPr lang="zh-TW" altLang="en-US" dirty="0">
              <a:solidFill>
                <a:schemeClr val="tx1"/>
              </a:solidFill>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err="1" smtClean="0">
                <a:solidFill>
                  <a:schemeClr val="tx1"/>
                </a:solidFill>
                <a:latin typeface="標楷體" pitchFamily="65" charset="-120"/>
                <a:ea typeface="標楷體" pitchFamily="65" charset="-120"/>
              </a:rPr>
              <a:t>FaceBook</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總部辦公室</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061946502"/>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b="1" dirty="0" smtClean="0">
                <a:latin typeface="標楷體" pitchFamily="65" charset="-120"/>
                <a:ea typeface="標楷體" pitchFamily="65" charset="-120"/>
              </a:rPr>
              <a:t>當 </a:t>
            </a:r>
            <a:r>
              <a:rPr lang="en-US" altLang="zh-TW" b="1" dirty="0" err="1" smtClean="0">
                <a:latin typeface="標楷體" pitchFamily="65" charset="-120"/>
                <a:ea typeface="標楷體" pitchFamily="65" charset="-120"/>
              </a:rPr>
              <a:t>kanban</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的 </a:t>
            </a:r>
            <a:r>
              <a:rPr lang="en-US" altLang="zh-TW" b="1" dirty="0" smtClean="0">
                <a:latin typeface="標楷體" pitchFamily="65" charset="-120"/>
                <a:ea typeface="標楷體" pitchFamily="65" charset="-120"/>
              </a:rPr>
              <a:t>sticky </a:t>
            </a:r>
            <a:r>
              <a:rPr lang="zh-TW" altLang="en-US" b="1" dirty="0" smtClean="0">
                <a:latin typeface="標楷體" pitchFamily="65" charset="-120"/>
                <a:ea typeface="標楷體" pitchFamily="65" charset="-120"/>
              </a:rPr>
              <a:t>漸少時  </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要自 </a:t>
            </a:r>
            <a:r>
              <a:rPr lang="en-US" altLang="zh-TW" b="1" dirty="0" smtClean="0">
                <a:latin typeface="標楷體" pitchFamily="65" charset="-120"/>
                <a:ea typeface="標楷體" pitchFamily="65" charset="-120"/>
              </a:rPr>
              <a:t>backlog </a:t>
            </a:r>
            <a:r>
              <a:rPr lang="zh-TW" altLang="en-US" b="1" dirty="0" smtClean="0">
                <a:latin typeface="標楷體" pitchFamily="65" charset="-120"/>
                <a:ea typeface="標楷體" pitchFamily="65" charset="-120"/>
              </a:rPr>
              <a:t>取出 </a:t>
            </a:r>
            <a:r>
              <a:rPr lang="en-US" altLang="zh-TW" b="1" dirty="0" smtClean="0">
                <a:latin typeface="標楷體" pitchFamily="65" charset="-120"/>
                <a:ea typeface="標楷體" pitchFamily="65" charset="-120"/>
              </a:rPr>
              <a:t>sticky </a:t>
            </a:r>
            <a:r>
              <a:rPr lang="en-US" altLang="zh-TW" b="1" dirty="0">
                <a:latin typeface="標楷體" pitchFamily="65" charset="-120"/>
                <a:ea typeface="標楷體" pitchFamily="65" charset="-120"/>
              </a:rPr>
              <a:t>(</a:t>
            </a:r>
            <a:r>
              <a:rPr lang="zh-TW" altLang="en-US" b="1" dirty="0">
                <a:latin typeface="標楷體" pitchFamily="65" charset="-120"/>
                <a:ea typeface="標楷體" pitchFamily="65" charset="-120"/>
              </a:rPr>
              <a:t>待</a:t>
            </a:r>
            <a:r>
              <a:rPr lang="zh-TW" altLang="en-US" b="1" dirty="0" smtClean="0">
                <a:latin typeface="標楷體" pitchFamily="65" charset="-120"/>
                <a:ea typeface="標楷體" pitchFamily="65" charset="-120"/>
              </a:rPr>
              <a:t>開發的功能</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移至 </a:t>
            </a:r>
            <a:r>
              <a:rPr lang="en-US" altLang="zh-TW" b="1" dirty="0" smtClean="0">
                <a:latin typeface="標楷體" pitchFamily="65" charset="-120"/>
                <a:ea typeface="標楷體" pitchFamily="65" charset="-120"/>
              </a:rPr>
              <a:t>step 1</a:t>
            </a:r>
          </a:p>
          <a:p>
            <a:pPr marL="0" indent="0">
              <a:buNone/>
            </a:pPr>
            <a:endParaRPr lang="en-US" altLang="zh-TW" b="1" dirty="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這時 要大家站在 </a:t>
            </a:r>
            <a:r>
              <a:rPr lang="en-US" altLang="zh-TW" b="1" dirty="0" err="1" smtClean="0">
                <a:latin typeface="標楷體" pitchFamily="65" charset="-120"/>
                <a:ea typeface="標楷體" pitchFamily="65" charset="-120"/>
              </a:rPr>
              <a:t>kanban</a:t>
            </a:r>
            <a:r>
              <a:rPr lang="zh-TW" altLang="en-US" b="1" dirty="0" smtClean="0">
                <a:latin typeface="標楷體" pitchFamily="65" charset="-120"/>
                <a:ea typeface="標楷體" pitchFamily="65" charset="-120"/>
              </a:rPr>
              <a:t> 前 當面商量 看哪一個 </a:t>
            </a:r>
            <a:r>
              <a:rPr lang="en-US" altLang="zh-TW" b="1" dirty="0" smtClean="0">
                <a:latin typeface="標楷體" pitchFamily="65" charset="-120"/>
                <a:ea typeface="標楷體" pitchFamily="65" charset="-120"/>
              </a:rPr>
              <a:t>sticky </a:t>
            </a:r>
            <a:r>
              <a:rPr lang="zh-TW" altLang="en-US" b="1" dirty="0" smtClean="0">
                <a:latin typeface="標楷體" pitchFamily="65" charset="-120"/>
                <a:ea typeface="標楷體" pitchFamily="65" charset="-120"/>
              </a:rPr>
              <a:t>最急迫 然後 移動之</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這叫 </a:t>
            </a:r>
            <a:r>
              <a:rPr lang="en-US" altLang="zh-TW" b="1" dirty="0" smtClean="0">
                <a:latin typeface="標楷體" pitchFamily="65" charset="-120"/>
                <a:ea typeface="標楷體" pitchFamily="65" charset="-120"/>
              </a:rPr>
              <a:t>backlog prioritization</a:t>
            </a:r>
            <a:r>
              <a:rPr lang="zh-TW" altLang="en-US" b="1" dirty="0" smtClean="0">
                <a:latin typeface="標楷體" pitchFamily="65" charset="-120"/>
                <a:ea typeface="標楷體" pitchFamily="65" charset="-120"/>
              </a:rPr>
              <a:t> </a:t>
            </a:r>
            <a:r>
              <a:rPr lang="en-US" altLang="zh-TW" b="1" dirty="0" smtClean="0">
                <a:latin typeface="標楷體" pitchFamily="65" charset="-120"/>
                <a:ea typeface="標楷體" pitchFamily="65" charset="-120"/>
              </a:rPr>
              <a:t>(Backlog </a:t>
            </a:r>
            <a:r>
              <a:rPr lang="zh-TW" altLang="en-US" b="1" dirty="0" smtClean="0">
                <a:solidFill>
                  <a:schemeClr val="tx1"/>
                </a:solidFill>
                <a:latin typeface="標楷體" pitchFamily="65" charset="-120"/>
                <a:ea typeface="標楷體" pitchFamily="65" charset="-120"/>
              </a:rPr>
              <a:t>排序</a:t>
            </a:r>
            <a:r>
              <a:rPr lang="en-US" altLang="zh-TW" b="1" dirty="0" smtClean="0">
                <a:solidFill>
                  <a:schemeClr val="tx1"/>
                </a:solidFill>
                <a:latin typeface="標楷體" pitchFamily="65" charset="-120"/>
                <a:ea typeface="標楷體" pitchFamily="65" charset="-120"/>
              </a:rPr>
              <a:t>)</a:t>
            </a:r>
            <a:endParaRPr lang="zh-TW" altLang="en-US" b="1"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smtClean="0">
                <a:solidFill>
                  <a:schemeClr val="tx1"/>
                </a:solidFill>
              </a:rPr>
              <a:t>Backlog </a:t>
            </a:r>
            <a:r>
              <a:rPr lang="zh-TW" altLang="en-US" dirty="0" smtClean="0">
                <a:solidFill>
                  <a:schemeClr val="tx1"/>
                </a:solidFill>
                <a:latin typeface="標楷體" pitchFamily="65" charset="-120"/>
                <a:ea typeface="標楷體" pitchFamily="65" charset="-120"/>
              </a:rPr>
              <a:t>排序</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967650699"/>
      </p:ext>
    </p:extLst>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CE25480-EDD7-4CFE-995C-4AEBDC0BD2AD}" type="slidenum">
              <a:rPr lang="zh-TW" altLang="en-US" smtClean="0">
                <a:solidFill>
                  <a:schemeClr val="tx1"/>
                </a:solidFill>
              </a:rPr>
              <a:pPr>
                <a:defRPr/>
              </a:pPr>
              <a:t>531</a:t>
            </a:fld>
            <a:endParaRPr lang="en-US" altLang="zh-TW">
              <a:solidFill>
                <a:schemeClr val="tx1"/>
              </a:solidFill>
            </a:endParaRPr>
          </a:p>
        </p:txBody>
      </p:sp>
      <p:sp>
        <p:nvSpPr>
          <p:cNvPr id="2" name="標題 1"/>
          <p:cNvSpPr>
            <a:spLocks noGrp="1"/>
          </p:cNvSpPr>
          <p:nvPr>
            <p:ph type="title"/>
          </p:nvPr>
        </p:nvSpPr>
        <p:spPr>
          <a:xfrm>
            <a:off x="624417" y="-375920"/>
            <a:ext cx="10972800" cy="1600200"/>
          </a:xfrm>
        </p:spPr>
        <p:txBody>
          <a:bodyPr/>
          <a:lstStyle/>
          <a:p>
            <a:pPr>
              <a:defRPr/>
            </a:pPr>
            <a:r>
              <a:rPr lang="en-US" altLang="zh-TW" sz="3200" dirty="0" smtClean="0">
                <a:solidFill>
                  <a:schemeClr val="tx1"/>
                </a:solidFill>
                <a:latin typeface="Times New Roman" pitchFamily="18" charset="0"/>
                <a:cs typeface="Times New Roman" pitchFamily="18" charset="0"/>
              </a:rPr>
              <a:t/>
            </a:r>
            <a:br>
              <a:rPr lang="en-US" altLang="zh-TW" sz="3200" dirty="0" smtClean="0">
                <a:solidFill>
                  <a:schemeClr val="tx1"/>
                </a:solidFill>
                <a:latin typeface="Times New Roman" pitchFamily="18" charset="0"/>
                <a:cs typeface="Times New Roman" pitchFamily="18" charset="0"/>
              </a:rPr>
            </a:br>
            <a:r>
              <a:rPr lang="en-US" altLang="zh-TW" sz="3200" dirty="0">
                <a:solidFill>
                  <a:schemeClr val="tx1"/>
                </a:solidFill>
                <a:latin typeface="Times New Roman" pitchFamily="18" charset="0"/>
                <a:cs typeface="Times New Roman" pitchFamily="18" charset="0"/>
              </a:rPr>
              <a:t/>
            </a:r>
            <a:br>
              <a:rPr lang="en-US" altLang="zh-TW" sz="3200" dirty="0">
                <a:solidFill>
                  <a:schemeClr val="tx1"/>
                </a:solidFill>
                <a:latin typeface="Times New Roman" pitchFamily="18" charset="0"/>
                <a:cs typeface="Times New Roman" pitchFamily="18" charset="0"/>
              </a:rPr>
            </a:br>
            <a:r>
              <a:rPr lang="en-US" altLang="zh-TW" sz="3200" dirty="0" smtClean="0">
                <a:solidFill>
                  <a:schemeClr val="tx1"/>
                </a:solidFill>
                <a:latin typeface="Times New Roman" pitchFamily="18" charset="0"/>
                <a:cs typeface="Times New Roman" pitchFamily="18" charset="0"/>
              </a:rPr>
              <a:t/>
            </a:r>
            <a:br>
              <a:rPr lang="en-US" altLang="zh-TW" sz="3200" dirty="0" smtClean="0">
                <a:solidFill>
                  <a:schemeClr val="tx1"/>
                </a:solidFill>
                <a:latin typeface="Times New Roman" pitchFamily="18" charset="0"/>
                <a:cs typeface="Times New Roman" pitchFamily="18" charset="0"/>
              </a:rPr>
            </a:br>
            <a:r>
              <a:rPr lang="en-US" altLang="zh-TW" sz="3200" dirty="0" smtClean="0">
                <a:solidFill>
                  <a:schemeClr val="tx1"/>
                </a:solidFill>
                <a:latin typeface="Times New Roman" pitchFamily="18" charset="0"/>
                <a:cs typeface="Times New Roman" pitchFamily="18" charset="0"/>
              </a:rPr>
              <a:t>Using </a:t>
            </a:r>
            <a:r>
              <a:rPr lang="en-US" altLang="zh-TW" sz="3200" dirty="0" err="1" smtClean="0">
                <a:solidFill>
                  <a:schemeClr val="tx1"/>
                </a:solidFill>
                <a:latin typeface="Times New Roman" pitchFamily="18" charset="0"/>
                <a:cs typeface="Times New Roman" pitchFamily="18" charset="0"/>
              </a:rPr>
              <a:t>Kanban</a:t>
            </a:r>
            <a:r>
              <a:rPr lang="en-US" altLang="zh-TW" sz="3200" dirty="0" smtClean="0">
                <a:solidFill>
                  <a:schemeClr val="tx1"/>
                </a:solidFill>
                <a:latin typeface="Times New Roman" pitchFamily="18" charset="0"/>
                <a:cs typeface="Times New Roman" pitchFamily="18" charset="0"/>
              </a:rPr>
              <a:t> to </a:t>
            </a:r>
            <a:r>
              <a:rPr lang="en-US" altLang="zh-TW" sz="3200" dirty="0">
                <a:solidFill>
                  <a:schemeClr val="tx1"/>
                </a:solidFill>
                <a:latin typeface="Times New Roman" pitchFamily="18" charset="0"/>
                <a:cs typeface="Times New Roman" pitchFamily="18" charset="0"/>
              </a:rPr>
              <a:t>L</a:t>
            </a:r>
            <a:r>
              <a:rPr lang="en-US" altLang="zh-TW" sz="3200" dirty="0" smtClean="0">
                <a:solidFill>
                  <a:schemeClr val="tx1"/>
                </a:solidFill>
                <a:latin typeface="Times New Roman" pitchFamily="18" charset="0"/>
                <a:cs typeface="Times New Roman" pitchFamily="18" charset="0"/>
              </a:rPr>
              <a:t>imit </a:t>
            </a:r>
            <a:r>
              <a:rPr lang="en-US" altLang="zh-TW" sz="3200" dirty="0">
                <a:solidFill>
                  <a:schemeClr val="tx1"/>
                </a:solidFill>
                <a:latin typeface="Times New Roman" pitchFamily="18" charset="0"/>
                <a:cs typeface="Times New Roman" pitchFamily="18" charset="0"/>
              </a:rPr>
              <a:t>W</a:t>
            </a:r>
            <a:r>
              <a:rPr lang="en-US" altLang="zh-TW" sz="3200" dirty="0" smtClean="0">
                <a:solidFill>
                  <a:schemeClr val="tx1"/>
                </a:solidFill>
                <a:latin typeface="Times New Roman" pitchFamily="18" charset="0"/>
                <a:cs typeface="Times New Roman" pitchFamily="18" charset="0"/>
              </a:rPr>
              <a:t>ork in Progress (WIP)</a:t>
            </a:r>
            <a:endParaRPr lang="zh-TW" altLang="en-US" sz="3200" dirty="0">
              <a:solidFill>
                <a:schemeClr val="tx1"/>
              </a:solidFill>
              <a:latin typeface="Times New Roman" pitchFamily="18" charset="0"/>
              <a:cs typeface="Times New Roman" pitchFamily="18" charset="0"/>
            </a:endParaRPr>
          </a:p>
        </p:txBody>
      </p:sp>
      <p:sp>
        <p:nvSpPr>
          <p:cNvPr id="3" name="內容版面配置區 2"/>
          <p:cNvSpPr>
            <a:spLocks noGrp="1"/>
          </p:cNvSpPr>
          <p:nvPr>
            <p:ph sz="quarter" idx="4294967295"/>
          </p:nvPr>
        </p:nvSpPr>
        <p:spPr>
          <a:xfrm>
            <a:off x="8401051" y="1557339"/>
            <a:ext cx="3606800" cy="3743325"/>
          </a:xfrm>
          <a:prstGeom prst="rect">
            <a:avLst/>
          </a:prstGeom>
        </p:spPr>
        <p:txBody>
          <a:bodyPr/>
          <a:lstStyle/>
          <a:p>
            <a:pPr marL="0" indent="0">
              <a:buNone/>
              <a:defRPr/>
            </a:pPr>
            <a:r>
              <a:rPr lang="en-US" altLang="zh-TW" sz="1800" dirty="0" smtClean="0">
                <a:solidFill>
                  <a:schemeClr val="tx1"/>
                </a:solidFill>
                <a:latin typeface="標楷體" pitchFamily="65" charset="-120"/>
                <a:ea typeface="標楷體" pitchFamily="65" charset="-120"/>
              </a:rPr>
              <a:t>   </a:t>
            </a:r>
          </a:p>
          <a:p>
            <a:pPr marL="0" indent="0">
              <a:buNone/>
              <a:defRPr/>
            </a:pPr>
            <a:r>
              <a:rPr lang="en-US" altLang="zh-TW" sz="1800" dirty="0">
                <a:solidFill>
                  <a:schemeClr val="tx1"/>
                </a:solidFill>
                <a:latin typeface="標楷體" pitchFamily="65" charset="-120"/>
                <a:ea typeface="標楷體" pitchFamily="65" charset="-120"/>
              </a:rPr>
              <a:t> </a:t>
            </a:r>
            <a:r>
              <a:rPr lang="en-US" altLang="zh-TW" sz="1800" dirty="0" smtClean="0">
                <a:solidFill>
                  <a:schemeClr val="tx1"/>
                </a:solidFill>
                <a:latin typeface="標楷體" pitchFamily="65" charset="-120"/>
                <a:ea typeface="標楷體" pitchFamily="65" charset="-120"/>
              </a:rPr>
              <a:t>  </a:t>
            </a:r>
            <a:r>
              <a:rPr lang="en-US" altLang="zh-TW" sz="1800" dirty="0" err="1" smtClean="0">
                <a:solidFill>
                  <a:schemeClr val="tx1"/>
                </a:solidFill>
                <a:latin typeface="標楷體" pitchFamily="65" charset="-120"/>
                <a:ea typeface="標楷體" pitchFamily="65" charset="-120"/>
              </a:rPr>
              <a:t>Kanban</a:t>
            </a:r>
            <a:r>
              <a:rPr lang="zh-TW" altLang="en-US" sz="1800" dirty="0" smtClean="0">
                <a:solidFill>
                  <a:schemeClr val="tx1"/>
                </a:solidFill>
                <a:latin typeface="標楷體" pitchFamily="65" charset="-120"/>
                <a:ea typeface="標楷體" pitchFamily="65" charset="-120"/>
              </a:rPr>
              <a:t> 限制同時處理的工</a:t>
            </a:r>
            <a:endParaRPr lang="en-US" altLang="zh-TW" sz="1800" dirty="0" smtClean="0">
              <a:solidFill>
                <a:schemeClr val="tx1"/>
              </a:solidFill>
              <a:latin typeface="標楷體" pitchFamily="65" charset="-120"/>
              <a:ea typeface="標楷體" pitchFamily="65" charset="-120"/>
            </a:endParaRPr>
          </a:p>
          <a:p>
            <a:pPr marL="0" indent="0">
              <a:buNone/>
              <a:defRPr/>
            </a:pPr>
            <a:r>
              <a:rPr lang="zh-TW" altLang="en-US" sz="1800" dirty="0">
                <a:solidFill>
                  <a:schemeClr val="tx1"/>
                </a:solidFill>
                <a:latin typeface="標楷體" pitchFamily="65" charset="-120"/>
                <a:ea typeface="標楷體" pitchFamily="65" charset="-120"/>
              </a:rPr>
              <a:t> </a:t>
            </a:r>
            <a:r>
              <a:rPr lang="zh-TW" altLang="en-US" sz="1800" dirty="0" smtClean="0">
                <a:solidFill>
                  <a:schemeClr val="tx1"/>
                </a:solidFill>
                <a:latin typeface="標楷體" pitchFamily="65" charset="-120"/>
                <a:ea typeface="標楷體" pitchFamily="65" charset="-120"/>
              </a:rPr>
              <a:t>  作數量，可減少工作間轉換  </a:t>
            </a:r>
            <a:endParaRPr lang="en-US" altLang="zh-TW" sz="1800" dirty="0" smtClean="0">
              <a:solidFill>
                <a:schemeClr val="tx1"/>
              </a:solidFill>
              <a:latin typeface="標楷體" pitchFamily="65" charset="-120"/>
              <a:ea typeface="標楷體" pitchFamily="65" charset="-120"/>
            </a:endParaRPr>
          </a:p>
          <a:p>
            <a:pPr marL="0" indent="0">
              <a:buNone/>
              <a:defRPr/>
            </a:pPr>
            <a:r>
              <a:rPr lang="zh-TW" altLang="en-US" sz="1800" dirty="0">
                <a:solidFill>
                  <a:schemeClr val="tx1"/>
                </a:solidFill>
                <a:latin typeface="標楷體" pitchFamily="65" charset="-120"/>
                <a:ea typeface="標楷體" pitchFamily="65" charset="-120"/>
              </a:rPr>
              <a:t> </a:t>
            </a:r>
            <a:r>
              <a:rPr lang="zh-TW" altLang="en-US" sz="1800" dirty="0" smtClean="0">
                <a:solidFill>
                  <a:schemeClr val="tx1"/>
                </a:solidFill>
                <a:latin typeface="標楷體" pitchFamily="65" charset="-120"/>
                <a:ea typeface="標楷體" pitchFamily="65" charset="-120"/>
              </a:rPr>
              <a:t>  的</a:t>
            </a:r>
            <a:r>
              <a:rPr lang="zh-TW" altLang="en-US" sz="1800" dirty="0">
                <a:solidFill>
                  <a:schemeClr val="tx1"/>
                </a:solidFill>
                <a:latin typeface="標楷體" pitchFamily="65" charset="-120"/>
                <a:ea typeface="標楷體" pitchFamily="65" charset="-120"/>
              </a:rPr>
              <a:t>負擔</a:t>
            </a:r>
            <a:r>
              <a:rPr lang="zh-TW" altLang="en-US" sz="1800" dirty="0" smtClean="0">
                <a:solidFill>
                  <a:schemeClr val="tx1"/>
                </a:solidFill>
                <a:latin typeface="標楷體" pitchFamily="65" charset="-120"/>
                <a:ea typeface="標楷體" pitchFamily="65" charset="-120"/>
              </a:rPr>
              <a:t>，讓團隊能平穩踏  </a:t>
            </a:r>
            <a:endParaRPr lang="en-US" altLang="zh-TW" sz="1800" dirty="0" smtClean="0">
              <a:solidFill>
                <a:schemeClr val="tx1"/>
              </a:solidFill>
              <a:latin typeface="標楷體" pitchFamily="65" charset="-120"/>
              <a:ea typeface="標楷體" pitchFamily="65" charset="-120"/>
            </a:endParaRPr>
          </a:p>
          <a:p>
            <a:pPr marL="0" indent="0">
              <a:buNone/>
              <a:defRPr/>
            </a:pPr>
            <a:r>
              <a:rPr lang="en-US" altLang="zh-TW" sz="1800" dirty="0">
                <a:solidFill>
                  <a:schemeClr val="tx1"/>
                </a:solidFill>
                <a:latin typeface="標楷體" pitchFamily="65" charset="-120"/>
                <a:ea typeface="標楷體" pitchFamily="65" charset="-120"/>
              </a:rPr>
              <a:t> </a:t>
            </a:r>
            <a:r>
              <a:rPr lang="en-US" altLang="zh-TW" sz="1800" dirty="0" smtClean="0">
                <a:solidFill>
                  <a:schemeClr val="tx1"/>
                </a:solidFill>
                <a:latin typeface="標楷體" pitchFamily="65" charset="-120"/>
                <a:ea typeface="標楷體" pitchFamily="65" charset="-120"/>
              </a:rPr>
              <a:t>  </a:t>
            </a:r>
            <a:r>
              <a:rPr lang="zh-TW" altLang="en-US" sz="1800" dirty="0" smtClean="0">
                <a:solidFill>
                  <a:schemeClr val="tx1"/>
                </a:solidFill>
                <a:latin typeface="標楷體" pitchFamily="65" charset="-120"/>
                <a:ea typeface="標楷體" pitchFamily="65" charset="-120"/>
              </a:rPr>
              <a:t>實的工作</a:t>
            </a:r>
            <a:endParaRPr lang="en-US" altLang="zh-TW" sz="1800" dirty="0" smtClean="0">
              <a:solidFill>
                <a:schemeClr val="tx1"/>
              </a:solidFill>
              <a:latin typeface="標楷體" pitchFamily="65" charset="-120"/>
              <a:ea typeface="標楷體" pitchFamily="65" charset="-120"/>
            </a:endParaRPr>
          </a:p>
          <a:p>
            <a:pPr marL="0" indent="0">
              <a:buNone/>
              <a:defRPr/>
            </a:pPr>
            <a:r>
              <a:rPr lang="zh-TW" altLang="en-US" sz="1800" dirty="0" smtClean="0">
                <a:latin typeface="標楷體" pitchFamily="65" charset="-120"/>
                <a:ea typeface="標楷體" pitchFamily="65" charset="-120"/>
              </a:rPr>
              <a:t>   </a:t>
            </a:r>
            <a:endParaRPr lang="en-US" altLang="zh-TW" sz="1800" dirty="0" smtClean="0">
              <a:latin typeface="標楷體" pitchFamily="65" charset="-120"/>
              <a:ea typeface="標楷體" pitchFamily="65" charset="-120"/>
            </a:endParaRPr>
          </a:p>
          <a:p>
            <a:pPr marL="0" indent="0">
              <a:buNone/>
              <a:defRPr/>
            </a:pPr>
            <a:r>
              <a:rPr lang="en-US" altLang="zh-TW" sz="1800" dirty="0">
                <a:latin typeface="標楷體" pitchFamily="65" charset="-120"/>
                <a:ea typeface="標楷體" pitchFamily="65" charset="-120"/>
              </a:rPr>
              <a:t> </a:t>
            </a:r>
            <a:r>
              <a:rPr lang="en-US" altLang="zh-TW" sz="1800" dirty="0" smtClean="0">
                <a:latin typeface="標楷體" pitchFamily="65" charset="-120"/>
                <a:ea typeface="標楷體" pitchFamily="65" charset="-120"/>
              </a:rPr>
              <a:t>   </a:t>
            </a:r>
            <a:r>
              <a:rPr lang="zh-TW" altLang="en-US" sz="1800" dirty="0" smtClean="0">
                <a:latin typeface="標楷體" pitchFamily="65" charset="-120"/>
                <a:ea typeface="標楷體" pitchFamily="65" charset="-120"/>
              </a:rPr>
              <a:t>流程</a:t>
            </a:r>
            <a:r>
              <a:rPr lang="zh-TW" altLang="en-US" sz="1800" kern="0" dirty="0">
                <a:latin typeface="標楷體" pitchFamily="65" charset="-120"/>
                <a:ea typeface="標楷體" pitchFamily="65" charset="-120"/>
              </a:rPr>
              <a:t>最大產出才是真正目標</a:t>
            </a:r>
            <a:r>
              <a:rPr lang="zh-TW" altLang="en-US" sz="1800" kern="0" dirty="0" smtClean="0">
                <a:latin typeface="標楷體" pitchFamily="65" charset="-120"/>
                <a:ea typeface="標楷體" pitchFamily="65" charset="-120"/>
              </a:rPr>
              <a:t>，  </a:t>
            </a:r>
            <a:endParaRPr lang="en-US" altLang="zh-TW" sz="1800" kern="0" dirty="0" smtClean="0">
              <a:latin typeface="標楷體" pitchFamily="65" charset="-120"/>
              <a:ea typeface="標楷體" pitchFamily="65" charset="-120"/>
            </a:endParaRPr>
          </a:p>
          <a:p>
            <a:pPr marL="0" indent="0">
              <a:buNone/>
              <a:defRPr/>
            </a:pPr>
            <a:r>
              <a:rPr lang="en-US" altLang="zh-TW" sz="1800" kern="0" dirty="0">
                <a:latin typeface="標楷體" pitchFamily="65" charset="-120"/>
                <a:ea typeface="標楷體" pitchFamily="65" charset="-120"/>
              </a:rPr>
              <a:t> </a:t>
            </a:r>
            <a:r>
              <a:rPr lang="en-US" altLang="zh-TW" sz="1800" kern="0" dirty="0" smtClean="0">
                <a:latin typeface="標楷體" pitchFamily="65" charset="-120"/>
                <a:ea typeface="標楷體" pitchFamily="65" charset="-120"/>
              </a:rPr>
              <a:t>   </a:t>
            </a:r>
            <a:r>
              <a:rPr lang="zh-TW" altLang="en-US" sz="1800" kern="0" dirty="0" smtClean="0">
                <a:latin typeface="標楷體" pitchFamily="65" charset="-120"/>
                <a:ea typeface="標楷體" pitchFamily="65" charset="-120"/>
              </a:rPr>
              <a:t>並非</a:t>
            </a:r>
            <a:r>
              <a:rPr lang="zh-TW" altLang="en-US" sz="1800" kern="0" dirty="0">
                <a:latin typeface="標楷體" pitchFamily="65" charset="-120"/>
                <a:ea typeface="標楷體" pitchFamily="65" charset="-120"/>
              </a:rPr>
              <a:t>讓各</a:t>
            </a:r>
            <a:r>
              <a:rPr lang="zh-TW" altLang="en-US" sz="1800" dirty="0">
                <a:latin typeface="標楷體" pitchFamily="65" charset="-120"/>
                <a:ea typeface="標楷體" pitchFamily="65" charset="-120"/>
              </a:rPr>
              <a:t>工序</a:t>
            </a:r>
            <a:r>
              <a:rPr lang="zh-TW" altLang="en-US" sz="1800" kern="0" dirty="0">
                <a:latin typeface="標楷體" pitchFamily="65" charset="-120"/>
                <a:ea typeface="標楷體" pitchFamily="65" charset="-120"/>
              </a:rPr>
              <a:t>人員隨時處於 </a:t>
            </a:r>
            <a:r>
              <a:rPr lang="zh-TW" altLang="en-US" sz="1800" kern="0" dirty="0" smtClean="0">
                <a:latin typeface="標楷體" pitchFamily="65" charset="-120"/>
                <a:ea typeface="標楷體" pitchFamily="65" charset="-120"/>
              </a:rPr>
              <a:t> </a:t>
            </a:r>
            <a:endParaRPr lang="en-US" altLang="zh-TW" sz="1800" kern="0" dirty="0" smtClean="0">
              <a:latin typeface="標楷體" pitchFamily="65" charset="-120"/>
              <a:ea typeface="標楷體" pitchFamily="65" charset="-120"/>
            </a:endParaRPr>
          </a:p>
          <a:p>
            <a:pPr marL="0" indent="0">
              <a:buNone/>
              <a:defRPr/>
            </a:pPr>
            <a:r>
              <a:rPr lang="en-US" altLang="zh-TW" sz="1800" kern="0" dirty="0">
                <a:latin typeface="標楷體" pitchFamily="65" charset="-120"/>
                <a:ea typeface="標楷體" pitchFamily="65" charset="-120"/>
              </a:rPr>
              <a:t> </a:t>
            </a:r>
            <a:r>
              <a:rPr lang="en-US" altLang="zh-TW" sz="1800" kern="0" dirty="0" smtClean="0">
                <a:latin typeface="標楷體" pitchFamily="65" charset="-120"/>
                <a:ea typeface="標楷體" pitchFamily="65" charset="-120"/>
              </a:rPr>
              <a:t>   </a:t>
            </a:r>
            <a:r>
              <a:rPr lang="en-US" altLang="zh-TW" sz="1800" kern="0" dirty="0" smtClean="0"/>
              <a:t>100</a:t>
            </a:r>
            <a:r>
              <a:rPr lang="en-US" altLang="zh-TW" sz="1800" kern="0" dirty="0"/>
              <a:t>% </a:t>
            </a:r>
            <a:r>
              <a:rPr lang="zh-TW" altLang="en-US" sz="1800" kern="0" dirty="0">
                <a:latin typeface="標楷體" pitchFamily="65" charset="-120"/>
                <a:ea typeface="標楷體" pitchFamily="65" charset="-120"/>
              </a:rPr>
              <a:t>勞累狀態</a:t>
            </a:r>
            <a:endParaRPr lang="en-US" altLang="zh-TW" sz="1800" kern="0" dirty="0">
              <a:latin typeface="標楷體" pitchFamily="65" charset="-120"/>
              <a:ea typeface="標楷體" pitchFamily="65" charset="-120"/>
            </a:endParaRPr>
          </a:p>
          <a:p>
            <a:pPr marL="0" indent="0">
              <a:buNone/>
              <a:defRPr/>
            </a:pPr>
            <a:endParaRPr lang="en-US" altLang="zh-TW" sz="1800" dirty="0" smtClean="0">
              <a:solidFill>
                <a:schemeClr val="tx1"/>
              </a:solidFill>
              <a:latin typeface="標楷體" pitchFamily="65" charset="-120"/>
              <a:ea typeface="標楷體" pitchFamily="65" charset="-120"/>
            </a:endParaRPr>
          </a:p>
          <a:p>
            <a:pPr>
              <a:defRPr/>
            </a:pPr>
            <a:endParaRPr lang="en-US" altLang="zh-TW" sz="1800" dirty="0" smtClean="0">
              <a:solidFill>
                <a:schemeClr val="tx1"/>
              </a:solidFill>
            </a:endParaRPr>
          </a:p>
          <a:p>
            <a:pPr>
              <a:defRPr/>
            </a:pPr>
            <a:endParaRPr lang="zh-TW" altLang="en-US" sz="1800" dirty="0">
              <a:solidFill>
                <a:schemeClr val="tx1"/>
              </a:solidFill>
            </a:endParaRPr>
          </a:p>
        </p:txBody>
      </p:sp>
      <p:pic>
        <p:nvPicPr>
          <p:cNvPr id="62469" name="Picture 5" descr="C:\Users\rocky\Desktop\kanban_boar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417" y="1484313"/>
            <a:ext cx="78994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內容版面配置區 2"/>
          <p:cNvSpPr txBox="1">
            <a:spLocks/>
          </p:cNvSpPr>
          <p:nvPr/>
        </p:nvSpPr>
        <p:spPr bwMode="auto">
          <a:xfrm>
            <a:off x="431800" y="5598160"/>
            <a:ext cx="11040533" cy="999491"/>
          </a:xfrm>
          <a:prstGeom prst="rect">
            <a:avLst/>
          </a:prstGeom>
          <a:noFill/>
          <a:ln w="9525">
            <a:noFill/>
            <a:miter lim="800000"/>
            <a:headEnd/>
            <a:tailEnd/>
          </a:ln>
          <a:effectLst/>
        </p:spPr>
        <p:txBody>
          <a:bodyPr/>
          <a:lstStyle/>
          <a:p>
            <a:pPr marL="342900" indent="-342900" eaLnBrk="0" hangingPunct="0">
              <a:spcBef>
                <a:spcPct val="20000"/>
              </a:spcBef>
              <a:buClr>
                <a:schemeClr val="hlink"/>
              </a:buClr>
              <a:buSzPct val="60000"/>
              <a:defRPr/>
            </a:pPr>
            <a:r>
              <a:rPr lang="zh-TW" altLang="en-US" sz="1800" dirty="0" smtClean="0">
                <a:latin typeface="標楷體" pitchFamily="65" charset="-120"/>
                <a:ea typeface="標楷體" pitchFamily="65" charset="-120"/>
              </a:rPr>
              <a:t>  </a:t>
            </a:r>
            <a:endParaRPr lang="zh-TW" altLang="en-US" sz="1800" kern="0" dirty="0">
              <a:effectLst>
                <a:outerShdw blurRad="38100" dist="38100" dir="2700000" algn="tl">
                  <a:srgbClr val="000000"/>
                </a:outerShdw>
              </a:effectLst>
              <a:latin typeface="+mn-lt"/>
              <a:ea typeface="+mn-ea"/>
            </a:endParaRPr>
          </a:p>
        </p:txBody>
      </p:sp>
    </p:spTree>
    <p:extLst>
      <p:ext uri="{BB962C8B-B14F-4D97-AF65-F5344CB8AC3E}">
        <p14:creationId xmlns:p14="http://schemas.microsoft.com/office/powerpoint/2010/main" val="4183858212"/>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1270836" y="5013176"/>
            <a:ext cx="9124949" cy="864096"/>
          </a:xfrm>
        </p:spPr>
        <p:txBody>
          <a:bodyPr>
            <a:normAutofit/>
          </a:bodyPr>
          <a:lstStyle/>
          <a:p>
            <a:pPr marL="0" indent="0">
              <a:buNone/>
            </a:pPr>
            <a:r>
              <a:rPr lang="en-US" altLang="zh-TW" sz="1800" dirty="0" err="1" smtClean="0">
                <a:solidFill>
                  <a:schemeClr val="tx1"/>
                </a:solidFill>
              </a:rPr>
              <a:t>Nayan</a:t>
            </a:r>
            <a:r>
              <a:rPr lang="en-US" altLang="zh-TW" sz="1800" dirty="0" smtClean="0">
                <a:solidFill>
                  <a:schemeClr val="tx1"/>
                </a:solidFill>
              </a:rPr>
              <a:t> </a:t>
            </a:r>
            <a:r>
              <a:rPr lang="en-US" altLang="zh-TW" sz="1800" dirty="0" err="1">
                <a:solidFill>
                  <a:schemeClr val="tx1"/>
                </a:solidFill>
              </a:rPr>
              <a:t>Hajratwala</a:t>
            </a:r>
            <a:r>
              <a:rPr lang="en-US" altLang="zh-TW" sz="1800" dirty="0">
                <a:solidFill>
                  <a:schemeClr val="tx1"/>
                </a:solidFill>
              </a:rPr>
              <a:t> , </a:t>
            </a:r>
            <a:r>
              <a:rPr lang="en-US" altLang="zh-TW" sz="1800" dirty="0" smtClean="0">
                <a:solidFill>
                  <a:schemeClr val="tx1"/>
                </a:solidFill>
              </a:rPr>
              <a:t>“Task </a:t>
            </a:r>
            <a:r>
              <a:rPr lang="en-US" altLang="zh-TW" sz="1800" dirty="0">
                <a:solidFill>
                  <a:schemeClr val="tx1"/>
                </a:solidFill>
              </a:rPr>
              <a:t>Board </a:t>
            </a:r>
            <a:r>
              <a:rPr lang="en-US" altLang="zh-TW" sz="1800" dirty="0" smtClean="0">
                <a:solidFill>
                  <a:schemeClr val="tx1"/>
                </a:solidFill>
              </a:rPr>
              <a:t>Evolution”, </a:t>
            </a:r>
            <a:r>
              <a:rPr lang="en-US" altLang="zh-TW" sz="1800" dirty="0" err="1">
                <a:solidFill>
                  <a:schemeClr val="tx1"/>
                </a:solidFill>
              </a:rPr>
              <a:t>Chikli</a:t>
            </a:r>
            <a:r>
              <a:rPr lang="en-US" altLang="zh-TW" sz="1800" dirty="0">
                <a:solidFill>
                  <a:schemeClr val="tx1"/>
                </a:solidFill>
              </a:rPr>
              <a:t> Consulting LLC, Saline, Michigan, USA, </a:t>
            </a:r>
            <a:r>
              <a:rPr lang="en-US" altLang="zh-TW" sz="1800" dirty="0" smtClean="0">
                <a:solidFill>
                  <a:schemeClr val="tx1"/>
                </a:solidFill>
              </a:rPr>
              <a:t>Agile Conference, 2012. </a:t>
            </a:r>
            <a:endParaRPr lang="zh-TW" altLang="en-US" sz="1800" dirty="0">
              <a:solidFill>
                <a:schemeClr val="tx1"/>
              </a:solidFill>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9253" r="23731" b="57149"/>
          <a:stretch/>
        </p:blipFill>
        <p:spPr bwMode="auto">
          <a:xfrm>
            <a:off x="622679" y="956174"/>
            <a:ext cx="10797852" cy="3552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橢圓形圖說文字 2"/>
          <p:cNvSpPr/>
          <p:nvPr/>
        </p:nvSpPr>
        <p:spPr>
          <a:xfrm>
            <a:off x="118558" y="494569"/>
            <a:ext cx="1584382" cy="723529"/>
          </a:xfrm>
          <a:prstGeom prst="wedgeEllipseCallout">
            <a:avLst>
              <a:gd name="adj1" fmla="val 32625"/>
              <a:gd name="adj2" fmla="val 84755"/>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TW" sz="2400" dirty="0" smtClean="0">
                <a:solidFill>
                  <a:schemeClr val="tx1"/>
                </a:solidFill>
                <a:latin typeface="微軟正黑體" pitchFamily="34" charset="-120"/>
                <a:ea typeface="微軟正黑體" pitchFamily="34" charset="-120"/>
              </a:rPr>
              <a:t>NEXT</a:t>
            </a:r>
            <a:endParaRPr lang="zh-TW" altLang="en-US" dirty="0">
              <a:solidFill>
                <a:schemeClr val="tx1"/>
              </a:solidFill>
              <a:latin typeface="微軟正黑體" pitchFamily="34" charset="-120"/>
              <a:ea typeface="微軟正黑體" pitchFamily="34" charset="-120"/>
            </a:endParaRPr>
          </a:p>
        </p:txBody>
      </p:sp>
      <p:sp>
        <p:nvSpPr>
          <p:cNvPr id="7" name="橢圓形圖說文字 6"/>
          <p:cNvSpPr/>
          <p:nvPr/>
        </p:nvSpPr>
        <p:spPr>
          <a:xfrm>
            <a:off x="2279079" y="1815051"/>
            <a:ext cx="2007313" cy="628620"/>
          </a:xfrm>
          <a:prstGeom prst="wedgeEllipseCallout">
            <a:avLst>
              <a:gd name="adj1" fmla="val 29890"/>
              <a:gd name="adj2" fmla="val -79821"/>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2400" dirty="0" smtClean="0">
                <a:solidFill>
                  <a:schemeClr val="tx1"/>
                </a:solidFill>
                <a:latin typeface="微軟正黑體" pitchFamily="34" charset="-120"/>
                <a:ea typeface="微軟正黑體" pitchFamily="34" charset="-120"/>
              </a:rPr>
              <a:t>未開始的</a:t>
            </a:r>
            <a:endParaRPr lang="zh-TW" altLang="en-US" sz="2400" dirty="0">
              <a:solidFill>
                <a:schemeClr val="tx1"/>
              </a:solidFill>
              <a:latin typeface="微軟正黑體" pitchFamily="34" charset="-120"/>
              <a:ea typeface="微軟正黑體" pitchFamily="34" charset="-120"/>
            </a:endParaRPr>
          </a:p>
        </p:txBody>
      </p:sp>
      <p:sp>
        <p:nvSpPr>
          <p:cNvPr id="8" name="橢圓形圖說文字 7"/>
          <p:cNvSpPr/>
          <p:nvPr/>
        </p:nvSpPr>
        <p:spPr>
          <a:xfrm>
            <a:off x="6021605" y="740319"/>
            <a:ext cx="1152278" cy="477778"/>
          </a:xfrm>
          <a:prstGeom prst="wedgeEllipseCallout">
            <a:avLst>
              <a:gd name="adj1" fmla="val -12874"/>
              <a:gd name="adj2" fmla="val 81312"/>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2400" dirty="0" smtClean="0">
                <a:solidFill>
                  <a:schemeClr val="tx1"/>
                </a:solidFill>
                <a:latin typeface="微軟正黑體" pitchFamily="34" charset="-120"/>
                <a:ea typeface="微軟正黑體" pitchFamily="34" charset="-120"/>
              </a:rPr>
              <a:t>開發</a:t>
            </a:r>
            <a:endParaRPr lang="zh-TW" altLang="en-US" dirty="0">
              <a:solidFill>
                <a:schemeClr val="tx1"/>
              </a:solidFill>
              <a:latin typeface="微軟正黑體" pitchFamily="34" charset="-120"/>
              <a:ea typeface="微軟正黑體" pitchFamily="34" charset="-120"/>
            </a:endParaRPr>
          </a:p>
        </p:txBody>
      </p:sp>
      <p:sp>
        <p:nvSpPr>
          <p:cNvPr id="9" name="橢圓形圖說文字 8"/>
          <p:cNvSpPr/>
          <p:nvPr/>
        </p:nvSpPr>
        <p:spPr>
          <a:xfrm>
            <a:off x="7320295" y="1877333"/>
            <a:ext cx="2016486" cy="504056"/>
          </a:xfrm>
          <a:prstGeom prst="wedgeEllipseCallout">
            <a:avLst>
              <a:gd name="adj1" fmla="val -13560"/>
              <a:gd name="adj2" fmla="val -96660"/>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2400" dirty="0" smtClean="0">
                <a:solidFill>
                  <a:schemeClr val="tx1"/>
                </a:solidFill>
                <a:latin typeface="微軟正黑體" pitchFamily="34" charset="-120"/>
                <a:ea typeface="微軟正黑體" pitchFamily="34" charset="-120"/>
              </a:rPr>
              <a:t>品質確認</a:t>
            </a:r>
            <a:endParaRPr lang="zh-TW" altLang="en-US" sz="2400" dirty="0">
              <a:solidFill>
                <a:schemeClr val="tx1"/>
              </a:solidFill>
              <a:latin typeface="微軟正黑體" pitchFamily="34" charset="-120"/>
              <a:ea typeface="微軟正黑體" pitchFamily="34" charset="-120"/>
            </a:endParaRPr>
          </a:p>
        </p:txBody>
      </p:sp>
      <p:sp>
        <p:nvSpPr>
          <p:cNvPr id="10" name="橢圓形圖說文字 9"/>
          <p:cNvSpPr/>
          <p:nvPr/>
        </p:nvSpPr>
        <p:spPr>
          <a:xfrm>
            <a:off x="9984938" y="836712"/>
            <a:ext cx="1152278" cy="485090"/>
          </a:xfrm>
          <a:prstGeom prst="wedgeEllipseCallout">
            <a:avLst>
              <a:gd name="adj1" fmla="val -39402"/>
              <a:gd name="adj2" fmla="val 57834"/>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2400" dirty="0" smtClean="0">
                <a:solidFill>
                  <a:schemeClr val="tx1"/>
                </a:solidFill>
                <a:latin typeface="微軟正黑體" pitchFamily="34" charset="-120"/>
                <a:ea typeface="微軟正黑體" pitchFamily="34" charset="-120"/>
              </a:rPr>
              <a:t>完成</a:t>
            </a:r>
            <a:endParaRPr lang="zh-TW" altLang="en-US" dirty="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04004039"/>
      </p:ext>
    </p:extLst>
  </p:cSld>
  <p:clrMapOvr>
    <a:masterClrMapping/>
  </p:clrMapOvr>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406627" y="1016198"/>
            <a:ext cx="11306727" cy="4429026"/>
          </a:xfrm>
        </p:spPr>
        <p:txBody>
          <a:bodyPr>
            <a:normAutofit/>
          </a:bodyPr>
          <a:lstStyle/>
          <a:p>
            <a:r>
              <a:rPr lang="zh-TW" altLang="en-US" dirty="0" smtClean="0">
                <a:latin typeface="標楷體" pitchFamily="65" charset="-120"/>
                <a:ea typeface="標楷體" pitchFamily="65" charset="-120"/>
              </a:rPr>
              <a:t>在上面的圖可以看到分成五個工作站 </a:t>
            </a:r>
            <a:r>
              <a:rPr lang="en-US" altLang="zh-TW" dirty="0" smtClean="0">
                <a:latin typeface="標楷體" pitchFamily="65" charset="-120"/>
                <a:ea typeface="標楷體" pitchFamily="65" charset="-120"/>
              </a:rPr>
              <a:t>(steps)</a:t>
            </a:r>
            <a:r>
              <a:rPr lang="zh-TW" altLang="en-US" dirty="0" smtClean="0">
                <a:latin typeface="標楷體" pitchFamily="65" charset="-120"/>
                <a:ea typeface="標楷體" pitchFamily="65" charset="-120"/>
              </a:rPr>
              <a:t>，分別為</a:t>
            </a:r>
            <a:r>
              <a:rPr lang="en-US" altLang="zh-TW" dirty="0" smtClean="0">
                <a:solidFill>
                  <a:srgbClr val="FF0000"/>
                </a:solidFill>
                <a:latin typeface="標楷體" pitchFamily="65" charset="-120"/>
                <a:ea typeface="標楷體" pitchFamily="65" charset="-120"/>
              </a:rPr>
              <a:t>NEXT</a:t>
            </a:r>
            <a:r>
              <a:rPr lang="zh-TW" altLang="en-US" dirty="0" smtClean="0">
                <a:latin typeface="標楷體" pitchFamily="65" charset="-120"/>
                <a:ea typeface="標楷體" pitchFamily="65" charset="-120"/>
              </a:rPr>
              <a:t>、</a:t>
            </a:r>
            <a:r>
              <a:rPr lang="zh-TW" altLang="en-US" dirty="0" smtClean="0">
                <a:solidFill>
                  <a:srgbClr val="FF0000"/>
                </a:solidFill>
                <a:latin typeface="標楷體" pitchFamily="65" charset="-120"/>
                <a:ea typeface="標楷體" pitchFamily="65" charset="-120"/>
              </a:rPr>
              <a:t>未開始 </a:t>
            </a:r>
            <a:r>
              <a:rPr lang="en-US" altLang="zh-TW" dirty="0" smtClean="0">
                <a:solidFill>
                  <a:srgbClr val="FF0000"/>
                </a:solidFill>
                <a:latin typeface="標楷體" pitchFamily="65" charset="-120"/>
                <a:ea typeface="標楷體" pitchFamily="65" charset="-120"/>
              </a:rPr>
              <a:t>(not started)</a:t>
            </a:r>
            <a:r>
              <a:rPr lang="zh-TW" altLang="en-US" dirty="0" smtClean="0">
                <a:latin typeface="標楷體" pitchFamily="65" charset="-120"/>
                <a:ea typeface="標楷體" pitchFamily="65" charset="-120"/>
              </a:rPr>
              <a:t>、</a:t>
            </a:r>
            <a:r>
              <a:rPr lang="zh-TW" altLang="en-US" dirty="0" smtClean="0">
                <a:solidFill>
                  <a:srgbClr val="FF0000"/>
                </a:solidFill>
                <a:latin typeface="標楷體" pitchFamily="65" charset="-120"/>
                <a:ea typeface="標楷體" pitchFamily="65" charset="-120"/>
              </a:rPr>
              <a:t>開發 </a:t>
            </a:r>
            <a:r>
              <a:rPr lang="en-US" altLang="zh-TW" dirty="0" smtClean="0">
                <a:solidFill>
                  <a:srgbClr val="FF0000"/>
                </a:solidFill>
                <a:latin typeface="標楷體" pitchFamily="65" charset="-120"/>
                <a:ea typeface="標楷體" pitchFamily="65" charset="-120"/>
              </a:rPr>
              <a:t>(development)</a:t>
            </a:r>
            <a:r>
              <a:rPr lang="zh-TW" altLang="en-US" dirty="0" smtClean="0">
                <a:latin typeface="標楷體" pitchFamily="65" charset="-120"/>
                <a:ea typeface="標楷體" pitchFamily="65" charset="-120"/>
              </a:rPr>
              <a:t>、</a:t>
            </a:r>
            <a:r>
              <a:rPr lang="zh-TW" altLang="en-US" dirty="0" smtClean="0">
                <a:solidFill>
                  <a:srgbClr val="FF0000"/>
                </a:solidFill>
                <a:latin typeface="標楷體" pitchFamily="65" charset="-120"/>
                <a:ea typeface="標楷體" pitchFamily="65" charset="-120"/>
              </a:rPr>
              <a:t>品質確認 </a:t>
            </a:r>
            <a:r>
              <a:rPr lang="en-US" altLang="zh-TW" dirty="0" smtClean="0">
                <a:solidFill>
                  <a:srgbClr val="FF0000"/>
                </a:solidFill>
                <a:latin typeface="標楷體" pitchFamily="65" charset="-120"/>
                <a:ea typeface="標楷體" pitchFamily="65" charset="-120"/>
              </a:rPr>
              <a:t>(QA)</a:t>
            </a:r>
            <a:r>
              <a:rPr lang="zh-TW" altLang="en-US" dirty="0" smtClean="0">
                <a:latin typeface="標楷體" pitchFamily="65" charset="-120"/>
                <a:ea typeface="標楷體" pitchFamily="65" charset="-120"/>
              </a:rPr>
              <a:t>、</a:t>
            </a:r>
            <a:r>
              <a:rPr lang="zh-TW" altLang="en-US" dirty="0" smtClean="0">
                <a:solidFill>
                  <a:srgbClr val="FF0000"/>
                </a:solidFill>
                <a:latin typeface="標楷體" pitchFamily="65" charset="-120"/>
                <a:ea typeface="標楷體" pitchFamily="65" charset="-120"/>
              </a:rPr>
              <a:t>完成 </a:t>
            </a:r>
            <a:r>
              <a:rPr lang="en-US" altLang="zh-TW" dirty="0" smtClean="0">
                <a:solidFill>
                  <a:srgbClr val="FF0000"/>
                </a:solidFill>
                <a:latin typeface="標楷體" pitchFamily="65" charset="-120"/>
                <a:ea typeface="標楷體" pitchFamily="65" charset="-120"/>
              </a:rPr>
              <a:t>(done)</a:t>
            </a:r>
            <a:r>
              <a:rPr lang="zh-TW" altLang="en-US" dirty="0" smtClean="0">
                <a:solidFill>
                  <a:schemeClr val="tx1"/>
                </a:solidFill>
                <a:latin typeface="標楷體" pitchFamily="65" charset="-120"/>
                <a:ea typeface="標楷體" pitchFamily="65" charset="-120"/>
              </a:rPr>
              <a:t>。</a:t>
            </a:r>
            <a:endParaRPr lang="en-US" altLang="zh-TW" dirty="0" smtClean="0">
              <a:solidFill>
                <a:schemeClr val="tx1"/>
              </a:solidFill>
              <a:latin typeface="標楷體" pitchFamily="65" charset="-120"/>
              <a:ea typeface="標楷體" pitchFamily="65" charset="-120"/>
            </a:endParaRPr>
          </a:p>
          <a:p>
            <a:endParaRPr lang="en-US" altLang="zh-TW" sz="1200" dirty="0">
              <a:solidFill>
                <a:schemeClr val="tx1"/>
              </a:solidFill>
              <a:latin typeface="標楷體" pitchFamily="65" charset="-120"/>
              <a:ea typeface="標楷體" pitchFamily="65" charset="-120"/>
            </a:endParaRPr>
          </a:p>
          <a:p>
            <a:r>
              <a:rPr lang="en-US" altLang="zh-TW" dirty="0" smtClean="0">
                <a:solidFill>
                  <a:schemeClr val="tx1"/>
                </a:solidFill>
                <a:latin typeface="標楷體" pitchFamily="65" charset="-120"/>
                <a:ea typeface="標楷體" pitchFamily="65" charset="-120"/>
              </a:rPr>
              <a:t>NEXT</a:t>
            </a:r>
            <a:r>
              <a:rPr lang="zh-TW" altLang="en-US" dirty="0" smtClean="0">
                <a:solidFill>
                  <a:schemeClr val="tx1"/>
                </a:solidFill>
                <a:latin typeface="標楷體" pitchFamily="65" charset="-120"/>
                <a:ea typeface="標楷體" pitchFamily="65" charset="-120"/>
              </a:rPr>
              <a:t>：當 </a:t>
            </a:r>
            <a:r>
              <a:rPr lang="zh-TW" altLang="en-US" dirty="0" smtClean="0">
                <a:solidFill>
                  <a:srgbClr val="FF0000"/>
                </a:solidFill>
                <a:latin typeface="標楷體" pitchFamily="65" charset="-120"/>
                <a:ea typeface="標楷體" pitchFamily="65" charset="-120"/>
              </a:rPr>
              <a:t>未開始 </a:t>
            </a:r>
            <a:r>
              <a:rPr lang="zh-TW" altLang="en-US" dirty="0" smtClean="0">
                <a:solidFill>
                  <a:schemeClr val="tx1"/>
                </a:solidFill>
                <a:latin typeface="標楷體" pitchFamily="65" charset="-120"/>
                <a:ea typeface="標楷體" pitchFamily="65" charset="-120"/>
              </a:rPr>
              <a:t>的待辦事項是空的時候可以由這裡拿取工作。</a:t>
            </a:r>
            <a:endParaRPr lang="en-US" altLang="zh-TW" dirty="0" smtClean="0">
              <a:solidFill>
                <a:schemeClr val="tx1"/>
              </a:solidFill>
              <a:latin typeface="標楷體" pitchFamily="65" charset="-120"/>
              <a:ea typeface="標楷體" pitchFamily="65" charset="-120"/>
            </a:endParaRPr>
          </a:p>
          <a:p>
            <a:endParaRPr lang="en-US" altLang="zh-TW" sz="1200" dirty="0" smtClean="0">
              <a:solidFill>
                <a:schemeClr val="tx1"/>
              </a:solidFill>
              <a:latin typeface="標楷體" pitchFamily="65" charset="-120"/>
              <a:ea typeface="標楷體" pitchFamily="65" charset="-120"/>
            </a:endParaRPr>
          </a:p>
          <a:p>
            <a:r>
              <a:rPr lang="zh-TW" altLang="en-US" dirty="0" smtClean="0">
                <a:solidFill>
                  <a:schemeClr val="tx1"/>
                </a:solidFill>
                <a:latin typeface="標楷體" pitchFamily="65" charset="-120"/>
                <a:ea typeface="標楷體" pitchFamily="65" charset="-120"/>
              </a:rPr>
              <a:t>未開始：這邊放的是 待執行的事項，表示該工作已經進入開發時程，可以即時開工的狀態。</a:t>
            </a:r>
            <a:endParaRPr lang="en-US" altLang="zh-TW" dirty="0" smtClean="0">
              <a:solidFill>
                <a:schemeClr val="tx1"/>
              </a:solidFill>
              <a:latin typeface="標楷體" pitchFamily="65" charset="-120"/>
              <a:ea typeface="標楷體" pitchFamily="65" charset="-120"/>
            </a:endParaRPr>
          </a:p>
          <a:p>
            <a:endParaRPr lang="en-US" altLang="zh-TW" sz="1200" dirty="0">
              <a:solidFill>
                <a:schemeClr val="tx1"/>
              </a:solidFill>
              <a:latin typeface="標楷體" pitchFamily="65" charset="-120"/>
              <a:ea typeface="標楷體" pitchFamily="65" charset="-120"/>
            </a:endParaRPr>
          </a:p>
          <a:p>
            <a:r>
              <a:rPr lang="zh-TW" altLang="en-US" dirty="0" smtClean="0">
                <a:solidFill>
                  <a:schemeClr val="tx1"/>
                </a:solidFill>
                <a:latin typeface="標楷體" pitchFamily="65" charset="-120"/>
                <a:ea typeface="標楷體" pitchFamily="65" charset="-120"/>
              </a:rPr>
              <a:t>開發：表示正在開發中的工作</a:t>
            </a:r>
            <a:r>
              <a:rPr lang="zh-TW" altLang="en-US" dirty="0">
                <a:solidFill>
                  <a:schemeClr val="tx1"/>
                </a:solidFill>
                <a:latin typeface="標楷體" pitchFamily="65" charset="-120"/>
                <a:ea typeface="標楷體" pitchFamily="65" charset="-120"/>
              </a:rPr>
              <a:t>。</a:t>
            </a:r>
            <a:endParaRPr lang="zh-TW" altLang="en-US" baseline="-3000" dirty="0" smtClean="0">
              <a:solidFill>
                <a:schemeClr val="tx1"/>
              </a:solidFill>
              <a:latin typeface="標楷體" pitchFamily="65" charset="-120"/>
              <a:ea typeface="標楷體" pitchFamily="65" charset="-120"/>
            </a:endParaRPr>
          </a:p>
          <a:p>
            <a:endParaRPr lang="en-US" altLang="zh-TW" sz="1200" baseline="-3000" dirty="0">
              <a:solidFill>
                <a:schemeClr val="tx1"/>
              </a:solidFill>
              <a:latin typeface="標楷體" pitchFamily="65" charset="-120"/>
              <a:ea typeface="標楷體" pitchFamily="65" charset="-120"/>
            </a:endParaRPr>
          </a:p>
          <a:p>
            <a:r>
              <a:rPr lang="zh-TW" altLang="en-US" dirty="0" smtClean="0">
                <a:solidFill>
                  <a:schemeClr val="tx1"/>
                </a:solidFill>
                <a:latin typeface="標楷體" pitchFamily="65" charset="-120"/>
                <a:ea typeface="標楷體" pitchFamily="65" charset="-120"/>
              </a:rPr>
              <a:t>品質確認：確認產生出來的產品品質。</a:t>
            </a:r>
            <a:endParaRPr lang="en-US" altLang="zh-TW" dirty="0" smtClean="0">
              <a:solidFill>
                <a:schemeClr val="tx1"/>
              </a:solidFill>
              <a:latin typeface="標楷體" pitchFamily="65" charset="-120"/>
              <a:ea typeface="標楷體" pitchFamily="65" charset="-120"/>
            </a:endParaRPr>
          </a:p>
          <a:p>
            <a:endParaRPr lang="en-US" altLang="zh-TW" sz="1200" dirty="0">
              <a:solidFill>
                <a:schemeClr val="tx1"/>
              </a:solidFill>
              <a:latin typeface="標楷體" pitchFamily="65" charset="-120"/>
              <a:ea typeface="標楷體" pitchFamily="65" charset="-120"/>
            </a:endParaRPr>
          </a:p>
          <a:p>
            <a:r>
              <a:rPr lang="zh-TW" altLang="en-US" dirty="0" smtClean="0">
                <a:solidFill>
                  <a:schemeClr val="tx1"/>
                </a:solidFill>
                <a:latin typeface="標楷體" pitchFamily="65" charset="-120"/>
                <a:ea typeface="標楷體" pitchFamily="65" charset="-120"/>
              </a:rPr>
              <a:t>完成：表示已經完成的工作。</a:t>
            </a:r>
            <a:endParaRPr lang="en-US" altLang="zh-TW"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359030238"/>
      </p:ext>
    </p:extLst>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62" t="18163" r="7036" b="35170"/>
          <a:stretch/>
        </p:blipFill>
        <p:spPr bwMode="auto">
          <a:xfrm>
            <a:off x="223081" y="764704"/>
            <a:ext cx="11778343" cy="4017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橢圓形圖說文字 7"/>
          <p:cNvSpPr/>
          <p:nvPr/>
        </p:nvSpPr>
        <p:spPr>
          <a:xfrm flipH="1">
            <a:off x="1198818" y="1340768"/>
            <a:ext cx="2977614" cy="1080120"/>
          </a:xfrm>
          <a:prstGeom prst="wedgeEllipseCallout">
            <a:avLst>
              <a:gd name="adj1" fmla="val -70754"/>
              <a:gd name="adj2" fmla="val 57220"/>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2800" dirty="0" smtClean="0">
                <a:solidFill>
                  <a:schemeClr val="tx1"/>
                </a:solidFill>
                <a:latin typeface="微軟正黑體" pitchFamily="34" charset="-120"/>
                <a:ea typeface="微軟正黑體" pitchFamily="34" charset="-120"/>
              </a:rPr>
              <a:t>極限</a:t>
            </a:r>
            <a:endParaRPr lang="en-US" altLang="zh-TW" sz="2800" dirty="0" smtClean="0">
              <a:solidFill>
                <a:schemeClr val="tx1"/>
              </a:solidFill>
              <a:latin typeface="微軟正黑體" pitchFamily="34" charset="-120"/>
              <a:ea typeface="微軟正黑體" pitchFamily="34" charset="-120"/>
            </a:endParaRPr>
          </a:p>
          <a:p>
            <a:pPr algn="ctr"/>
            <a:r>
              <a:rPr lang="zh-TW" altLang="en-US" sz="2800" dirty="0" smtClean="0">
                <a:solidFill>
                  <a:schemeClr val="tx1"/>
                </a:solidFill>
                <a:latin typeface="微軟正黑體" pitchFamily="34" charset="-120"/>
                <a:ea typeface="微軟正黑體" pitchFamily="34" charset="-120"/>
              </a:rPr>
              <a:t>工作數</a:t>
            </a:r>
            <a:r>
              <a:rPr lang="en-US" altLang="zh-TW" sz="2800" dirty="0" smtClean="0">
                <a:solidFill>
                  <a:schemeClr val="tx1"/>
                </a:solidFill>
                <a:latin typeface="微軟正黑體" pitchFamily="34" charset="-120"/>
                <a:ea typeface="微軟正黑體" pitchFamily="34" charset="-120"/>
              </a:rPr>
              <a:t>(</a:t>
            </a:r>
            <a:r>
              <a:rPr lang="zh-TW" altLang="en-US" sz="2800" dirty="0" smtClean="0">
                <a:solidFill>
                  <a:schemeClr val="tx1"/>
                </a:solidFill>
                <a:latin typeface="微軟正黑體" pitchFamily="34" charset="-120"/>
                <a:ea typeface="微軟正黑體" pitchFamily="34" charset="-120"/>
              </a:rPr>
              <a:t>四格</a:t>
            </a:r>
            <a:r>
              <a:rPr lang="en-US" altLang="zh-TW" sz="2800" dirty="0" smtClean="0">
                <a:solidFill>
                  <a:schemeClr val="tx1"/>
                </a:solidFill>
                <a:latin typeface="微軟正黑體" pitchFamily="34" charset="-120"/>
                <a:ea typeface="微軟正黑體" pitchFamily="34" charset="-120"/>
              </a:rPr>
              <a:t>)</a:t>
            </a:r>
            <a:endParaRPr lang="zh-TW" altLang="en-US" sz="2000" dirty="0">
              <a:solidFill>
                <a:schemeClr val="tx1"/>
              </a:solidFill>
              <a:latin typeface="微軟正黑體" pitchFamily="34" charset="-120"/>
              <a:ea typeface="微軟正黑體" pitchFamily="34" charset="-120"/>
            </a:endParaRPr>
          </a:p>
        </p:txBody>
      </p:sp>
      <p:sp>
        <p:nvSpPr>
          <p:cNvPr id="13" name="橢圓形圖說文字 12"/>
          <p:cNvSpPr/>
          <p:nvPr/>
        </p:nvSpPr>
        <p:spPr>
          <a:xfrm>
            <a:off x="7176260" y="2420889"/>
            <a:ext cx="2520608" cy="896037"/>
          </a:xfrm>
          <a:prstGeom prst="wedgeEllipseCallout">
            <a:avLst>
              <a:gd name="adj1" fmla="val -85067"/>
              <a:gd name="adj2" fmla="val 71570"/>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2800" dirty="0">
                <a:solidFill>
                  <a:schemeClr val="tx1"/>
                </a:solidFill>
                <a:latin typeface="微軟正黑體" pitchFamily="34" charset="-120"/>
                <a:ea typeface="微軟正黑體" pitchFamily="34" charset="-120"/>
              </a:rPr>
              <a:t>泳</a:t>
            </a:r>
            <a:r>
              <a:rPr lang="zh-TW" altLang="en-US" sz="2800" dirty="0" smtClean="0">
                <a:solidFill>
                  <a:schemeClr val="tx1"/>
                </a:solidFill>
                <a:latin typeface="微軟正黑體" pitchFamily="34" charset="-120"/>
                <a:ea typeface="微軟正黑體" pitchFamily="34" charset="-120"/>
              </a:rPr>
              <a:t>道</a:t>
            </a:r>
            <a:r>
              <a:rPr lang="en-US" altLang="zh-TW" sz="2800" dirty="0" smtClean="0">
                <a:solidFill>
                  <a:schemeClr val="tx1"/>
                </a:solidFill>
                <a:latin typeface="微軟正黑體" pitchFamily="34" charset="-120"/>
                <a:ea typeface="微軟正黑體" pitchFamily="34" charset="-120"/>
              </a:rPr>
              <a:t>(</a:t>
            </a:r>
            <a:r>
              <a:rPr lang="zh-TW" altLang="en-US" sz="2800" dirty="0" smtClean="0">
                <a:solidFill>
                  <a:schemeClr val="tx1"/>
                </a:solidFill>
                <a:latin typeface="微軟正黑體" pitchFamily="34" charset="-120"/>
                <a:ea typeface="微軟正黑體" pitchFamily="34" charset="-120"/>
              </a:rPr>
              <a:t>黃色</a:t>
            </a:r>
            <a:r>
              <a:rPr lang="en-US" altLang="zh-TW" sz="2800" dirty="0" smtClean="0">
                <a:solidFill>
                  <a:schemeClr val="tx1"/>
                </a:solidFill>
                <a:latin typeface="微軟正黑體" pitchFamily="34" charset="-120"/>
                <a:ea typeface="微軟正黑體" pitchFamily="34" charset="-120"/>
              </a:rPr>
              <a:t>)</a:t>
            </a:r>
            <a:endParaRPr lang="zh-TW" altLang="en-US" sz="2800" dirty="0">
              <a:solidFill>
                <a:schemeClr val="tx1"/>
              </a:solidFill>
              <a:latin typeface="微軟正黑體" pitchFamily="34" charset="-120"/>
              <a:ea typeface="微軟正黑體" pitchFamily="34" charset="-120"/>
            </a:endParaRPr>
          </a:p>
        </p:txBody>
      </p:sp>
      <p:sp>
        <p:nvSpPr>
          <p:cNvPr id="9" name="內容版面配置區 1"/>
          <p:cNvSpPr>
            <a:spLocks noGrp="1"/>
          </p:cNvSpPr>
          <p:nvPr>
            <p:ph idx="1"/>
          </p:nvPr>
        </p:nvSpPr>
        <p:spPr>
          <a:xfrm>
            <a:off x="1270836" y="5013176"/>
            <a:ext cx="9124949" cy="864096"/>
          </a:xfrm>
        </p:spPr>
        <p:txBody>
          <a:bodyPr>
            <a:normAutofit/>
          </a:bodyPr>
          <a:lstStyle/>
          <a:p>
            <a:pPr marL="0" indent="0">
              <a:buNone/>
            </a:pPr>
            <a:r>
              <a:rPr lang="en-US" altLang="zh-TW" sz="1800" dirty="0" err="1" smtClean="0">
                <a:solidFill>
                  <a:schemeClr val="tx1"/>
                </a:solidFill>
              </a:rPr>
              <a:t>Nayan</a:t>
            </a:r>
            <a:r>
              <a:rPr lang="en-US" altLang="zh-TW" sz="1800" dirty="0" smtClean="0">
                <a:solidFill>
                  <a:schemeClr val="tx1"/>
                </a:solidFill>
              </a:rPr>
              <a:t> </a:t>
            </a:r>
            <a:r>
              <a:rPr lang="en-US" altLang="zh-TW" sz="1800" dirty="0" err="1">
                <a:solidFill>
                  <a:schemeClr val="tx1"/>
                </a:solidFill>
              </a:rPr>
              <a:t>Hajratwala</a:t>
            </a:r>
            <a:r>
              <a:rPr lang="en-US" altLang="zh-TW" sz="1800" dirty="0">
                <a:solidFill>
                  <a:schemeClr val="tx1"/>
                </a:solidFill>
              </a:rPr>
              <a:t> , </a:t>
            </a:r>
            <a:r>
              <a:rPr lang="en-US" altLang="zh-TW" sz="1800" dirty="0" smtClean="0">
                <a:solidFill>
                  <a:schemeClr val="tx1"/>
                </a:solidFill>
              </a:rPr>
              <a:t>“Task </a:t>
            </a:r>
            <a:r>
              <a:rPr lang="en-US" altLang="zh-TW" sz="1800" dirty="0">
                <a:solidFill>
                  <a:schemeClr val="tx1"/>
                </a:solidFill>
              </a:rPr>
              <a:t>Board </a:t>
            </a:r>
            <a:r>
              <a:rPr lang="en-US" altLang="zh-TW" sz="1800" dirty="0" smtClean="0">
                <a:solidFill>
                  <a:schemeClr val="tx1"/>
                </a:solidFill>
              </a:rPr>
              <a:t>Evolution”, </a:t>
            </a:r>
            <a:r>
              <a:rPr lang="en-US" altLang="zh-TW" sz="1800" dirty="0" err="1">
                <a:solidFill>
                  <a:schemeClr val="tx1"/>
                </a:solidFill>
              </a:rPr>
              <a:t>Chikli</a:t>
            </a:r>
            <a:r>
              <a:rPr lang="en-US" altLang="zh-TW" sz="1800" dirty="0">
                <a:solidFill>
                  <a:schemeClr val="tx1"/>
                </a:solidFill>
              </a:rPr>
              <a:t> Consulting LLC, Saline, Michigan, USA, </a:t>
            </a:r>
            <a:r>
              <a:rPr lang="en-US" altLang="zh-TW" sz="1800" dirty="0" smtClean="0">
                <a:solidFill>
                  <a:schemeClr val="tx1"/>
                </a:solidFill>
              </a:rPr>
              <a:t>Agile Conference, 2012. </a:t>
            </a:r>
            <a:endParaRPr lang="zh-TW" altLang="en-US" sz="1800" dirty="0">
              <a:solidFill>
                <a:schemeClr val="tx1"/>
              </a:solidFill>
            </a:endParaRPr>
          </a:p>
        </p:txBody>
      </p:sp>
    </p:spTree>
    <p:extLst>
      <p:ext uri="{BB962C8B-B14F-4D97-AF65-F5344CB8AC3E}">
        <p14:creationId xmlns:p14="http://schemas.microsoft.com/office/powerpoint/2010/main" val="3690899429"/>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1" y="1160214"/>
            <a:ext cx="10972800" cy="4429026"/>
          </a:xfrm>
        </p:spPr>
        <p:txBody>
          <a:bodyPr/>
          <a:lstStyle/>
          <a:p>
            <a:pPr marL="0" indent="0">
              <a:buNone/>
            </a:pPr>
            <a:endParaRPr lang="en-US" altLang="zh-TW" sz="1200" dirty="0"/>
          </a:p>
          <a:p>
            <a:r>
              <a:rPr lang="zh-TW" altLang="en-US" dirty="0">
                <a:latin typeface="標楷體" pitchFamily="65" charset="-120"/>
                <a:ea typeface="標楷體" pitchFamily="65" charset="-120"/>
              </a:rPr>
              <a:t>在</a:t>
            </a:r>
            <a:r>
              <a:rPr lang="zh-TW" altLang="en-US" dirty="0" smtClean="0">
                <a:latin typeface="標楷體" pitchFamily="65" charset="-120"/>
                <a:ea typeface="標楷體" pitchFamily="65" charset="-120"/>
              </a:rPr>
              <a:t>分析 </a:t>
            </a:r>
            <a:r>
              <a:rPr lang="en-US" altLang="zh-TW" dirty="0" smtClean="0">
                <a:latin typeface="標楷體" pitchFamily="65" charset="-120"/>
                <a:ea typeface="標楷體" pitchFamily="65" charset="-120"/>
              </a:rPr>
              <a:t>(Analysis)</a:t>
            </a:r>
            <a:r>
              <a:rPr lang="zh-TW" altLang="en-US" dirty="0" smtClean="0">
                <a:latin typeface="標楷體" pitchFamily="65" charset="-120"/>
                <a:ea typeface="標楷體" pitchFamily="65" charset="-120"/>
              </a:rPr>
              <a:t>、開發 </a:t>
            </a:r>
            <a:r>
              <a:rPr lang="en-US" altLang="zh-TW" dirty="0" smtClean="0">
                <a:latin typeface="標楷體" pitchFamily="65" charset="-120"/>
                <a:ea typeface="標楷體" pitchFamily="65" charset="-120"/>
              </a:rPr>
              <a:t>(Development)</a:t>
            </a:r>
            <a:r>
              <a:rPr lang="zh-TW" altLang="en-US" dirty="0" smtClean="0">
                <a:latin typeface="標楷體" pitchFamily="65" charset="-120"/>
                <a:ea typeface="標楷體" pitchFamily="65" charset="-120"/>
              </a:rPr>
              <a:t>和品質確認 </a:t>
            </a:r>
            <a:r>
              <a:rPr lang="en-US" altLang="zh-TW" dirty="0" smtClean="0">
                <a:latin typeface="標楷體" pitchFamily="65" charset="-120"/>
                <a:ea typeface="標楷體" pitchFamily="65" charset="-120"/>
              </a:rPr>
              <a:t>(QA)</a:t>
            </a:r>
            <a:r>
              <a:rPr lang="zh-TW" altLang="en-US" dirty="0" smtClean="0">
                <a:latin typeface="標楷體" pitchFamily="65" charset="-120"/>
                <a:ea typeface="標楷體" pitchFamily="65" charset="-120"/>
              </a:rPr>
              <a:t>上增加</a:t>
            </a:r>
            <a:r>
              <a:rPr lang="zh-TW" altLang="en-US" b="1" dirty="0">
                <a:solidFill>
                  <a:srgbClr val="FF0000"/>
                </a:solidFill>
                <a:latin typeface="標楷體" pitchFamily="65" charset="-120"/>
                <a:ea typeface="標楷體" pitchFamily="65" charset="-120"/>
              </a:rPr>
              <a:t>極限</a:t>
            </a:r>
            <a:r>
              <a:rPr lang="zh-TW" altLang="en-US" b="1" dirty="0" smtClean="0">
                <a:solidFill>
                  <a:srgbClr val="FF0000"/>
                </a:solidFill>
                <a:latin typeface="標楷體" pitchFamily="65" charset="-120"/>
                <a:ea typeface="標楷體" pitchFamily="65" charset="-120"/>
              </a:rPr>
              <a:t>工作數 </a:t>
            </a:r>
            <a:r>
              <a:rPr lang="en-US" altLang="zh-TW" b="1" dirty="0" smtClean="0">
                <a:solidFill>
                  <a:srgbClr val="FF0000"/>
                </a:solidFill>
                <a:latin typeface="標楷體" pitchFamily="65" charset="-120"/>
                <a:ea typeface="標楷體" pitchFamily="65" charset="-120"/>
              </a:rPr>
              <a:t>(work-in-process</a:t>
            </a:r>
            <a:r>
              <a:rPr lang="zh-TW" altLang="en-US" b="1" dirty="0" smtClean="0">
                <a:solidFill>
                  <a:srgbClr val="FF0000"/>
                </a:solidFill>
                <a:latin typeface="標楷體" pitchFamily="65" charset="-120"/>
                <a:ea typeface="標楷體" pitchFamily="65" charset="-120"/>
              </a:rPr>
              <a:t> </a:t>
            </a:r>
            <a:r>
              <a:rPr lang="en-US" altLang="zh-TW" b="1" dirty="0" smtClean="0">
                <a:solidFill>
                  <a:srgbClr val="FF0000"/>
                </a:solidFill>
                <a:latin typeface="標楷體" pitchFamily="65" charset="-120"/>
                <a:ea typeface="標楷體" pitchFamily="65" charset="-120"/>
              </a:rPr>
              <a:t>limits)</a:t>
            </a:r>
            <a:r>
              <a:rPr lang="zh-TW" altLang="en-US" b="1" dirty="0" smtClean="0">
                <a:solidFill>
                  <a:srgbClr val="FF0000"/>
                </a:solidFill>
                <a:latin typeface="標楷體" pitchFamily="65" charset="-120"/>
                <a:ea typeface="標楷體" pitchFamily="65" charset="-120"/>
              </a:rPr>
              <a:t>為四格</a:t>
            </a:r>
            <a:r>
              <a:rPr lang="zh-TW" altLang="en-US" dirty="0" smtClean="0">
                <a:latin typeface="標楷體" pitchFamily="65" charset="-120"/>
                <a:ea typeface="標楷體" pitchFamily="65" charset="-120"/>
              </a:rPr>
              <a:t>，</a:t>
            </a:r>
            <a:r>
              <a:rPr lang="zh-TW" altLang="en-US" dirty="0">
                <a:latin typeface="標楷體" pitchFamily="65" charset="-120"/>
                <a:ea typeface="標楷體" pitchFamily="65" charset="-120"/>
              </a:rPr>
              <a:t>可以讓大家即時</a:t>
            </a:r>
            <a:r>
              <a:rPr lang="zh-TW" altLang="en-US" dirty="0" smtClean="0">
                <a:latin typeface="標楷體" pitchFamily="65" charset="-120"/>
                <a:ea typeface="標楷體" pitchFamily="65" charset="-120"/>
              </a:rPr>
              <a:t>看到這三個部份的工作是否已達到極限負荷程度</a:t>
            </a:r>
            <a:endParaRPr lang="en-US" altLang="zh-TW" dirty="0" smtClean="0">
              <a:latin typeface="標楷體" pitchFamily="65" charset="-120"/>
              <a:ea typeface="標楷體" pitchFamily="65" charset="-120"/>
            </a:endParaRPr>
          </a:p>
          <a:p>
            <a:endParaRPr lang="en-US" altLang="zh-TW" sz="1200" dirty="0">
              <a:latin typeface="標楷體" pitchFamily="65" charset="-120"/>
              <a:ea typeface="標楷體" pitchFamily="65" charset="-120"/>
            </a:endParaRPr>
          </a:p>
          <a:p>
            <a:r>
              <a:rPr lang="zh-TW" altLang="en-US" dirty="0" smtClean="0">
                <a:latin typeface="標楷體" pitchFamily="65" charset="-120"/>
                <a:ea typeface="標楷體" pitchFamily="65" charset="-120"/>
              </a:rPr>
              <a:t>增加了一個</a:t>
            </a:r>
            <a:r>
              <a:rPr lang="zh-TW" altLang="en-US" b="1" dirty="0" smtClean="0">
                <a:solidFill>
                  <a:srgbClr val="FF0000"/>
                </a:solidFill>
                <a:latin typeface="標楷體" pitchFamily="65" charset="-120"/>
                <a:ea typeface="標楷體" pitchFamily="65" charset="-120"/>
              </a:rPr>
              <a:t>泳道 </a:t>
            </a:r>
            <a:r>
              <a:rPr lang="en-US" altLang="zh-TW" b="1" dirty="0" smtClean="0">
                <a:solidFill>
                  <a:srgbClr val="FF0000"/>
                </a:solidFill>
                <a:latin typeface="標楷體" pitchFamily="65" charset="-120"/>
                <a:ea typeface="標楷體" pitchFamily="65" charset="-120"/>
              </a:rPr>
              <a:t>(swim lane)</a:t>
            </a:r>
            <a:r>
              <a:rPr lang="zh-TW" altLang="en-US" dirty="0" smtClean="0">
                <a:latin typeface="標楷體" pitchFamily="65" charset="-120"/>
                <a:ea typeface="標楷體" pitchFamily="65" charset="-120"/>
              </a:rPr>
              <a:t>來支援生產上遇到的問題，這個泳道常用來處理看板上</a:t>
            </a:r>
            <a:r>
              <a:rPr lang="zh-TW" altLang="en-US" dirty="0" smtClean="0">
                <a:solidFill>
                  <a:srgbClr val="FF0000"/>
                </a:solidFill>
                <a:latin typeface="標楷體" pitchFamily="65" charset="-120"/>
                <a:ea typeface="標楷體" pitchFamily="65" charset="-120"/>
              </a:rPr>
              <a:t>緊急的問題</a:t>
            </a:r>
            <a:r>
              <a:rPr lang="zh-TW" altLang="en-US" dirty="0" smtClean="0">
                <a:latin typeface="標楷體" pitchFamily="65" charset="-120"/>
                <a:ea typeface="標楷體" pitchFamily="65" charset="-120"/>
              </a:rPr>
              <a:t>，放到泳道上的工作 其執行優先權 大於其他所有的工作</a:t>
            </a:r>
            <a:endParaRPr lang="zh-TW" altLang="en-US" dirty="0">
              <a:latin typeface="標楷體" pitchFamily="65" charset="-120"/>
              <a:ea typeface="標楷體" pitchFamily="65" charset="-120"/>
            </a:endParaRPr>
          </a:p>
        </p:txBody>
      </p:sp>
    </p:spTree>
    <p:extLst>
      <p:ext uri="{BB962C8B-B14F-4D97-AF65-F5344CB8AC3E}">
        <p14:creationId xmlns:p14="http://schemas.microsoft.com/office/powerpoint/2010/main" val="1198338009"/>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3"/>
          <p:cNvPicPr>
            <a:picLocks noGrp="1" noChangeAspect="1"/>
          </p:cNvPicPr>
          <p:nvPr/>
        </p:nvPicPr>
        <p:blipFill>
          <a:blip r:embed="rId2"/>
          <a:stretch>
            <a:fillRect/>
          </a:stretch>
        </p:blipFill>
        <p:spPr>
          <a:xfrm>
            <a:off x="1630922" y="391473"/>
            <a:ext cx="8225133" cy="5431183"/>
          </a:xfrm>
          <a:prstGeom prst="rect">
            <a:avLst/>
          </a:prstGeom>
        </p:spPr>
      </p:pic>
      <p:sp>
        <p:nvSpPr>
          <p:cNvPr id="3" name="橢圓形圖說文字 2"/>
          <p:cNvSpPr/>
          <p:nvPr/>
        </p:nvSpPr>
        <p:spPr>
          <a:xfrm>
            <a:off x="6456086" y="188640"/>
            <a:ext cx="2448591" cy="792088"/>
          </a:xfrm>
          <a:prstGeom prst="wedgeEllipseCallout">
            <a:avLst>
              <a:gd name="adj1" fmla="val -67652"/>
              <a:gd name="adj2" fmla="val 3274"/>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2400" dirty="0">
                <a:solidFill>
                  <a:schemeClr val="tx1"/>
                </a:solidFill>
                <a:latin typeface="微軟正黑體" pitchFamily="34" charset="-120"/>
                <a:ea typeface="微軟正黑體" pitchFamily="34" charset="-120"/>
              </a:rPr>
              <a:t>開發和測試</a:t>
            </a:r>
          </a:p>
        </p:txBody>
      </p:sp>
      <p:sp>
        <p:nvSpPr>
          <p:cNvPr id="4" name="橢圓形圖說文字 3"/>
          <p:cNvSpPr/>
          <p:nvPr/>
        </p:nvSpPr>
        <p:spPr>
          <a:xfrm>
            <a:off x="5735913" y="2564904"/>
            <a:ext cx="2016486" cy="792088"/>
          </a:xfrm>
          <a:prstGeom prst="wedgeEllipseCallout">
            <a:avLst>
              <a:gd name="adj1" fmla="val -49227"/>
              <a:gd name="adj2" fmla="val -55595"/>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sz="2400" dirty="0">
                <a:solidFill>
                  <a:schemeClr val="tx1"/>
                </a:solidFill>
                <a:latin typeface="微軟正黑體" pitchFamily="34" charset="-120"/>
                <a:ea typeface="微軟正黑體" pitchFamily="34" charset="-120"/>
              </a:rPr>
              <a:t>二維條碼</a:t>
            </a:r>
            <a:endParaRPr lang="zh-TW" altLang="en-US" dirty="0">
              <a:solidFill>
                <a:schemeClr val="tx1"/>
              </a:solidFill>
              <a:latin typeface="微軟正黑體" pitchFamily="34" charset="-120"/>
              <a:ea typeface="微軟正黑體" pitchFamily="34" charset="-120"/>
            </a:endParaRPr>
          </a:p>
        </p:txBody>
      </p:sp>
      <p:sp>
        <p:nvSpPr>
          <p:cNvPr id="7" name="內容版面配置區 1"/>
          <p:cNvSpPr>
            <a:spLocks noGrp="1"/>
          </p:cNvSpPr>
          <p:nvPr>
            <p:ph idx="1"/>
          </p:nvPr>
        </p:nvSpPr>
        <p:spPr>
          <a:xfrm>
            <a:off x="1991010" y="5822655"/>
            <a:ext cx="9124949" cy="864096"/>
          </a:xfrm>
        </p:spPr>
        <p:txBody>
          <a:bodyPr>
            <a:normAutofit/>
          </a:bodyPr>
          <a:lstStyle/>
          <a:p>
            <a:pPr marL="0" indent="0">
              <a:buNone/>
            </a:pPr>
            <a:r>
              <a:rPr lang="en-US" altLang="zh-TW" sz="1800" dirty="0" err="1" smtClean="0">
                <a:solidFill>
                  <a:schemeClr val="tx1"/>
                </a:solidFill>
              </a:rPr>
              <a:t>Nayan</a:t>
            </a:r>
            <a:r>
              <a:rPr lang="en-US" altLang="zh-TW" sz="1800" dirty="0" smtClean="0">
                <a:solidFill>
                  <a:schemeClr val="tx1"/>
                </a:solidFill>
              </a:rPr>
              <a:t> </a:t>
            </a:r>
            <a:r>
              <a:rPr lang="en-US" altLang="zh-TW" sz="1800" dirty="0" err="1">
                <a:solidFill>
                  <a:schemeClr val="tx1"/>
                </a:solidFill>
              </a:rPr>
              <a:t>Hajratwala</a:t>
            </a:r>
            <a:r>
              <a:rPr lang="en-US" altLang="zh-TW" sz="1800" dirty="0">
                <a:solidFill>
                  <a:schemeClr val="tx1"/>
                </a:solidFill>
              </a:rPr>
              <a:t> , </a:t>
            </a:r>
            <a:r>
              <a:rPr lang="en-US" altLang="zh-TW" sz="1800" dirty="0" smtClean="0">
                <a:solidFill>
                  <a:schemeClr val="tx1"/>
                </a:solidFill>
              </a:rPr>
              <a:t>“Task </a:t>
            </a:r>
            <a:r>
              <a:rPr lang="en-US" altLang="zh-TW" sz="1800" dirty="0">
                <a:solidFill>
                  <a:schemeClr val="tx1"/>
                </a:solidFill>
              </a:rPr>
              <a:t>Board </a:t>
            </a:r>
            <a:r>
              <a:rPr lang="en-US" altLang="zh-TW" sz="1800" dirty="0" smtClean="0">
                <a:solidFill>
                  <a:schemeClr val="tx1"/>
                </a:solidFill>
              </a:rPr>
              <a:t>Evolution”, </a:t>
            </a:r>
            <a:r>
              <a:rPr lang="en-US" altLang="zh-TW" sz="1800" dirty="0" err="1">
                <a:solidFill>
                  <a:schemeClr val="tx1"/>
                </a:solidFill>
              </a:rPr>
              <a:t>Chikli</a:t>
            </a:r>
            <a:r>
              <a:rPr lang="en-US" altLang="zh-TW" sz="1800" dirty="0">
                <a:solidFill>
                  <a:schemeClr val="tx1"/>
                </a:solidFill>
              </a:rPr>
              <a:t> Consulting LLC, Saline, Michigan, USA, </a:t>
            </a:r>
            <a:r>
              <a:rPr lang="en-US" altLang="zh-TW" sz="1800" dirty="0" smtClean="0">
                <a:solidFill>
                  <a:schemeClr val="tx1"/>
                </a:solidFill>
              </a:rPr>
              <a:t>Agile Conference, 2012. </a:t>
            </a:r>
            <a:endParaRPr lang="zh-TW" altLang="en-US" sz="1800" dirty="0">
              <a:solidFill>
                <a:schemeClr val="tx1"/>
              </a:solidFill>
            </a:endParaRPr>
          </a:p>
        </p:txBody>
      </p:sp>
    </p:spTree>
    <p:extLst>
      <p:ext uri="{BB962C8B-B14F-4D97-AF65-F5344CB8AC3E}">
        <p14:creationId xmlns:p14="http://schemas.microsoft.com/office/powerpoint/2010/main" val="942006587"/>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1" y="1556792"/>
            <a:ext cx="10972800" cy="3528392"/>
          </a:xfrm>
        </p:spPr>
        <p:txBody>
          <a:bodyPr/>
          <a:lstStyle/>
          <a:p>
            <a:r>
              <a:rPr lang="zh-TW" altLang="en-US" dirty="0" smtClean="0">
                <a:latin typeface="標楷體" pitchFamily="65" charset="-120"/>
                <a:ea typeface="標楷體" pitchFamily="65" charset="-120"/>
              </a:rPr>
              <a:t>與第二張圖又不同了，這時候我們可以發現第一張圖的開發</a:t>
            </a:r>
            <a:r>
              <a:rPr lang="en-US" altLang="zh-TW" dirty="0" smtClean="0">
                <a:latin typeface="標楷體" pitchFamily="65" charset="-120"/>
                <a:ea typeface="標楷體" pitchFamily="65" charset="-120"/>
              </a:rPr>
              <a:t>(development)</a:t>
            </a:r>
            <a:r>
              <a:rPr lang="zh-TW" altLang="en-US" dirty="0" smtClean="0">
                <a:latin typeface="標楷體" pitchFamily="65" charset="-120"/>
                <a:ea typeface="標楷體" pitchFamily="65" charset="-120"/>
              </a:rPr>
              <a:t>和品質確認 </a:t>
            </a:r>
            <a:r>
              <a:rPr lang="en-US" altLang="zh-TW" dirty="0" smtClean="0">
                <a:latin typeface="標楷體" pitchFamily="65" charset="-120"/>
                <a:ea typeface="標楷體" pitchFamily="65" charset="-120"/>
              </a:rPr>
              <a:t>(QA)</a:t>
            </a:r>
            <a:r>
              <a:rPr lang="zh-TW" altLang="en-US" dirty="0" smtClean="0">
                <a:latin typeface="標楷體" pitchFamily="65" charset="-120"/>
                <a:ea typeface="標楷體" pitchFamily="65" charset="-120"/>
              </a:rPr>
              <a:t>變成了</a:t>
            </a:r>
            <a:r>
              <a:rPr lang="en-US" altLang="zh-TW" sz="2000" b="1" dirty="0" smtClean="0">
                <a:solidFill>
                  <a:srgbClr val="FF0000"/>
                </a:solidFill>
                <a:latin typeface="標楷體" pitchFamily="65" charset="-120"/>
                <a:ea typeface="標楷體" pitchFamily="65" charset="-120"/>
              </a:rPr>
              <a:t>〝</a:t>
            </a:r>
            <a:r>
              <a:rPr lang="zh-TW" altLang="en-US" b="1" dirty="0" smtClean="0">
                <a:solidFill>
                  <a:srgbClr val="FF0000"/>
                </a:solidFill>
                <a:latin typeface="標楷體" pitchFamily="65" charset="-120"/>
                <a:ea typeface="標楷體" pitchFamily="65" charset="-120"/>
              </a:rPr>
              <a:t>開發和測試</a:t>
            </a:r>
            <a:r>
              <a:rPr lang="en-US" altLang="zh-TW" b="1" dirty="0" smtClean="0">
                <a:solidFill>
                  <a:srgbClr val="FF0000"/>
                </a:solidFill>
                <a:latin typeface="標楷體" pitchFamily="65" charset="-120"/>
                <a:ea typeface="標楷體" pitchFamily="65" charset="-120"/>
              </a:rPr>
              <a:t>〞(</a:t>
            </a:r>
            <a:r>
              <a:rPr lang="en-US" altLang="zh-TW" b="1" dirty="0" err="1" smtClean="0">
                <a:solidFill>
                  <a:srgbClr val="FF0000"/>
                </a:solidFill>
                <a:latin typeface="標楷體" pitchFamily="65" charset="-120"/>
                <a:ea typeface="標楷體" pitchFamily="65" charset="-120"/>
              </a:rPr>
              <a:t>Dev&amp;Test</a:t>
            </a:r>
            <a:r>
              <a:rPr lang="en-US" altLang="zh-TW" b="1" dirty="0" smtClean="0">
                <a:solidFill>
                  <a:srgbClr val="FF0000"/>
                </a:solidFill>
                <a:latin typeface="標楷體" pitchFamily="65" charset="-120"/>
                <a:ea typeface="標楷體" pitchFamily="65" charset="-120"/>
              </a:rPr>
              <a:t>)</a:t>
            </a:r>
            <a:endParaRPr lang="en-US" altLang="zh-TW" dirty="0" smtClean="0">
              <a:latin typeface="標楷體" pitchFamily="65" charset="-120"/>
              <a:ea typeface="標楷體" pitchFamily="65" charset="-120"/>
            </a:endParaRPr>
          </a:p>
          <a:p>
            <a:pPr marL="0" indent="0">
              <a:buNone/>
            </a:pPr>
            <a:endParaRPr lang="en-US" altLang="zh-TW" sz="1200" dirty="0" smtClean="0">
              <a:latin typeface="標楷體" pitchFamily="65" charset="-120"/>
              <a:ea typeface="標楷體" pitchFamily="65" charset="-120"/>
            </a:endParaRPr>
          </a:p>
          <a:p>
            <a:r>
              <a:rPr lang="zh-TW" altLang="en-US" dirty="0" smtClean="0">
                <a:latin typeface="標楷體" pitchFamily="65" charset="-120"/>
                <a:ea typeface="標楷體" pitchFamily="65" charset="-120"/>
              </a:rPr>
              <a:t>因為製作這個看板的團隊認為，開發程式人員和測試人員應該一起工作才能即時回應問題，才能生產出有品質的程式</a:t>
            </a:r>
            <a:endParaRPr lang="en-US" altLang="zh-TW" dirty="0" smtClean="0">
              <a:latin typeface="標楷體" pitchFamily="65" charset="-120"/>
              <a:ea typeface="標楷體" pitchFamily="65" charset="-120"/>
            </a:endParaRPr>
          </a:p>
          <a:p>
            <a:endParaRPr lang="en-US" altLang="zh-TW" sz="1200" dirty="0" smtClean="0">
              <a:latin typeface="標楷體" pitchFamily="65" charset="-120"/>
              <a:ea typeface="標楷體" pitchFamily="65" charset="-120"/>
            </a:endParaRPr>
          </a:p>
          <a:p>
            <a:r>
              <a:rPr lang="zh-TW" altLang="en-US" dirty="0">
                <a:latin typeface="標楷體" pitchFamily="65" charset="-120"/>
                <a:ea typeface="標楷體" pitchFamily="65" charset="-120"/>
              </a:rPr>
              <a:t>每一個部份的</a:t>
            </a:r>
            <a:r>
              <a:rPr lang="zh-TW" altLang="en-US" dirty="0" smtClean="0">
                <a:latin typeface="標楷體" pitchFamily="65" charset="-120"/>
                <a:ea typeface="標楷體" pitchFamily="65" charset="-120"/>
              </a:rPr>
              <a:t>工作便條都</a:t>
            </a:r>
            <a:r>
              <a:rPr lang="zh-TW" altLang="en-US" dirty="0">
                <a:latin typeface="標楷體" pitchFamily="65" charset="-120"/>
                <a:ea typeface="標楷體" pitchFamily="65" charset="-120"/>
              </a:rPr>
              <a:t>有</a:t>
            </a:r>
            <a:r>
              <a:rPr lang="zh-TW" altLang="en-US" dirty="0" smtClean="0">
                <a:latin typeface="標楷體" pitchFamily="65" charset="-120"/>
                <a:ea typeface="標楷體" pitchFamily="65" charset="-120"/>
              </a:rPr>
              <a:t>附上</a:t>
            </a:r>
            <a:r>
              <a:rPr lang="zh-TW" altLang="en-US" b="1" dirty="0" smtClean="0">
                <a:solidFill>
                  <a:srgbClr val="FF0000"/>
                </a:solidFill>
                <a:latin typeface="標楷體" pitchFamily="65" charset="-120"/>
                <a:ea typeface="標楷體" pitchFamily="65" charset="-120"/>
              </a:rPr>
              <a:t>二維條碼 </a:t>
            </a:r>
            <a:r>
              <a:rPr lang="en-US" altLang="zh-TW" b="1" dirty="0" smtClean="0">
                <a:solidFill>
                  <a:srgbClr val="FF0000"/>
                </a:solidFill>
                <a:latin typeface="標楷體" pitchFamily="65" charset="-120"/>
                <a:ea typeface="標楷體" pitchFamily="65" charset="-120"/>
              </a:rPr>
              <a:t>(QR</a:t>
            </a:r>
            <a:r>
              <a:rPr lang="zh-TW" altLang="en-US" b="1" dirty="0" smtClean="0">
                <a:solidFill>
                  <a:srgbClr val="FF0000"/>
                </a:solidFill>
                <a:latin typeface="標楷體" pitchFamily="65" charset="-120"/>
                <a:ea typeface="標楷體" pitchFamily="65" charset="-120"/>
              </a:rPr>
              <a:t>  </a:t>
            </a:r>
            <a:r>
              <a:rPr lang="en-US" altLang="zh-TW" b="1" dirty="0" smtClean="0">
                <a:solidFill>
                  <a:srgbClr val="FF0000"/>
                </a:solidFill>
                <a:latin typeface="標楷體" pitchFamily="65" charset="-120"/>
                <a:ea typeface="標楷體" pitchFamily="65" charset="-120"/>
              </a:rPr>
              <a:t>codes)</a:t>
            </a:r>
            <a:r>
              <a:rPr lang="zh-TW" altLang="en-US" dirty="0" smtClean="0">
                <a:latin typeface="標楷體" pitchFamily="65" charset="-120"/>
                <a:ea typeface="標楷體" pitchFamily="65" charset="-120"/>
              </a:rPr>
              <a:t>，當某位人員對某部分的程式有問題時，可以直接掃描二維條碼來看到該工作的相關文件的電子檔</a:t>
            </a:r>
            <a:endParaRPr lang="en-US" altLang="zh-TW" dirty="0" smtClean="0">
              <a:latin typeface="標楷體" pitchFamily="65" charset="-120"/>
              <a:ea typeface="標楷體" pitchFamily="65" charset="-120"/>
            </a:endParaRPr>
          </a:p>
          <a:p>
            <a:endParaRPr lang="zh-TW" altLang="en-US" dirty="0">
              <a:latin typeface="標楷體" pitchFamily="65" charset="-120"/>
              <a:ea typeface="標楷體" pitchFamily="65" charset="-120"/>
            </a:endParaRPr>
          </a:p>
        </p:txBody>
      </p:sp>
    </p:spTree>
    <p:extLst>
      <p:ext uri="{BB962C8B-B14F-4D97-AF65-F5344CB8AC3E}">
        <p14:creationId xmlns:p14="http://schemas.microsoft.com/office/powerpoint/2010/main" val="3546356792"/>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5312DC6-7D7D-4E3D-9B8F-620D0EBC9DB0}" type="slidenum">
              <a:rPr lang="zh-TW" altLang="en-US">
                <a:solidFill>
                  <a:schemeClr val="tx1"/>
                </a:solidFill>
                <a:latin typeface="標楷體" pitchFamily="65" charset="-120"/>
                <a:ea typeface="標楷體" pitchFamily="65" charset="-120"/>
              </a:rPr>
              <a:pPr>
                <a:defRPr/>
              </a:pPr>
              <a:t>538</a:t>
            </a:fld>
            <a:endParaRPr lang="en-US" altLang="zh-TW">
              <a:solidFill>
                <a:schemeClr val="tx1"/>
              </a:solidFill>
              <a:latin typeface="標楷體" pitchFamily="65" charset="-120"/>
              <a:ea typeface="標楷體" pitchFamily="65" charset="-120"/>
            </a:endParaRPr>
          </a:p>
        </p:txBody>
      </p:sp>
      <p:sp>
        <p:nvSpPr>
          <p:cNvPr id="2050" name="標題 1"/>
          <p:cNvSpPr>
            <a:spLocks noGrp="1"/>
          </p:cNvSpPr>
          <p:nvPr>
            <p:ph type="title"/>
          </p:nvPr>
        </p:nvSpPr>
        <p:spPr>
          <a:xfrm>
            <a:off x="624417" y="115889"/>
            <a:ext cx="10972800" cy="1139825"/>
          </a:xfrm>
        </p:spPr>
        <p:txBody>
          <a:bodyPr/>
          <a:lstStyle/>
          <a:p>
            <a:pPr>
              <a:defRPr/>
            </a:pPr>
            <a:r>
              <a:rPr lang="en-US" altLang="zh-TW" dirty="0" err="1" smtClean="0">
                <a:solidFill>
                  <a:schemeClr val="tx1"/>
                </a:solidFill>
                <a:latin typeface="標楷體" pitchFamily="65" charset="-120"/>
                <a:ea typeface="標楷體" pitchFamily="65" charset="-120"/>
                <a:cs typeface="Times New Roman" pitchFamily="18" charset="0"/>
              </a:rPr>
              <a:t>Kanban</a:t>
            </a:r>
            <a:r>
              <a:rPr lang="zh-TW" altLang="en-US" dirty="0" smtClean="0">
                <a:solidFill>
                  <a:schemeClr val="tx1"/>
                </a:solidFill>
                <a:latin typeface="標楷體" pitchFamily="65" charset="-120"/>
                <a:ea typeface="標楷體" pitchFamily="65" charset="-120"/>
                <a:cs typeface="Times New Roman" pitchFamily="18" charset="0"/>
              </a:rPr>
              <a:t> 的好處</a:t>
            </a:r>
          </a:p>
        </p:txBody>
      </p:sp>
      <p:sp>
        <p:nvSpPr>
          <p:cNvPr id="3" name="內容版面配置區 2"/>
          <p:cNvSpPr>
            <a:spLocks noGrp="1"/>
          </p:cNvSpPr>
          <p:nvPr>
            <p:ph sz="quarter" idx="4294967295"/>
          </p:nvPr>
        </p:nvSpPr>
        <p:spPr>
          <a:xfrm>
            <a:off x="719667" y="1628776"/>
            <a:ext cx="10972800" cy="4530725"/>
          </a:xfrm>
          <a:prstGeom prst="rect">
            <a:avLst/>
          </a:prstGeom>
        </p:spPr>
        <p:txBody>
          <a:bodyPr rtlCol="0">
            <a:normAutofit/>
          </a:bodyPr>
          <a:lstStyle/>
          <a:p>
            <a:pPr fontAlgn="auto">
              <a:spcAft>
                <a:spcPts val="0"/>
              </a:spcAft>
              <a:buFont typeface="Arial" pitchFamily="34" charset="0"/>
              <a:buChar char="•"/>
              <a:defRPr/>
            </a:pPr>
            <a:r>
              <a:rPr lang="en-US" altLang="zh-TW" dirty="0" err="1" smtClean="0">
                <a:solidFill>
                  <a:schemeClr val="tx1"/>
                </a:solidFill>
                <a:latin typeface="標楷體" pitchFamily="65" charset="-120"/>
                <a:ea typeface="標楷體" pitchFamily="65" charset="-120"/>
                <a:cs typeface="Times New Roman" pitchFamily="18" charset="0"/>
              </a:rPr>
              <a:t>Kanban</a:t>
            </a:r>
            <a:r>
              <a:rPr lang="en-US" altLang="zh-TW" dirty="0" smtClean="0">
                <a:solidFill>
                  <a:schemeClr val="tx1"/>
                </a:solidFill>
                <a:latin typeface="標楷體" pitchFamily="65" charset="-120"/>
                <a:ea typeface="標楷體" pitchFamily="65" charset="-120"/>
                <a:cs typeface="Times New Roman" pitchFamily="18" charset="0"/>
              </a:rPr>
              <a:t> </a:t>
            </a:r>
            <a:r>
              <a:rPr lang="zh-TW" altLang="en-US" dirty="0" smtClean="0">
                <a:solidFill>
                  <a:schemeClr val="tx1"/>
                </a:solidFill>
                <a:latin typeface="標楷體" pitchFamily="65" charset="-120"/>
                <a:ea typeface="標楷體" pitchFamily="65" charset="-120"/>
                <a:cs typeface="Times New Roman" pitchFamily="18" charset="0"/>
              </a:rPr>
              <a:t>改善流程透明性及團隊合作性</a:t>
            </a:r>
            <a:endParaRPr lang="en-US" altLang="zh-TW" sz="2400" dirty="0" smtClean="0">
              <a:solidFill>
                <a:schemeClr val="tx1"/>
              </a:solidFill>
              <a:latin typeface="標楷體" pitchFamily="65" charset="-120"/>
              <a:ea typeface="標楷體" pitchFamily="65" charset="-120"/>
              <a:cs typeface="Times New Roman" pitchFamily="18" charset="0"/>
            </a:endParaRPr>
          </a:p>
          <a:p>
            <a:pPr fontAlgn="auto">
              <a:spcAft>
                <a:spcPts val="0"/>
              </a:spcAft>
              <a:buFont typeface="Wingdings" pitchFamily="2" charset="2"/>
              <a:buNone/>
              <a:defRPr/>
            </a:pPr>
            <a:endParaRPr lang="en-US" altLang="zh-TW" sz="1200" dirty="0" smtClean="0">
              <a:solidFill>
                <a:schemeClr val="tx1"/>
              </a:solidFill>
              <a:latin typeface="標楷體" pitchFamily="65" charset="-120"/>
              <a:ea typeface="標楷體" pitchFamily="65" charset="-120"/>
              <a:cs typeface="Times New Roman" pitchFamily="18" charset="0"/>
            </a:endParaRPr>
          </a:p>
          <a:p>
            <a:pPr fontAlgn="auto">
              <a:spcAft>
                <a:spcPts val="0"/>
              </a:spcAft>
              <a:buFont typeface="Arial" pitchFamily="34" charset="0"/>
              <a:buChar char="•"/>
              <a:defRPr/>
            </a:pPr>
            <a:r>
              <a:rPr lang="zh-TW" altLang="en-US" dirty="0" smtClean="0">
                <a:solidFill>
                  <a:schemeClr val="tx1"/>
                </a:solidFill>
                <a:latin typeface="標楷體" pitchFamily="65" charset="-120"/>
                <a:ea typeface="標楷體" pitchFamily="65" charset="-120"/>
                <a:cs typeface="Times New Roman" pitchFamily="18" charset="0"/>
              </a:rPr>
              <a:t>公司在意的不是個別成果</a:t>
            </a:r>
            <a:r>
              <a:rPr lang="en-US" altLang="zh-TW" dirty="0" smtClean="0">
                <a:solidFill>
                  <a:schemeClr val="tx1"/>
                </a:solidFill>
                <a:latin typeface="標楷體" pitchFamily="65" charset="-120"/>
                <a:ea typeface="標楷體" pitchFamily="65" charset="-120"/>
                <a:cs typeface="Times New Roman" pitchFamily="18" charset="0"/>
              </a:rPr>
              <a:t>,</a:t>
            </a:r>
            <a:r>
              <a:rPr lang="zh-TW" altLang="en-US" dirty="0" smtClean="0">
                <a:solidFill>
                  <a:schemeClr val="tx1"/>
                </a:solidFill>
                <a:latin typeface="標楷體" pitchFamily="65" charset="-120"/>
                <a:ea typeface="標楷體" pitchFamily="65" charset="-120"/>
                <a:cs typeface="Times New Roman" pitchFamily="18" charset="0"/>
              </a:rPr>
              <a:t>而是團隊成果</a:t>
            </a:r>
            <a:r>
              <a:rPr lang="en-US" altLang="zh-TW" dirty="0" smtClean="0">
                <a:solidFill>
                  <a:schemeClr val="tx1"/>
                </a:solidFill>
                <a:latin typeface="標楷體" pitchFamily="65" charset="-120"/>
                <a:ea typeface="標楷體" pitchFamily="65" charset="-120"/>
                <a:cs typeface="Times New Roman" pitchFamily="18" charset="0"/>
              </a:rPr>
              <a:t>!</a:t>
            </a:r>
          </a:p>
          <a:p>
            <a:pPr fontAlgn="auto">
              <a:spcAft>
                <a:spcPts val="0"/>
              </a:spcAft>
              <a:buFont typeface="Arial" pitchFamily="34" charset="0"/>
              <a:buChar char="•"/>
              <a:defRPr/>
            </a:pPr>
            <a:endParaRPr lang="en-US" altLang="zh-TW" sz="1200" dirty="0" smtClean="0">
              <a:solidFill>
                <a:schemeClr val="tx1"/>
              </a:solidFill>
              <a:latin typeface="標楷體" pitchFamily="65" charset="-120"/>
              <a:ea typeface="標楷體" pitchFamily="65" charset="-120"/>
              <a:cs typeface="Times New Roman" pitchFamily="18" charset="0"/>
            </a:endParaRPr>
          </a:p>
          <a:p>
            <a:pPr fontAlgn="auto">
              <a:spcAft>
                <a:spcPts val="0"/>
              </a:spcAft>
              <a:buFont typeface="Arial" pitchFamily="34" charset="0"/>
              <a:buChar char="•"/>
              <a:defRPr/>
            </a:pPr>
            <a:r>
              <a:rPr lang="zh-TW" altLang="en-US" dirty="0" smtClean="0">
                <a:solidFill>
                  <a:schemeClr val="tx1"/>
                </a:solidFill>
                <a:latin typeface="標楷體" pitchFamily="65" charset="-120"/>
                <a:ea typeface="標楷體" pitchFamily="65" charset="-120"/>
                <a:cs typeface="Times New Roman" pitchFamily="18" charset="0"/>
              </a:rPr>
              <a:t>同時做多件事時分散注意力，每多一事生產力便降低 </a:t>
            </a:r>
            <a:r>
              <a:rPr lang="en-US" altLang="zh-TW" dirty="0" smtClean="0">
                <a:solidFill>
                  <a:schemeClr val="tx1"/>
                </a:solidFill>
                <a:latin typeface="標楷體" pitchFamily="65" charset="-120"/>
                <a:ea typeface="標楷體" pitchFamily="65" charset="-120"/>
                <a:cs typeface="Times New Roman" pitchFamily="18" charset="0"/>
              </a:rPr>
              <a:t>15%</a:t>
            </a:r>
            <a:r>
              <a:rPr lang="zh-TW" altLang="en-US" dirty="0" smtClean="0">
                <a:solidFill>
                  <a:schemeClr val="tx1"/>
                </a:solidFill>
                <a:latin typeface="標楷體" pitchFamily="65" charset="-120"/>
                <a:ea typeface="標楷體" pitchFamily="65" charset="-120"/>
                <a:cs typeface="Times New Roman" pitchFamily="18" charset="0"/>
              </a:rPr>
              <a:t>。同時做五事時，便生產力減半了 </a:t>
            </a:r>
            <a:r>
              <a:rPr lang="en-US" altLang="zh-TW" dirty="0" smtClean="0">
                <a:solidFill>
                  <a:schemeClr val="tx1"/>
                </a:solidFill>
                <a:latin typeface="標楷體" pitchFamily="65" charset="-120"/>
                <a:ea typeface="標楷體" pitchFamily="65" charset="-120"/>
                <a:cs typeface="Times New Roman" pitchFamily="18" charset="0"/>
              </a:rPr>
              <a:t>(0.85*0.85… = 0.5)</a:t>
            </a:r>
            <a:r>
              <a:rPr lang="zh-TW" altLang="en-US" dirty="0" smtClean="0">
                <a:solidFill>
                  <a:schemeClr val="tx1"/>
                </a:solidFill>
                <a:latin typeface="標楷體" pitchFamily="65" charset="-120"/>
                <a:ea typeface="標楷體" pitchFamily="65" charset="-120"/>
                <a:cs typeface="Times New Roman" pitchFamily="18" charset="0"/>
              </a:rPr>
              <a:t> </a:t>
            </a:r>
            <a:endParaRPr lang="en-US" altLang="zh-TW" sz="1200" dirty="0" smtClean="0">
              <a:solidFill>
                <a:schemeClr val="tx1"/>
              </a:solidFill>
              <a:latin typeface="標楷體" pitchFamily="65" charset="-120"/>
              <a:ea typeface="標楷體" pitchFamily="65" charset="-120"/>
              <a:cs typeface="Times New Roman" pitchFamily="18" charset="0"/>
            </a:endParaRPr>
          </a:p>
          <a:p>
            <a:pPr fontAlgn="auto">
              <a:spcAft>
                <a:spcPts val="0"/>
              </a:spcAft>
              <a:buFont typeface="Arial" pitchFamily="34" charset="0"/>
              <a:buChar char="•"/>
              <a:defRPr/>
            </a:pPr>
            <a:endParaRPr lang="en-US" altLang="zh-TW" sz="800" dirty="0" smtClean="0">
              <a:solidFill>
                <a:schemeClr val="tx1"/>
              </a:solidFill>
              <a:latin typeface="標楷體" pitchFamily="65" charset="-120"/>
              <a:ea typeface="標楷體" pitchFamily="65" charset="-120"/>
              <a:cs typeface="Times New Roman" pitchFamily="18" charset="0"/>
            </a:endParaRPr>
          </a:p>
          <a:p>
            <a:pPr fontAlgn="auto">
              <a:spcAft>
                <a:spcPts val="0"/>
              </a:spcAft>
              <a:buFont typeface="Arial" pitchFamily="34" charset="0"/>
              <a:buChar char="•"/>
              <a:defRPr/>
            </a:pPr>
            <a:endParaRPr lang="en-US" altLang="zh-TW" sz="800" dirty="0" smtClean="0">
              <a:solidFill>
                <a:schemeClr val="tx1"/>
              </a:solidFill>
              <a:latin typeface="標楷體" pitchFamily="65" charset="-120"/>
              <a:ea typeface="標楷體" pitchFamily="65" charset="-120"/>
              <a:cs typeface="Times New Roman" pitchFamily="18" charset="0"/>
            </a:endParaRPr>
          </a:p>
          <a:p>
            <a:pPr fontAlgn="auto">
              <a:spcAft>
                <a:spcPts val="0"/>
              </a:spcAft>
              <a:buFont typeface="Wingdings" pitchFamily="2" charset="2"/>
              <a:buNone/>
              <a:defRPr/>
            </a:pPr>
            <a:r>
              <a:rPr lang="en-US" altLang="zh-TW" sz="2000" dirty="0" smtClean="0">
                <a:solidFill>
                  <a:schemeClr val="tx1"/>
                </a:solidFill>
                <a:latin typeface="標楷體" pitchFamily="65" charset="-120"/>
                <a:ea typeface="標楷體" pitchFamily="65" charset="-120"/>
                <a:cs typeface="Times New Roman" pitchFamily="18" charset="0"/>
              </a:rPr>
              <a:t>* Olav </a:t>
            </a:r>
            <a:r>
              <a:rPr lang="en-US" altLang="zh-TW" sz="2000" dirty="0" err="1" smtClean="0">
                <a:solidFill>
                  <a:schemeClr val="tx1"/>
                </a:solidFill>
                <a:latin typeface="標楷體" pitchFamily="65" charset="-120"/>
                <a:ea typeface="標楷體" pitchFamily="65" charset="-120"/>
                <a:cs typeface="Times New Roman" pitchFamily="18" charset="0"/>
              </a:rPr>
              <a:t>Maassen</a:t>
            </a:r>
            <a:r>
              <a:rPr lang="en-US" altLang="zh-TW" sz="2000" dirty="0" smtClean="0">
                <a:solidFill>
                  <a:schemeClr val="tx1"/>
                </a:solidFill>
                <a:latin typeface="標楷體" pitchFamily="65" charset="-120"/>
                <a:ea typeface="標楷體" pitchFamily="65" charset="-120"/>
                <a:cs typeface="Times New Roman" pitchFamily="18" charset="0"/>
              </a:rPr>
              <a:t> &amp; Jasper </a:t>
            </a:r>
            <a:r>
              <a:rPr lang="en-US" altLang="zh-TW" sz="2000" dirty="0" err="1" smtClean="0">
                <a:solidFill>
                  <a:schemeClr val="tx1"/>
                </a:solidFill>
                <a:latin typeface="標楷體" pitchFamily="65" charset="-120"/>
                <a:ea typeface="標楷體" pitchFamily="65" charset="-120"/>
                <a:cs typeface="Times New Roman" pitchFamily="18" charset="0"/>
              </a:rPr>
              <a:t>Sonnevelt</a:t>
            </a:r>
            <a:r>
              <a:rPr lang="en-US" altLang="zh-TW" sz="2000" dirty="0" smtClean="0">
                <a:solidFill>
                  <a:schemeClr val="tx1"/>
                </a:solidFill>
                <a:latin typeface="標楷體" pitchFamily="65" charset="-120"/>
                <a:ea typeface="標楷體" pitchFamily="65" charset="-120"/>
                <a:cs typeface="Times New Roman" pitchFamily="18" charset="0"/>
              </a:rPr>
              <a:t>, </a:t>
            </a:r>
            <a:r>
              <a:rPr lang="en-US" altLang="zh-TW" sz="2000" dirty="0" err="1" smtClean="0">
                <a:solidFill>
                  <a:schemeClr val="tx1"/>
                </a:solidFill>
                <a:latin typeface="標楷體" pitchFamily="65" charset="-120"/>
                <a:ea typeface="標楷體" pitchFamily="65" charset="-120"/>
                <a:cs typeface="Times New Roman" pitchFamily="18" charset="0"/>
              </a:rPr>
              <a:t>Kanban</a:t>
            </a:r>
            <a:r>
              <a:rPr lang="en-US" altLang="zh-TW" sz="2000" dirty="0" smtClean="0">
                <a:solidFill>
                  <a:schemeClr val="tx1"/>
                </a:solidFill>
                <a:latin typeface="標楷體" pitchFamily="65" charset="-120"/>
                <a:ea typeface="標楷體" pitchFamily="65" charset="-120"/>
                <a:cs typeface="Times New Roman" pitchFamily="18" charset="0"/>
              </a:rPr>
              <a:t> at an Insurance Company Are You Sure?, XP 2010.</a:t>
            </a:r>
          </a:p>
        </p:txBody>
      </p:sp>
    </p:spTree>
    <p:extLst>
      <p:ext uri="{BB962C8B-B14F-4D97-AF65-F5344CB8AC3E}">
        <p14:creationId xmlns:p14="http://schemas.microsoft.com/office/powerpoint/2010/main" val="1076657030"/>
      </p:ext>
    </p:extLst>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b="1" dirty="0" smtClean="0">
                <a:latin typeface="標楷體" pitchFamily="65" charset="-120"/>
                <a:ea typeface="標楷體" pitchFamily="65" charset="-120"/>
              </a:rPr>
              <a:t>Scrum </a:t>
            </a:r>
            <a:r>
              <a:rPr lang="zh-TW" altLang="en-US" b="1" dirty="0" smtClean="0">
                <a:latin typeface="標楷體" pitchFamily="65" charset="-120"/>
                <a:ea typeface="標楷體" pitchFamily="65" charset="-120"/>
              </a:rPr>
              <a:t>強調 </a:t>
            </a:r>
            <a:r>
              <a:rPr lang="en-US" altLang="zh-TW" b="1" dirty="0" smtClean="0">
                <a:latin typeface="標楷體" pitchFamily="65" charset="-120"/>
                <a:ea typeface="標楷體" pitchFamily="65" charset="-120"/>
              </a:rPr>
              <a:t>time-boxing </a:t>
            </a:r>
          </a:p>
          <a:p>
            <a:pPr marL="0" indent="0">
              <a:buNone/>
            </a:pPr>
            <a:r>
              <a:rPr lang="zh-TW" altLang="en-US" b="1" dirty="0" smtClean="0">
                <a:latin typeface="標楷體" pitchFamily="65" charset="-120"/>
                <a:ea typeface="標楷體" pitchFamily="65" charset="-120"/>
              </a:rPr>
              <a:t>在 一定時間 </a:t>
            </a:r>
            <a:r>
              <a:rPr lang="en-US" altLang="zh-TW" b="1" dirty="0" smtClean="0">
                <a:latin typeface="標楷體" pitchFamily="65" charset="-120"/>
                <a:ea typeface="標楷體" pitchFamily="65" charset="-120"/>
              </a:rPr>
              <a:t>(time box) </a:t>
            </a:r>
            <a:r>
              <a:rPr lang="zh-TW" altLang="en-US" b="1" dirty="0" smtClean="0">
                <a:latin typeface="標楷體" pitchFamily="65" charset="-120"/>
                <a:ea typeface="標楷體" pitchFamily="65" charset="-120"/>
              </a:rPr>
              <a:t>完成工作回合 </a:t>
            </a:r>
            <a:r>
              <a:rPr lang="en-US" altLang="zh-TW" b="1" dirty="0" smtClean="0">
                <a:latin typeface="標楷體" pitchFamily="65" charset="-120"/>
                <a:ea typeface="標楷體" pitchFamily="65" charset="-120"/>
              </a:rPr>
              <a:t>(iteration)</a:t>
            </a:r>
          </a:p>
          <a:p>
            <a:pPr marL="0" indent="0">
              <a:buNone/>
            </a:pPr>
            <a:endParaRPr lang="en-US" altLang="zh-TW" b="1" dirty="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相反的 </a:t>
            </a:r>
            <a:r>
              <a:rPr lang="en-US" altLang="zh-TW" b="1" dirty="0" err="1" smtClean="0">
                <a:latin typeface="標楷體" pitchFamily="65" charset="-120"/>
                <a:ea typeface="標楷體" pitchFamily="65" charset="-120"/>
              </a:rPr>
              <a:t>Kanban</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沒有 </a:t>
            </a:r>
            <a:r>
              <a:rPr lang="en-US" altLang="zh-TW" b="1" dirty="0">
                <a:latin typeface="標楷體" pitchFamily="65" charset="-120"/>
                <a:ea typeface="標楷體" pitchFamily="65" charset="-120"/>
              </a:rPr>
              <a:t>time </a:t>
            </a:r>
            <a:r>
              <a:rPr lang="en-US" altLang="zh-TW" b="1" dirty="0" smtClean="0">
                <a:latin typeface="標楷體" pitchFamily="65" charset="-120"/>
                <a:ea typeface="標楷體" pitchFamily="65" charset="-120"/>
              </a:rPr>
              <a:t>box </a:t>
            </a:r>
          </a:p>
          <a:p>
            <a:pPr marL="0" indent="0">
              <a:buNone/>
            </a:pPr>
            <a:r>
              <a:rPr lang="zh-TW" altLang="en-US" b="1" dirty="0" smtClean="0">
                <a:latin typeface="標楷體" pitchFamily="65" charset="-120"/>
                <a:ea typeface="標楷體" pitchFamily="65" charset="-120"/>
              </a:rPr>
              <a:t>他只強調流程的順暢  特別是 </a:t>
            </a:r>
            <a:r>
              <a:rPr lang="en-US" altLang="zh-TW" b="1" dirty="0" smtClean="0">
                <a:latin typeface="標楷體" pitchFamily="65" charset="-120"/>
                <a:ea typeface="標楷體" pitchFamily="65" charset="-120"/>
              </a:rPr>
              <a:t>WIP (work in progress) </a:t>
            </a:r>
            <a:r>
              <a:rPr lang="zh-TW" altLang="en-US" b="1" dirty="0" smtClean="0">
                <a:latin typeface="標楷體" pitchFamily="65" charset="-120"/>
                <a:ea typeface="標楷體" pitchFamily="65" charset="-120"/>
              </a:rPr>
              <a:t>的管控</a:t>
            </a:r>
            <a:endParaRPr lang="zh-TW" altLang="en-US" b="1"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err="1" smtClean="0">
                <a:solidFill>
                  <a:schemeClr val="tx1"/>
                </a:solidFill>
              </a:rPr>
              <a:t>Kanban</a:t>
            </a:r>
            <a:r>
              <a:rPr lang="en-US" altLang="zh-TW" dirty="0" smtClean="0">
                <a:solidFill>
                  <a:schemeClr val="tx1"/>
                </a:solidFill>
              </a:rPr>
              <a:t> </a:t>
            </a:r>
            <a:r>
              <a:rPr lang="en-US" altLang="zh-TW" dirty="0" err="1" smtClean="0">
                <a:solidFill>
                  <a:schemeClr val="tx1"/>
                </a:solidFill>
              </a:rPr>
              <a:t>vs</a:t>
            </a:r>
            <a:r>
              <a:rPr lang="en-US" altLang="zh-TW" dirty="0" smtClean="0">
                <a:solidFill>
                  <a:schemeClr val="tx1"/>
                </a:solidFill>
              </a:rPr>
              <a:t> Scrum</a:t>
            </a:r>
            <a:endParaRPr lang="zh-TW" altLang="en-US" dirty="0">
              <a:solidFill>
                <a:schemeClr val="tx1"/>
              </a:solidFill>
            </a:endParaRPr>
          </a:p>
        </p:txBody>
      </p:sp>
    </p:spTree>
    <p:extLst>
      <p:ext uri="{BB962C8B-B14F-4D97-AF65-F5344CB8AC3E}">
        <p14:creationId xmlns:p14="http://schemas.microsoft.com/office/powerpoint/2010/main" val="8042871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投影片編號版面配置區 6"/>
          <p:cNvSpPr>
            <a:spLocks noGrp="1"/>
          </p:cNvSpPr>
          <p:nvPr>
            <p:ph type="sldNum" sz="quarter" idx="12"/>
          </p:nvPr>
        </p:nvSpPr>
        <p:spPr/>
        <p:txBody>
          <a:bodyPr/>
          <a:lstStyle/>
          <a:p>
            <a:pPr>
              <a:defRPr/>
            </a:pPr>
            <a:fld id="{B75499D9-6CF3-493A-B1C4-BEBC96FF12C1}" type="slidenum">
              <a:rPr lang="zh-TW" altLang="en-US" smtClean="0">
                <a:solidFill>
                  <a:schemeClr val="tx1"/>
                </a:solidFill>
              </a:rPr>
              <a:pPr>
                <a:defRPr/>
              </a:pPr>
              <a:t>54</a:t>
            </a:fld>
            <a:endParaRPr lang="en-US" altLang="zh-TW">
              <a:solidFill>
                <a:schemeClr val="tx1"/>
              </a:solidFill>
            </a:endParaRPr>
          </a:p>
        </p:txBody>
      </p:sp>
      <p:sp>
        <p:nvSpPr>
          <p:cNvPr id="295938" name="Rectangle 2"/>
          <p:cNvSpPr>
            <a:spLocks noGrp="1" noChangeArrowheads="1"/>
          </p:cNvSpPr>
          <p:nvPr>
            <p:ph type="title"/>
          </p:nvPr>
        </p:nvSpPr>
        <p:spPr>
          <a:xfrm>
            <a:off x="813816" y="0"/>
            <a:ext cx="10768584" cy="1216152"/>
          </a:xfrm>
        </p:spPr>
        <p:txBody>
          <a:bodyPr/>
          <a:lstStyle/>
          <a:p>
            <a:pPr eaLnBrk="1" hangingPunct="1">
              <a:defRPr/>
            </a:pPr>
            <a:r>
              <a:rPr lang="zh-TW" altLang="en-US" dirty="0" smtClean="0">
                <a:solidFill>
                  <a:schemeClr val="tx1"/>
                </a:solidFill>
                <a:ea typeface="標楷體" pitchFamily="65" charset="-120"/>
              </a:rPr>
              <a:t>美國先進軟體公司 佈置圖</a:t>
            </a:r>
          </a:p>
        </p:txBody>
      </p:sp>
      <p:pic>
        <p:nvPicPr>
          <p:cNvPr id="45059" name="Picture 3" descr="docu0097"/>
          <p:cNvPicPr>
            <a:picLocks noGrp="1" noChangeAspect="1" noChangeArrowheads="1"/>
          </p:cNvPicPr>
          <p:nvPr>
            <p:ph sz="quarter" idx="4294967295"/>
          </p:nvPr>
        </p:nvPicPr>
        <p:blipFill>
          <a:blip r:embed="rId3" cstate="print">
            <a:extLst>
              <a:ext uri="{28A0092B-C50C-407E-A947-70E740481C1C}">
                <a14:useLocalDpi xmlns:a14="http://schemas.microsoft.com/office/drawing/2010/main" val="0"/>
              </a:ext>
            </a:extLst>
          </a:blip>
          <a:stretch>
            <a:fillRect/>
          </a:stretch>
        </p:blipFill>
        <p:spPr>
          <a:xfrm>
            <a:off x="3099816" y="1170432"/>
            <a:ext cx="5074920" cy="5623560"/>
          </a:xfrm>
          <a:prstGeom prst="rect">
            <a:avLst/>
          </a:prstGeom>
        </p:spPr>
      </p:pic>
      <p:sp>
        <p:nvSpPr>
          <p:cNvPr id="4" name="橢圓形圖說文字 3"/>
          <p:cNvSpPr/>
          <p:nvPr/>
        </p:nvSpPr>
        <p:spPr>
          <a:xfrm>
            <a:off x="9144000" y="4143376"/>
            <a:ext cx="2286000" cy="1000125"/>
          </a:xfrm>
          <a:prstGeom prst="wedgeEllipseCallout">
            <a:avLst>
              <a:gd name="adj1" fmla="val -141721"/>
              <a:gd name="adj2" fmla="val 8779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caves</a:t>
            </a:r>
            <a:endParaRPr lang="zh-TW" altLang="en-US" sz="2000" dirty="0">
              <a:solidFill>
                <a:schemeClr val="tx1"/>
              </a:solidFill>
            </a:endParaRPr>
          </a:p>
        </p:txBody>
      </p:sp>
      <p:sp>
        <p:nvSpPr>
          <p:cNvPr id="5" name="橢圓形圖說文字 4"/>
          <p:cNvSpPr/>
          <p:nvPr/>
        </p:nvSpPr>
        <p:spPr>
          <a:xfrm>
            <a:off x="9048752" y="1500189"/>
            <a:ext cx="2762249" cy="1285875"/>
          </a:xfrm>
          <a:prstGeom prst="wedgeEllipseCallout">
            <a:avLst>
              <a:gd name="adj1" fmla="val -134310"/>
              <a:gd name="adj2" fmla="val 10199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common</a:t>
            </a:r>
            <a:endParaRPr lang="zh-TW" altLang="en-US" sz="2000" dirty="0">
              <a:solidFill>
                <a:schemeClr val="tx1"/>
              </a:solidFill>
            </a:endParaRPr>
          </a:p>
        </p:txBody>
      </p:sp>
      <p:sp>
        <p:nvSpPr>
          <p:cNvPr id="8" name="橢圓形圖說文字 7"/>
          <p:cNvSpPr/>
          <p:nvPr/>
        </p:nvSpPr>
        <p:spPr>
          <a:xfrm>
            <a:off x="285751" y="2214564"/>
            <a:ext cx="2667000" cy="1000125"/>
          </a:xfrm>
          <a:prstGeom prst="wedgeEllipseCallout">
            <a:avLst>
              <a:gd name="adj1" fmla="val 75922"/>
              <a:gd name="adj2" fmla="val 16400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chemeClr val="tx1"/>
                </a:solidFill>
              </a:rPr>
              <a:t>white</a:t>
            </a:r>
          </a:p>
          <a:p>
            <a:pPr algn="ctr">
              <a:defRPr/>
            </a:pPr>
            <a:r>
              <a:rPr lang="en-US" altLang="zh-TW" sz="2000" dirty="0">
                <a:solidFill>
                  <a:schemeClr val="tx1"/>
                </a:solidFill>
              </a:rPr>
              <a:t>board</a:t>
            </a:r>
            <a:endParaRPr lang="zh-TW" altLang="en-US" sz="2000" dirty="0">
              <a:solidFill>
                <a:schemeClr val="tx1"/>
              </a:solidFill>
            </a:endParaRPr>
          </a:p>
        </p:txBody>
      </p:sp>
    </p:spTree>
    <p:extLst>
      <p:ext uri="{BB962C8B-B14F-4D97-AF65-F5344CB8AC3E}">
        <p14:creationId xmlns:p14="http://schemas.microsoft.com/office/powerpoint/2010/main" val="26629666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731FDFB-3931-42E2-83D9-3CBD5D53E8CA}" type="slidenum">
              <a:rPr lang="zh-TW" altLang="en-US" smtClean="0"/>
              <a:pPr>
                <a:defRPr/>
              </a:pPr>
              <a:t>55</a:t>
            </a:fld>
            <a:endParaRPr lang="en-US" altLang="zh-TW"/>
          </a:p>
        </p:txBody>
      </p:sp>
      <p:sp>
        <p:nvSpPr>
          <p:cNvPr id="296962" name="Rectangle 2"/>
          <p:cNvSpPr>
            <a:spLocks noGrp="1" noChangeArrowheads="1"/>
          </p:cNvSpPr>
          <p:nvPr>
            <p:ph type="title"/>
          </p:nvPr>
        </p:nvSpPr>
        <p:spPr/>
        <p:txBody>
          <a:bodyPr/>
          <a:lstStyle/>
          <a:p>
            <a:pPr eaLnBrk="1" hangingPunct="1">
              <a:defRPr/>
            </a:pPr>
            <a:r>
              <a:rPr lang="zh-TW" altLang="en-US" dirty="0" smtClean="0">
                <a:solidFill>
                  <a:schemeClr val="tx1"/>
                </a:solidFill>
                <a:ea typeface="標楷體" pitchFamily="65" charset="-120"/>
              </a:rPr>
              <a:t>美國先進軟體公司 佈置圖 </a:t>
            </a:r>
            <a:r>
              <a:rPr lang="en-US" altLang="zh-TW" dirty="0" smtClean="0">
                <a:solidFill>
                  <a:schemeClr val="tx1"/>
                </a:solidFill>
                <a:ea typeface="標楷體" pitchFamily="65" charset="-120"/>
              </a:rPr>
              <a:t>(Cont.)</a:t>
            </a:r>
          </a:p>
        </p:txBody>
      </p:sp>
      <p:sp>
        <p:nvSpPr>
          <p:cNvPr id="296963" name="Rectangle 3"/>
          <p:cNvSpPr>
            <a:spLocks noGrp="1" noChangeArrowheads="1"/>
          </p:cNvSpPr>
          <p:nvPr>
            <p:ph sz="quarter" idx="4294967295"/>
          </p:nvPr>
        </p:nvSpPr>
        <p:spPr>
          <a:xfrm>
            <a:off x="609600" y="1673351"/>
            <a:ext cx="10972800" cy="4457573"/>
          </a:xfrm>
          <a:prstGeom prst="rect">
            <a:avLst/>
          </a:prstGeom>
        </p:spPr>
        <p:txBody>
          <a:bodyPr/>
          <a:lstStyle/>
          <a:p>
            <a:pPr marL="609600" indent="-609600" eaLnBrk="1" hangingPunct="1">
              <a:lnSpc>
                <a:spcPct val="90000"/>
              </a:lnSpc>
              <a:buFont typeface="Wingdings" pitchFamily="2" charset="2"/>
              <a:buNone/>
              <a:defRPr/>
            </a:pPr>
            <a:r>
              <a:rPr lang="zh-TW" altLang="en-US" dirty="0" smtClean="0">
                <a:solidFill>
                  <a:schemeClr val="tx1">
                    <a:lumMod val="95000"/>
                    <a:lumOff val="5000"/>
                  </a:schemeClr>
                </a:solidFill>
                <a:latin typeface="Times New Roman" pitchFamily="18" charset="0"/>
                <a:ea typeface="標楷體" pitchFamily="65" charset="-120"/>
              </a:rPr>
              <a:t>上圖分 </a:t>
            </a:r>
            <a:r>
              <a:rPr lang="en-US" altLang="zh-TW" dirty="0" smtClean="0">
                <a:solidFill>
                  <a:schemeClr val="tx1">
                    <a:lumMod val="95000"/>
                    <a:lumOff val="5000"/>
                  </a:schemeClr>
                </a:solidFill>
                <a:latin typeface="Times New Roman" pitchFamily="18" charset="0"/>
                <a:ea typeface="標楷體" pitchFamily="65" charset="-120"/>
              </a:rPr>
              <a:t>common </a:t>
            </a:r>
            <a:r>
              <a:rPr lang="zh-TW" altLang="en-US" dirty="0" smtClean="0">
                <a:solidFill>
                  <a:schemeClr val="tx1">
                    <a:lumMod val="95000"/>
                    <a:lumOff val="5000"/>
                  </a:schemeClr>
                </a:solidFill>
                <a:latin typeface="Times New Roman" pitchFamily="18" charset="0"/>
                <a:ea typeface="標楷體" pitchFamily="65" charset="-120"/>
              </a:rPr>
              <a:t>及 </a:t>
            </a:r>
            <a:r>
              <a:rPr lang="en-US" altLang="zh-TW" dirty="0" smtClean="0">
                <a:solidFill>
                  <a:schemeClr val="tx1">
                    <a:lumMod val="95000"/>
                    <a:lumOff val="5000"/>
                  </a:schemeClr>
                </a:solidFill>
                <a:latin typeface="Times New Roman" pitchFamily="18" charset="0"/>
                <a:ea typeface="標楷體" pitchFamily="65" charset="-120"/>
              </a:rPr>
              <a:t>cave </a:t>
            </a:r>
            <a:r>
              <a:rPr lang="zh-TW" altLang="en-US" dirty="0" smtClean="0">
                <a:solidFill>
                  <a:schemeClr val="tx1">
                    <a:lumMod val="95000"/>
                    <a:lumOff val="5000"/>
                  </a:schemeClr>
                </a:solidFill>
                <a:latin typeface="Times New Roman" pitchFamily="18" charset="0"/>
                <a:ea typeface="標楷體" pitchFamily="65" charset="-120"/>
              </a:rPr>
              <a:t>兩區</a:t>
            </a:r>
            <a:r>
              <a:rPr lang="en-US" altLang="zh-TW" dirty="0" smtClean="0">
                <a:solidFill>
                  <a:schemeClr val="tx1">
                    <a:lumMod val="95000"/>
                    <a:lumOff val="5000"/>
                  </a:schemeClr>
                </a:solidFill>
                <a:latin typeface="Times New Roman" pitchFamily="18" charset="0"/>
                <a:ea typeface="標楷體" pitchFamily="65" charset="-120"/>
              </a:rPr>
              <a:t>:</a:t>
            </a:r>
          </a:p>
          <a:p>
            <a:pPr marL="609600" indent="-609600" eaLnBrk="1" hangingPunct="1">
              <a:lnSpc>
                <a:spcPct val="90000"/>
              </a:lnSpc>
              <a:buFont typeface="Wingdings" pitchFamily="2" charset="2"/>
              <a:buNone/>
              <a:defRPr/>
            </a:pPr>
            <a:r>
              <a:rPr lang="en-US" altLang="zh-TW" dirty="0" smtClean="0">
                <a:solidFill>
                  <a:schemeClr val="tx1">
                    <a:lumMod val="95000"/>
                    <a:lumOff val="5000"/>
                  </a:schemeClr>
                </a:solidFill>
                <a:latin typeface="Times New Roman" pitchFamily="18" charset="0"/>
                <a:ea typeface="標楷體" pitchFamily="65" charset="-120"/>
              </a:rPr>
              <a:t>Common </a:t>
            </a:r>
            <a:r>
              <a:rPr lang="zh-TW" altLang="en-US" dirty="0" smtClean="0">
                <a:solidFill>
                  <a:schemeClr val="tx1">
                    <a:lumMod val="95000"/>
                    <a:lumOff val="5000"/>
                  </a:schemeClr>
                </a:solidFill>
                <a:latin typeface="Times New Roman" pitchFamily="18" charset="0"/>
                <a:ea typeface="標楷體" pitchFamily="65" charset="-120"/>
              </a:rPr>
              <a:t>區</a:t>
            </a:r>
            <a:r>
              <a:rPr lang="en-US" altLang="zh-TW" dirty="0" smtClean="0">
                <a:solidFill>
                  <a:schemeClr val="tx1">
                    <a:lumMod val="95000"/>
                    <a:lumOff val="5000"/>
                  </a:schemeClr>
                </a:solidFill>
                <a:latin typeface="Times New Roman" pitchFamily="18" charset="0"/>
                <a:ea typeface="標楷體" pitchFamily="65" charset="-120"/>
              </a:rPr>
              <a:t>: </a:t>
            </a:r>
            <a:r>
              <a:rPr lang="zh-TW" altLang="en-US" dirty="0" smtClean="0">
                <a:solidFill>
                  <a:schemeClr val="tx1">
                    <a:lumMod val="95000"/>
                    <a:lumOff val="5000"/>
                  </a:schemeClr>
                </a:solidFill>
                <a:latin typeface="Times New Roman" pitchFamily="18" charset="0"/>
                <a:ea typeface="標楷體" pitchFamily="65" charset="-120"/>
              </a:rPr>
              <a:t>兩人一組，在一台大尺寸螢幕前 </a:t>
            </a:r>
            <a:endParaRPr lang="en-US" altLang="zh-TW" dirty="0" smtClean="0">
              <a:solidFill>
                <a:schemeClr val="tx1">
                  <a:lumMod val="95000"/>
                  <a:lumOff val="5000"/>
                </a:schemeClr>
              </a:solidFill>
              <a:latin typeface="Times New Roman" pitchFamily="18" charset="0"/>
              <a:ea typeface="標楷體" pitchFamily="65" charset="-120"/>
            </a:endParaRPr>
          </a:p>
          <a:p>
            <a:pPr marL="609600" indent="-609600" eaLnBrk="1" hangingPunct="1">
              <a:lnSpc>
                <a:spcPct val="90000"/>
              </a:lnSpc>
              <a:buFont typeface="Wingdings" pitchFamily="2" charset="2"/>
              <a:buNone/>
              <a:defRPr/>
            </a:pPr>
            <a:r>
              <a:rPr lang="en-US" altLang="zh-TW" dirty="0" smtClean="0">
                <a:solidFill>
                  <a:schemeClr val="tx1">
                    <a:lumMod val="95000"/>
                    <a:lumOff val="5000"/>
                  </a:schemeClr>
                </a:solidFill>
                <a:latin typeface="Times New Roman" pitchFamily="18" charset="0"/>
                <a:ea typeface="標楷體" pitchFamily="65" charset="-120"/>
              </a:rPr>
              <a:t>                      </a:t>
            </a:r>
            <a:r>
              <a:rPr lang="zh-TW" altLang="en-US" dirty="0" smtClean="0">
                <a:solidFill>
                  <a:schemeClr val="tx1">
                    <a:lumMod val="95000"/>
                    <a:lumOff val="5000"/>
                  </a:schemeClr>
                </a:solidFill>
                <a:latin typeface="Times New Roman" pitchFamily="18" charset="0"/>
                <a:ea typeface="標楷體" pitchFamily="65" charset="-120"/>
              </a:rPr>
              <a:t>工 作  </a:t>
            </a:r>
            <a:r>
              <a:rPr lang="en-US" altLang="zh-TW" dirty="0" smtClean="0">
                <a:solidFill>
                  <a:schemeClr val="tx1">
                    <a:lumMod val="95000"/>
                    <a:lumOff val="5000"/>
                  </a:schemeClr>
                </a:solidFill>
                <a:latin typeface="Times New Roman" pitchFamily="18" charset="0"/>
                <a:ea typeface="標楷體" pitchFamily="65" charset="-120"/>
              </a:rPr>
              <a:t>(</a:t>
            </a:r>
            <a:r>
              <a:rPr lang="zh-TW" altLang="en-US" dirty="0" smtClean="0">
                <a:solidFill>
                  <a:schemeClr val="tx1">
                    <a:lumMod val="95000"/>
                    <a:lumOff val="5000"/>
                  </a:schemeClr>
                </a:solidFill>
                <a:latin typeface="Times New Roman" pitchFamily="18" charset="0"/>
                <a:ea typeface="標楷體" pitchFamily="65" charset="-120"/>
              </a:rPr>
              <a:t>這叫 </a:t>
            </a:r>
            <a:r>
              <a:rPr lang="en-US" altLang="zh-TW" dirty="0" smtClean="0">
                <a:solidFill>
                  <a:schemeClr val="tx1">
                    <a:lumMod val="95000"/>
                    <a:lumOff val="5000"/>
                  </a:schemeClr>
                </a:solidFill>
                <a:latin typeface="Times New Roman" pitchFamily="18" charset="0"/>
                <a:ea typeface="標楷體" pitchFamily="65" charset="-120"/>
              </a:rPr>
              <a:t>pair programming) </a:t>
            </a:r>
          </a:p>
          <a:p>
            <a:pPr marL="609600" indent="-609600" eaLnBrk="1" hangingPunct="1">
              <a:lnSpc>
                <a:spcPct val="90000"/>
              </a:lnSpc>
              <a:buFont typeface="Wingdings" pitchFamily="2" charset="2"/>
              <a:buNone/>
              <a:defRPr/>
            </a:pPr>
            <a:r>
              <a:rPr lang="zh-TW" altLang="en-US" dirty="0" smtClean="0">
                <a:solidFill>
                  <a:schemeClr val="tx1">
                    <a:lumMod val="95000"/>
                    <a:lumOff val="5000"/>
                  </a:schemeClr>
                </a:solidFill>
                <a:latin typeface="Times New Roman" pitchFamily="18" charset="0"/>
                <a:ea typeface="標楷體" pitchFamily="65" charset="-120"/>
              </a:rPr>
              <a:t>                      各組可目視</a:t>
            </a:r>
            <a:r>
              <a:rPr lang="zh-TW" altLang="en-US" dirty="0" smtClean="0">
                <a:solidFill>
                  <a:schemeClr val="tx1">
                    <a:lumMod val="95000"/>
                    <a:lumOff val="5000"/>
                  </a:schemeClr>
                </a:solidFill>
              </a:rPr>
              <a:t>、</a:t>
            </a:r>
            <a:r>
              <a:rPr lang="zh-TW" altLang="en-US" dirty="0" smtClean="0">
                <a:solidFill>
                  <a:schemeClr val="tx1">
                    <a:lumMod val="95000"/>
                    <a:lumOff val="5000"/>
                  </a:schemeClr>
                </a:solidFill>
                <a:latin typeface="Times New Roman" pitchFamily="18" charset="0"/>
                <a:ea typeface="標楷體" pitchFamily="65" charset="-120"/>
              </a:rPr>
              <a:t>交談</a:t>
            </a:r>
            <a:r>
              <a:rPr lang="zh-TW" altLang="en-US" dirty="0" smtClean="0">
                <a:solidFill>
                  <a:schemeClr val="tx1">
                    <a:lumMod val="95000"/>
                    <a:lumOff val="5000"/>
                  </a:schemeClr>
                </a:solidFill>
              </a:rPr>
              <a:t>、</a:t>
            </a:r>
            <a:r>
              <a:rPr lang="zh-TW" altLang="en-US" dirty="0" smtClean="0">
                <a:solidFill>
                  <a:schemeClr val="tx1">
                    <a:lumMod val="95000"/>
                    <a:lumOff val="5000"/>
                  </a:schemeClr>
                </a:solidFill>
                <a:latin typeface="Times New Roman" pitchFamily="18" charset="0"/>
                <a:ea typeface="標楷體" pitchFamily="65" charset="-120"/>
              </a:rPr>
              <a:t>溝通</a:t>
            </a:r>
          </a:p>
          <a:p>
            <a:pPr marL="609600" indent="-609600" eaLnBrk="1" hangingPunct="1">
              <a:lnSpc>
                <a:spcPct val="90000"/>
              </a:lnSpc>
              <a:buFont typeface="Wingdings" pitchFamily="2" charset="2"/>
              <a:buNone/>
              <a:defRPr/>
            </a:pPr>
            <a:r>
              <a:rPr lang="en-US" altLang="zh-TW" dirty="0" smtClean="0">
                <a:solidFill>
                  <a:schemeClr val="tx1">
                    <a:lumMod val="95000"/>
                    <a:lumOff val="5000"/>
                  </a:schemeClr>
                </a:solidFill>
                <a:latin typeface="Times New Roman" pitchFamily="18" charset="0"/>
                <a:ea typeface="標楷體" pitchFamily="65" charset="-120"/>
              </a:rPr>
              <a:t>Cave </a:t>
            </a:r>
            <a:r>
              <a:rPr lang="zh-TW" altLang="en-US" dirty="0" smtClean="0">
                <a:solidFill>
                  <a:schemeClr val="tx1">
                    <a:lumMod val="95000"/>
                    <a:lumOff val="5000"/>
                  </a:schemeClr>
                </a:solidFill>
                <a:latin typeface="Times New Roman" pitchFamily="18" charset="0"/>
                <a:ea typeface="標楷體" pitchFamily="65" charset="-120"/>
              </a:rPr>
              <a:t>區</a:t>
            </a:r>
            <a:r>
              <a:rPr lang="en-US" altLang="zh-TW" dirty="0" smtClean="0">
                <a:solidFill>
                  <a:schemeClr val="tx1">
                    <a:lumMod val="95000"/>
                    <a:lumOff val="5000"/>
                  </a:schemeClr>
                </a:solidFill>
                <a:latin typeface="Times New Roman" pitchFamily="18" charset="0"/>
                <a:ea typeface="標楷體" pitchFamily="65" charset="-120"/>
              </a:rPr>
              <a:t>:  </a:t>
            </a:r>
            <a:r>
              <a:rPr lang="zh-TW" altLang="en-US" dirty="0" smtClean="0">
                <a:solidFill>
                  <a:schemeClr val="tx1">
                    <a:lumMod val="95000"/>
                    <a:lumOff val="5000"/>
                  </a:schemeClr>
                </a:solidFill>
                <a:latin typeface="Times New Roman" pitchFamily="18" charset="0"/>
                <a:ea typeface="標楷體" pitchFamily="65" charset="-120"/>
              </a:rPr>
              <a:t>個人處理</a:t>
            </a:r>
            <a:r>
              <a:rPr lang="en-US" altLang="zh-TW" dirty="0" smtClean="0">
                <a:solidFill>
                  <a:schemeClr val="tx1">
                    <a:lumMod val="95000"/>
                    <a:lumOff val="5000"/>
                  </a:schemeClr>
                </a:solidFill>
                <a:latin typeface="Times New Roman" pitchFamily="18" charset="0"/>
                <a:ea typeface="標楷體" pitchFamily="65" charset="-120"/>
              </a:rPr>
              <a:t>e-mail, </a:t>
            </a:r>
            <a:r>
              <a:rPr lang="zh-TW" altLang="en-US" dirty="0" smtClean="0">
                <a:solidFill>
                  <a:schemeClr val="tx1">
                    <a:lumMod val="95000"/>
                    <a:lumOff val="5000"/>
                  </a:schemeClr>
                </a:solidFill>
                <a:latin typeface="Times New Roman" pitchFamily="18" charset="0"/>
                <a:ea typeface="標楷體" pitchFamily="65" charset="-120"/>
              </a:rPr>
              <a:t>電話</a:t>
            </a:r>
            <a:r>
              <a:rPr lang="en-US" altLang="zh-TW" dirty="0" smtClean="0">
                <a:solidFill>
                  <a:schemeClr val="tx1">
                    <a:lumMod val="95000"/>
                    <a:lumOff val="5000"/>
                  </a:schemeClr>
                </a:solidFill>
                <a:latin typeface="Times New Roman" pitchFamily="18" charset="0"/>
                <a:ea typeface="標楷體" pitchFamily="65" charset="-120"/>
              </a:rPr>
              <a:t>,</a:t>
            </a:r>
            <a:r>
              <a:rPr lang="zh-TW" altLang="en-US" dirty="0" smtClean="0">
                <a:solidFill>
                  <a:schemeClr val="tx1">
                    <a:lumMod val="95000"/>
                    <a:lumOff val="5000"/>
                  </a:schemeClr>
                </a:solidFill>
                <a:latin typeface="Times New Roman" pitchFamily="18" charset="0"/>
                <a:ea typeface="標楷體" pitchFamily="65" charset="-120"/>
              </a:rPr>
              <a:t>閱讀資料等</a:t>
            </a:r>
          </a:p>
          <a:p>
            <a:pPr marL="609600" indent="-609600" eaLnBrk="1" hangingPunct="1">
              <a:lnSpc>
                <a:spcPct val="90000"/>
              </a:lnSpc>
              <a:buFont typeface="Wingdings" pitchFamily="2" charset="2"/>
              <a:buNone/>
              <a:defRPr/>
            </a:pPr>
            <a:r>
              <a:rPr lang="zh-TW" altLang="en-US" dirty="0" smtClean="0">
                <a:solidFill>
                  <a:schemeClr val="tx1">
                    <a:lumMod val="95000"/>
                    <a:lumOff val="5000"/>
                  </a:schemeClr>
                </a:solidFill>
                <a:latin typeface="Times New Roman" pitchFamily="18" charset="0"/>
                <a:ea typeface="標楷體" pitchFamily="65" charset="-120"/>
              </a:rPr>
              <a:t>此外牆上很多白板 </a:t>
            </a:r>
            <a:r>
              <a:rPr lang="en-US" altLang="zh-TW" dirty="0" smtClean="0">
                <a:solidFill>
                  <a:schemeClr val="tx1">
                    <a:lumMod val="95000"/>
                    <a:lumOff val="5000"/>
                  </a:schemeClr>
                </a:solidFill>
                <a:latin typeface="Times New Roman" pitchFamily="18" charset="0"/>
                <a:ea typeface="標楷體" pitchFamily="65" charset="-120"/>
              </a:rPr>
              <a:t>white board</a:t>
            </a:r>
            <a:r>
              <a:rPr lang="zh-TW" altLang="en-US" dirty="0" smtClean="0">
                <a:solidFill>
                  <a:schemeClr val="tx1">
                    <a:lumMod val="95000"/>
                    <a:lumOff val="5000"/>
                  </a:schemeClr>
                </a:solidFill>
                <a:latin typeface="Times New Roman" pitchFamily="18" charset="0"/>
                <a:ea typeface="標楷體" pitchFamily="65" charset="-120"/>
              </a:rPr>
              <a:t>，供討論用</a:t>
            </a:r>
          </a:p>
          <a:p>
            <a:pPr marL="609600" indent="-609600" eaLnBrk="1" hangingPunct="1">
              <a:lnSpc>
                <a:spcPct val="90000"/>
              </a:lnSpc>
              <a:buFont typeface="Wingdings" pitchFamily="2" charset="2"/>
              <a:buNone/>
              <a:defRPr/>
            </a:pPr>
            <a:endParaRPr lang="en-US" altLang="zh-TW" dirty="0" smtClean="0">
              <a:solidFill>
                <a:schemeClr val="tx1">
                  <a:lumMod val="95000"/>
                  <a:lumOff val="5000"/>
                </a:schemeClr>
              </a:solidFill>
              <a:latin typeface="Times New Roman" pitchFamily="18" charset="0"/>
              <a:ea typeface="標楷體" pitchFamily="65" charset="-120"/>
            </a:endParaRPr>
          </a:p>
          <a:p>
            <a:pPr marL="609600" indent="-609600" eaLnBrk="1" hangingPunct="1">
              <a:lnSpc>
                <a:spcPct val="90000"/>
              </a:lnSpc>
              <a:buFont typeface="Wingdings" pitchFamily="2" charset="2"/>
              <a:buNone/>
              <a:defRPr/>
            </a:pPr>
            <a:r>
              <a:rPr lang="zh-TW" altLang="en-US" sz="2800" dirty="0" smtClean="0">
                <a:solidFill>
                  <a:schemeClr val="tx1">
                    <a:lumMod val="95000"/>
                    <a:lumOff val="5000"/>
                  </a:schemeClr>
                </a:solidFill>
                <a:latin typeface="Times New Roman" pitchFamily="18" charset="0"/>
                <a:ea typeface="標楷體" pitchFamily="65" charset="-120"/>
              </a:rPr>
              <a:t>粗估需</a:t>
            </a:r>
            <a:r>
              <a:rPr lang="en-US" altLang="zh-TW" sz="2800" dirty="0" smtClean="0">
                <a:solidFill>
                  <a:schemeClr val="tx1">
                    <a:lumMod val="95000"/>
                    <a:lumOff val="5000"/>
                  </a:schemeClr>
                </a:solidFill>
                <a:latin typeface="Times New Roman" pitchFamily="18" charset="0"/>
                <a:ea typeface="標楷體" pitchFamily="65" charset="-120"/>
              </a:rPr>
              <a:t>30</a:t>
            </a:r>
            <a:r>
              <a:rPr lang="zh-TW" altLang="en-US" sz="2800" dirty="0" smtClean="0">
                <a:solidFill>
                  <a:schemeClr val="tx1">
                    <a:lumMod val="95000"/>
                    <a:lumOff val="5000"/>
                  </a:schemeClr>
                </a:solidFill>
                <a:latin typeface="Times New Roman" pitchFamily="18" charset="0"/>
                <a:ea typeface="標楷體" pitchFamily="65" charset="-120"/>
              </a:rPr>
              <a:t>坪 </a:t>
            </a:r>
            <a:r>
              <a:rPr lang="en-US" altLang="zh-TW" sz="2800" dirty="0" smtClean="0">
                <a:solidFill>
                  <a:schemeClr val="tx1">
                    <a:lumMod val="95000"/>
                    <a:lumOff val="5000"/>
                  </a:schemeClr>
                </a:solidFill>
                <a:latin typeface="Times New Roman" pitchFamily="18" charset="0"/>
                <a:ea typeface="標楷體" pitchFamily="65" charset="-120"/>
              </a:rPr>
              <a:t>(</a:t>
            </a:r>
            <a:r>
              <a:rPr lang="zh-TW" altLang="en-US" sz="2800" dirty="0" smtClean="0">
                <a:solidFill>
                  <a:schemeClr val="tx1">
                    <a:lumMod val="95000"/>
                    <a:lumOff val="5000"/>
                  </a:schemeClr>
                </a:solidFill>
                <a:latin typeface="Times New Roman" pitchFamily="18" charset="0"/>
                <a:ea typeface="標楷體" pitchFamily="65" charset="-120"/>
              </a:rPr>
              <a:t>約</a:t>
            </a:r>
            <a:r>
              <a:rPr lang="en-US" altLang="zh-TW" sz="2800" dirty="0" smtClean="0">
                <a:solidFill>
                  <a:schemeClr val="tx1">
                    <a:lumMod val="95000"/>
                    <a:lumOff val="5000"/>
                  </a:schemeClr>
                </a:solidFill>
                <a:latin typeface="Times New Roman" pitchFamily="18" charset="0"/>
                <a:ea typeface="標楷體" pitchFamily="65" charset="-120"/>
              </a:rPr>
              <a:t>99</a:t>
            </a:r>
            <a:r>
              <a:rPr lang="zh-TW" altLang="en-US" sz="2800" dirty="0" smtClean="0">
                <a:solidFill>
                  <a:schemeClr val="tx1">
                    <a:lumMod val="95000"/>
                    <a:lumOff val="5000"/>
                  </a:schemeClr>
                </a:solidFill>
                <a:latin typeface="Times New Roman" pitchFamily="18" charset="0"/>
                <a:ea typeface="標楷體" pitchFamily="65" charset="-120"/>
              </a:rPr>
              <a:t>平方公尺</a:t>
            </a:r>
            <a:r>
              <a:rPr lang="en-US" altLang="zh-TW" sz="2800" dirty="0" smtClean="0">
                <a:solidFill>
                  <a:schemeClr val="tx1">
                    <a:lumMod val="95000"/>
                    <a:lumOff val="5000"/>
                  </a:schemeClr>
                </a:solidFill>
                <a:latin typeface="Times New Roman" pitchFamily="18" charset="0"/>
                <a:ea typeface="標楷體" pitchFamily="65" charset="-120"/>
              </a:rPr>
              <a:t>)</a:t>
            </a:r>
            <a:r>
              <a:rPr lang="zh-TW" altLang="en-US" sz="2800" dirty="0" smtClean="0">
                <a:solidFill>
                  <a:schemeClr val="tx1">
                    <a:lumMod val="95000"/>
                    <a:lumOff val="5000"/>
                  </a:schemeClr>
                </a:solidFill>
                <a:latin typeface="Times New Roman" pitchFamily="18" charset="0"/>
                <a:ea typeface="標楷體" pitchFamily="65" charset="-120"/>
              </a:rPr>
              <a:t>，台北很易設置的，</a:t>
            </a:r>
            <a:endParaRPr lang="en-US" altLang="zh-TW" sz="2800" dirty="0" smtClean="0">
              <a:solidFill>
                <a:schemeClr val="tx1">
                  <a:lumMod val="95000"/>
                  <a:lumOff val="5000"/>
                </a:schemeClr>
              </a:solidFill>
              <a:latin typeface="Times New Roman" pitchFamily="18" charset="0"/>
              <a:ea typeface="標楷體" pitchFamily="65" charset="-120"/>
            </a:endParaRPr>
          </a:p>
          <a:p>
            <a:pPr marL="609600" indent="-609600" eaLnBrk="1" hangingPunct="1">
              <a:lnSpc>
                <a:spcPct val="90000"/>
              </a:lnSpc>
              <a:buFont typeface="Wingdings" pitchFamily="2" charset="2"/>
              <a:buNone/>
              <a:defRPr/>
            </a:pPr>
            <a:r>
              <a:rPr lang="zh-TW" altLang="en-US" sz="2800" dirty="0" smtClean="0">
                <a:solidFill>
                  <a:schemeClr val="tx1">
                    <a:lumMod val="95000"/>
                    <a:lumOff val="5000"/>
                  </a:schemeClr>
                </a:solidFill>
                <a:latin typeface="Times New Roman" pitchFamily="18" charset="0"/>
                <a:ea typeface="標楷體" pitchFamily="65" charset="-120"/>
              </a:rPr>
              <a:t>軟體業不求廠大人眾，求高素質高薪少人易溝通</a:t>
            </a:r>
          </a:p>
        </p:txBody>
      </p:sp>
    </p:spTree>
    <p:extLst>
      <p:ext uri="{BB962C8B-B14F-4D97-AF65-F5344CB8AC3E}">
        <p14:creationId xmlns:p14="http://schemas.microsoft.com/office/powerpoint/2010/main" val="18451038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eaLnBrk="1" hangingPunct="1">
              <a:defRPr/>
            </a:pPr>
            <a:r>
              <a:rPr lang="zh-TW" altLang="en-US" smtClean="0">
                <a:solidFill>
                  <a:schemeClr val="tx1"/>
                </a:solidFill>
                <a:ea typeface="標楷體" pitchFamily="65" charset="-120"/>
              </a:rPr>
              <a:t>回顧 台灣軟體公司 現場</a:t>
            </a:r>
          </a:p>
        </p:txBody>
      </p:sp>
      <p:sp>
        <p:nvSpPr>
          <p:cNvPr id="318467" name="Rectangle 3"/>
          <p:cNvSpPr>
            <a:spLocks noGrp="1" noChangeArrowheads="1"/>
          </p:cNvSpPr>
          <p:nvPr>
            <p:ph type="body" idx="1"/>
          </p:nvPr>
        </p:nvSpPr>
        <p:spPr/>
        <p:txBody>
          <a:bodyPr>
            <a:normAutofit lnSpcReduction="10000"/>
          </a:bodyPr>
          <a:lstStyle/>
          <a:p>
            <a:pPr eaLnBrk="1" hangingPunct="1">
              <a:lnSpc>
                <a:spcPct val="90000"/>
              </a:lnSpc>
              <a:buNone/>
              <a:defRPr/>
            </a:pPr>
            <a:r>
              <a:rPr lang="zh-TW" altLang="en-US" sz="2400" dirty="0" smtClean="0">
                <a:solidFill>
                  <a:schemeClr val="tx1"/>
                </a:solidFill>
                <a:latin typeface="標楷體" pitchFamily="65" charset="-120"/>
                <a:ea typeface="標楷體" pitchFamily="65" charset="-120"/>
              </a:rPr>
              <a:t>  一個小房間裏面坐著滿臉倦容、神情呆滯，工作一整天，仍加班中的軟體工程師</a:t>
            </a:r>
            <a:r>
              <a:rPr lang="zh-TW" altLang="en-US" sz="2400" b="1" dirty="0" smtClean="0">
                <a:solidFill>
                  <a:schemeClr val="tx1"/>
                </a:solidFill>
                <a:latin typeface="微軟正黑體" pitchFamily="34" charset="-120"/>
                <a:ea typeface="微軟正黑體" pitchFamily="34" charset="-120"/>
              </a:rPr>
              <a:t>小林</a:t>
            </a:r>
            <a:r>
              <a:rPr lang="zh-TW" altLang="en-US" sz="2400" dirty="0" smtClean="0">
                <a:solidFill>
                  <a:schemeClr val="tx1"/>
                </a:solidFill>
                <a:latin typeface="標楷體" pitchFamily="65" charset="-120"/>
                <a:ea typeface="標楷體" pitchFamily="65" charset="-120"/>
              </a:rPr>
              <a:t>，獨自看著一大疊列印出來，自己也看不太懂的程式碼 </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別人當然更看不懂啦</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，喃喃自語</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只要再改這地方，就可消除這可惡的最後一個 </a:t>
            </a:r>
            <a:r>
              <a:rPr lang="en-US" altLang="zh-TW" sz="2400" dirty="0" smtClean="0">
                <a:solidFill>
                  <a:schemeClr val="tx1"/>
                </a:solidFill>
                <a:latin typeface="標楷體" pitchFamily="65" charset="-120"/>
                <a:ea typeface="標楷體" pitchFamily="65" charset="-120"/>
              </a:rPr>
              <a:t>BUG</a:t>
            </a:r>
            <a:r>
              <a:rPr lang="zh-TW" altLang="en-US" sz="2400" dirty="0" smtClean="0">
                <a:solidFill>
                  <a:schemeClr val="tx1"/>
                </a:solidFill>
                <a:latin typeface="標楷體" pitchFamily="65" charset="-120"/>
                <a:ea typeface="標楷體" pitchFamily="65" charset="-120"/>
              </a:rPr>
              <a:t>！</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b="1"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桌上有多本裝訂精美厚厚的文件，但與程式距離遙遠</a:t>
            </a:r>
            <a:endParaRPr lang="en-US" altLang="zh-TW" sz="2400" b="1"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三小時後，更悲慘了，</a:t>
            </a:r>
            <a:r>
              <a:rPr lang="en-US" altLang="zh-TW" sz="2400" dirty="0" smtClean="0">
                <a:solidFill>
                  <a:schemeClr val="tx1"/>
                </a:solidFill>
                <a:latin typeface="標楷體" pitchFamily="65" charset="-120"/>
                <a:ea typeface="標楷體" pitchFamily="65" charset="-120"/>
              </a:rPr>
              <a:t>BUG </a:t>
            </a:r>
            <a:r>
              <a:rPr lang="zh-TW" altLang="en-US" sz="2400" dirty="0" smtClean="0">
                <a:solidFill>
                  <a:schemeClr val="tx1"/>
                </a:solidFill>
                <a:latin typeface="標楷體" pitchFamily="65" charset="-120"/>
                <a:ea typeface="標楷體" pitchFamily="65" charset="-120"/>
              </a:rPr>
              <a:t>仍在</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夜已深，開始自欺麻醉</a:t>
            </a:r>
            <a:r>
              <a:rPr lang="en-US" altLang="zh-TW" sz="2400" dirty="0" smtClean="0">
                <a:solidFill>
                  <a:schemeClr val="tx1"/>
                </a:solidFill>
                <a:latin typeface="標楷體" pitchFamily="65" charset="-120"/>
                <a:ea typeface="標楷體" pitchFamily="65" charset="-120"/>
              </a:rPr>
              <a:t>: </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明天一早一定就可解決了！ </a:t>
            </a:r>
            <a:r>
              <a:rPr lang="en-US" altLang="zh-TW" sz="2400" dirty="0" smtClean="0">
                <a:solidFill>
                  <a:schemeClr val="tx1"/>
                </a:solidFill>
                <a:latin typeface="標楷體" pitchFamily="65" charset="-120"/>
                <a:ea typeface="標楷體" pitchFamily="65" charset="-120"/>
              </a:rPr>
              <a:t>(</a:t>
            </a:r>
            <a:r>
              <a:rPr lang="zh-TW" altLang="en-US" sz="2400" b="1" dirty="0" smtClean="0">
                <a:solidFill>
                  <a:schemeClr val="tx1"/>
                </a:solidFill>
                <a:latin typeface="細明體" pitchFamily="49" charset="-120"/>
                <a:ea typeface="細明體" pitchFamily="49" charset="-120"/>
              </a:rPr>
              <a:t>現場寂靜、死氣沈沈</a:t>
            </a:r>
            <a:r>
              <a:rPr lang="en-US" altLang="zh-TW" sz="2400" dirty="0" smtClean="0">
                <a:solidFill>
                  <a:schemeClr val="tx1"/>
                </a:solidFill>
                <a:latin typeface="標楷體" pitchFamily="65" charset="-120"/>
                <a:ea typeface="標楷體" pitchFamily="65" charset="-120"/>
              </a:rPr>
              <a:t>)</a:t>
            </a:r>
            <a:endParaRPr lang="zh-TW" altLang="en-US" sz="2400" dirty="0" smtClean="0">
              <a:solidFill>
                <a:schemeClr val="tx1"/>
              </a:solidFill>
              <a:latin typeface="新細明體" pitchFamily="18" charset="-120"/>
            </a:endParaRPr>
          </a:p>
          <a:p>
            <a:pPr eaLnBrk="1" hangingPunct="1">
              <a:lnSpc>
                <a:spcPct val="90000"/>
              </a:lnSpc>
              <a:buFont typeface="Wingdings" pitchFamily="2" charset="2"/>
              <a:buNone/>
              <a:defRPr/>
            </a:pPr>
            <a:r>
              <a:rPr lang="en-US" altLang="zh-TW" sz="2400" b="1" dirty="0" smtClean="0">
                <a:solidFill>
                  <a:schemeClr val="tx1"/>
                </a:solidFill>
                <a:latin typeface="新細明體" pitchFamily="18" charset="-120"/>
              </a:rPr>
              <a:t> </a:t>
            </a:r>
          </a:p>
        </p:txBody>
      </p:sp>
      <p:sp>
        <p:nvSpPr>
          <p:cNvPr id="4" name="投影片編號版面配置區 3"/>
          <p:cNvSpPr>
            <a:spLocks noGrp="1"/>
          </p:cNvSpPr>
          <p:nvPr>
            <p:ph type="sldNum" sz="quarter" idx="12"/>
          </p:nvPr>
        </p:nvSpPr>
        <p:spPr/>
        <p:txBody>
          <a:bodyPr/>
          <a:lstStyle/>
          <a:p>
            <a:pPr>
              <a:defRPr/>
            </a:pPr>
            <a:fld id="{EAB10B70-E9AC-4951-BD57-B099FA47FAB2}" type="slidenum">
              <a:rPr lang="zh-TW" altLang="en-US" smtClean="0">
                <a:solidFill>
                  <a:schemeClr val="tx1"/>
                </a:solidFill>
              </a:rPr>
              <a:pPr>
                <a:defRPr/>
              </a:pPr>
              <a:t>56</a:t>
            </a:fld>
            <a:endParaRPr lang="en-US" altLang="zh-TW">
              <a:solidFill>
                <a:schemeClr val="tx1"/>
              </a:solidFill>
            </a:endParaRPr>
          </a:p>
        </p:txBody>
      </p:sp>
    </p:spTree>
    <p:extLst>
      <p:ext uri="{BB962C8B-B14F-4D97-AF65-F5344CB8AC3E}">
        <p14:creationId xmlns:p14="http://schemas.microsoft.com/office/powerpoint/2010/main" val="40876398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pPr eaLnBrk="1" hangingPunct="1">
              <a:defRPr/>
            </a:pPr>
            <a:r>
              <a:rPr lang="zh-TW" altLang="en-US" dirty="0" smtClean="0">
                <a:solidFill>
                  <a:schemeClr val="tx1"/>
                </a:solidFill>
                <a:ea typeface="標楷體" pitchFamily="65" charset="-120"/>
              </a:rPr>
              <a:t>觀察、改善現場</a:t>
            </a:r>
          </a:p>
        </p:txBody>
      </p:sp>
      <p:sp>
        <p:nvSpPr>
          <p:cNvPr id="324611" name="Rectangle 3"/>
          <p:cNvSpPr>
            <a:spLocks noGrp="1" noChangeArrowheads="1"/>
          </p:cNvSpPr>
          <p:nvPr>
            <p:ph type="body" idx="1"/>
          </p:nvPr>
        </p:nvSpPr>
        <p:spPr>
          <a:xfrm>
            <a:off x="609600" y="1214439"/>
            <a:ext cx="10972800" cy="4916487"/>
          </a:xfrm>
        </p:spPr>
        <p:txBody>
          <a:bodyPr/>
          <a:lstStyle/>
          <a:p>
            <a:pPr marL="609600" indent="-609600" eaLnBrk="1" hangingPunct="1">
              <a:lnSpc>
                <a:spcPct val="90000"/>
              </a:lnSpc>
              <a:buFont typeface="Wingdings" pitchFamily="2" charset="2"/>
              <a:buNone/>
              <a:defRPr/>
            </a:pPr>
            <a:endParaRPr lang="zh-TW" altLang="en-US" sz="2400" dirty="0" smtClean="0">
              <a:solidFill>
                <a:schemeClr val="tx1"/>
              </a:solidFill>
              <a:latin typeface="標楷體" pitchFamily="65" charset="-120"/>
              <a:ea typeface="標楷體" pitchFamily="65" charset="-120"/>
            </a:endParaRPr>
          </a:p>
          <a:p>
            <a:pPr marL="609600" indent="-609600"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1.</a:t>
            </a:r>
            <a:r>
              <a:rPr lang="zh-TW" altLang="en-US" sz="2400" dirty="0" smtClean="0">
                <a:solidFill>
                  <a:schemeClr val="tx1"/>
                </a:solidFill>
                <a:latin typeface="標楷體" pitchFamily="65" charset="-120"/>
                <a:ea typeface="標楷體" pitchFamily="65" charset="-120"/>
              </a:rPr>
              <a:t>辦公室要便於溝通，非必要勿隔間</a:t>
            </a:r>
            <a:endParaRPr lang="en-US" altLang="zh-TW" sz="2400" dirty="0" smtClean="0">
              <a:solidFill>
                <a:schemeClr val="tx1"/>
              </a:solidFill>
              <a:latin typeface="標楷體" pitchFamily="65" charset="-120"/>
              <a:ea typeface="標楷體" pitchFamily="65" charset="-120"/>
            </a:endParaRPr>
          </a:p>
          <a:p>
            <a:pPr marL="609600" indent="-609600"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2.</a:t>
            </a:r>
            <a:r>
              <a:rPr lang="zh-TW" altLang="en-US" sz="2400" dirty="0" smtClean="0">
                <a:solidFill>
                  <a:schemeClr val="tx1"/>
                </a:solidFill>
                <a:latin typeface="標楷體" pitchFamily="65" charset="-120"/>
                <a:ea typeface="標楷體" pitchFamily="65" charset="-120"/>
              </a:rPr>
              <a:t>要先寫</a:t>
            </a:r>
            <a:r>
              <a:rPr lang="en-US" altLang="zh-TW" sz="2400" dirty="0" smtClean="0">
                <a:solidFill>
                  <a:schemeClr val="tx1"/>
                </a:solidFill>
                <a:latin typeface="標楷體" pitchFamily="65" charset="-120"/>
                <a:ea typeface="標楷體" pitchFamily="65" charset="-120"/>
              </a:rPr>
              <a:t>test code </a:t>
            </a:r>
            <a:r>
              <a:rPr lang="zh-TW" altLang="en-US" sz="2400" dirty="0" smtClean="0">
                <a:solidFill>
                  <a:schemeClr val="tx1"/>
                </a:solidFill>
                <a:latin typeface="標楷體" pitchFamily="65" charset="-120"/>
                <a:ea typeface="標楷體" pitchFamily="65" charset="-120"/>
              </a:rPr>
              <a:t>用工具依序</a:t>
            </a:r>
            <a:r>
              <a:rPr lang="en-US" altLang="zh-TW" sz="2400" dirty="0" smtClean="0">
                <a:solidFill>
                  <a:schemeClr val="tx1"/>
                </a:solidFill>
                <a:latin typeface="標楷體" pitchFamily="65" charset="-120"/>
                <a:ea typeface="標楷體" pitchFamily="65" charset="-120"/>
              </a:rPr>
              <a:t>test</a:t>
            </a:r>
            <a:r>
              <a:rPr lang="zh-TW" altLang="en-US" sz="2400" dirty="0" smtClean="0">
                <a:solidFill>
                  <a:schemeClr val="tx1"/>
                </a:solidFill>
                <a:latin typeface="標楷體" pitchFamily="65" charset="-120"/>
                <a:ea typeface="標楷體" pitchFamily="65" charset="-120"/>
              </a:rPr>
              <a:t>，則不會困惑 </a:t>
            </a:r>
          </a:p>
          <a:p>
            <a:pPr marL="609600" indent="-609600"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當然要先設計切割，才能在切面上做</a:t>
            </a:r>
            <a:r>
              <a:rPr lang="en-US" altLang="zh-TW" sz="2400" dirty="0" smtClean="0">
                <a:solidFill>
                  <a:schemeClr val="tx1"/>
                </a:solidFill>
                <a:latin typeface="標楷體" pitchFamily="65" charset="-120"/>
                <a:ea typeface="標楷體" pitchFamily="65" charset="-120"/>
              </a:rPr>
              <a:t>test code</a:t>
            </a:r>
            <a:r>
              <a:rPr lang="zh-TW" altLang="en-US" sz="2400" dirty="0" smtClean="0">
                <a:solidFill>
                  <a:schemeClr val="tx1"/>
                </a:solidFill>
                <a:latin typeface="標楷體" pitchFamily="65" charset="-120"/>
                <a:ea typeface="標楷體" pitchFamily="65" charset="-120"/>
              </a:rPr>
              <a:t>，</a:t>
            </a:r>
          </a:p>
          <a:p>
            <a:pPr marL="609600" indent="-609600"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且二人邊討論邊做，</a:t>
            </a:r>
            <a:r>
              <a:rPr lang="zh-TW" altLang="en-US" sz="2400" b="1" dirty="0" smtClean="0">
                <a:solidFill>
                  <a:schemeClr val="tx1"/>
                </a:solidFill>
                <a:latin typeface="+mj-ea"/>
                <a:ea typeface="+mj-ea"/>
              </a:rPr>
              <a:t>現場有點喧嘩，但</a:t>
            </a:r>
            <a:r>
              <a:rPr lang="zh-TW" altLang="en-US" sz="2400" b="1" dirty="0" smtClean="0">
                <a:solidFill>
                  <a:schemeClr val="tx1"/>
                </a:solidFill>
                <a:latin typeface="細明體" pitchFamily="49" charset="-120"/>
                <a:ea typeface="細明體" pitchFamily="49" charset="-120"/>
              </a:rPr>
              <a:t>生氣勃勃、</a:t>
            </a:r>
            <a:endParaRPr lang="en-US" altLang="zh-TW" sz="2400" b="1" dirty="0" smtClean="0">
              <a:solidFill>
                <a:schemeClr val="tx1"/>
              </a:solidFill>
              <a:latin typeface="細明體" pitchFamily="49" charset="-120"/>
              <a:ea typeface="細明體" pitchFamily="49" charset="-120"/>
            </a:endParaRPr>
          </a:p>
          <a:p>
            <a:pPr marL="609600" indent="-609600" eaLnBrk="1" hangingPunct="1">
              <a:lnSpc>
                <a:spcPct val="90000"/>
              </a:lnSpc>
              <a:buFont typeface="Wingdings" pitchFamily="2" charset="2"/>
              <a:buNone/>
              <a:defRPr/>
            </a:pPr>
            <a:r>
              <a:rPr lang="en-US" altLang="zh-TW" sz="2400" b="1" dirty="0" smtClean="0">
                <a:solidFill>
                  <a:schemeClr val="tx1"/>
                </a:solidFill>
                <a:latin typeface="細明體" pitchFamily="49" charset="-120"/>
                <a:ea typeface="細明體" pitchFamily="49" charset="-120"/>
              </a:rPr>
              <a:t>   </a:t>
            </a:r>
            <a:r>
              <a:rPr lang="zh-TW" altLang="en-US" sz="2400" b="1" dirty="0" smtClean="0">
                <a:solidFill>
                  <a:schemeClr val="tx1"/>
                </a:solidFill>
                <a:latin typeface="細明體" pitchFamily="49" charset="-120"/>
                <a:ea typeface="細明體" pitchFamily="49" charset="-120"/>
              </a:rPr>
              <a:t>且流露 祥和自在 專注自信的氣氛</a:t>
            </a:r>
            <a:r>
              <a:rPr lang="en-US" altLang="zh-TW" sz="2400" dirty="0" smtClean="0">
                <a:solidFill>
                  <a:schemeClr val="tx1"/>
                </a:solidFill>
                <a:latin typeface="標楷體" pitchFamily="65" charset="-120"/>
                <a:ea typeface="標楷體" pitchFamily="65" charset="-120"/>
              </a:rPr>
              <a:t>)</a:t>
            </a:r>
          </a:p>
          <a:p>
            <a:pPr marL="609600" indent="-609600"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3.</a:t>
            </a:r>
            <a:r>
              <a:rPr lang="zh-TW" altLang="en-US" sz="2400" dirty="0" smtClean="0">
                <a:solidFill>
                  <a:schemeClr val="tx1"/>
                </a:solidFill>
                <a:latin typeface="標楷體" pitchFamily="65" charset="-120"/>
                <a:ea typeface="標楷體" pitchFamily="65" charset="-120"/>
              </a:rPr>
              <a:t>要閱讀虛擬碼，手動</a:t>
            </a:r>
            <a:r>
              <a:rPr lang="en-US" altLang="zh-TW" sz="2400" dirty="0" smtClean="0">
                <a:solidFill>
                  <a:schemeClr val="tx1"/>
                </a:solidFill>
                <a:latin typeface="標楷體" pitchFamily="65" charset="-120"/>
                <a:ea typeface="標楷體" pitchFamily="65" charset="-120"/>
              </a:rPr>
              <a:t>trace</a:t>
            </a:r>
            <a:r>
              <a:rPr lang="zh-TW" altLang="en-US" sz="2400" dirty="0" smtClean="0">
                <a:solidFill>
                  <a:schemeClr val="tx1"/>
                </a:solidFill>
                <a:latin typeface="標楷體" pitchFamily="65" charset="-120"/>
                <a:ea typeface="標楷體" pitchFamily="65" charset="-120"/>
              </a:rPr>
              <a:t>之，勿讀瑣細難讀的程式碼</a:t>
            </a:r>
          </a:p>
          <a:p>
            <a:pPr marL="609600" indent="-609600"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4.</a:t>
            </a:r>
            <a:r>
              <a:rPr lang="zh-TW" altLang="en-US" sz="2400" dirty="0" smtClean="0">
                <a:solidFill>
                  <a:schemeClr val="tx1"/>
                </a:solidFill>
                <a:latin typeface="標楷體" pitchFamily="65" charset="-120"/>
                <a:ea typeface="標楷體" pitchFamily="65" charset="-120"/>
              </a:rPr>
              <a:t>要用工具瀏覽 </a:t>
            </a:r>
            <a:r>
              <a:rPr lang="en-US" altLang="zh-TW" sz="2400" dirty="0" smtClean="0">
                <a:solidFill>
                  <a:schemeClr val="tx1"/>
                </a:solidFill>
                <a:latin typeface="標楷體" pitchFamily="65" charset="-120"/>
                <a:ea typeface="標楷體" pitchFamily="65" charset="-120"/>
              </a:rPr>
              <a:t>hypertext (</a:t>
            </a:r>
            <a:r>
              <a:rPr lang="en-US" altLang="zh-TW" sz="2400" dirty="0" err="1" smtClean="0">
                <a:solidFill>
                  <a:schemeClr val="tx1"/>
                </a:solidFill>
                <a:latin typeface="標楷體" pitchFamily="65" charset="-120"/>
                <a:ea typeface="標楷體" pitchFamily="65" charset="-120"/>
              </a:rPr>
              <a:t>內含</a:t>
            </a:r>
            <a:r>
              <a:rPr lang="en-US" altLang="zh-TW" sz="2400" dirty="0" smtClean="0">
                <a:solidFill>
                  <a:schemeClr val="tx1"/>
                </a:solidFill>
                <a:latin typeface="標楷體" pitchFamily="65" charset="-120"/>
                <a:ea typeface="標楷體" pitchFamily="65" charset="-120"/>
              </a:rPr>
              <a:t> hyperlink)</a:t>
            </a:r>
            <a:r>
              <a:rPr lang="zh-TW" altLang="en-US" sz="2400" dirty="0" smtClean="0">
                <a:solidFill>
                  <a:schemeClr val="tx1"/>
                </a:solidFill>
                <a:latin typeface="標楷體" pitchFamily="65" charset="-120"/>
                <a:ea typeface="標楷體" pitchFamily="65" charset="-120"/>
              </a:rPr>
              <a:t>，</a:t>
            </a:r>
            <a:endParaRPr lang="en-US" altLang="zh-TW" sz="2400" dirty="0" smtClean="0">
              <a:solidFill>
                <a:schemeClr val="tx1"/>
              </a:solidFill>
              <a:latin typeface="標楷體" pitchFamily="65" charset="-120"/>
              <a:ea typeface="標楷體" pitchFamily="65" charset="-120"/>
            </a:endParaRPr>
          </a:p>
          <a:p>
            <a:pPr marL="609600" indent="-609600"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勿列印</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因無工具輔助搜尋、瀏覽</a:t>
            </a:r>
            <a:r>
              <a:rPr lang="en-US" altLang="zh-TW" sz="2400" dirty="0" smtClean="0">
                <a:solidFill>
                  <a:schemeClr val="tx1"/>
                </a:solidFill>
                <a:latin typeface="標楷體" pitchFamily="65" charset="-120"/>
                <a:ea typeface="標楷體" pitchFamily="65" charset="-120"/>
              </a:rPr>
              <a:t>)</a:t>
            </a:r>
          </a:p>
          <a:p>
            <a:pPr marL="609600" indent="-609600"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5.</a:t>
            </a:r>
            <a:r>
              <a:rPr lang="zh-TW" altLang="en-US" sz="2400" dirty="0" smtClean="0">
                <a:solidFill>
                  <a:schemeClr val="tx1"/>
                </a:solidFill>
                <a:latin typeface="標楷體" pitchFamily="65" charset="-120"/>
                <a:ea typeface="標楷體" pitchFamily="65" charset="-120"/>
              </a:rPr>
              <a:t>文件常過時未與程式同步 裝訂本更易過時</a:t>
            </a:r>
            <a:endParaRPr lang="en-US" altLang="zh-TW" sz="2400" dirty="0" smtClean="0">
              <a:solidFill>
                <a:schemeClr val="tx1"/>
              </a:solidFill>
              <a:latin typeface="標楷體" pitchFamily="65" charset="-120"/>
              <a:ea typeface="標楷體" pitchFamily="65" charset="-120"/>
            </a:endParaRPr>
          </a:p>
          <a:p>
            <a:pPr marL="609600" indent="-609600"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6.</a:t>
            </a:r>
            <a:r>
              <a:rPr lang="zh-TW" altLang="en-US" sz="2400" dirty="0" smtClean="0">
                <a:solidFill>
                  <a:schemeClr val="tx1"/>
                </a:solidFill>
                <a:latin typeface="標楷體" pitchFamily="65" charset="-120"/>
                <a:ea typeface="標楷體" pitchFamily="65" charset="-120"/>
              </a:rPr>
              <a:t>勿加班，否則第二天很累，第三天更累</a:t>
            </a:r>
            <a:r>
              <a:rPr lang="en-US" altLang="zh-TW" sz="2400" dirty="0" smtClean="0">
                <a:solidFill>
                  <a:schemeClr val="tx1"/>
                </a:solidFill>
                <a:latin typeface="標楷體" pitchFamily="65" charset="-120"/>
                <a:ea typeface="標楷體" pitchFamily="65" charset="-120"/>
              </a:rPr>
              <a:t>…</a:t>
            </a:r>
          </a:p>
          <a:p>
            <a:pPr marL="609600" indent="-609600"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7.</a:t>
            </a:r>
            <a:r>
              <a:rPr lang="zh-TW" altLang="en-US" sz="2400" dirty="0" smtClean="0">
                <a:solidFill>
                  <a:schemeClr val="tx1"/>
                </a:solidFill>
                <a:latin typeface="標楷體" pitchFamily="65" charset="-120"/>
                <a:ea typeface="標楷體" pitchFamily="65" charset="-120"/>
              </a:rPr>
              <a:t>勿自欺，久而久之，自豪感消失，倦怠挫折</a:t>
            </a:r>
            <a:r>
              <a:rPr lang="en-US" altLang="zh-TW" sz="2400" dirty="0" smtClean="0">
                <a:solidFill>
                  <a:schemeClr val="tx1"/>
                </a:solidFill>
                <a:latin typeface="標楷體" pitchFamily="65" charset="-120"/>
                <a:ea typeface="標楷體" pitchFamily="65" charset="-120"/>
              </a:rPr>
              <a:t>…</a:t>
            </a:r>
            <a:r>
              <a:rPr lang="zh-TW" altLang="en-US" sz="2400" b="1" dirty="0" smtClean="0">
                <a:solidFill>
                  <a:schemeClr val="tx1"/>
                </a:solidFill>
                <a:latin typeface="新細明體" pitchFamily="18" charset="-120"/>
              </a:rPr>
              <a:t>戰將折翼</a:t>
            </a:r>
            <a:r>
              <a:rPr lang="en-US" altLang="zh-TW" sz="2400" b="1" dirty="0" smtClean="0">
                <a:solidFill>
                  <a:schemeClr val="tx1"/>
                </a:solidFill>
                <a:latin typeface="新細明體" pitchFamily="18" charset="-120"/>
              </a:rPr>
              <a:t>!!</a:t>
            </a:r>
            <a:endParaRPr lang="zh-TW" altLang="en-US" sz="2400" b="1" dirty="0" smtClean="0">
              <a:solidFill>
                <a:schemeClr val="tx1"/>
              </a:solidFill>
              <a:latin typeface="新細明體" pitchFamily="18" charset="-120"/>
            </a:endParaRPr>
          </a:p>
        </p:txBody>
      </p:sp>
      <p:sp>
        <p:nvSpPr>
          <p:cNvPr id="4" name="投影片編號版面配置區 3"/>
          <p:cNvSpPr>
            <a:spLocks noGrp="1"/>
          </p:cNvSpPr>
          <p:nvPr>
            <p:ph type="sldNum" sz="quarter" idx="12"/>
          </p:nvPr>
        </p:nvSpPr>
        <p:spPr/>
        <p:txBody>
          <a:bodyPr/>
          <a:lstStyle/>
          <a:p>
            <a:pPr>
              <a:defRPr/>
            </a:pPr>
            <a:fld id="{657364A1-ABA6-4CB2-BB35-7A6ECBE5FD35}" type="slidenum">
              <a:rPr lang="zh-TW" altLang="en-US" smtClean="0">
                <a:solidFill>
                  <a:schemeClr val="tx1"/>
                </a:solidFill>
              </a:rPr>
              <a:pPr>
                <a:defRPr/>
              </a:pPr>
              <a:t>57</a:t>
            </a:fld>
            <a:endParaRPr lang="en-US" altLang="zh-TW">
              <a:solidFill>
                <a:schemeClr val="tx1"/>
              </a:solidFill>
            </a:endParaRPr>
          </a:p>
        </p:txBody>
      </p:sp>
    </p:spTree>
    <p:extLst>
      <p:ext uri="{BB962C8B-B14F-4D97-AF65-F5344CB8AC3E}">
        <p14:creationId xmlns:p14="http://schemas.microsoft.com/office/powerpoint/2010/main" val="41550634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eaLnBrk="1" hangingPunct="1">
              <a:defRPr/>
            </a:pPr>
            <a:r>
              <a:rPr lang="zh-TW" altLang="en-US" dirty="0" smtClean="0">
                <a:solidFill>
                  <a:schemeClr val="tx1"/>
                </a:solidFill>
                <a:ea typeface="標楷體" pitchFamily="65" charset="-120"/>
              </a:rPr>
              <a:t>兩家軟體公司的省思</a:t>
            </a:r>
          </a:p>
        </p:txBody>
      </p:sp>
      <p:sp>
        <p:nvSpPr>
          <p:cNvPr id="325635" name="Rectangle 3"/>
          <p:cNvSpPr>
            <a:spLocks noGrp="1" noChangeArrowheads="1"/>
          </p:cNvSpPr>
          <p:nvPr>
            <p:ph type="body" idx="1"/>
          </p:nvPr>
        </p:nvSpPr>
        <p:spPr>
          <a:xfrm>
            <a:off x="609600" y="1214438"/>
            <a:ext cx="11106151" cy="5643562"/>
          </a:xfrm>
        </p:spPr>
        <p:txBody>
          <a:bodyPr/>
          <a:lstStyle/>
          <a:p>
            <a:pPr eaLnBrk="1" hangingPunct="1">
              <a:lnSpc>
                <a:spcPct val="90000"/>
              </a:lnSpc>
              <a:buFont typeface="Wingdings" pitchFamily="2" charset="2"/>
              <a:buNone/>
              <a:defRPr/>
            </a:pPr>
            <a:endParaRPr lang="en-US" altLang="zh-TW" sz="2300" dirty="0" smtClean="0">
              <a:latin typeface="標楷體" pitchFamily="65" charset="-120"/>
              <a:ea typeface="標楷體" pitchFamily="65" charset="-120"/>
            </a:endParaRPr>
          </a:p>
          <a:p>
            <a:pPr eaLnBrk="1" hangingPunct="1">
              <a:lnSpc>
                <a:spcPct val="90000"/>
              </a:lnSpc>
              <a:buNone/>
              <a:defRPr/>
            </a:pPr>
            <a:r>
              <a:rPr lang="zh-TW" altLang="en-US" sz="2300" dirty="0" smtClean="0">
                <a:solidFill>
                  <a:schemeClr val="tx1"/>
                </a:solidFill>
                <a:latin typeface="標楷體" pitchFamily="65" charset="-120"/>
                <a:ea typeface="標楷體" pitchFamily="65" charset="-120"/>
              </a:rPr>
              <a:t>要進步就須改變，如本國軟體公司因 </a:t>
            </a:r>
            <a:r>
              <a:rPr lang="zh-TW" altLang="en-US" sz="2300" b="1" dirty="0" smtClean="0">
                <a:solidFill>
                  <a:schemeClr val="tx1"/>
                </a:solidFill>
                <a:latin typeface="細明體" pitchFamily="49" charset="-120"/>
                <a:ea typeface="細明體" pitchFamily="49" charset="-120"/>
              </a:rPr>
              <a:t>工程品質差 </a:t>
            </a:r>
            <a:r>
              <a:rPr lang="zh-TW" altLang="en-US" sz="2300" dirty="0" smtClean="0">
                <a:solidFill>
                  <a:schemeClr val="tx1"/>
                </a:solidFill>
                <a:latin typeface="標楷體" pitchFamily="65" charset="-120"/>
                <a:ea typeface="標楷體" pitchFamily="65" charset="-120"/>
              </a:rPr>
              <a:t>而業務外包</a:t>
            </a:r>
            <a:endParaRPr lang="en-US" altLang="zh-TW" sz="2300" dirty="0" smtClean="0">
              <a:solidFill>
                <a:schemeClr val="tx1"/>
              </a:solidFill>
              <a:latin typeface="標楷體" pitchFamily="65" charset="-120"/>
              <a:ea typeface="標楷體" pitchFamily="65" charset="-120"/>
            </a:endParaRPr>
          </a:p>
          <a:p>
            <a:pPr eaLnBrk="1" hangingPunct="1">
              <a:lnSpc>
                <a:spcPct val="90000"/>
              </a:lnSpc>
              <a:buNone/>
              <a:defRPr/>
            </a:pPr>
            <a:r>
              <a:rPr lang="zh-TW" altLang="en-US" sz="2300" dirty="0" smtClean="0">
                <a:solidFill>
                  <a:schemeClr val="tx1"/>
                </a:solidFill>
                <a:latin typeface="標楷體" pitchFamily="65" charset="-120"/>
                <a:ea typeface="標楷體" pitchFamily="65" charset="-120"/>
              </a:rPr>
              <a:t>他國，吃虧的還是本國畢業生的就業權</a:t>
            </a:r>
            <a:r>
              <a:rPr lang="en-US" altLang="zh-TW" sz="2300" dirty="0" smtClean="0">
                <a:solidFill>
                  <a:schemeClr val="tx1"/>
                </a:solidFill>
                <a:latin typeface="標楷體" pitchFamily="65" charset="-120"/>
                <a:ea typeface="標楷體" pitchFamily="65" charset="-120"/>
              </a:rPr>
              <a:t>!</a:t>
            </a:r>
            <a:endParaRPr lang="zh-TW" altLang="en-US" sz="23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2300" dirty="0" smtClean="0">
                <a:solidFill>
                  <a:schemeClr val="tx1"/>
                </a:solidFill>
                <a:latin typeface="標楷體" pitchFamily="65" charset="-120"/>
                <a:ea typeface="標楷體" pitchFamily="65" charset="-120"/>
              </a:rPr>
              <a:t>台灣不要代工</a:t>
            </a:r>
            <a:r>
              <a:rPr lang="en-US" altLang="zh-TW" sz="2300" dirty="0" smtClean="0">
                <a:solidFill>
                  <a:schemeClr val="tx1"/>
                </a:solidFill>
                <a:latin typeface="標楷體" pitchFamily="65" charset="-120"/>
                <a:ea typeface="標楷體" pitchFamily="65" charset="-120"/>
              </a:rPr>
              <a:t>,</a:t>
            </a:r>
            <a:r>
              <a:rPr lang="zh-TW" altLang="en-US" sz="2300" dirty="0" smtClean="0">
                <a:solidFill>
                  <a:schemeClr val="tx1"/>
                </a:solidFill>
                <a:latin typeface="標楷體" pitchFamily="65" charset="-120"/>
                <a:ea typeface="標楷體" pitchFamily="65" charset="-120"/>
              </a:rPr>
              <a:t>不要埋頭拼命加班，不要處處省錢</a:t>
            </a:r>
            <a:r>
              <a:rPr lang="zh-TW" altLang="en-US" sz="2300" dirty="0" smtClean="0">
                <a:latin typeface="標楷體" pitchFamily="65" charset="-120"/>
                <a:ea typeface="標楷體" pitchFamily="65" charset="-120"/>
              </a:rPr>
              <a:t> </a:t>
            </a:r>
            <a:r>
              <a:rPr lang="en-US" altLang="zh-TW" sz="2300" dirty="0" smtClean="0">
                <a:solidFill>
                  <a:srgbClr val="FF0000"/>
                </a:solidFill>
                <a:latin typeface="標楷體" pitchFamily="65" charset="-120"/>
                <a:ea typeface="標楷體" pitchFamily="65" charset="-120"/>
              </a:rPr>
              <a:t>cost down</a:t>
            </a:r>
          </a:p>
          <a:p>
            <a:pPr eaLnBrk="1" hangingPunct="1">
              <a:lnSpc>
                <a:spcPct val="90000"/>
              </a:lnSpc>
              <a:buFont typeface="Wingdings" pitchFamily="2" charset="2"/>
              <a:buNone/>
              <a:defRPr/>
            </a:pPr>
            <a:r>
              <a:rPr lang="zh-TW" altLang="en-US" sz="2300" dirty="0" smtClean="0">
                <a:solidFill>
                  <a:schemeClr val="tx1"/>
                </a:solidFill>
                <a:latin typeface="標楷體" pitchFamily="65" charset="-120"/>
                <a:ea typeface="標楷體" pitchFamily="65" charset="-120"/>
              </a:rPr>
              <a:t>要投資升級 </a:t>
            </a:r>
            <a:r>
              <a:rPr lang="en-US" altLang="zh-TW" sz="2300" dirty="0" smtClean="0">
                <a:solidFill>
                  <a:srgbClr val="FF0000"/>
                </a:solidFill>
                <a:latin typeface="標楷體" pitchFamily="65" charset="-120"/>
                <a:ea typeface="標楷體" pitchFamily="65" charset="-120"/>
              </a:rPr>
              <a:t>cost up</a:t>
            </a:r>
            <a:r>
              <a:rPr lang="zh-TW" altLang="en-US" sz="2300" dirty="0" smtClean="0">
                <a:solidFill>
                  <a:srgbClr val="FF0000"/>
                </a:solidFill>
                <a:latin typeface="標楷體" pitchFamily="65" charset="-120"/>
                <a:ea typeface="標楷體" pitchFamily="65" charset="-120"/>
              </a:rPr>
              <a:t> </a:t>
            </a:r>
            <a:r>
              <a:rPr lang="en-US" altLang="zh-TW" sz="2300" dirty="0" smtClean="0">
                <a:solidFill>
                  <a:srgbClr val="FF0000"/>
                </a:solidFill>
                <a:latin typeface="標楷體" pitchFamily="65" charset="-120"/>
                <a:ea typeface="標楷體" pitchFamily="65" charset="-120"/>
              </a:rPr>
              <a:t>(</a:t>
            </a:r>
            <a:r>
              <a:rPr lang="zh-TW" altLang="en-US" sz="2300" dirty="0" smtClean="0">
                <a:solidFill>
                  <a:srgbClr val="FF0000"/>
                </a:solidFill>
                <a:latin typeface="標楷體" pitchFamily="65" charset="-120"/>
                <a:ea typeface="標楷體" pitchFamily="65" charset="-120"/>
              </a:rPr>
              <a:t>加薪 添設備</a:t>
            </a:r>
            <a:r>
              <a:rPr lang="en-US" altLang="zh-TW" sz="2300" dirty="0" smtClean="0">
                <a:solidFill>
                  <a:srgbClr val="FF0000"/>
                </a:solidFill>
                <a:latin typeface="標楷體" pitchFamily="65" charset="-120"/>
                <a:ea typeface="標楷體" pitchFamily="65" charset="-120"/>
              </a:rPr>
              <a:t>)</a:t>
            </a:r>
            <a:r>
              <a:rPr lang="en-US" altLang="zh-TW" sz="2300" dirty="0" smtClean="0">
                <a:latin typeface="標楷體" pitchFamily="65" charset="-120"/>
                <a:ea typeface="標楷體" pitchFamily="65" charset="-120"/>
              </a:rPr>
              <a:t>, </a:t>
            </a:r>
            <a:r>
              <a:rPr lang="en-US" altLang="zh-TW" sz="2300" dirty="0" smtClean="0">
                <a:solidFill>
                  <a:srgbClr val="FF0000"/>
                </a:solidFill>
                <a:latin typeface="標楷體" pitchFamily="65" charset="-120"/>
                <a:ea typeface="標楷體" pitchFamily="65" charset="-120"/>
              </a:rPr>
              <a:t>value up</a:t>
            </a:r>
            <a:r>
              <a:rPr lang="en-US" altLang="zh-TW" sz="2300" dirty="0" smtClean="0">
                <a:solidFill>
                  <a:schemeClr val="tx1"/>
                </a:solidFill>
                <a:latin typeface="標楷體" pitchFamily="65" charset="-120"/>
                <a:ea typeface="標楷體" pitchFamily="65" charset="-120"/>
              </a:rPr>
              <a:t>,</a:t>
            </a:r>
            <a:r>
              <a:rPr lang="zh-TW" altLang="en-US" sz="2300" dirty="0" smtClean="0">
                <a:solidFill>
                  <a:schemeClr val="tx1"/>
                </a:solidFill>
                <a:latin typeface="標楷體" pitchFamily="65" charset="-120"/>
                <a:ea typeface="標楷體" pitchFamily="65" charset="-120"/>
              </a:rPr>
              <a:t>要豪氣做時尚精品</a:t>
            </a:r>
            <a:endParaRPr lang="en-US" altLang="zh-TW" sz="2300" dirty="0" smtClean="0">
              <a:solidFill>
                <a:schemeClr val="tx1"/>
              </a:solidFill>
              <a:latin typeface="標楷體" pitchFamily="65" charset="-120"/>
              <a:ea typeface="標楷體" pitchFamily="65" charset="-120"/>
            </a:endParaRPr>
          </a:p>
          <a:p>
            <a:pPr eaLnBrk="1" hangingPunct="1">
              <a:lnSpc>
                <a:spcPct val="90000"/>
              </a:lnSpc>
              <a:buNone/>
              <a:defRPr/>
            </a:pPr>
            <a:r>
              <a:rPr lang="zh-TW" altLang="en-US" sz="2300" dirty="0" smtClean="0">
                <a:solidFill>
                  <a:schemeClr val="tx1"/>
                </a:solidFill>
                <a:latin typeface="標楷體" pitchFamily="65" charset="-120"/>
                <a:ea typeface="標楷體" pitchFamily="65" charset="-120"/>
              </a:rPr>
              <a:t>要敏捷工作不斷溝通，要心平氣和，慢活，慢食，深眠</a:t>
            </a:r>
            <a:endParaRPr lang="en-US" altLang="zh-TW" sz="23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endParaRPr lang="en-US" altLang="zh-TW" sz="2300" b="1" dirty="0" smtClean="0">
              <a:latin typeface="新細明體" pitchFamily="18" charset="-120"/>
            </a:endParaRPr>
          </a:p>
          <a:p>
            <a:pPr eaLnBrk="1" hangingPunct="1">
              <a:lnSpc>
                <a:spcPct val="90000"/>
              </a:lnSpc>
              <a:buFont typeface="Wingdings" pitchFamily="2" charset="2"/>
              <a:buNone/>
              <a:defRPr/>
            </a:pPr>
            <a:r>
              <a:rPr lang="en-US" altLang="zh-TW" sz="2300" b="1" dirty="0" smtClean="0">
                <a:solidFill>
                  <a:srgbClr val="FF0000"/>
                </a:solidFill>
                <a:latin typeface="新細明體" pitchFamily="18" charset="-120"/>
              </a:rPr>
              <a:t>          </a:t>
            </a:r>
            <a:r>
              <a:rPr lang="zh-TW" altLang="en-US" sz="2300" b="1" dirty="0">
                <a:solidFill>
                  <a:srgbClr val="FF0000"/>
                </a:solidFill>
                <a:latin typeface="新細明體" pitchFamily="18" charset="-120"/>
              </a:rPr>
              <a:t>加班</a:t>
            </a:r>
            <a:r>
              <a:rPr lang="en-US" altLang="zh-TW" sz="2300" b="1" dirty="0" err="1" smtClean="0">
                <a:solidFill>
                  <a:srgbClr val="FF0000"/>
                </a:solidFill>
                <a:latin typeface="新細明體" pitchFamily="18" charset="-120"/>
              </a:rPr>
              <a:t>文化</a:t>
            </a:r>
            <a:r>
              <a:rPr lang="en-US" altLang="zh-TW" sz="2300" b="1" dirty="0" smtClean="0">
                <a:solidFill>
                  <a:srgbClr val="FF0000"/>
                </a:solidFill>
                <a:latin typeface="新細明體" pitchFamily="18" charset="-120"/>
              </a:rPr>
              <a:t>           </a:t>
            </a:r>
            <a:r>
              <a:rPr lang="zh-TW" altLang="en-US" sz="2300" b="1" dirty="0" smtClean="0">
                <a:solidFill>
                  <a:srgbClr val="FF0000"/>
                </a:solidFill>
                <a:latin typeface="新細明體" pitchFamily="18" charset="-120"/>
              </a:rPr>
              <a:t>       </a:t>
            </a:r>
            <a:r>
              <a:rPr lang="en-US" altLang="zh-TW" sz="2300" b="1" dirty="0" smtClean="0">
                <a:solidFill>
                  <a:srgbClr val="FF0000"/>
                </a:solidFill>
                <a:latin typeface="新細明體" pitchFamily="18" charset="-120"/>
              </a:rPr>
              <a:t>要</a:t>
            </a:r>
            <a:r>
              <a:rPr lang="zh-TW" altLang="en-US" sz="2300" b="1" dirty="0" smtClean="0">
                <a:solidFill>
                  <a:srgbClr val="FF0000"/>
                </a:solidFill>
                <a:latin typeface="新細明體" pitchFamily="18" charset="-120"/>
              </a:rPr>
              <a:t>提升為</a:t>
            </a:r>
            <a:r>
              <a:rPr lang="en-US" altLang="zh-TW" sz="2300" b="1" dirty="0" smtClean="0">
                <a:solidFill>
                  <a:srgbClr val="FF0000"/>
                </a:solidFill>
                <a:latin typeface="新細明體" pitchFamily="18" charset="-120"/>
              </a:rPr>
              <a:t>                           </a:t>
            </a:r>
            <a:r>
              <a:rPr lang="zh-TW" altLang="en-US" sz="2300" b="1" dirty="0" smtClean="0">
                <a:solidFill>
                  <a:srgbClr val="FF0000"/>
                </a:solidFill>
                <a:latin typeface="新細明體" pitchFamily="18" charset="-120"/>
              </a:rPr>
              <a:t>敏捷</a:t>
            </a:r>
            <a:r>
              <a:rPr lang="en-US" altLang="zh-TW" sz="2300" b="1" dirty="0" err="1" smtClean="0">
                <a:solidFill>
                  <a:srgbClr val="FF0000"/>
                </a:solidFill>
                <a:latin typeface="新細明體" pitchFamily="18" charset="-120"/>
              </a:rPr>
              <a:t>文化</a:t>
            </a:r>
            <a:r>
              <a:rPr lang="en-US" altLang="zh-TW" sz="2300" b="1" dirty="0" smtClean="0">
                <a:solidFill>
                  <a:srgbClr val="FF0000"/>
                </a:solidFill>
                <a:latin typeface="新細明體" pitchFamily="18" charset="-120"/>
              </a:rPr>
              <a:t> </a:t>
            </a:r>
          </a:p>
          <a:p>
            <a:pPr algn="ctr" eaLnBrk="1" hangingPunct="1">
              <a:lnSpc>
                <a:spcPct val="90000"/>
              </a:lnSpc>
              <a:buFont typeface="Wingdings" pitchFamily="2" charset="2"/>
              <a:buNone/>
              <a:defRPr/>
            </a:pPr>
            <a:endParaRPr lang="en-US" altLang="zh-TW" sz="2300" b="1" dirty="0" smtClean="0">
              <a:solidFill>
                <a:srgbClr val="FF0000"/>
              </a:solidFill>
              <a:latin typeface="新細明體" pitchFamily="18" charset="-120"/>
            </a:endParaRPr>
          </a:p>
          <a:p>
            <a:pPr algn="ctr" eaLnBrk="1" hangingPunct="1">
              <a:lnSpc>
                <a:spcPct val="90000"/>
              </a:lnSpc>
              <a:buFont typeface="Wingdings" pitchFamily="2" charset="2"/>
              <a:buNone/>
              <a:defRPr/>
            </a:pPr>
            <a:endParaRPr lang="en-US" altLang="zh-TW" sz="2300" b="1" dirty="0" smtClean="0">
              <a:solidFill>
                <a:srgbClr val="FF0000"/>
              </a:solidFill>
              <a:latin typeface="新細明體" pitchFamily="18" charset="-120"/>
            </a:endParaRPr>
          </a:p>
          <a:p>
            <a:pPr eaLnBrk="1" hangingPunct="1">
              <a:lnSpc>
                <a:spcPct val="90000"/>
              </a:lnSpc>
              <a:buFont typeface="Wingdings" pitchFamily="2" charset="2"/>
              <a:buNone/>
              <a:defRPr/>
            </a:pPr>
            <a:endParaRPr lang="en-US" altLang="zh-TW" sz="2300" b="1" dirty="0" smtClean="0">
              <a:latin typeface="新細明體" pitchFamily="18" charset="-120"/>
            </a:endParaRPr>
          </a:p>
          <a:p>
            <a:pPr eaLnBrk="1" hangingPunct="1">
              <a:lnSpc>
                <a:spcPct val="90000"/>
              </a:lnSpc>
              <a:buFont typeface="Wingdings" pitchFamily="2" charset="2"/>
              <a:buNone/>
              <a:defRPr/>
            </a:pPr>
            <a:endParaRPr lang="en-US" altLang="zh-TW" sz="2300" b="1" dirty="0" smtClean="0">
              <a:latin typeface="新細明體" pitchFamily="18" charset="-120"/>
            </a:endParaRPr>
          </a:p>
          <a:p>
            <a:pPr eaLnBrk="1" hangingPunct="1">
              <a:lnSpc>
                <a:spcPct val="90000"/>
              </a:lnSpc>
              <a:buFont typeface="Wingdings" pitchFamily="2" charset="2"/>
              <a:buNone/>
              <a:defRPr/>
            </a:pPr>
            <a:endParaRPr lang="en-US" altLang="zh-TW" sz="2300" b="1" dirty="0" smtClean="0">
              <a:latin typeface="新細明體" pitchFamily="18" charset="-120"/>
            </a:endParaRPr>
          </a:p>
          <a:p>
            <a:pPr eaLnBrk="1" hangingPunct="1">
              <a:lnSpc>
                <a:spcPct val="90000"/>
              </a:lnSpc>
              <a:buFont typeface="Wingdings" pitchFamily="2" charset="2"/>
              <a:buNone/>
              <a:defRPr/>
            </a:pPr>
            <a:endParaRPr lang="en-US" altLang="zh-TW" sz="2300" b="1" dirty="0" smtClean="0">
              <a:latin typeface="新細明體" pitchFamily="18" charset="-120"/>
            </a:endParaRPr>
          </a:p>
          <a:p>
            <a:pPr eaLnBrk="1" hangingPunct="1">
              <a:lnSpc>
                <a:spcPct val="90000"/>
              </a:lnSpc>
              <a:buFont typeface="Wingdings" pitchFamily="2" charset="2"/>
              <a:buNone/>
              <a:defRPr/>
            </a:pPr>
            <a:endParaRPr lang="en-US" altLang="zh-TW" sz="2300" b="1" dirty="0" smtClean="0">
              <a:latin typeface="新細明體" pitchFamily="18" charset="-120"/>
            </a:endParaRPr>
          </a:p>
        </p:txBody>
      </p:sp>
      <p:sp>
        <p:nvSpPr>
          <p:cNvPr id="4" name="投影片編號版面配置區 3"/>
          <p:cNvSpPr>
            <a:spLocks noGrp="1"/>
          </p:cNvSpPr>
          <p:nvPr>
            <p:ph type="sldNum" sz="quarter" idx="12"/>
          </p:nvPr>
        </p:nvSpPr>
        <p:spPr/>
        <p:txBody>
          <a:bodyPr/>
          <a:lstStyle/>
          <a:p>
            <a:pPr>
              <a:defRPr/>
            </a:pPr>
            <a:fld id="{FAF36A99-37B4-48E9-B3E3-B636276FED61}" type="slidenum">
              <a:rPr lang="zh-TW" altLang="en-US" smtClean="0"/>
              <a:pPr>
                <a:defRPr/>
              </a:pPr>
              <a:t>58</a:t>
            </a:fld>
            <a:endParaRPr lang="en-US" altLang="zh-TW" dirty="0"/>
          </a:p>
        </p:txBody>
      </p:sp>
      <p:pic>
        <p:nvPicPr>
          <p:cNvPr id="61445" name="Picture 6" descr="http://www.emaginacion.com.ar/cym/images/cartoon3-1.gif"/>
          <p:cNvPicPr>
            <a:picLocks noChangeAspect="1" noChangeArrowheads="1"/>
          </p:cNvPicPr>
          <p:nvPr/>
        </p:nvPicPr>
        <p:blipFill>
          <a:blip r:embed="rId3" cstate="print"/>
          <a:srcRect/>
          <a:stretch>
            <a:fillRect/>
          </a:stretch>
        </p:blipFill>
        <p:spPr bwMode="auto">
          <a:xfrm>
            <a:off x="762000" y="4365626"/>
            <a:ext cx="3524251" cy="2087563"/>
          </a:xfrm>
          <a:prstGeom prst="rect">
            <a:avLst/>
          </a:prstGeom>
          <a:noFill/>
          <a:ln w="9525">
            <a:noFill/>
            <a:miter lim="800000"/>
            <a:headEnd/>
            <a:tailEnd/>
          </a:ln>
        </p:spPr>
      </p:pic>
      <p:pic>
        <p:nvPicPr>
          <p:cNvPr id="61446" name="Picture 8" descr="http://two.leasingnews.org/Cartoon_Bank/Alarmist.jpg"/>
          <p:cNvPicPr>
            <a:picLocks noChangeAspect="1" noChangeArrowheads="1"/>
          </p:cNvPicPr>
          <p:nvPr/>
        </p:nvPicPr>
        <p:blipFill>
          <a:blip r:embed="rId4" cstate="print"/>
          <a:srcRect/>
          <a:stretch>
            <a:fillRect/>
          </a:stretch>
        </p:blipFill>
        <p:spPr bwMode="auto">
          <a:xfrm>
            <a:off x="6381751" y="4581526"/>
            <a:ext cx="3058583" cy="1871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C0FBC92-D5E2-4958-AB70-5388CD015693}" type="slidenum">
              <a:rPr lang="zh-TW" altLang="en-US" smtClean="0">
                <a:solidFill>
                  <a:schemeClr val="tx1"/>
                </a:solidFill>
              </a:rPr>
              <a:pPr>
                <a:defRPr/>
              </a:pPr>
              <a:t>59</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兩家軟體公司的省思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09530"/>
            <a:ext cx="8534400" cy="3803374"/>
          </a:xfrm>
          <a:prstGeom prst="rect">
            <a:avLst/>
          </a:prstGeom>
        </p:spPr>
        <p:txBody>
          <a:bodyPr>
            <a:normAutofit/>
          </a:bodyPr>
          <a:lstStyle/>
          <a:p>
            <a:pPr>
              <a:buFont typeface="Wingdings" pitchFamily="2" charset="2"/>
              <a:buNone/>
              <a:defRPr/>
            </a:pPr>
            <a:r>
              <a:rPr lang="en-US" altLang="zh-TW" dirty="0" smtClean="0">
                <a:solidFill>
                  <a:schemeClr val="tx1"/>
                </a:solidFill>
              </a:rPr>
              <a:t>Slow, but Firm - </a:t>
            </a:r>
            <a:r>
              <a:rPr lang="zh-TW" altLang="en-US" dirty="0" smtClean="0">
                <a:solidFill>
                  <a:schemeClr val="tx1"/>
                </a:solidFill>
                <a:latin typeface="標楷體" pitchFamily="65" charset="-120"/>
                <a:ea typeface="標楷體" pitchFamily="65" charset="-120"/>
              </a:rPr>
              <a:t>要徐緩而確實地工作</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徐緩</a:t>
            </a:r>
            <a:r>
              <a:rPr lang="en-US" altLang="zh-TW" dirty="0" smtClean="0">
                <a:solidFill>
                  <a:schemeClr val="tx1"/>
                </a:solidFill>
                <a:latin typeface="標楷體" pitchFamily="65" charset="-120"/>
                <a:ea typeface="標楷體" pitchFamily="65" charset="-120"/>
              </a:rPr>
              <a:t>(slow)</a:t>
            </a:r>
            <a:r>
              <a:rPr lang="zh-TW" altLang="en-US" dirty="0" smtClean="0">
                <a:solidFill>
                  <a:schemeClr val="tx1"/>
                </a:solidFill>
                <a:latin typeface="標楷體" pitchFamily="65" charset="-120"/>
                <a:ea typeface="標楷體" pitchFamily="65" charset="-120"/>
              </a:rPr>
              <a:t>使心沉靜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則工作平順確實</a:t>
            </a:r>
            <a:r>
              <a:rPr lang="en-US" altLang="zh-TW" dirty="0" smtClean="0">
                <a:solidFill>
                  <a:schemeClr val="tx1"/>
                </a:solidFill>
                <a:latin typeface="標楷體" pitchFamily="65" charset="-120"/>
                <a:ea typeface="標楷體" pitchFamily="65" charset="-120"/>
              </a:rPr>
              <a:t>(firm)</a:t>
            </a:r>
          </a:p>
          <a:p>
            <a:pPr>
              <a:buFont typeface="Wingdings" pitchFamily="2" charset="2"/>
              <a:buNone/>
              <a:defRPr/>
            </a:pPr>
            <a:r>
              <a:rPr lang="zh-TW" altLang="en-US" dirty="0" smtClean="0">
                <a:solidFill>
                  <a:schemeClr val="tx1"/>
                </a:solidFill>
                <a:latin typeface="標楷體" pitchFamily="65" charset="-120"/>
                <a:ea typeface="標楷體" pitchFamily="65" charset="-120"/>
              </a:rPr>
              <a:t>沒有失誤</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沒有</a:t>
            </a:r>
            <a:r>
              <a:rPr lang="en-US" altLang="zh-TW" dirty="0" smtClean="0">
                <a:solidFill>
                  <a:schemeClr val="tx1"/>
                </a:solidFill>
                <a:latin typeface="標楷體" pitchFamily="65" charset="-120"/>
                <a:ea typeface="標楷體" pitchFamily="65" charset="-120"/>
              </a:rPr>
              <a:t>Bugs,</a:t>
            </a:r>
            <a:r>
              <a:rPr lang="zh-TW" altLang="en-US" dirty="0" smtClean="0">
                <a:solidFill>
                  <a:schemeClr val="tx1"/>
                </a:solidFill>
                <a:latin typeface="標楷體" pitchFamily="65" charset="-120"/>
                <a:ea typeface="標楷體" pitchFamily="65" charset="-120"/>
              </a:rPr>
              <a:t>沒有拼命</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沒有加班</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每天快樂工作</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每晚安然沉睡</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工作生活態度  要精準 怡然 快樂 不要粗躁 拼命 壓抑</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smtClean="0">
                <a:solidFill>
                  <a:schemeClr val="tx1"/>
                </a:solidFill>
                <a:latin typeface="標楷體" pitchFamily="65" charset="-120"/>
                <a:ea typeface="標楷體" pitchFamily="65" charset="-120"/>
              </a:rPr>
              <a:t>看工作表現  不看工作時數</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sz="6000" dirty="0" smtClean="0">
                <a:solidFill>
                  <a:schemeClr val="tx1"/>
                </a:solidFill>
                <a:latin typeface="標楷體" pitchFamily="65" charset="-120"/>
                <a:ea typeface="標楷體" pitchFamily="65" charset="-120"/>
              </a:rPr>
              <a:t>不知不覺中精品呈現了</a:t>
            </a:r>
            <a:r>
              <a:rPr lang="en-US" altLang="zh-TW" sz="6000" dirty="0" smtClean="0">
                <a:solidFill>
                  <a:schemeClr val="tx1"/>
                </a:solidFill>
                <a:latin typeface="標楷體" pitchFamily="65" charset="-120"/>
                <a:ea typeface="標楷體" pitchFamily="65" charset="-120"/>
              </a:rPr>
              <a:t>!</a:t>
            </a:r>
          </a:p>
        </p:txBody>
      </p:sp>
    </p:spTree>
    <p:extLst>
      <p:ext uri="{BB962C8B-B14F-4D97-AF65-F5344CB8AC3E}">
        <p14:creationId xmlns:p14="http://schemas.microsoft.com/office/powerpoint/2010/main" val="2154121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642533"/>
            <a:ext cx="10972800" cy="4580467"/>
          </a:xfrm>
        </p:spPr>
        <p:txBody>
          <a:bodyPr>
            <a:noAutofit/>
          </a:bodyPr>
          <a:lstStyle/>
          <a:p>
            <a:pPr marL="0" indent="0">
              <a:buNone/>
            </a:pPr>
            <a:r>
              <a:rPr lang="zh-TW" altLang="en-US" sz="3600" b="1" dirty="0" smtClean="0">
                <a:latin typeface="標楷體" pitchFamily="65" charset="-120"/>
                <a:ea typeface="標楷體" pitchFamily="65" charset="-120"/>
              </a:rPr>
              <a:t>資策會 </a:t>
            </a:r>
            <a:r>
              <a:rPr lang="en-US" altLang="zh-TW" sz="3600" b="1" dirty="0" err="1" smtClean="0">
                <a:latin typeface="標楷體" pitchFamily="65" charset="-120"/>
                <a:ea typeface="標楷體" pitchFamily="65" charset="-120"/>
              </a:rPr>
              <a:t>TibaMe</a:t>
            </a:r>
            <a:r>
              <a:rPr lang="en-US" altLang="zh-TW" sz="3600" b="1" dirty="0" smtClean="0">
                <a:latin typeface="標楷體" pitchFamily="65" charset="-120"/>
                <a:ea typeface="標楷體" pitchFamily="65" charset="-120"/>
              </a:rPr>
              <a:t> </a:t>
            </a:r>
            <a:r>
              <a:rPr lang="zh-TW" altLang="en-US" sz="3600" b="1" dirty="0" smtClean="0">
                <a:latin typeface="標楷體" pitchFamily="65" charset="-120"/>
                <a:ea typeface="標楷體" pitchFamily="65" charset="-120"/>
              </a:rPr>
              <a:t>學習網 </a:t>
            </a:r>
            <a:r>
              <a:rPr lang="zh-TW" altLang="en-US" sz="3600" b="1" dirty="0">
                <a:latin typeface="標楷體" pitchFamily="65" charset="-120"/>
                <a:ea typeface="標楷體" pitchFamily="65" charset="-120"/>
              </a:rPr>
              <a:t>列本課程為</a:t>
            </a:r>
            <a:r>
              <a:rPr lang="zh-TW" altLang="en-US" sz="3600" b="1" dirty="0" smtClean="0">
                <a:latin typeface="標楷體" pitchFamily="65" charset="-120"/>
                <a:ea typeface="標楷體" pitchFamily="65" charset="-120"/>
              </a:rPr>
              <a:t>軟體工程</a:t>
            </a:r>
            <a:r>
              <a:rPr lang="zh-TW" altLang="en-US" sz="3600" b="1" dirty="0">
                <a:latin typeface="標楷體" pitchFamily="65" charset="-120"/>
                <a:ea typeface="標楷體" pitchFamily="65" charset="-120"/>
              </a:rPr>
              <a:t>磨課師教材</a:t>
            </a:r>
            <a:r>
              <a:rPr lang="zh-TW" altLang="en-US" sz="3600" b="1" dirty="0" smtClean="0">
                <a:latin typeface="標楷體" pitchFamily="65" charset="-120"/>
                <a:ea typeface="標楷體" pitchFamily="65" charset="-120"/>
              </a:rPr>
              <a:t> 共有三部分 </a:t>
            </a:r>
            <a:r>
              <a:rPr lang="en-US" altLang="zh-TW" sz="3600" b="1" dirty="0" smtClean="0">
                <a:latin typeface="標楷體" pitchFamily="65" charset="-120"/>
                <a:ea typeface="標楷體" pitchFamily="65" charset="-120"/>
              </a:rPr>
              <a:t>(</a:t>
            </a:r>
            <a:r>
              <a:rPr lang="zh-TW" altLang="en-US" sz="3600" b="1" dirty="0" smtClean="0">
                <a:latin typeface="標楷體" pitchFamily="65" charset="-120"/>
                <a:ea typeface="標楷體" pitchFamily="65" charset="-120"/>
              </a:rPr>
              <a:t>總價 </a:t>
            </a:r>
            <a:r>
              <a:rPr lang="en-US" altLang="zh-TW" sz="3600" b="1" dirty="0" smtClean="0">
                <a:latin typeface="標楷體" pitchFamily="65" charset="-120"/>
                <a:ea typeface="標楷體" pitchFamily="65" charset="-120"/>
              </a:rPr>
              <a:t>NT 590):</a:t>
            </a:r>
          </a:p>
          <a:p>
            <a:pPr marL="0" indent="0">
              <a:buNone/>
            </a:pPr>
            <a:r>
              <a:rPr lang="zh-TW" altLang="en-US" sz="3600" b="1" dirty="0" smtClean="0">
                <a:latin typeface="標楷體" pitchFamily="65" charset="-120"/>
                <a:ea typeface="標楷體" pitchFamily="65" charset="-120"/>
              </a:rPr>
              <a:t>    </a:t>
            </a:r>
            <a:r>
              <a:rPr lang="en-US" altLang="zh-TW" sz="3600" b="1" dirty="0" smtClean="0">
                <a:latin typeface="標楷體" pitchFamily="65" charset="-120"/>
                <a:ea typeface="標楷體" pitchFamily="65" charset="-120"/>
              </a:rPr>
              <a:t>1. SE001 </a:t>
            </a:r>
            <a:r>
              <a:rPr lang="zh-TW" altLang="en-US" sz="3600" b="1" dirty="0" smtClean="0">
                <a:latin typeface="標楷體" pitchFamily="65" charset="-120"/>
                <a:ea typeface="標楷體" pitchFamily="65" charset="-120"/>
              </a:rPr>
              <a:t>重視溝通的敏捷新文化  </a:t>
            </a:r>
            <a:endParaRPr lang="en-US" altLang="zh-TW" sz="3600" b="1" dirty="0" smtClean="0">
              <a:latin typeface="標楷體" pitchFamily="65" charset="-120"/>
              <a:ea typeface="標楷體" pitchFamily="65" charset="-120"/>
            </a:endParaRPr>
          </a:p>
          <a:p>
            <a:pPr marL="0" indent="0">
              <a:buNone/>
            </a:pPr>
            <a:r>
              <a:rPr lang="zh-TW" altLang="en-US" sz="3600" b="1" dirty="0" smtClean="0">
                <a:latin typeface="標楷體" pitchFamily="65" charset="-120"/>
                <a:ea typeface="標楷體" pitchFamily="65" charset="-120"/>
              </a:rPr>
              <a:t>    </a:t>
            </a:r>
            <a:r>
              <a:rPr lang="en-US" altLang="zh-TW" sz="3600" b="1" dirty="0" smtClean="0">
                <a:latin typeface="標楷體" pitchFamily="65" charset="-120"/>
                <a:ea typeface="標楷體" pitchFamily="65" charset="-120"/>
              </a:rPr>
              <a:t>2. SE002 </a:t>
            </a:r>
            <a:r>
              <a:rPr lang="zh-TW" altLang="en-US" sz="3600" b="1" dirty="0" smtClean="0">
                <a:latin typeface="標楷體" pitchFamily="65" charset="-120"/>
                <a:ea typeface="標楷體" pitchFamily="65" charset="-120"/>
              </a:rPr>
              <a:t>由溝通來帶動敏捷開發 </a:t>
            </a:r>
            <a:endParaRPr lang="en-US" altLang="zh-TW" sz="3600" b="1" dirty="0" smtClean="0">
              <a:latin typeface="標楷體" pitchFamily="65" charset="-120"/>
              <a:ea typeface="標楷體" pitchFamily="65" charset="-120"/>
            </a:endParaRPr>
          </a:p>
          <a:p>
            <a:pPr marL="0" indent="0">
              <a:buNone/>
            </a:pPr>
            <a:r>
              <a:rPr lang="zh-TW" altLang="en-US" sz="3600" b="1" dirty="0" smtClean="0">
                <a:latin typeface="標楷體" pitchFamily="65" charset="-120"/>
                <a:ea typeface="標楷體" pitchFamily="65" charset="-120"/>
              </a:rPr>
              <a:t>    </a:t>
            </a:r>
            <a:r>
              <a:rPr lang="en-US" altLang="zh-TW" sz="3600" b="1" dirty="0" smtClean="0">
                <a:latin typeface="標楷體" pitchFamily="65" charset="-120"/>
                <a:ea typeface="標楷體" pitchFamily="65" charset="-120"/>
              </a:rPr>
              <a:t>3. SE003 </a:t>
            </a:r>
            <a:r>
              <a:rPr lang="en-US" altLang="zh-TW" sz="3600" b="1" dirty="0" err="1" smtClean="0">
                <a:latin typeface="標楷體" pitchFamily="65" charset="-120"/>
                <a:ea typeface="標楷體" pitchFamily="65" charset="-120"/>
              </a:rPr>
              <a:t>myAgile</a:t>
            </a:r>
            <a:r>
              <a:rPr lang="en-US" altLang="zh-TW" sz="3600" b="1" dirty="0" smtClean="0">
                <a:latin typeface="標楷體" pitchFamily="65" charset="-120"/>
                <a:ea typeface="標楷體" pitchFamily="65" charset="-120"/>
              </a:rPr>
              <a:t> </a:t>
            </a:r>
            <a:r>
              <a:rPr lang="zh-TW" altLang="en-US" sz="3600" b="1" dirty="0" smtClean="0">
                <a:latin typeface="標楷體" pitchFamily="65" charset="-120"/>
                <a:ea typeface="標楷體" pitchFamily="65" charset="-120"/>
              </a:rPr>
              <a:t>敏捷</a:t>
            </a:r>
            <a:r>
              <a:rPr lang="zh-TW" altLang="en-US" sz="3600" b="1" dirty="0">
                <a:latin typeface="標楷體" pitchFamily="65" charset="-120"/>
                <a:ea typeface="標楷體" pitchFamily="65" charset="-120"/>
              </a:rPr>
              <a:t>方法</a:t>
            </a:r>
            <a:r>
              <a:rPr lang="zh-TW" altLang="en-US" sz="3600" b="1" dirty="0" smtClean="0">
                <a:latin typeface="標楷體" pitchFamily="65" charset="-120"/>
                <a:ea typeface="標楷體" pitchFamily="65" charset="-120"/>
              </a:rPr>
              <a:t>     </a:t>
            </a:r>
            <a:endParaRPr lang="en-US" altLang="zh-TW" sz="3600" b="1" dirty="0">
              <a:latin typeface="標楷體" pitchFamily="65" charset="-120"/>
              <a:ea typeface="標楷體" pitchFamily="65" charset="-120"/>
            </a:endParaRPr>
          </a:p>
          <a:p>
            <a:pPr marL="0" indent="0">
              <a:buNone/>
            </a:pPr>
            <a:endParaRPr lang="en-US" altLang="zh-TW" sz="3600" b="1" dirty="0" smtClean="0">
              <a:latin typeface="標楷體" pitchFamily="65" charset="-120"/>
              <a:ea typeface="標楷體" pitchFamily="65" charset="-120"/>
            </a:endParaRPr>
          </a:p>
          <a:p>
            <a:pPr marL="0" indent="0">
              <a:buNone/>
            </a:pPr>
            <a:r>
              <a:rPr lang="zh-TW" altLang="en-US" sz="3600" b="1" dirty="0" smtClean="0">
                <a:latin typeface="標楷體" pitchFamily="65" charset="-120"/>
                <a:ea typeface="標楷體" pitchFamily="65" charset="-120"/>
              </a:rPr>
              <a:t>修課同學如想反復研讀 請自行上網選購</a:t>
            </a:r>
            <a:endParaRPr lang="en-US" altLang="zh-TW" sz="3600" b="1" dirty="0" smtClean="0">
              <a:latin typeface="標楷體" pitchFamily="65" charset="-120"/>
              <a:ea typeface="標楷體" pitchFamily="65" charset="-120"/>
            </a:endParaRPr>
          </a:p>
          <a:p>
            <a:pPr marL="0" indent="0">
              <a:buNone/>
            </a:pPr>
            <a:endParaRPr lang="en-US" altLang="zh-TW" sz="3600" dirty="0"/>
          </a:p>
          <a:p>
            <a:pPr marL="0" indent="0">
              <a:buNone/>
            </a:pPr>
            <a:endParaRPr lang="zh-TW" altLang="en-US" sz="3600" dirty="0"/>
          </a:p>
        </p:txBody>
      </p:sp>
      <p:sp>
        <p:nvSpPr>
          <p:cNvPr id="3" name="標題 2"/>
          <p:cNvSpPr>
            <a:spLocks noGrp="1"/>
          </p:cNvSpPr>
          <p:nvPr>
            <p:ph type="title"/>
          </p:nvPr>
        </p:nvSpPr>
        <p:spPr/>
        <p:txBody>
          <a:bodyPr/>
          <a:lstStyle/>
          <a:p>
            <a:r>
              <a:rPr lang="zh-TW" altLang="en-US" dirty="0">
                <a:solidFill>
                  <a:schemeClr val="tx1"/>
                </a:solidFill>
                <a:latin typeface="細明體" pitchFamily="49" charset="-120"/>
                <a:ea typeface="細明體" pitchFamily="49" charset="-120"/>
              </a:rPr>
              <a:t>使用</a:t>
            </a:r>
            <a:r>
              <a:rPr lang="zh-TW" altLang="en-US" dirty="0" smtClean="0">
                <a:solidFill>
                  <a:schemeClr val="tx1"/>
                </a:solidFill>
                <a:latin typeface="細明體" pitchFamily="49" charset="-120"/>
                <a:ea typeface="細明體" pitchFamily="49" charset="-120"/>
              </a:rPr>
              <a:t>課本</a:t>
            </a:r>
            <a:endParaRPr lang="zh-TW" altLang="en-US" dirty="0"/>
          </a:p>
        </p:txBody>
      </p:sp>
    </p:spTree>
    <p:extLst>
      <p:ext uri="{BB962C8B-B14F-4D97-AF65-F5344CB8AC3E}">
        <p14:creationId xmlns:p14="http://schemas.microsoft.com/office/powerpoint/2010/main" val="1487577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943C0854-6348-49FE-B4F9-8BF98993A9D7}" type="slidenum">
              <a:rPr lang="zh-TW" altLang="en-US" smtClean="0">
                <a:solidFill>
                  <a:schemeClr val="tx1"/>
                </a:solidFill>
              </a:rPr>
              <a:pPr>
                <a:defRPr/>
              </a:pPr>
              <a:t>60</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軟體公司的省思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96278"/>
            <a:ext cx="8534400" cy="4068418"/>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假設有 </a:t>
            </a:r>
            <a:r>
              <a:rPr lang="en-US" altLang="zh-TW" dirty="0" smtClean="0">
                <a:solidFill>
                  <a:schemeClr val="tx1"/>
                </a:solidFill>
                <a:latin typeface="標楷體" pitchFamily="65" charset="-120"/>
                <a:ea typeface="標楷體" pitchFamily="65" charset="-120"/>
              </a:rPr>
              <a:t>A,B </a:t>
            </a:r>
            <a:r>
              <a:rPr lang="zh-TW" altLang="en-US" dirty="0" smtClean="0">
                <a:solidFill>
                  <a:schemeClr val="tx1"/>
                </a:solidFill>
                <a:latin typeface="標楷體" pitchFamily="65" charset="-120"/>
                <a:ea typeface="標楷體" pitchFamily="65" charset="-120"/>
              </a:rPr>
              <a:t>兩家軟體公司</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A</a:t>
            </a:r>
            <a:r>
              <a:rPr lang="zh-TW" altLang="en-US" dirty="0" smtClean="0">
                <a:solidFill>
                  <a:schemeClr val="tx1"/>
                </a:solidFill>
                <a:latin typeface="標楷體" pitchFamily="65" charset="-120"/>
                <a:ea typeface="標楷體" pitchFamily="65" charset="-120"/>
              </a:rPr>
              <a:t> 公司員工制服整齊 各人埋頭苦幹 一片寂然無聲 管理報表齊備 工作緊張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B</a:t>
            </a:r>
            <a:r>
              <a:rPr lang="zh-TW" altLang="en-US" dirty="0" smtClean="0">
                <a:solidFill>
                  <a:schemeClr val="tx1"/>
                </a:solidFill>
                <a:latin typeface="標楷體" pitchFamily="65" charset="-120"/>
                <a:ea typeface="標楷體" pitchFamily="65" charset="-120"/>
              </a:rPr>
              <a:t> 公司員工穿著隨意 大家不斷討論工作 隨時有哄堂大笑  沒什麼管理報表 用白板溝通進度 工作從容</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請問何公司有品質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答案可能是</a:t>
            </a:r>
            <a:r>
              <a:rPr lang="en-US" altLang="zh-TW" dirty="0" smtClean="0">
                <a:solidFill>
                  <a:schemeClr val="tx1"/>
                </a:solidFill>
                <a:latin typeface="標楷體" pitchFamily="65" charset="-120"/>
                <a:ea typeface="標楷體" pitchFamily="65" charset="-120"/>
              </a:rPr>
              <a:t>B </a:t>
            </a:r>
            <a:r>
              <a:rPr lang="zh-TW" altLang="en-US" dirty="0" smtClean="0">
                <a:solidFill>
                  <a:schemeClr val="tx1"/>
                </a:solidFill>
                <a:latin typeface="標楷體" pitchFamily="65" charset="-120"/>
                <a:ea typeface="標楷體" pitchFamily="65" charset="-120"/>
              </a:rPr>
              <a:t>但不可能是</a:t>
            </a:r>
            <a:r>
              <a:rPr lang="en-US" altLang="zh-TW" dirty="0" smtClean="0">
                <a:solidFill>
                  <a:schemeClr val="tx1"/>
                </a:solidFill>
                <a:latin typeface="標楷體" pitchFamily="65" charset="-120"/>
                <a:ea typeface="標楷體" pitchFamily="65" charset="-120"/>
              </a:rPr>
              <a:t>A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因</a:t>
            </a:r>
            <a:r>
              <a:rPr lang="en-US" altLang="zh-TW" dirty="0" smtClean="0">
                <a:solidFill>
                  <a:schemeClr val="tx1"/>
                </a:solidFill>
                <a:latin typeface="標楷體" pitchFamily="65" charset="-120"/>
                <a:ea typeface="標楷體" pitchFamily="65" charset="-120"/>
              </a:rPr>
              <a:t>A</a:t>
            </a:r>
            <a:r>
              <a:rPr lang="zh-TW" altLang="en-US" dirty="0" smtClean="0">
                <a:solidFill>
                  <a:schemeClr val="tx1"/>
                </a:solidFill>
                <a:latin typeface="標楷體" pitchFamily="65" charset="-120"/>
                <a:ea typeface="標楷體" pitchFamily="65" charset="-120"/>
              </a:rPr>
              <a:t>公司缺軟體公司核心要素 </a:t>
            </a:r>
            <a:r>
              <a:rPr lang="en-US" altLang="zh-TW" dirty="0" smtClean="0">
                <a:solidFill>
                  <a:schemeClr val="tx1"/>
                </a:solidFill>
                <a:latin typeface="標楷體" pitchFamily="65" charset="-120"/>
                <a:ea typeface="標楷體" pitchFamily="65" charset="-120"/>
              </a:rPr>
              <a:t>- </a:t>
            </a:r>
            <a:r>
              <a:rPr lang="zh-TW" altLang="en-US" sz="4800" dirty="0" smtClean="0">
                <a:solidFill>
                  <a:schemeClr val="tx1"/>
                </a:solidFill>
                <a:latin typeface="微軟正黑體" pitchFamily="34" charset="-120"/>
                <a:ea typeface="微軟正黑體" pitchFamily="34" charset="-120"/>
              </a:rPr>
              <a:t>溝通</a:t>
            </a:r>
            <a:endParaRPr lang="en-US" altLang="zh-TW" sz="4800" dirty="0" smtClean="0">
              <a:solidFill>
                <a:schemeClr val="tx1"/>
              </a:solidFill>
              <a:latin typeface="微軟正黑體" pitchFamily="34" charset="-120"/>
              <a:ea typeface="微軟正黑體" pitchFamily="34" charset="-120"/>
            </a:endParaRPr>
          </a:p>
          <a:p>
            <a:pPr>
              <a:buFont typeface="Wingdings" pitchFamily="2" charset="2"/>
              <a:buNone/>
              <a:defRPr/>
            </a:pPr>
            <a:endParaRPr lang="en-US" altLang="zh-TW" dirty="0" smtClean="0">
              <a:solidFill>
                <a:schemeClr val="tx1"/>
              </a:solidFill>
            </a:endParaRPr>
          </a:p>
          <a:p>
            <a:pPr>
              <a:buFont typeface="Wingdings" pitchFamily="2" charset="2"/>
              <a:buNone/>
              <a:defRPr/>
            </a:pPr>
            <a:endParaRPr lang="en-US" altLang="zh-TW" dirty="0" smtClean="0">
              <a:solidFill>
                <a:schemeClr val="tx1"/>
              </a:solidFill>
            </a:endParaRPr>
          </a:p>
          <a:p>
            <a:pPr>
              <a:buFont typeface="Wingdings" pitchFamily="2" charset="2"/>
              <a:buNone/>
              <a:defRPr/>
            </a:pPr>
            <a:endParaRPr lang="en-US" altLang="zh-TW" dirty="0" smtClean="0">
              <a:solidFill>
                <a:schemeClr val="tx1"/>
              </a:solidFill>
            </a:endParaRPr>
          </a:p>
        </p:txBody>
      </p:sp>
    </p:spTree>
    <p:extLst>
      <p:ext uri="{BB962C8B-B14F-4D97-AF65-F5344CB8AC3E}">
        <p14:creationId xmlns:p14="http://schemas.microsoft.com/office/powerpoint/2010/main" val="19555492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086D579-4E4A-402C-943B-780633FC140D}" type="slidenum">
              <a:rPr lang="zh-TW" altLang="en-US" smtClean="0">
                <a:solidFill>
                  <a:schemeClr val="tx1"/>
                </a:solidFill>
              </a:rPr>
              <a:pPr>
                <a:defRPr/>
              </a:pPr>
              <a:t>61</a:t>
            </a:fld>
            <a:endParaRPr lang="en-US" altLang="zh-TW">
              <a:solidFill>
                <a:schemeClr val="tx1"/>
              </a:solidFill>
            </a:endParaRPr>
          </a:p>
        </p:txBody>
      </p:sp>
      <p:sp>
        <p:nvSpPr>
          <p:cNvPr id="2" name="標題 1"/>
          <p:cNvSpPr>
            <a:spLocks noGrp="1"/>
          </p:cNvSpPr>
          <p:nvPr>
            <p:ph type="title"/>
          </p:nvPr>
        </p:nvSpPr>
        <p:spPr>
          <a:xfrm>
            <a:off x="609600" y="277814"/>
            <a:ext cx="10972800" cy="1279525"/>
          </a:xfrm>
        </p:spPr>
        <p:txBody>
          <a:bodyPr/>
          <a:lstStyle/>
          <a:p>
            <a:pPr>
              <a:defRPr/>
            </a:pPr>
            <a:r>
              <a:rPr lang="en-US" altLang="zh-TW" b="1" dirty="0" smtClean="0">
                <a:solidFill>
                  <a:schemeClr val="tx1"/>
                </a:solidFill>
              </a:rPr>
              <a:t>IKEA Office </a:t>
            </a:r>
            <a:r>
              <a:rPr lang="en-US" altLang="zh-TW" sz="2000" b="1" dirty="0" smtClean="0">
                <a:solidFill>
                  <a:schemeClr val="tx1"/>
                </a:solidFill>
              </a:rPr>
              <a:t>[IKEA </a:t>
            </a:r>
            <a:r>
              <a:rPr lang="zh-TW" altLang="en-US" sz="2000" b="1" dirty="0" smtClean="0">
                <a:solidFill>
                  <a:schemeClr val="tx1"/>
                </a:solidFill>
              </a:rPr>
              <a:t>新莊店 </a:t>
            </a:r>
            <a:r>
              <a:rPr lang="en-US" altLang="zh-TW" sz="2000" b="1" dirty="0" smtClean="0">
                <a:solidFill>
                  <a:schemeClr val="tx1"/>
                </a:solidFill>
              </a:rPr>
              <a:t>2012.1.11]</a:t>
            </a:r>
            <a:endParaRPr lang="zh-TW" altLang="en-US" sz="2000" b="1" dirty="0">
              <a:solidFill>
                <a:schemeClr val="tx1"/>
              </a:solidFill>
            </a:endParaRPr>
          </a:p>
        </p:txBody>
      </p:sp>
      <p:sp>
        <p:nvSpPr>
          <p:cNvPr id="3" name="內容版面配置區 2"/>
          <p:cNvSpPr>
            <a:spLocks noGrp="1"/>
          </p:cNvSpPr>
          <p:nvPr>
            <p:ph sz="quarter" idx="4294967295"/>
          </p:nvPr>
        </p:nvSpPr>
        <p:spPr>
          <a:xfrm>
            <a:off x="1524000" y="2001078"/>
            <a:ext cx="8534400" cy="4267200"/>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下面是</a:t>
            </a:r>
            <a:r>
              <a:rPr lang="en-US" altLang="zh-TW" dirty="0" smtClean="0">
                <a:solidFill>
                  <a:schemeClr val="tx1"/>
                </a:solidFill>
                <a:latin typeface="標楷體" pitchFamily="65" charset="-120"/>
                <a:ea typeface="標楷體" pitchFamily="65" charset="-120"/>
              </a:rPr>
              <a:t>10</a:t>
            </a:r>
            <a:r>
              <a:rPr lang="zh-TW" altLang="en-US" dirty="0" smtClean="0">
                <a:solidFill>
                  <a:schemeClr val="tx1"/>
                </a:solidFill>
                <a:latin typeface="標楷體" pitchFamily="65" charset="-120"/>
                <a:ea typeface="標楷體" pitchFamily="65" charset="-120"/>
              </a:rPr>
              <a:t>坪 </a:t>
            </a:r>
            <a:r>
              <a:rPr lang="en-US" altLang="zh-TW" dirty="0" smtClean="0">
                <a:solidFill>
                  <a:schemeClr val="tx1"/>
                </a:solidFill>
                <a:latin typeface="標楷體" pitchFamily="65" charset="-120"/>
                <a:ea typeface="標楷體" pitchFamily="65" charset="-120"/>
              </a:rPr>
              <a:t>5 </a:t>
            </a:r>
            <a:r>
              <a:rPr lang="zh-TW" altLang="en-US" dirty="0" smtClean="0">
                <a:solidFill>
                  <a:schemeClr val="tx1"/>
                </a:solidFill>
                <a:latin typeface="標楷體" pitchFamily="65" charset="-120"/>
                <a:ea typeface="標楷體" pitchFamily="65" charset="-120"/>
              </a:rPr>
              <a:t>人團隊工作室 陳設於</a:t>
            </a:r>
            <a:r>
              <a:rPr lang="en-US" altLang="zh-TW" dirty="0" smtClean="0">
                <a:solidFill>
                  <a:schemeClr val="tx1"/>
                </a:solidFill>
                <a:latin typeface="標楷體" pitchFamily="65" charset="-120"/>
                <a:ea typeface="標楷體" pitchFamily="65" charset="-120"/>
              </a:rPr>
              <a:t>IKEA</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照片</a:t>
            </a:r>
            <a:r>
              <a:rPr lang="en-US" altLang="zh-TW" dirty="0" smtClean="0">
                <a:solidFill>
                  <a:schemeClr val="tx1"/>
                </a:solidFill>
                <a:latin typeface="標楷體" pitchFamily="65" charset="-120"/>
                <a:ea typeface="標楷體" pitchFamily="65" charset="-120"/>
              </a:rPr>
              <a:t>1: leader </a:t>
            </a:r>
            <a:r>
              <a:rPr lang="zh-TW" altLang="en-US" dirty="0" smtClean="0">
                <a:solidFill>
                  <a:schemeClr val="tx1"/>
                </a:solidFill>
                <a:latin typeface="標楷體" pitchFamily="65" charset="-120"/>
                <a:ea typeface="標楷體" pitchFamily="65" charset="-120"/>
              </a:rPr>
              <a:t>辦公處</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照片</a:t>
            </a:r>
            <a:r>
              <a:rPr lang="en-US" altLang="zh-TW" dirty="0" smtClean="0">
                <a:solidFill>
                  <a:schemeClr val="tx1"/>
                </a:solidFill>
                <a:latin typeface="標楷體" pitchFamily="65" charset="-120"/>
                <a:ea typeface="標楷體" pitchFamily="65" charset="-120"/>
              </a:rPr>
              <a:t>2: </a:t>
            </a:r>
            <a:r>
              <a:rPr lang="zh-TW" altLang="en-US" dirty="0" smtClean="0">
                <a:solidFill>
                  <a:schemeClr val="tx1"/>
                </a:solidFill>
                <a:latin typeface="標楷體" pitchFamily="65" charset="-120"/>
                <a:ea typeface="標楷體" pitchFamily="65" charset="-120"/>
              </a:rPr>
              <a:t>小餐桌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下午茶用</a:t>
            </a:r>
            <a:r>
              <a:rPr lang="en-US" altLang="zh-TW" dirty="0" smtClean="0">
                <a:solidFill>
                  <a:schemeClr val="tx1"/>
                </a:solidFill>
                <a:latin typeface="標楷體" pitchFamily="65" charset="-120"/>
                <a:ea typeface="標楷體" pitchFamily="65" charset="-120"/>
              </a:rPr>
              <a:t>)</a:t>
            </a:r>
            <a:endParaRPr lang="zh-TW" altLang="en-US"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照片</a:t>
            </a:r>
            <a:r>
              <a:rPr lang="en-US" altLang="zh-TW" dirty="0" smtClean="0">
                <a:solidFill>
                  <a:schemeClr val="tx1"/>
                </a:solidFill>
                <a:latin typeface="標楷體" pitchFamily="65" charset="-120"/>
                <a:ea typeface="標楷體" pitchFamily="65" charset="-120"/>
              </a:rPr>
              <a:t>3: 4 </a:t>
            </a:r>
            <a:r>
              <a:rPr lang="zh-TW" altLang="en-US" dirty="0" smtClean="0">
                <a:solidFill>
                  <a:schemeClr val="tx1"/>
                </a:solidFill>
                <a:latin typeface="標楷體" pitchFamily="65" charset="-120"/>
                <a:ea typeface="標楷體" pitchFamily="65" charset="-120"/>
              </a:rPr>
              <a:t>人辦公處</a:t>
            </a: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35489481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80C3328-0036-4726-A3A9-B49B17EFC3C4}" type="slidenum">
              <a:rPr lang="zh-TW" altLang="en-US" smtClean="0"/>
              <a:pPr>
                <a:defRPr/>
              </a:pPr>
              <a:t>62</a:t>
            </a:fld>
            <a:endParaRPr lang="en-US" altLang="zh-TW"/>
          </a:p>
        </p:txBody>
      </p:sp>
      <p:pic>
        <p:nvPicPr>
          <p:cNvPr id="53250" name="內容版面配置區 4" descr="IMAG0080.jpg"/>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431801" y="188914"/>
            <a:ext cx="11377084" cy="5976937"/>
          </a:xfrm>
          <a:prstGeom prst="rect">
            <a:avLst/>
          </a:prstGeom>
        </p:spPr>
      </p:pic>
    </p:spTree>
    <p:extLst>
      <p:ext uri="{BB962C8B-B14F-4D97-AF65-F5344CB8AC3E}">
        <p14:creationId xmlns:p14="http://schemas.microsoft.com/office/powerpoint/2010/main" val="17355193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0BF316D-75CD-4D78-803E-51BEF74B599F}" type="slidenum">
              <a:rPr lang="zh-TW" altLang="en-US" smtClean="0"/>
              <a:pPr>
                <a:defRPr/>
              </a:pPr>
              <a:t>63</a:t>
            </a:fld>
            <a:endParaRPr lang="en-US" altLang="zh-TW"/>
          </a:p>
        </p:txBody>
      </p:sp>
      <p:pic>
        <p:nvPicPr>
          <p:cNvPr id="54274" name="內容版面配置區 4" descr="IMAG0081.jpg"/>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334434" y="260350"/>
            <a:ext cx="11523133" cy="5976938"/>
          </a:xfrm>
          <a:prstGeom prst="rect">
            <a:avLst/>
          </a:prstGeom>
        </p:spPr>
      </p:pic>
    </p:spTree>
    <p:extLst>
      <p:ext uri="{BB962C8B-B14F-4D97-AF65-F5344CB8AC3E}">
        <p14:creationId xmlns:p14="http://schemas.microsoft.com/office/powerpoint/2010/main" val="23266057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B2D134A-DEA9-4FDE-8909-E9F9872ED3F6}" type="slidenum">
              <a:rPr lang="zh-TW" altLang="en-US" smtClean="0"/>
              <a:pPr>
                <a:defRPr/>
              </a:pPr>
              <a:t>64</a:t>
            </a:fld>
            <a:endParaRPr lang="en-US" altLang="zh-TW"/>
          </a:p>
        </p:txBody>
      </p:sp>
      <p:pic>
        <p:nvPicPr>
          <p:cNvPr id="55298" name="內容版面配置區 4" descr="IMAG0082.jpg"/>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334434" y="188914"/>
            <a:ext cx="11523133" cy="5976937"/>
          </a:xfrm>
          <a:prstGeom prst="rect">
            <a:avLst/>
          </a:prstGeom>
        </p:spPr>
      </p:pic>
    </p:spTree>
    <p:extLst>
      <p:ext uri="{BB962C8B-B14F-4D97-AF65-F5344CB8AC3E}">
        <p14:creationId xmlns:p14="http://schemas.microsoft.com/office/powerpoint/2010/main" val="29499367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5C2E9F5B-59C0-44F4-BE9F-C17AB0B0B965}" type="slidenum">
              <a:rPr lang="zh-TW" altLang="en-US" smtClean="0">
                <a:solidFill>
                  <a:schemeClr val="tx1"/>
                </a:solidFill>
              </a:rPr>
              <a:pPr>
                <a:defRPr/>
              </a:pPr>
              <a:t>65</a:t>
            </a:fld>
            <a:endParaRPr lang="en-US" altLang="zh-TW">
              <a:solidFill>
                <a:schemeClr val="tx1"/>
              </a:solidFill>
            </a:endParaRPr>
          </a:p>
        </p:txBody>
      </p:sp>
      <p:sp>
        <p:nvSpPr>
          <p:cNvPr id="2" name="標題 1"/>
          <p:cNvSpPr>
            <a:spLocks noGrp="1"/>
          </p:cNvSpPr>
          <p:nvPr>
            <p:ph type="title"/>
          </p:nvPr>
        </p:nvSpPr>
        <p:spPr/>
        <p:txBody>
          <a:bodyPr/>
          <a:lstStyle/>
          <a:p>
            <a:pPr>
              <a:defRPr/>
            </a:pPr>
            <a:r>
              <a:rPr lang="en-US" altLang="zh-TW" dirty="0" smtClean="0">
                <a:solidFill>
                  <a:schemeClr val="tx1"/>
                </a:solidFill>
              </a:rPr>
              <a:t>Cost Down</a:t>
            </a:r>
            <a:endParaRPr lang="zh-TW" altLang="en-US" dirty="0">
              <a:solidFill>
                <a:schemeClr val="tx1"/>
              </a:solidFill>
            </a:endParaRPr>
          </a:p>
        </p:txBody>
      </p:sp>
      <p:sp>
        <p:nvSpPr>
          <p:cNvPr id="3" name="內容版面配置區 2"/>
          <p:cNvSpPr>
            <a:spLocks noGrp="1"/>
          </p:cNvSpPr>
          <p:nvPr>
            <p:ph sz="quarter" idx="4294967295"/>
          </p:nvPr>
        </p:nvSpPr>
        <p:spPr>
          <a:xfrm>
            <a:off x="1524000" y="1603513"/>
            <a:ext cx="8534400" cy="4407820"/>
          </a:xfrm>
          <a:prstGeom prst="rect">
            <a:avLst/>
          </a:prstGeom>
        </p:spPr>
        <p:txBody>
          <a:bodyPr>
            <a:normAutofit fontScale="55000" lnSpcReduction="20000"/>
          </a:bodyPr>
          <a:lstStyle/>
          <a:p>
            <a:pPr>
              <a:buFont typeface="Wingdings" pitchFamily="2" charset="2"/>
              <a:buNone/>
              <a:defRPr/>
            </a:pPr>
            <a:r>
              <a:rPr lang="en-US" altLang="zh-TW" sz="3600" dirty="0" smtClean="0">
                <a:solidFill>
                  <a:schemeClr val="tx1"/>
                </a:solidFill>
              </a:rPr>
              <a:t>Cost Down (</a:t>
            </a:r>
            <a:r>
              <a:rPr lang="zh-TW" altLang="en-US" sz="3600" dirty="0" smtClean="0">
                <a:solidFill>
                  <a:schemeClr val="tx1"/>
                </a:solidFill>
              </a:rPr>
              <a:t>降低成本</a:t>
            </a:r>
            <a:r>
              <a:rPr lang="en-US" altLang="zh-TW" sz="3600" dirty="0" smtClean="0">
                <a:solidFill>
                  <a:schemeClr val="tx1"/>
                </a:solidFill>
              </a:rPr>
              <a:t>) </a:t>
            </a:r>
            <a:r>
              <a:rPr lang="zh-TW" altLang="en-US" sz="3600" dirty="0" smtClean="0">
                <a:solidFill>
                  <a:schemeClr val="tx1"/>
                </a:solidFill>
                <a:latin typeface="標楷體" pitchFamily="65" charset="-120"/>
                <a:ea typeface="標楷體" pitchFamily="65" charset="-120"/>
              </a:rPr>
              <a:t>是工廠思維下的迷思</a:t>
            </a:r>
            <a:r>
              <a:rPr lang="en-US" altLang="zh-TW" sz="3600"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36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3600" dirty="0" smtClean="0">
                <a:solidFill>
                  <a:schemeClr val="tx1"/>
                </a:solidFill>
                <a:latin typeface="標楷體" pitchFamily="65" charset="-120"/>
                <a:ea typeface="標楷體" pitchFamily="65" charset="-120"/>
              </a:rPr>
              <a:t>工廠作業合理化</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杜絕混亂浪費</a:t>
            </a:r>
            <a:r>
              <a:rPr lang="en-US" altLang="zh-TW" sz="3600" dirty="0" smtClean="0">
                <a:solidFill>
                  <a:schemeClr val="tx1"/>
                </a:solidFill>
                <a:latin typeface="標楷體" pitchFamily="65" charset="-120"/>
                <a:ea typeface="標楷體" pitchFamily="65" charset="-120"/>
              </a:rPr>
              <a:t>,</a:t>
            </a:r>
            <a:r>
              <a:rPr lang="zh-TW" altLang="en-US" sz="3600" dirty="0">
                <a:solidFill>
                  <a:schemeClr val="tx1"/>
                </a:solidFill>
                <a:latin typeface="標楷體" pitchFamily="65" charset="-120"/>
                <a:ea typeface="標楷體" pitchFamily="65" charset="-120"/>
              </a:rPr>
              <a:t>降低</a:t>
            </a:r>
            <a:r>
              <a:rPr lang="zh-TW" altLang="en-US" sz="3600" dirty="0" smtClean="0">
                <a:solidFill>
                  <a:schemeClr val="tx1"/>
                </a:solidFill>
                <a:latin typeface="標楷體" pitchFamily="65" charset="-120"/>
                <a:ea typeface="標楷體" pitchFamily="65" charset="-120"/>
              </a:rPr>
              <a:t>成本</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這當然對</a:t>
            </a:r>
            <a:r>
              <a:rPr lang="en-US" altLang="zh-TW" sz="3600"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3600" dirty="0">
              <a:solidFill>
                <a:schemeClr val="tx1"/>
              </a:solidFill>
              <a:latin typeface="標楷體" pitchFamily="65" charset="-120"/>
              <a:ea typeface="標楷體" pitchFamily="65" charset="-120"/>
            </a:endParaRPr>
          </a:p>
          <a:p>
            <a:pPr>
              <a:buFont typeface="Wingdings" pitchFamily="2" charset="2"/>
              <a:buNone/>
              <a:defRPr/>
            </a:pPr>
            <a:r>
              <a:rPr lang="zh-TW" altLang="en-US" sz="3600" dirty="0" smtClean="0">
                <a:solidFill>
                  <a:schemeClr val="tx1"/>
                </a:solidFill>
                <a:latin typeface="標楷體" pitchFamily="65" charset="-120"/>
                <a:ea typeface="標楷體" pitchFamily="65" charset="-120"/>
              </a:rPr>
              <a:t>但是</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有教授半開玩笑的說</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某電子廠不斷研究如何抽掉省掉某零件而系統仍可運轉</a:t>
            </a:r>
            <a:endParaRPr lang="en-US" altLang="zh-TW" sz="3600" dirty="0">
              <a:solidFill>
                <a:schemeClr val="tx1"/>
              </a:solidFill>
              <a:latin typeface="標楷體" pitchFamily="65" charset="-120"/>
              <a:ea typeface="標楷體" pitchFamily="65" charset="-120"/>
            </a:endParaRPr>
          </a:p>
          <a:p>
            <a:pPr>
              <a:buFont typeface="Wingdings" pitchFamily="2" charset="2"/>
              <a:buNone/>
              <a:defRPr/>
            </a:pPr>
            <a:r>
              <a:rPr lang="zh-TW" altLang="en-US" sz="3600" dirty="0" smtClean="0">
                <a:solidFill>
                  <a:schemeClr val="tx1"/>
                </a:solidFill>
                <a:latin typeface="標楷體" pitchFamily="65" charset="-120"/>
                <a:ea typeface="標楷體" pitchFamily="65" charset="-120"/>
              </a:rPr>
              <a:t>不斷這樣做</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則工廠不斷 </a:t>
            </a:r>
            <a:r>
              <a:rPr lang="en-US" altLang="zh-TW" sz="3600" dirty="0" smtClean="0">
                <a:solidFill>
                  <a:schemeClr val="tx1"/>
                </a:solidFill>
                <a:latin typeface="標楷體" pitchFamily="65" charset="-120"/>
                <a:ea typeface="標楷體" pitchFamily="65" charset="-120"/>
              </a:rPr>
              <a:t>cost down,</a:t>
            </a:r>
            <a:r>
              <a:rPr lang="zh-TW" altLang="en-US" sz="3600" dirty="0" smtClean="0">
                <a:solidFill>
                  <a:schemeClr val="tx1"/>
                </a:solidFill>
                <a:latin typeface="標楷體" pitchFamily="65" charset="-120"/>
                <a:ea typeface="標楷體" pitchFamily="65" charset="-120"/>
              </a:rPr>
              <a:t>營運績效優良 </a:t>
            </a:r>
            <a:endParaRPr lang="en-US" altLang="zh-TW" sz="36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3600" dirty="0" smtClean="0">
                <a:solidFill>
                  <a:schemeClr val="tx1"/>
                </a:solidFill>
                <a:latin typeface="標楷體" pitchFamily="65" charset="-120"/>
                <a:ea typeface="標楷體" pitchFamily="65" charset="-120"/>
              </a:rPr>
              <a:t>但產品品質不斷下降</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使用</a:t>
            </a:r>
            <a:r>
              <a:rPr lang="zh-TW" altLang="en-US" sz="3600" dirty="0">
                <a:solidFill>
                  <a:schemeClr val="tx1"/>
                </a:solidFill>
                <a:latin typeface="標楷體" pitchFamily="65" charset="-120"/>
                <a:ea typeface="標楷體" pitchFamily="65" charset="-120"/>
              </a:rPr>
              <a:t>期限不斷縮短</a:t>
            </a:r>
            <a:r>
              <a:rPr lang="en-US" altLang="zh-TW" sz="3600" dirty="0" smtClean="0">
                <a:solidFill>
                  <a:schemeClr val="tx1"/>
                </a:solidFill>
                <a:latin typeface="標楷體" pitchFamily="65" charset="-120"/>
                <a:ea typeface="標楷體" pitchFamily="65" charset="-120"/>
              </a:rPr>
              <a:t>,</a:t>
            </a:r>
            <a:r>
              <a:rPr lang="zh-TW" altLang="en-US" sz="3600" dirty="0" smtClean="0">
                <a:solidFill>
                  <a:schemeClr val="tx1"/>
                </a:solidFill>
                <a:latin typeface="標楷體" pitchFamily="65" charset="-120"/>
                <a:ea typeface="標楷體" pitchFamily="65" charset="-120"/>
              </a:rPr>
              <a:t>故障率不斷提高</a:t>
            </a:r>
            <a:r>
              <a:rPr lang="en-US" altLang="zh-TW" sz="3600" dirty="0" smtClean="0">
                <a:solidFill>
                  <a:schemeClr val="tx1"/>
                </a:solidFill>
                <a:latin typeface="標楷體" pitchFamily="65" charset="-120"/>
                <a:ea typeface="標楷體" pitchFamily="65" charset="-120"/>
              </a:rPr>
              <a:t>,</a:t>
            </a:r>
            <a:r>
              <a:rPr lang="zh-TW" altLang="en-US" sz="3600" dirty="0">
                <a:solidFill>
                  <a:schemeClr val="tx1"/>
                </a:solidFill>
                <a:latin typeface="標楷體" pitchFamily="65" charset="-120"/>
                <a:ea typeface="標楷體" pitchFamily="65" charset="-120"/>
              </a:rPr>
              <a:t>產品很</a:t>
            </a:r>
            <a:r>
              <a:rPr lang="zh-TW" altLang="en-US" sz="3600" dirty="0" smtClean="0">
                <a:solidFill>
                  <a:schemeClr val="tx1"/>
                </a:solidFill>
                <a:latin typeface="標楷體" pitchFamily="65" charset="-120"/>
                <a:ea typeface="標楷體" pitchFamily="65" charset="-120"/>
              </a:rPr>
              <a:t>快變成垃圾 </a:t>
            </a:r>
            <a:endParaRPr lang="en-US" altLang="zh-TW" sz="36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36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3600" dirty="0" smtClean="0">
                <a:solidFill>
                  <a:schemeClr val="tx1"/>
                </a:solidFill>
                <a:latin typeface="細明體" pitchFamily="49" charset="-120"/>
                <a:ea typeface="細明體" pitchFamily="49" charset="-120"/>
              </a:rPr>
              <a:t>例子</a:t>
            </a:r>
            <a:r>
              <a:rPr lang="en-US" altLang="zh-TW" sz="3600" dirty="0" smtClean="0">
                <a:solidFill>
                  <a:schemeClr val="tx1"/>
                </a:solidFill>
                <a:latin typeface="細明體" pitchFamily="49" charset="-120"/>
                <a:ea typeface="細明體" pitchFamily="49" charset="-120"/>
              </a:rPr>
              <a:t>: </a:t>
            </a:r>
            <a:r>
              <a:rPr lang="zh-TW" altLang="en-US" sz="3600" dirty="0" smtClean="0">
                <a:solidFill>
                  <a:schemeClr val="tx1"/>
                </a:solidFill>
                <a:latin typeface="細明體" pitchFamily="49" charset="-120"/>
                <a:ea typeface="細明體" pitchFamily="49" charset="-120"/>
              </a:rPr>
              <a:t>陳教授在義大利旅行時 買了手機充電器 很貴</a:t>
            </a:r>
            <a:r>
              <a:rPr lang="en-US" altLang="zh-TW" sz="3600" dirty="0" smtClean="0">
                <a:solidFill>
                  <a:schemeClr val="tx1"/>
                </a:solidFill>
                <a:latin typeface="細明體" pitchFamily="49" charset="-120"/>
                <a:ea typeface="細明體" pitchFamily="49" charset="-120"/>
              </a:rPr>
              <a:t>! 12</a:t>
            </a:r>
            <a:r>
              <a:rPr lang="zh-TW" altLang="en-US" sz="3600" dirty="0" smtClean="0">
                <a:solidFill>
                  <a:schemeClr val="tx1"/>
                </a:solidFill>
                <a:latin typeface="細明體" pitchFamily="49" charset="-120"/>
                <a:ea typeface="細明體" pitchFamily="49" charset="-120"/>
              </a:rPr>
              <a:t> 歐元</a:t>
            </a:r>
            <a:r>
              <a:rPr lang="en-US" altLang="zh-TW" sz="3600" dirty="0" smtClean="0">
                <a:solidFill>
                  <a:schemeClr val="tx1"/>
                </a:solidFill>
                <a:latin typeface="細明體" pitchFamily="49" charset="-120"/>
                <a:ea typeface="細明體" pitchFamily="49" charset="-120"/>
              </a:rPr>
              <a:t>(</a:t>
            </a:r>
            <a:r>
              <a:rPr lang="zh-TW" altLang="en-US" sz="3600" dirty="0" smtClean="0">
                <a:solidFill>
                  <a:schemeClr val="tx1"/>
                </a:solidFill>
                <a:latin typeface="細明體" pitchFamily="49" charset="-120"/>
                <a:ea typeface="細明體" pitchFamily="49" charset="-120"/>
              </a:rPr>
              <a:t>合台幣</a:t>
            </a:r>
            <a:r>
              <a:rPr lang="en-US" altLang="zh-TW" sz="3600" dirty="0" smtClean="0">
                <a:solidFill>
                  <a:schemeClr val="tx1"/>
                </a:solidFill>
                <a:latin typeface="細明體" pitchFamily="49" charset="-120"/>
                <a:ea typeface="細明體" pitchFamily="49" charset="-120"/>
              </a:rPr>
              <a:t>420</a:t>
            </a:r>
            <a:r>
              <a:rPr lang="zh-TW" altLang="en-US" sz="3600" dirty="0" smtClean="0">
                <a:solidFill>
                  <a:schemeClr val="tx1"/>
                </a:solidFill>
                <a:latin typeface="細明體" pitchFamily="49" charset="-120"/>
                <a:ea typeface="細明體" pitchFamily="49" charset="-120"/>
              </a:rPr>
              <a:t>元</a:t>
            </a:r>
            <a:r>
              <a:rPr lang="en-US" altLang="zh-TW" sz="3600" dirty="0" smtClean="0">
                <a:solidFill>
                  <a:schemeClr val="tx1"/>
                </a:solidFill>
                <a:latin typeface="細明體" pitchFamily="49" charset="-120"/>
                <a:ea typeface="細明體" pitchFamily="49" charset="-120"/>
              </a:rPr>
              <a:t>) </a:t>
            </a:r>
            <a:r>
              <a:rPr lang="zh-TW" altLang="en-US" sz="3600" dirty="0" smtClean="0">
                <a:solidFill>
                  <a:schemeClr val="tx1"/>
                </a:solidFill>
                <a:latin typeface="細明體" pitchFamily="49" charset="-120"/>
                <a:ea typeface="細明體" pitchFamily="49" charset="-120"/>
              </a:rPr>
              <a:t>但充飽電後會自動斷電 不傷電池</a:t>
            </a:r>
            <a:endParaRPr lang="en-US" altLang="zh-TW" sz="3600" dirty="0" smtClean="0">
              <a:solidFill>
                <a:schemeClr val="tx1"/>
              </a:solidFill>
              <a:latin typeface="細明體" pitchFamily="49" charset="-120"/>
              <a:ea typeface="細明體" pitchFamily="49" charset="-120"/>
            </a:endParaRPr>
          </a:p>
          <a:p>
            <a:pPr>
              <a:buNone/>
              <a:defRPr/>
            </a:pPr>
            <a:r>
              <a:rPr lang="zh-TW" altLang="en-US" sz="3600" dirty="0">
                <a:solidFill>
                  <a:schemeClr val="tx1"/>
                </a:solidFill>
                <a:latin typeface="細明體" pitchFamily="49" charset="-120"/>
                <a:ea typeface="細明體" pitchFamily="49" charset="-120"/>
              </a:rPr>
              <a:t> </a:t>
            </a:r>
            <a:r>
              <a:rPr lang="zh-TW" altLang="en-US" sz="3600" dirty="0" smtClean="0">
                <a:solidFill>
                  <a:schemeClr val="tx1"/>
                </a:solidFill>
                <a:latin typeface="細明體" pitchFamily="49" charset="-120"/>
                <a:ea typeface="細明體" pitchFamily="49" charset="-120"/>
              </a:rPr>
              <a:t>  反之 台灣充電器很便宜 但不</a:t>
            </a:r>
            <a:r>
              <a:rPr lang="zh-TW" altLang="en-US" sz="3600" dirty="0">
                <a:solidFill>
                  <a:schemeClr val="tx1"/>
                </a:solidFill>
                <a:latin typeface="細明體" pitchFamily="49" charset="-120"/>
                <a:ea typeface="細明體" pitchFamily="49" charset="-120"/>
              </a:rPr>
              <a:t>會自動斷電 很</a:t>
            </a:r>
            <a:r>
              <a:rPr lang="zh-TW" altLang="en-US" sz="3600" dirty="0" smtClean="0">
                <a:solidFill>
                  <a:schemeClr val="tx1"/>
                </a:solidFill>
                <a:latin typeface="細明體" pitchFamily="49" charset="-120"/>
                <a:ea typeface="細明體" pitchFamily="49" charset="-120"/>
              </a:rPr>
              <a:t>快就</a:t>
            </a:r>
            <a:r>
              <a:rPr lang="zh-TW" altLang="en-US" sz="3600" b="1" dirty="0" smtClean="0">
                <a:solidFill>
                  <a:schemeClr val="tx1"/>
                </a:solidFill>
                <a:latin typeface="細明體" pitchFamily="49" charset="-120"/>
                <a:ea typeface="細明體" pitchFamily="49" charset="-120"/>
              </a:rPr>
              <a:t>把電池充壞了</a:t>
            </a:r>
            <a:endParaRPr lang="en-US" altLang="zh-TW" sz="3600" b="1" dirty="0">
              <a:solidFill>
                <a:schemeClr val="tx1"/>
              </a:solidFill>
              <a:latin typeface="細明體" pitchFamily="49" charset="-120"/>
              <a:ea typeface="細明體" pitchFamily="49" charset="-120"/>
            </a:endParaRPr>
          </a:p>
          <a:p>
            <a:pPr>
              <a:buFont typeface="Wingdings" pitchFamily="2" charset="2"/>
              <a:buNone/>
              <a:defRPr/>
            </a:pPr>
            <a:endParaRPr lang="en-US" altLang="zh-TW" dirty="0" smtClean="0">
              <a:solidFill>
                <a:schemeClr val="tx1"/>
              </a:solidFill>
              <a:latin typeface="細明體" pitchFamily="49" charset="-120"/>
              <a:ea typeface="細明體" pitchFamily="49"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t>
            </a:r>
            <a:endParaRPr lang="zh-TW" altLang="en-US" sz="2000" dirty="0">
              <a:solidFill>
                <a:schemeClr val="tx1"/>
              </a:solidFill>
            </a:endParaRPr>
          </a:p>
        </p:txBody>
      </p:sp>
    </p:spTree>
    <p:extLst>
      <p:ext uri="{BB962C8B-B14F-4D97-AF65-F5344CB8AC3E}">
        <p14:creationId xmlns:p14="http://schemas.microsoft.com/office/powerpoint/2010/main" val="14367711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473200"/>
            <a:ext cx="10972800" cy="3792538"/>
          </a:xfrm>
        </p:spPr>
        <p:txBody>
          <a:bodyPr/>
          <a:lstStyle/>
          <a:p>
            <a:pPr marL="0" indent="0">
              <a:buNone/>
            </a:pPr>
            <a:r>
              <a:rPr lang="zh-TW" altLang="en-US" b="1" dirty="0" smtClean="0"/>
              <a:t>例子</a:t>
            </a:r>
            <a:r>
              <a:rPr lang="en-US" altLang="zh-TW" b="1" dirty="0" smtClean="0"/>
              <a:t>:</a:t>
            </a:r>
            <a:r>
              <a:rPr lang="zh-TW" altLang="en-US" b="1" dirty="0" smtClean="0"/>
              <a:t>  </a:t>
            </a:r>
            <a:endParaRPr lang="en-US" altLang="zh-TW" b="1" dirty="0" smtClean="0"/>
          </a:p>
          <a:p>
            <a:pPr marL="0" indent="0">
              <a:buNone/>
            </a:pPr>
            <a:r>
              <a:rPr lang="en-US" altLang="zh-TW" b="1">
                <a:latin typeface="標楷體" pitchFamily="65" charset="-120"/>
                <a:ea typeface="標楷體" pitchFamily="65" charset="-120"/>
              </a:rPr>
              <a:t> </a:t>
            </a:r>
            <a:r>
              <a:rPr lang="en-US" altLang="zh-TW" b="1" smtClean="0">
                <a:latin typeface="標楷體" pitchFamily="65" charset="-120"/>
                <a:ea typeface="標楷體" pitchFamily="65" charset="-120"/>
              </a:rPr>
              <a:t>  N.Y</a:t>
            </a:r>
            <a:r>
              <a:rPr lang="en-US" altLang="zh-TW" b="1" dirty="0" smtClean="0">
                <a:latin typeface="標楷體" pitchFamily="65" charset="-120"/>
                <a:ea typeface="標楷體" pitchFamily="65" charset="-120"/>
              </a:rPr>
              <a:t>. Bagels Café </a:t>
            </a:r>
            <a:r>
              <a:rPr lang="zh-TW" altLang="en-US" b="1" dirty="0" smtClean="0">
                <a:latin typeface="標楷體" pitchFamily="65" charset="-120"/>
                <a:ea typeface="標楷體" pitchFamily="65" charset="-120"/>
              </a:rPr>
              <a:t>是一家賣早午餐的知名美式餐廳  </a:t>
            </a:r>
            <a:r>
              <a:rPr lang="zh-TW" altLang="en-US" b="1" dirty="0">
                <a:latin typeface="標楷體" pitchFamily="65" charset="-120"/>
                <a:ea typeface="標楷體" pitchFamily="65" charset="-120"/>
              </a:rPr>
              <a:t>陳教授一年前造訪</a:t>
            </a:r>
            <a:r>
              <a:rPr lang="zh-TW" altLang="en-US" b="1" dirty="0" smtClean="0">
                <a:latin typeface="標楷體" pitchFamily="65" charset="-120"/>
                <a:ea typeface="標楷體" pitchFamily="65" charset="-120"/>
              </a:rPr>
              <a:t>過 服務生親切快速 洋溢著美式的歡樂氣氛 餐點也新鮮  </a:t>
            </a:r>
            <a:endParaRPr lang="en-US" altLang="zh-TW" b="1" dirty="0" smtClean="0">
              <a:latin typeface="標楷體" pitchFamily="65" charset="-120"/>
              <a:ea typeface="標楷體" pitchFamily="65" charset="-120"/>
            </a:endParaRPr>
          </a:p>
          <a:p>
            <a:pPr marL="0" indent="0">
              <a:buNone/>
            </a:pPr>
            <a:r>
              <a:rPr lang="zh-TW" altLang="en-US" b="1" dirty="0">
                <a:latin typeface="標楷體" pitchFamily="65" charset="-120"/>
                <a:ea typeface="標楷體" pitchFamily="65" charset="-120"/>
              </a:rPr>
              <a:t> </a:t>
            </a:r>
            <a:r>
              <a:rPr lang="zh-TW" altLang="en-US" b="1" dirty="0" smtClean="0">
                <a:latin typeface="標楷體" pitchFamily="65" charset="-120"/>
                <a:ea typeface="標楷體" pitchFamily="65" charset="-120"/>
              </a:rPr>
              <a:t> </a:t>
            </a:r>
            <a:r>
              <a:rPr lang="en-US" altLang="zh-TW" b="1" dirty="0" smtClean="0">
                <a:latin typeface="標楷體" pitchFamily="65" charset="-120"/>
                <a:ea typeface="標楷體" pitchFamily="65" charset="-120"/>
              </a:rPr>
              <a:t>2018.04.06 </a:t>
            </a:r>
            <a:r>
              <a:rPr lang="zh-TW" altLang="en-US" b="1" dirty="0" smtClean="0">
                <a:latin typeface="標楷體" pitchFamily="65" charset="-120"/>
                <a:ea typeface="標楷體" pitchFamily="65" charset="-120"/>
              </a:rPr>
              <a:t>滿懷期望 再次造訪 但看到入口處擠滿候位人群 兩名服務生頭髮凌亂 動作緩慢地 帶位點餐 不時有客人不滿的離去 </a:t>
            </a:r>
            <a:endParaRPr lang="en-US" altLang="zh-TW" b="1" dirty="0" smtClean="0">
              <a:latin typeface="標楷體" pitchFamily="65" charset="-120"/>
              <a:ea typeface="標楷體" pitchFamily="65" charset="-120"/>
            </a:endParaRPr>
          </a:p>
          <a:p>
            <a:pPr marL="0" indent="0">
              <a:buNone/>
            </a:pPr>
            <a:r>
              <a:rPr lang="zh-TW" altLang="en-US" b="1" dirty="0">
                <a:latin typeface="標楷體" pitchFamily="65" charset="-120"/>
                <a:ea typeface="標楷體" pitchFamily="65" charset="-120"/>
              </a:rPr>
              <a:t> </a:t>
            </a:r>
            <a:r>
              <a:rPr lang="zh-TW" altLang="en-US" b="1" dirty="0" smtClean="0">
                <a:latin typeface="標楷體" pitchFamily="65" charset="-120"/>
                <a:ea typeface="標楷體" pitchFamily="65" charset="-120"/>
              </a:rPr>
              <a:t> 終於 坐下了 用餐了 啊</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餐點依然新鮮 環視周遭 桌椅依然清潔舒適 落地窗外 大樹依然茂密 </a:t>
            </a:r>
            <a:endParaRPr lang="en-US" altLang="zh-TW" b="1" dirty="0" smtClean="0">
              <a:latin typeface="標楷體" pitchFamily="65" charset="-120"/>
              <a:ea typeface="標楷體" pitchFamily="65" charset="-120"/>
            </a:endParaRPr>
          </a:p>
          <a:p>
            <a:pPr marL="0" indent="0">
              <a:buNone/>
            </a:pPr>
            <a:r>
              <a:rPr lang="zh-TW" altLang="en-US" b="1" dirty="0">
                <a:latin typeface="標楷體" pitchFamily="65" charset="-120"/>
                <a:ea typeface="標楷體" pitchFamily="65" charset="-120"/>
              </a:rPr>
              <a:t> </a:t>
            </a:r>
            <a:r>
              <a:rPr lang="zh-TW" altLang="en-US" b="1" dirty="0" smtClean="0">
                <a:latin typeface="標楷體" pitchFamily="65" charset="-120"/>
                <a:ea typeface="標楷體" pitchFamily="65" charset="-120"/>
              </a:rPr>
              <a:t> 原來是 老闆</a:t>
            </a:r>
            <a:r>
              <a:rPr lang="zh-TW" altLang="en-US" b="1" dirty="0" smtClean="0">
                <a:latin typeface="微軟正黑體" pitchFamily="34" charset="-120"/>
                <a:ea typeface="微軟正黑體" pitchFamily="34" charset="-120"/>
              </a:rPr>
              <a:t>節省了服務生成本 </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應聘四位 才夠提供高品質的服務</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服務生訓練也不足 這樣就毀了這家餐廳</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a:t>
            </a:r>
            <a:endParaRPr lang="zh-TW" altLang="en-US" b="1"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a:solidFill>
                  <a:schemeClr val="tx1"/>
                </a:solidFill>
              </a:rPr>
              <a:t>Cost </a:t>
            </a:r>
            <a:r>
              <a:rPr lang="en-US" altLang="zh-TW" dirty="0" smtClean="0">
                <a:solidFill>
                  <a:schemeClr val="tx1"/>
                </a:solidFill>
              </a:rPr>
              <a:t>Down</a:t>
            </a:r>
            <a:r>
              <a:rPr lang="en-US" altLang="zh-TW" dirty="0">
                <a:solidFill>
                  <a:schemeClr val="tx1"/>
                </a:solidFill>
              </a:rPr>
              <a:t> </a:t>
            </a:r>
            <a:r>
              <a:rPr lang="en-US" altLang="zh-TW" dirty="0" smtClean="0">
                <a:solidFill>
                  <a:schemeClr val="tx1"/>
                </a:solidFill>
              </a:rPr>
              <a:t>(Cont.)</a:t>
            </a:r>
            <a:endParaRPr lang="zh-TW" altLang="en-US" dirty="0"/>
          </a:p>
        </p:txBody>
      </p:sp>
    </p:spTree>
    <p:extLst>
      <p:ext uri="{BB962C8B-B14F-4D97-AF65-F5344CB8AC3E}">
        <p14:creationId xmlns:p14="http://schemas.microsoft.com/office/powerpoint/2010/main" val="4043454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03D0163B-3940-418C-AF09-BACF6154EBDE}" type="slidenum">
              <a:rPr lang="zh-TW" altLang="en-US" smtClean="0">
                <a:solidFill>
                  <a:schemeClr val="tx1"/>
                </a:solidFill>
              </a:rPr>
              <a:pPr>
                <a:defRPr/>
              </a:pPr>
              <a:t>67</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軟體公司 佈置</a:t>
            </a:r>
            <a:r>
              <a:rPr lang="en-US" altLang="zh-TW" dirty="0" smtClean="0">
                <a:solidFill>
                  <a:schemeClr val="tx1"/>
                </a:solidFill>
                <a:ea typeface="標楷體" pitchFamily="65" charset="-120"/>
              </a:rPr>
              <a:t>*</a:t>
            </a:r>
            <a:endParaRPr lang="zh-TW" altLang="en-US" dirty="0">
              <a:solidFill>
                <a:schemeClr val="tx1"/>
              </a:solidFill>
            </a:endParaRPr>
          </a:p>
        </p:txBody>
      </p:sp>
      <p:sp>
        <p:nvSpPr>
          <p:cNvPr id="3" name="內容版面配置區 2"/>
          <p:cNvSpPr>
            <a:spLocks noGrp="1"/>
          </p:cNvSpPr>
          <p:nvPr>
            <p:ph sz="quarter" idx="4294967295"/>
          </p:nvPr>
        </p:nvSpPr>
        <p:spPr>
          <a:xfrm>
            <a:off x="1524000" y="1948070"/>
            <a:ext cx="8534400" cy="3617842"/>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軟體開發是密集合作的活動</a:t>
            </a:r>
            <a:r>
              <a:rPr lang="en-US" altLang="zh-TW" dirty="0" smtClean="0">
                <a:solidFill>
                  <a:schemeClr val="tx1"/>
                </a:solidFill>
                <a:latin typeface="標楷體" pitchFamily="65" charset="-120"/>
                <a:ea typeface="標楷體" pitchFamily="65" charset="-120"/>
              </a:rPr>
              <a:t>,</a:t>
            </a:r>
            <a:r>
              <a:rPr lang="zh-TW" altLang="en-US" b="1" dirty="0" smtClean="0">
                <a:solidFill>
                  <a:schemeClr val="tx1"/>
                </a:solidFill>
                <a:latin typeface="微軟正黑體" pitchFamily="34" charset="-120"/>
                <a:ea typeface="微軟正黑體" pitchFamily="34" charset="-120"/>
              </a:rPr>
              <a:t>開放空間 </a:t>
            </a:r>
            <a:r>
              <a:rPr lang="en-US" altLang="zh-TW" b="1" dirty="0" smtClean="0">
                <a:solidFill>
                  <a:schemeClr val="tx1"/>
                </a:solidFill>
                <a:latin typeface="微軟正黑體" pitchFamily="34" charset="-120"/>
                <a:ea typeface="微軟正黑體" pitchFamily="34" charset="-120"/>
              </a:rPr>
              <a:t>(</a:t>
            </a:r>
            <a:r>
              <a:rPr lang="zh-TW" altLang="en-US" b="1" dirty="0" smtClean="0">
                <a:solidFill>
                  <a:schemeClr val="tx1"/>
                </a:solidFill>
                <a:latin typeface="微軟正黑體" pitchFamily="34" charset="-120"/>
                <a:ea typeface="微軟正黑體" pitchFamily="34" charset="-120"/>
              </a:rPr>
              <a:t>叫 </a:t>
            </a:r>
            <a:r>
              <a:rPr lang="en-US" altLang="zh-TW" b="1" dirty="0" smtClean="0">
                <a:solidFill>
                  <a:schemeClr val="tx1"/>
                </a:solidFill>
                <a:latin typeface="微軟正黑體" pitchFamily="34" charset="-120"/>
                <a:ea typeface="微軟正黑體" pitchFamily="34" charset="-120"/>
              </a:rPr>
              <a:t>team room)</a:t>
            </a:r>
            <a:r>
              <a:rPr lang="zh-TW" altLang="en-US" b="1"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可鼓勵團隊談話及互動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增進非正式及深度的溝通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有自然光可使人舒暢</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每人空間約</a:t>
            </a:r>
            <a:r>
              <a:rPr lang="en-US" altLang="zh-TW" dirty="0" smtClean="0">
                <a:solidFill>
                  <a:schemeClr val="tx1"/>
                </a:solidFill>
                <a:latin typeface="標楷體" pitchFamily="65" charset="-120"/>
                <a:ea typeface="標楷體" pitchFamily="65" charset="-120"/>
              </a:rPr>
              <a:t>4.5</a:t>
            </a:r>
            <a:r>
              <a:rPr lang="zh-TW" altLang="en-US" dirty="0" smtClean="0">
                <a:solidFill>
                  <a:schemeClr val="tx1"/>
                </a:solidFill>
                <a:latin typeface="標楷體" pitchFamily="65" charset="-120"/>
                <a:ea typeface="標楷體" pitchFamily="65" charset="-120"/>
              </a:rPr>
              <a:t>平方公尺</a:t>
            </a:r>
            <a:r>
              <a:rPr lang="en-US" altLang="zh-TW" dirty="0" smtClean="0">
                <a:solidFill>
                  <a:schemeClr val="tx1"/>
                </a:solidFill>
                <a:latin typeface="標楷體" pitchFamily="65" charset="-120"/>
                <a:ea typeface="標楷體" pitchFamily="65" charset="-120"/>
              </a:rPr>
              <a:t>(1.36</a:t>
            </a:r>
            <a:r>
              <a:rPr lang="zh-TW" altLang="en-US" dirty="0" smtClean="0">
                <a:solidFill>
                  <a:schemeClr val="tx1"/>
                </a:solidFill>
                <a:latin typeface="標楷體" pitchFamily="65" charset="-120"/>
                <a:ea typeface="標楷體" pitchFamily="65" charset="-120"/>
              </a:rPr>
              <a:t>坪</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有人擔心這帶來噪音</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但同團隊的談話多半是與專案相關的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倒是不同團隊之間要隔間</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最好用活動隔間牆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可彈性變動之</a:t>
            </a:r>
            <a:r>
              <a:rPr lang="en-US" altLang="zh-TW" dirty="0" smtClean="0">
                <a:solidFill>
                  <a:schemeClr val="tx1"/>
                </a:solidFill>
                <a:latin typeface="標楷體" pitchFamily="65" charset="-120"/>
                <a:ea typeface="標楷體" pitchFamily="65" charset="-120"/>
              </a:rPr>
              <a:t>)</a:t>
            </a:r>
            <a:endParaRPr lang="en-US" altLang="zh-TW" dirty="0" smtClean="0">
              <a:solidFill>
                <a:schemeClr val="tx1"/>
              </a:solidFill>
            </a:endParaRPr>
          </a:p>
          <a:p>
            <a:pPr>
              <a:buFont typeface="Wingdings" pitchFamily="2" charset="2"/>
              <a:buNone/>
              <a:defRPr/>
            </a:pPr>
            <a:endParaRPr lang="en-US" altLang="zh-TW" dirty="0" smtClean="0">
              <a:solidFill>
                <a:schemeClr val="tx1"/>
              </a:solidFill>
            </a:endParaRPr>
          </a:p>
          <a:p>
            <a:pPr>
              <a:buFont typeface="Wingdings" pitchFamily="2" charset="2"/>
              <a:buNone/>
              <a:defRPr/>
            </a:pPr>
            <a:r>
              <a:rPr lang="en-US" altLang="zh-TW" sz="2000" dirty="0" smtClean="0">
                <a:solidFill>
                  <a:schemeClr val="tx1"/>
                </a:solidFill>
              </a:rPr>
              <a:t>* Martin Fowler web site, posted June 14, 2010.</a:t>
            </a:r>
            <a:endParaRPr lang="zh-TW" altLang="en-US" sz="2000" dirty="0">
              <a:solidFill>
                <a:schemeClr val="tx1"/>
              </a:solidFill>
            </a:endParaRPr>
          </a:p>
        </p:txBody>
      </p:sp>
    </p:spTree>
    <p:extLst>
      <p:ext uri="{BB962C8B-B14F-4D97-AF65-F5344CB8AC3E}">
        <p14:creationId xmlns:p14="http://schemas.microsoft.com/office/powerpoint/2010/main" val="41544000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B6DC681-1B69-4933-AAD8-471C816F5F56}" type="slidenum">
              <a:rPr lang="zh-TW" altLang="en-US" smtClean="0">
                <a:solidFill>
                  <a:schemeClr val="tx1"/>
                </a:solidFill>
              </a:rPr>
              <a:pPr>
                <a:defRPr/>
              </a:pPr>
              <a:t>68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軟體公司 佈置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709529"/>
            <a:ext cx="10972800" cy="4421395"/>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團隊有全權支配空間</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小秘訣</a:t>
            </a:r>
            <a:r>
              <a:rPr lang="en-US" altLang="zh-TW" dirty="0" smtClean="0">
                <a:solidFill>
                  <a:schemeClr val="tx1"/>
                </a:solidFill>
                <a:latin typeface="標楷體" pitchFamily="65" charset="-120"/>
                <a:ea typeface="標楷體" pitchFamily="65" charset="-120"/>
              </a:rPr>
              <a:t>:</a:t>
            </a: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1)</a:t>
            </a:r>
            <a:r>
              <a:rPr lang="zh-TW" altLang="en-US" dirty="0" smtClean="0">
                <a:solidFill>
                  <a:schemeClr val="tx1"/>
                </a:solidFill>
                <a:latin typeface="標楷體" pitchFamily="65" charset="-120"/>
                <a:ea typeface="標楷體" pitchFamily="65" charset="-120"/>
              </a:rPr>
              <a:t>勿用需工人搬動的傢俱</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用簡單桌子即可</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電源線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網路線走底下或頭上</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易接到桌子</a:t>
            </a:r>
            <a:endParaRPr lang="en-US" altLang="zh-TW" dirty="0" smtClean="0">
              <a:solidFill>
                <a:schemeClr val="tx1"/>
              </a:solidFill>
              <a:latin typeface="標楷體" pitchFamily="65" charset="-120"/>
              <a:ea typeface="標楷體" pitchFamily="65" charset="-120"/>
            </a:endParaRP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3)</a:t>
            </a:r>
            <a:r>
              <a:rPr lang="zh-TW" altLang="en-US" dirty="0" smtClean="0">
                <a:solidFill>
                  <a:schemeClr val="tx1"/>
                </a:solidFill>
                <a:latin typeface="標楷體" pitchFamily="65" charset="-120"/>
                <a:ea typeface="標楷體" pitchFamily="65" charset="-120"/>
              </a:rPr>
              <a:t>椅子勿節省</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有人因背痛要跪姿椅或升降桌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去買</a:t>
            </a:r>
            <a:r>
              <a:rPr lang="en-US" altLang="zh-TW" dirty="0" smtClean="0">
                <a:solidFill>
                  <a:schemeClr val="tx1"/>
                </a:solidFill>
                <a:latin typeface="標楷體" pitchFamily="65" charset="-120"/>
                <a:ea typeface="標楷體" pitchFamily="65" charset="-120"/>
              </a:rPr>
              <a:t>!</a:t>
            </a: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4)</a:t>
            </a:r>
            <a:r>
              <a:rPr lang="zh-TW" altLang="en-US" dirty="0" smtClean="0">
                <a:solidFill>
                  <a:schemeClr val="tx1"/>
                </a:solidFill>
                <a:latin typeface="標楷體" pitchFamily="65" charset="-120"/>
                <a:ea typeface="標楷體" pitchFamily="65" charset="-120"/>
              </a:rPr>
              <a:t>白板要很多</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含輪子白板</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相機白板</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動態顯示板</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連接投影機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如顯示</a:t>
            </a:r>
            <a:r>
              <a:rPr lang="en-US" altLang="zh-TW" dirty="0" smtClean="0">
                <a:solidFill>
                  <a:schemeClr val="tx1"/>
                </a:solidFill>
                <a:latin typeface="標楷體" pitchFamily="65" charset="-120"/>
                <a:ea typeface="標楷體" pitchFamily="65" charset="-120"/>
              </a:rPr>
              <a:t>build</a:t>
            </a:r>
            <a:r>
              <a:rPr lang="zh-TW" altLang="en-US" dirty="0" smtClean="0">
                <a:solidFill>
                  <a:schemeClr val="tx1"/>
                </a:solidFill>
                <a:latin typeface="標楷體" pitchFamily="65" charset="-120"/>
                <a:ea typeface="標楷體" pitchFamily="65" charset="-120"/>
              </a:rPr>
              <a:t>狀況</a:t>
            </a:r>
            <a:r>
              <a:rPr lang="en-US" altLang="zh-TW" dirty="0" smtClean="0">
                <a:solidFill>
                  <a:schemeClr val="tx1"/>
                </a:solidFill>
                <a:latin typeface="標楷體" pitchFamily="65" charset="-120"/>
                <a:ea typeface="標楷體" pitchFamily="65" charset="-120"/>
              </a:rPr>
              <a:t>)</a:t>
            </a: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5)</a:t>
            </a:r>
            <a:r>
              <a:rPr lang="zh-TW" altLang="en-US" dirty="0" smtClean="0">
                <a:solidFill>
                  <a:schemeClr val="tx1"/>
                </a:solidFill>
                <a:latin typeface="標楷體" pitchFamily="65" charset="-120"/>
                <a:ea typeface="標楷體" pitchFamily="65" charset="-120"/>
              </a:rPr>
              <a:t>見下圖 </a:t>
            </a:r>
            <a:r>
              <a:rPr lang="en-US" altLang="zh-TW" dirty="0" smtClean="0">
                <a:solidFill>
                  <a:schemeClr val="tx1"/>
                </a:solidFill>
                <a:latin typeface="標楷體" pitchFamily="65" charset="-120"/>
                <a:ea typeface="標楷體" pitchFamily="65" charset="-120"/>
              </a:rPr>
              <a:t>Central Desk </a:t>
            </a:r>
            <a:r>
              <a:rPr lang="zh-TW" altLang="en-US" dirty="0" smtClean="0">
                <a:solidFill>
                  <a:schemeClr val="tx1"/>
                </a:solidFill>
                <a:latin typeface="標楷體" pitchFamily="65" charset="-120"/>
                <a:ea typeface="標楷體" pitchFamily="65" charset="-120"/>
              </a:rPr>
              <a:t>有 </a:t>
            </a:r>
            <a:r>
              <a:rPr lang="en-US" altLang="zh-TW" dirty="0" smtClean="0">
                <a:solidFill>
                  <a:schemeClr val="tx1"/>
                </a:solidFill>
                <a:latin typeface="標楷體" pitchFamily="65" charset="-120"/>
                <a:ea typeface="標楷體" pitchFamily="65" charset="-120"/>
              </a:rPr>
              <a:t>eye contact</a:t>
            </a:r>
          </a:p>
          <a:p>
            <a:pPr marL="514350" indent="-514350">
              <a:buFont typeface="Wingdings" pitchFamily="2" charset="2"/>
              <a:buNone/>
              <a:defRPr/>
            </a:pPr>
            <a:r>
              <a:rPr lang="en-US" altLang="zh-TW" dirty="0" smtClean="0">
                <a:solidFill>
                  <a:schemeClr val="tx1"/>
                </a:solidFill>
                <a:latin typeface="標楷體" pitchFamily="65" charset="-120"/>
                <a:ea typeface="標楷體" pitchFamily="65" charset="-120"/>
              </a:rPr>
              <a:t> U-Pod </a:t>
            </a:r>
            <a:r>
              <a:rPr lang="zh-TW" altLang="en-US" dirty="0" smtClean="0">
                <a:solidFill>
                  <a:schemeClr val="tx1"/>
                </a:solidFill>
                <a:latin typeface="標楷體" pitchFamily="65" charset="-120"/>
                <a:ea typeface="標楷體" pitchFamily="65" charset="-120"/>
              </a:rPr>
              <a:t>則有 </a:t>
            </a:r>
            <a:r>
              <a:rPr lang="en-US" altLang="zh-TW" dirty="0" smtClean="0">
                <a:solidFill>
                  <a:schemeClr val="tx1"/>
                </a:solidFill>
                <a:latin typeface="標楷體" pitchFamily="65" charset="-120"/>
                <a:ea typeface="標楷體" pitchFamily="65" charset="-120"/>
              </a:rPr>
              <a:t>ear contact </a:t>
            </a:r>
            <a:r>
              <a:rPr lang="zh-TW" altLang="en-US" dirty="0" smtClean="0">
                <a:solidFill>
                  <a:schemeClr val="tx1"/>
                </a:solidFill>
                <a:latin typeface="標楷體" pitchFamily="65" charset="-120"/>
                <a:ea typeface="標楷體" pitchFamily="65" charset="-120"/>
              </a:rPr>
              <a:t>且易看別組螢幕</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2123263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4656C5DB-C6AF-4021-B6AE-10525F29BA29}" type="slidenum">
              <a:rPr lang="zh-TW" altLang="en-US" smtClean="0"/>
              <a:pPr>
                <a:defRPr/>
              </a:pPr>
              <a:t>69</a:t>
            </a:fld>
            <a:endParaRPr lang="en-US" altLang="zh-TW"/>
          </a:p>
        </p:txBody>
      </p:sp>
      <p:sp>
        <p:nvSpPr>
          <p:cNvPr id="2" name="標題 1"/>
          <p:cNvSpPr>
            <a:spLocks noGrp="1"/>
          </p:cNvSpPr>
          <p:nvPr>
            <p:ph type="title"/>
          </p:nvPr>
        </p:nvSpPr>
        <p:spPr/>
        <p:txBody>
          <a:bodyPr/>
          <a:lstStyle/>
          <a:p>
            <a:pPr>
              <a:defRPr/>
            </a:pPr>
            <a:r>
              <a:rPr lang="zh-TW" altLang="en-US" dirty="0" smtClean="0">
                <a:ea typeface="標楷體" pitchFamily="65" charset="-120"/>
              </a:rPr>
              <a:t>軟體公司 佈置 </a:t>
            </a:r>
            <a:r>
              <a:rPr lang="en-US" altLang="zh-TW" dirty="0" smtClean="0">
                <a:ea typeface="標楷體" pitchFamily="65" charset="-120"/>
              </a:rPr>
              <a:t>(Cont.)</a:t>
            </a:r>
            <a:endParaRPr lang="zh-TW" altLang="en-US" dirty="0"/>
          </a:p>
        </p:txBody>
      </p:sp>
      <p:sp>
        <p:nvSpPr>
          <p:cNvPr id="3" name="內容版面配置區 2"/>
          <p:cNvSpPr>
            <a:spLocks noGrp="1"/>
          </p:cNvSpPr>
          <p:nvPr>
            <p:ph sz="quarter" idx="4294967295"/>
          </p:nvPr>
        </p:nvSpPr>
        <p:spPr>
          <a:xfrm>
            <a:off x="1524000" y="731520"/>
            <a:ext cx="8534400" cy="3474720"/>
          </a:xfrm>
          <a:prstGeom prst="rect">
            <a:avLst/>
          </a:prstGeom>
        </p:spPr>
        <p:txBody>
          <a:bodyPr/>
          <a:lstStyle/>
          <a:p>
            <a:pPr>
              <a:buFont typeface="Wingdings" pitchFamily="2" charset="2"/>
              <a:buNone/>
              <a:defRPr/>
            </a:pPr>
            <a:endParaRPr lang="en-US" altLang="zh-TW" dirty="0" smtClean="0"/>
          </a:p>
          <a:p>
            <a:pPr>
              <a:buFont typeface="Wingdings" pitchFamily="2" charset="2"/>
              <a:buNone/>
              <a:defRPr/>
            </a:pPr>
            <a:endParaRPr lang="en-US" altLang="zh-TW" dirty="0" smtClean="0"/>
          </a:p>
          <a:p>
            <a:pPr>
              <a:buFont typeface="Wingdings" pitchFamily="2" charset="2"/>
              <a:buNone/>
              <a:defRPr/>
            </a:pPr>
            <a:endParaRPr lang="zh-TW" altLang="en-US" dirty="0"/>
          </a:p>
        </p:txBody>
      </p:sp>
      <p:pic>
        <p:nvPicPr>
          <p:cNvPr id="5939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8017" y="1628775"/>
            <a:ext cx="90424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44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481667"/>
            <a:ext cx="10972800" cy="5020733"/>
          </a:xfrm>
        </p:spPr>
        <p:txBody>
          <a:bodyPr>
            <a:normAutofit lnSpcReduction="10000"/>
          </a:bodyPr>
          <a:lstStyle/>
          <a:p>
            <a:pPr marL="0" indent="0">
              <a:buNone/>
            </a:pPr>
            <a:r>
              <a:rPr lang="en-US" altLang="zh-TW" sz="3200" dirty="0" smtClean="0"/>
              <a:t>1. </a:t>
            </a:r>
            <a:r>
              <a:rPr lang="en-US" altLang="zh-TW" sz="3200" b="1" dirty="0" smtClean="0"/>
              <a:t>Grade System Project </a:t>
            </a:r>
            <a:r>
              <a:rPr lang="en-US" altLang="zh-TW" sz="3200" dirty="0" smtClean="0"/>
              <a:t>in Pair Programming 40%</a:t>
            </a:r>
          </a:p>
          <a:p>
            <a:pPr marL="0" indent="0">
              <a:buNone/>
            </a:pPr>
            <a:r>
              <a:rPr lang="en-US" altLang="zh-TW" sz="2000" dirty="0" smtClean="0"/>
              <a:t>(Accept. test 5%, Test code 10%, Header </a:t>
            </a:r>
            <a:r>
              <a:rPr lang="en-US" altLang="zh-TW" sz="2000" dirty="0"/>
              <a:t>8</a:t>
            </a:r>
            <a:r>
              <a:rPr lang="en-US" altLang="zh-TW" sz="2000" dirty="0" smtClean="0"/>
              <a:t>%, Pseudo-code </a:t>
            </a:r>
            <a:r>
              <a:rPr lang="en-US" altLang="zh-TW" sz="2000" dirty="0"/>
              <a:t>7</a:t>
            </a:r>
            <a:r>
              <a:rPr lang="en-US" altLang="zh-TW" sz="2000" dirty="0" smtClean="0"/>
              <a:t>%, Source code </a:t>
            </a:r>
            <a:r>
              <a:rPr lang="en-US" altLang="zh-TW" sz="2000" dirty="0"/>
              <a:t>5</a:t>
            </a:r>
            <a:r>
              <a:rPr lang="en-US" altLang="zh-TW" sz="2000" dirty="0" smtClean="0"/>
              <a:t>%, class diagram5% )  </a:t>
            </a:r>
          </a:p>
          <a:p>
            <a:pPr marL="0" indent="0">
              <a:buNone/>
            </a:pPr>
            <a:r>
              <a:rPr lang="en-US" altLang="zh-TW" sz="3200" dirty="0" smtClean="0"/>
              <a:t>2. Midterm Exam                                                    20%</a:t>
            </a:r>
          </a:p>
          <a:p>
            <a:pPr marL="0" indent="0">
              <a:buNone/>
            </a:pPr>
            <a:r>
              <a:rPr lang="en-US" altLang="zh-TW" sz="3200" dirty="0" smtClean="0"/>
              <a:t>3. Methodology Design Exercise                          10%</a:t>
            </a:r>
          </a:p>
          <a:p>
            <a:pPr marL="0" indent="0">
              <a:buNone/>
            </a:pPr>
            <a:r>
              <a:rPr lang="en-US" altLang="zh-TW" sz="3200" dirty="0" smtClean="0"/>
              <a:t>4. Agile Newsletter Survey                                   10% </a:t>
            </a:r>
          </a:p>
          <a:p>
            <a:pPr marL="0" indent="0">
              <a:buNone/>
            </a:pPr>
            <a:r>
              <a:rPr lang="en-US" altLang="zh-TW" sz="3200" dirty="0" smtClean="0"/>
              <a:t>5. Maintaining others’ Grade System Project     10%</a:t>
            </a:r>
          </a:p>
          <a:p>
            <a:pPr marL="0" indent="0">
              <a:buNone/>
            </a:pPr>
            <a:r>
              <a:rPr lang="en-US" altLang="zh-TW" sz="3200" dirty="0"/>
              <a:t>6</a:t>
            </a:r>
            <a:r>
              <a:rPr lang="en-US" altLang="zh-TW" sz="3200" dirty="0" smtClean="0"/>
              <a:t>. Tool reports, Reading reports, Coding Dojo  20%</a:t>
            </a:r>
          </a:p>
          <a:p>
            <a:pPr marL="0" indent="0">
              <a:buNone/>
            </a:pPr>
            <a:endParaRPr lang="en-US" altLang="zh-TW" sz="3200" dirty="0" smtClean="0"/>
          </a:p>
          <a:p>
            <a:pPr marL="0" indent="0">
              <a:buNone/>
            </a:pPr>
            <a:r>
              <a:rPr lang="en-US" altLang="zh-TW" sz="3200" dirty="0" smtClean="0"/>
              <a:t>                                                                   TOTAL  110%    </a:t>
            </a:r>
            <a:endParaRPr lang="en-US" altLang="zh-TW" sz="3200" dirty="0"/>
          </a:p>
          <a:p>
            <a:pPr marL="0" indent="0">
              <a:buNone/>
            </a:pPr>
            <a:endParaRPr lang="zh-TW" altLang="en-US" sz="3200" dirty="0"/>
          </a:p>
        </p:txBody>
      </p:sp>
      <p:sp>
        <p:nvSpPr>
          <p:cNvPr id="3" name="標題 2"/>
          <p:cNvSpPr>
            <a:spLocks noGrp="1"/>
          </p:cNvSpPr>
          <p:nvPr>
            <p:ph type="title"/>
          </p:nvPr>
        </p:nvSpPr>
        <p:spPr/>
        <p:txBody>
          <a:bodyPr/>
          <a:lstStyle/>
          <a:p>
            <a:r>
              <a:rPr lang="zh-TW" altLang="en-US" smtClean="0">
                <a:solidFill>
                  <a:schemeClr val="tx1"/>
                </a:solidFill>
                <a:latin typeface="細明體" pitchFamily="49" charset="-120"/>
                <a:ea typeface="細明體" pitchFamily="49" charset="-120"/>
              </a:rPr>
              <a:t>評分</a:t>
            </a:r>
            <a:r>
              <a:rPr lang="zh-TW" altLang="en-US" dirty="0" smtClean="0">
                <a:solidFill>
                  <a:schemeClr val="tx1"/>
                </a:solidFill>
                <a:latin typeface="細明體" pitchFamily="49" charset="-120"/>
                <a:ea typeface="細明體" pitchFamily="49" charset="-120"/>
              </a:rPr>
              <a:t>標準</a:t>
            </a:r>
            <a:endParaRPr lang="zh-TW" altLang="en-US" dirty="0"/>
          </a:p>
        </p:txBody>
      </p:sp>
    </p:spTree>
    <p:extLst>
      <p:ext uri="{BB962C8B-B14F-4D97-AF65-F5344CB8AC3E}">
        <p14:creationId xmlns:p14="http://schemas.microsoft.com/office/powerpoint/2010/main" val="5008464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2"/>
            <a:ext cx="10972800" cy="4376738"/>
          </a:xfrm>
        </p:spPr>
        <p:txBody>
          <a:bodyPr>
            <a:normAutofit fontScale="25000" lnSpcReduction="20000"/>
          </a:bodyPr>
          <a:lstStyle/>
          <a:p>
            <a:pPr marL="0" indent="0">
              <a:buNone/>
            </a:pPr>
            <a:r>
              <a:rPr lang="zh-TW" altLang="en-US" sz="7200" dirty="0" smtClean="0">
                <a:solidFill>
                  <a:schemeClr val="tx1"/>
                </a:solidFill>
                <a:latin typeface="標楷體" pitchFamily="65" charset="-120"/>
                <a:ea typeface="標楷體" pitchFamily="65" charset="-120"/>
              </a:rPr>
              <a:t>越來越多軟體公司 採用開放空間佈置 使員工溝通順暢 但本文</a:t>
            </a:r>
            <a:r>
              <a:rPr lang="en-US" altLang="zh-TW" sz="7200" dirty="0" smtClean="0">
                <a:solidFill>
                  <a:schemeClr val="tx1"/>
                </a:solidFill>
                <a:latin typeface="標楷體" pitchFamily="65" charset="-120"/>
                <a:ea typeface="標楷體" pitchFamily="65" charset="-120"/>
              </a:rPr>
              <a:t>*</a:t>
            </a:r>
            <a:r>
              <a:rPr lang="zh-TW" altLang="en-US" sz="7200" dirty="0" smtClean="0">
                <a:solidFill>
                  <a:schemeClr val="tx1"/>
                </a:solidFill>
                <a:latin typeface="標楷體" pitchFamily="65" charset="-120"/>
                <a:ea typeface="標楷體" pitchFamily="65" charset="-120"/>
              </a:rPr>
              <a:t>持反對意見 有認知科學家指出 開放</a:t>
            </a:r>
            <a:r>
              <a:rPr lang="zh-TW" altLang="en-US" sz="7200" dirty="0">
                <a:solidFill>
                  <a:schemeClr val="tx1"/>
                </a:solidFill>
                <a:latin typeface="標楷體" pitchFamily="65" charset="-120"/>
                <a:ea typeface="標楷體" pitchFamily="65" charset="-120"/>
              </a:rPr>
              <a:t>空間佈置</a:t>
            </a:r>
            <a:r>
              <a:rPr lang="zh-TW" altLang="en-US" sz="7200" dirty="0" smtClean="0">
                <a:solidFill>
                  <a:schemeClr val="tx1"/>
                </a:solidFill>
                <a:latin typeface="標楷體" pitchFamily="65" charset="-120"/>
                <a:ea typeface="標楷體" pitchFamily="65" charset="-120"/>
              </a:rPr>
              <a:t>會減少隱私 因而降低生產力 且傷及員工健康 又 噪音增加 使心理壓力增大 因而降低創意 </a:t>
            </a:r>
            <a:endParaRPr lang="en-US" altLang="zh-TW" sz="7200" dirty="0" smtClean="0">
              <a:solidFill>
                <a:schemeClr val="tx1"/>
              </a:solidFill>
              <a:latin typeface="標楷體" pitchFamily="65" charset="-120"/>
              <a:ea typeface="標楷體" pitchFamily="65" charset="-120"/>
            </a:endParaRPr>
          </a:p>
          <a:p>
            <a:pPr marL="0" indent="0">
              <a:buNone/>
            </a:pPr>
            <a:endParaRPr lang="en-US" altLang="zh-TW" sz="7200" dirty="0">
              <a:solidFill>
                <a:schemeClr val="tx1"/>
              </a:solidFill>
              <a:latin typeface="標楷體" pitchFamily="65" charset="-120"/>
              <a:ea typeface="標楷體" pitchFamily="65" charset="-120"/>
            </a:endParaRPr>
          </a:p>
          <a:p>
            <a:pPr marL="0" indent="0">
              <a:buNone/>
            </a:pPr>
            <a:r>
              <a:rPr lang="zh-TW" altLang="en-US" sz="7200" dirty="0" smtClean="0">
                <a:solidFill>
                  <a:schemeClr val="tx1"/>
                </a:solidFill>
                <a:latin typeface="標楷體" pitchFamily="65" charset="-120"/>
                <a:ea typeface="標楷體" pitchFamily="65" charset="-120"/>
              </a:rPr>
              <a:t>一般認為 腦力激盪可產生很棒的創意 但有耶魯研究指出 團隊思考的績效比個人思考</a:t>
            </a:r>
            <a:r>
              <a:rPr lang="zh-TW" altLang="en-US" sz="7200" dirty="0">
                <a:solidFill>
                  <a:schemeClr val="tx1"/>
                </a:solidFill>
                <a:latin typeface="標楷體" pitchFamily="65" charset="-120"/>
                <a:ea typeface="標楷體" pitchFamily="65" charset="-120"/>
              </a:rPr>
              <a:t>的</a:t>
            </a:r>
            <a:r>
              <a:rPr lang="zh-TW" altLang="en-US" sz="7200" dirty="0" smtClean="0">
                <a:solidFill>
                  <a:schemeClr val="tx1"/>
                </a:solidFill>
                <a:latin typeface="標楷體" pitchFamily="65" charset="-120"/>
                <a:ea typeface="標楷體" pitchFamily="65" charset="-120"/>
              </a:rPr>
              <a:t>績效差</a:t>
            </a:r>
            <a:r>
              <a:rPr lang="en-US" altLang="zh-TW" sz="7200" dirty="0" smtClean="0">
                <a:solidFill>
                  <a:schemeClr val="tx1"/>
                </a:solidFill>
                <a:latin typeface="標楷體" pitchFamily="65" charset="-120"/>
                <a:ea typeface="標楷體" pitchFamily="65" charset="-120"/>
              </a:rPr>
              <a:t>80%. </a:t>
            </a:r>
            <a:r>
              <a:rPr lang="zh-TW" altLang="en-US" sz="7200" dirty="0" smtClean="0">
                <a:solidFill>
                  <a:schemeClr val="tx1"/>
                </a:solidFill>
                <a:latin typeface="標楷體" pitchFamily="65" charset="-120"/>
                <a:ea typeface="標楷體" pitchFamily="65" charset="-120"/>
              </a:rPr>
              <a:t>內向者在</a:t>
            </a:r>
            <a:r>
              <a:rPr lang="zh-TW" altLang="en-US" sz="7200" dirty="0">
                <a:solidFill>
                  <a:schemeClr val="tx1"/>
                </a:solidFill>
                <a:latin typeface="標楷體" pitchFamily="65" charset="-120"/>
                <a:ea typeface="標楷體" pitchFamily="65" charset="-120"/>
              </a:rPr>
              <a:t>腦力</a:t>
            </a:r>
            <a:r>
              <a:rPr lang="zh-TW" altLang="en-US" sz="7200" dirty="0" smtClean="0">
                <a:solidFill>
                  <a:schemeClr val="tx1"/>
                </a:solidFill>
                <a:latin typeface="標楷體" pitchFamily="65" charset="-120"/>
                <a:ea typeface="標楷體" pitchFamily="65" charset="-120"/>
              </a:rPr>
              <a:t>激盪時 不易暢談想法 </a:t>
            </a:r>
            <a:endParaRPr lang="en-US" altLang="zh-TW" sz="7200" dirty="0" smtClean="0">
              <a:solidFill>
                <a:schemeClr val="tx1"/>
              </a:solidFill>
              <a:latin typeface="標楷體" pitchFamily="65" charset="-120"/>
              <a:ea typeface="標楷體" pitchFamily="65" charset="-120"/>
            </a:endParaRPr>
          </a:p>
          <a:p>
            <a:pPr marL="0" indent="0">
              <a:buNone/>
            </a:pPr>
            <a:endParaRPr lang="en-US" altLang="zh-TW" sz="7200" dirty="0">
              <a:solidFill>
                <a:schemeClr val="tx1"/>
              </a:solidFill>
              <a:latin typeface="標楷體" pitchFamily="65" charset="-120"/>
              <a:ea typeface="標楷體" pitchFamily="65" charset="-120"/>
            </a:endParaRPr>
          </a:p>
          <a:p>
            <a:pPr marL="0" indent="0">
              <a:buNone/>
            </a:pPr>
            <a:r>
              <a:rPr lang="zh-TW" altLang="en-US" sz="7200" dirty="0" smtClean="0">
                <a:solidFill>
                  <a:schemeClr val="tx1"/>
                </a:solidFill>
                <a:latin typeface="標楷體" pitchFamily="65" charset="-120"/>
                <a:ea typeface="標楷體" pitchFamily="65" charset="-120"/>
              </a:rPr>
              <a:t>此外 不需研究 就知打斷或分神 絕對不利於需專注的軟體工作 例如 開放空間中 常會聽到旁邊不相關的交談 或者 有人跑過來 問你一個問題 或聊一個八卦 這都會使你思路中斷 而影響生產力</a:t>
            </a:r>
            <a:endParaRPr lang="en-US" altLang="zh-TW" sz="7200" dirty="0" smtClean="0">
              <a:solidFill>
                <a:schemeClr val="tx1"/>
              </a:solidFill>
              <a:latin typeface="標楷體" pitchFamily="65" charset="-120"/>
              <a:ea typeface="標楷體" pitchFamily="65" charset="-120"/>
            </a:endParaRPr>
          </a:p>
          <a:p>
            <a:pPr marL="0" indent="0">
              <a:buNone/>
            </a:pPr>
            <a:endParaRPr lang="en-US" altLang="zh-TW" sz="7200" dirty="0">
              <a:solidFill>
                <a:schemeClr val="tx1"/>
              </a:solidFill>
              <a:latin typeface="標楷體" pitchFamily="65" charset="-120"/>
              <a:ea typeface="標楷體" pitchFamily="65" charset="-120"/>
            </a:endParaRPr>
          </a:p>
          <a:p>
            <a:pPr marL="0" indent="0">
              <a:buNone/>
            </a:pPr>
            <a:r>
              <a:rPr lang="zh-TW" altLang="en-US" sz="7200" dirty="0" smtClean="0">
                <a:solidFill>
                  <a:schemeClr val="tx1"/>
                </a:solidFill>
                <a:latin typeface="標楷體" pitchFamily="65" charset="-120"/>
                <a:ea typeface="標楷體" pitchFamily="65" charset="-120"/>
              </a:rPr>
              <a:t>解決之道 即推行遠距上班 </a:t>
            </a:r>
            <a:r>
              <a:rPr lang="en-US" altLang="zh-TW" sz="7200" dirty="0" smtClean="0">
                <a:solidFill>
                  <a:schemeClr val="tx1"/>
                </a:solidFill>
                <a:latin typeface="標楷體" pitchFamily="65" charset="-120"/>
                <a:ea typeface="標楷體" pitchFamily="65" charset="-120"/>
              </a:rPr>
              <a:t>(telecommuting) </a:t>
            </a:r>
            <a:r>
              <a:rPr lang="zh-TW" altLang="en-US" sz="7200" dirty="0" smtClean="0">
                <a:solidFill>
                  <a:schemeClr val="tx1"/>
                </a:solidFill>
                <a:latin typeface="標楷體" pitchFamily="65" charset="-120"/>
                <a:ea typeface="標楷體" pitchFamily="65" charset="-120"/>
              </a:rPr>
              <a:t>員工可在私密空間工作 而辦公室則作為會議室之用 在會議中</a:t>
            </a:r>
            <a:r>
              <a:rPr lang="zh-TW" altLang="en-US" sz="7200" b="1" dirty="0" smtClean="0">
                <a:solidFill>
                  <a:schemeClr val="tx1"/>
                </a:solidFill>
                <a:latin typeface="微軟正黑體" pitchFamily="34" charset="-120"/>
                <a:ea typeface="微軟正黑體" pitchFamily="34" charset="-120"/>
              </a:rPr>
              <a:t>分享獨自思考得到的創意</a:t>
            </a:r>
            <a:endParaRPr lang="en-US" altLang="zh-TW" sz="7200" b="1" dirty="0" smtClean="0">
              <a:solidFill>
                <a:schemeClr val="tx1"/>
              </a:solidFill>
              <a:latin typeface="微軟正黑體" pitchFamily="34" charset="-120"/>
              <a:ea typeface="微軟正黑體" pitchFamily="34" charset="-120"/>
            </a:endParaRPr>
          </a:p>
          <a:p>
            <a:pPr marL="0" indent="0">
              <a:buNone/>
            </a:pPr>
            <a:endParaRPr lang="en-US" altLang="zh-TW" sz="7200" dirty="0">
              <a:solidFill>
                <a:schemeClr val="tx1"/>
              </a:solidFill>
              <a:latin typeface="標楷體" pitchFamily="65" charset="-120"/>
              <a:ea typeface="標楷體" pitchFamily="65" charset="-120"/>
            </a:endParaRPr>
          </a:p>
          <a:p>
            <a:pPr marL="0" indent="0">
              <a:buNone/>
            </a:pPr>
            <a:r>
              <a:rPr lang="zh-TW" altLang="en-US" sz="7200" dirty="0" smtClean="0">
                <a:solidFill>
                  <a:schemeClr val="tx1"/>
                </a:solidFill>
                <a:latin typeface="標楷體" pitchFamily="65" charset="-120"/>
                <a:ea typeface="標楷體" pitchFamily="65" charset="-120"/>
              </a:rPr>
              <a:t>陳教授不同意本作者的觀點 軟體公司可設洞穴區 </a:t>
            </a:r>
            <a:r>
              <a:rPr lang="en-US" altLang="zh-TW" sz="7200" dirty="0" smtClean="0">
                <a:solidFill>
                  <a:schemeClr val="tx1"/>
                </a:solidFill>
                <a:latin typeface="標楷體" pitchFamily="65" charset="-120"/>
                <a:ea typeface="標楷體" pitchFamily="65" charset="-120"/>
              </a:rPr>
              <a:t>(cave area) </a:t>
            </a:r>
            <a:r>
              <a:rPr lang="zh-TW" altLang="en-US" sz="7200" dirty="0" smtClean="0">
                <a:solidFill>
                  <a:schemeClr val="tx1"/>
                </a:solidFill>
                <a:latin typeface="標楷體" pitchFamily="65" charset="-120"/>
                <a:ea typeface="標楷體" pitchFamily="65" charset="-120"/>
              </a:rPr>
              <a:t>供員工沉思時使用 即可</a:t>
            </a:r>
            <a:endParaRPr lang="en-US" altLang="zh-TW" sz="7200" dirty="0" smtClean="0">
              <a:solidFill>
                <a:schemeClr val="tx1"/>
              </a:solidFill>
              <a:latin typeface="標楷體" pitchFamily="65" charset="-120"/>
              <a:ea typeface="標楷體" pitchFamily="65" charset="-120"/>
            </a:endParaRPr>
          </a:p>
          <a:p>
            <a:pPr marL="0" indent="0">
              <a:buNone/>
            </a:pPr>
            <a:endParaRPr lang="en-US" altLang="zh-TW" dirty="0">
              <a:solidFill>
                <a:schemeClr val="tx1"/>
              </a:solidFill>
            </a:endParaRPr>
          </a:p>
          <a:p>
            <a:pPr marL="0" indent="0">
              <a:buNone/>
            </a:pPr>
            <a:endParaRPr lang="en-US" altLang="zh-TW" sz="1800" dirty="0">
              <a:solidFill>
                <a:schemeClr val="tx1"/>
              </a:solidFill>
            </a:endParaRPr>
          </a:p>
          <a:p>
            <a:pPr marL="0" indent="0">
              <a:buNone/>
            </a:pPr>
            <a:endParaRPr lang="en-US" altLang="zh-TW" sz="1800" dirty="0" smtClean="0">
              <a:solidFill>
                <a:schemeClr val="tx1"/>
              </a:solidFill>
            </a:endParaRPr>
          </a:p>
          <a:p>
            <a:pPr marL="0" indent="0">
              <a:buNone/>
            </a:pPr>
            <a:endParaRPr lang="en-US" altLang="zh-TW" sz="4800" dirty="0">
              <a:solidFill>
                <a:schemeClr val="tx1"/>
              </a:solidFill>
            </a:endParaRPr>
          </a:p>
          <a:p>
            <a:pPr marL="0" indent="0">
              <a:buNone/>
            </a:pPr>
            <a:r>
              <a:rPr lang="en-US" altLang="zh-TW" sz="7200" dirty="0" smtClean="0">
                <a:solidFill>
                  <a:schemeClr val="tx1"/>
                </a:solidFill>
              </a:rPr>
              <a:t>* Linda Hayes, The Myths behind Brainstorming, Open Office Plans, and Collaboration, </a:t>
            </a:r>
            <a:r>
              <a:rPr lang="en-US" altLang="zh-TW" sz="7200" dirty="0" err="1" smtClean="0">
                <a:solidFill>
                  <a:schemeClr val="tx1"/>
                </a:solidFill>
              </a:rPr>
              <a:t>Techwell</a:t>
            </a:r>
            <a:r>
              <a:rPr lang="en-US" altLang="zh-TW" sz="7200" dirty="0" smtClean="0">
                <a:solidFill>
                  <a:schemeClr val="tx1"/>
                </a:solidFill>
              </a:rPr>
              <a:t> Insights Newsletter, Nov. 9, 2016.</a:t>
            </a:r>
            <a:endParaRPr lang="zh-TW" altLang="en-US" sz="7200" dirty="0">
              <a:solidFill>
                <a:schemeClr val="tx1"/>
              </a:solidFill>
            </a:endParaRPr>
          </a:p>
        </p:txBody>
      </p:sp>
      <p:sp>
        <p:nvSpPr>
          <p:cNvPr id="3" name="標題 2"/>
          <p:cNvSpPr>
            <a:spLocks noGrp="1"/>
          </p:cNvSpPr>
          <p:nvPr>
            <p:ph type="title"/>
          </p:nvPr>
        </p:nvSpPr>
        <p:spPr/>
        <p:txBody>
          <a:bodyPr/>
          <a:lstStyle/>
          <a:p>
            <a:r>
              <a:rPr lang="zh-TW" altLang="en-US" dirty="0">
                <a:solidFill>
                  <a:schemeClr val="tx1"/>
                </a:solidFill>
                <a:ea typeface="標楷體" pitchFamily="65" charset="-120"/>
              </a:rPr>
              <a:t>軟體公司 佈置 </a:t>
            </a:r>
            <a:r>
              <a:rPr lang="en-US" altLang="zh-TW" dirty="0">
                <a:solidFill>
                  <a:schemeClr val="tx1"/>
                </a:solidFill>
                <a:ea typeface="標楷體" pitchFamily="65" charset="-120"/>
              </a:rPr>
              <a:t>(Cont.)</a:t>
            </a:r>
            <a:endParaRPr lang="zh-TW" altLang="en-US" dirty="0"/>
          </a:p>
        </p:txBody>
      </p:sp>
    </p:spTree>
    <p:extLst>
      <p:ext uri="{BB962C8B-B14F-4D97-AF65-F5344CB8AC3E}">
        <p14:creationId xmlns:p14="http://schemas.microsoft.com/office/powerpoint/2010/main" val="4232057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投影片編號版面配置區 5"/>
          <p:cNvSpPr>
            <a:spLocks noGrp="1"/>
          </p:cNvSpPr>
          <p:nvPr>
            <p:ph type="sldNum" sz="quarter" idx="12"/>
          </p:nvPr>
        </p:nvSpPr>
        <p:spPr/>
        <p:txBody>
          <a:bodyPr/>
          <a:lstStyle/>
          <a:p>
            <a:pPr>
              <a:defRPr/>
            </a:pPr>
            <a:fld id="{0E01C22E-684B-46FC-87A3-05E2A8A1EA6E}" type="slidenum">
              <a:rPr lang="en-US" altLang="zh-TW">
                <a:solidFill>
                  <a:schemeClr val="tx1"/>
                </a:solidFill>
              </a:rPr>
              <a:pPr>
                <a:defRPr/>
              </a:pPr>
              <a:t>71</a:t>
            </a:fld>
            <a:endParaRPr lang="en-US" altLang="zh-TW">
              <a:solidFill>
                <a:schemeClr val="tx1"/>
              </a:solidFill>
            </a:endParaRPr>
          </a:p>
        </p:txBody>
      </p:sp>
      <p:sp>
        <p:nvSpPr>
          <p:cNvPr id="652290" name="Rectangle 2"/>
          <p:cNvSpPr>
            <a:spLocks noGrp="1" noChangeArrowheads="1"/>
          </p:cNvSpPr>
          <p:nvPr>
            <p:ph type="title"/>
          </p:nvPr>
        </p:nvSpPr>
        <p:spPr/>
        <p:txBody>
          <a:bodyPr/>
          <a:lstStyle/>
          <a:p>
            <a:pPr eaLnBrk="1" hangingPunct="1">
              <a:defRPr/>
            </a:pPr>
            <a:r>
              <a:rPr lang="zh-TW" altLang="en-US" sz="3600" dirty="0" smtClean="0">
                <a:solidFill>
                  <a:schemeClr val="tx1"/>
                </a:solidFill>
                <a:latin typeface="標楷體" pitchFamily="65" charset="-120"/>
                <a:ea typeface="標楷體" pitchFamily="65" charset="-120"/>
              </a:rPr>
              <a:t>軟體開發 追求的品質</a:t>
            </a:r>
            <a:endParaRPr lang="en-US" altLang="zh-TW" sz="3600" dirty="0" smtClean="0">
              <a:solidFill>
                <a:schemeClr val="tx1"/>
              </a:solidFill>
              <a:latin typeface="標楷體" pitchFamily="65" charset="-120"/>
              <a:ea typeface="標楷體" pitchFamily="65" charset="-120"/>
            </a:endParaRPr>
          </a:p>
        </p:txBody>
      </p:sp>
      <p:sp>
        <p:nvSpPr>
          <p:cNvPr id="92164" name="Rectangle 3"/>
          <p:cNvSpPr>
            <a:spLocks noGrp="1" noChangeArrowheads="1"/>
          </p:cNvSpPr>
          <p:nvPr>
            <p:ph sz="quarter" idx="4294967295"/>
          </p:nvPr>
        </p:nvSpPr>
        <p:spPr>
          <a:xfrm>
            <a:off x="1524000" y="1736034"/>
            <a:ext cx="8534400" cy="4147931"/>
          </a:xfrm>
          <a:prstGeom prst="rect">
            <a:avLst/>
          </a:prstGeom>
        </p:spPr>
        <p:txBody>
          <a:bodyPr>
            <a:normAutofit/>
          </a:bodyPr>
          <a:lstStyle/>
          <a:p>
            <a:pPr eaLnBrk="1" hangingPunct="1">
              <a:defRPr/>
            </a:pPr>
            <a:r>
              <a:rPr lang="en-US" altLang="zh-TW" sz="2800" dirty="0" smtClean="0">
                <a:solidFill>
                  <a:schemeClr val="tx1"/>
                </a:solidFill>
                <a:latin typeface="標楷體" pitchFamily="65" charset="-120"/>
                <a:ea typeface="標楷體" pitchFamily="65" charset="-120"/>
              </a:rPr>
              <a:t>    Creativity      </a:t>
            </a:r>
            <a:r>
              <a:rPr lang="zh-TW" altLang="en-US" sz="2800" dirty="0" smtClean="0">
                <a:solidFill>
                  <a:schemeClr val="tx1"/>
                </a:solidFill>
                <a:latin typeface="標楷體" pitchFamily="65" charset="-120"/>
                <a:ea typeface="標楷體" pitchFamily="65" charset="-120"/>
              </a:rPr>
              <a:t>創意性</a:t>
            </a:r>
          </a:p>
          <a:p>
            <a:pPr eaLnBrk="1" hangingPunct="1">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Usability       </a:t>
            </a:r>
            <a:r>
              <a:rPr lang="zh-TW" altLang="en-US" sz="2800" dirty="0" smtClean="0">
                <a:solidFill>
                  <a:schemeClr val="tx1"/>
                </a:solidFill>
                <a:latin typeface="標楷體" pitchFamily="65" charset="-120"/>
                <a:ea typeface="標楷體" pitchFamily="65" charset="-120"/>
              </a:rPr>
              <a:t>易用性</a:t>
            </a:r>
          </a:p>
          <a:p>
            <a:pPr eaLnBrk="1" hangingPunct="1">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Dependability   </a:t>
            </a:r>
            <a:r>
              <a:rPr lang="zh-TW" altLang="en-US" sz="2800" dirty="0" smtClean="0">
                <a:solidFill>
                  <a:schemeClr val="tx1"/>
                </a:solidFill>
                <a:latin typeface="標楷體" pitchFamily="65" charset="-120"/>
                <a:ea typeface="標楷體" pitchFamily="65" charset="-120"/>
              </a:rPr>
              <a:t>可靠性</a:t>
            </a:r>
          </a:p>
          <a:p>
            <a:pPr eaLnBrk="1" hangingPunct="1">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Maintainability </a:t>
            </a:r>
            <a:r>
              <a:rPr lang="zh-TW" altLang="en-US" sz="2800" dirty="0" smtClean="0">
                <a:solidFill>
                  <a:schemeClr val="tx1"/>
                </a:solidFill>
                <a:latin typeface="標楷體" pitchFamily="65" charset="-120"/>
                <a:ea typeface="標楷體" pitchFamily="65" charset="-120"/>
              </a:rPr>
              <a:t>易修性</a:t>
            </a:r>
          </a:p>
          <a:p>
            <a:pPr eaLnBrk="1" hangingPunct="1">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Efficiency      </a:t>
            </a:r>
            <a:r>
              <a:rPr lang="zh-TW" altLang="en-US" sz="2800" dirty="0" smtClean="0">
                <a:solidFill>
                  <a:schemeClr val="tx1"/>
                </a:solidFill>
                <a:latin typeface="標楷體" pitchFamily="65" charset="-120"/>
                <a:ea typeface="標楷體" pitchFamily="65" charset="-120"/>
              </a:rPr>
              <a:t>效率性</a:t>
            </a:r>
          </a:p>
          <a:p>
            <a:pPr lvl="1" eaLnBrk="1" hangingPunct="1">
              <a:defRPr/>
            </a:pPr>
            <a:r>
              <a:rPr lang="zh-TW" altLang="en-US" sz="2400" dirty="0" smtClean="0">
                <a:solidFill>
                  <a:schemeClr val="tx1"/>
                </a:solidFill>
                <a:latin typeface="標楷體" pitchFamily="65" charset="-120"/>
                <a:ea typeface="標楷體" pitchFamily="65" charset="-120"/>
              </a:rPr>
              <a:t>以上只有「效率性」與電腦有關，</a:t>
            </a:r>
          </a:p>
          <a:p>
            <a:pPr lvl="1" eaLnBrk="1" hangingPunct="1">
              <a:defRPr/>
            </a:pPr>
            <a:r>
              <a:rPr lang="zh-TW" altLang="en-US" sz="2400" dirty="0" smtClean="0">
                <a:solidFill>
                  <a:schemeClr val="tx1"/>
                </a:solidFill>
                <a:latin typeface="標楷體" pitchFamily="65" charset="-120"/>
                <a:ea typeface="標楷體" pitchFamily="65" charset="-120"/>
              </a:rPr>
              <a:t>其餘皆與電腦無關，而與開發者人腦有關</a:t>
            </a:r>
            <a:r>
              <a:rPr lang="en-US" altLang="zh-TW" sz="2400" dirty="0" smtClean="0">
                <a:solidFill>
                  <a:schemeClr val="tx1"/>
                </a:solidFill>
                <a:latin typeface="標楷體" pitchFamily="65" charset="-120"/>
                <a:ea typeface="標楷體" pitchFamily="65" charset="-120"/>
              </a:rPr>
              <a:t>;</a:t>
            </a:r>
          </a:p>
          <a:p>
            <a:pPr lvl="1" eaLnBrk="1" hangingPunct="1">
              <a:defRPr/>
            </a:pPr>
            <a:r>
              <a:rPr lang="zh-TW" altLang="en-US" sz="2400" dirty="0" smtClean="0">
                <a:solidFill>
                  <a:schemeClr val="tx1"/>
                </a:solidFill>
                <a:latin typeface="標楷體" pitchFamily="65" charset="-120"/>
                <a:ea typeface="標楷體" pitchFamily="65" charset="-120"/>
              </a:rPr>
              <a:t>易用性涉及大量使用者的人腦，最為複雜</a:t>
            </a:r>
          </a:p>
        </p:txBody>
      </p:sp>
    </p:spTree>
    <p:extLst>
      <p:ext uri="{BB962C8B-B14F-4D97-AF65-F5344CB8AC3E}">
        <p14:creationId xmlns:p14="http://schemas.microsoft.com/office/powerpoint/2010/main" val="20793239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C8D7B5A-4B40-4F85-ABBE-7F390FD54733}" type="slidenum">
              <a:rPr lang="zh-TW" altLang="en-US" smtClean="0">
                <a:solidFill>
                  <a:schemeClr val="tx1"/>
                </a:solidFill>
              </a:rPr>
              <a:pPr>
                <a:defRPr/>
              </a:pPr>
              <a:t>72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a:solidFill>
                  <a:schemeClr val="tx1"/>
                </a:solidFill>
                <a:latin typeface="標楷體" pitchFamily="65" charset="-120"/>
                <a:ea typeface="標楷體" pitchFamily="65" charset="-120"/>
              </a:rPr>
              <a:t>軟體開發中 </a:t>
            </a:r>
            <a:r>
              <a:rPr lang="zh-TW" altLang="en-US" dirty="0" smtClean="0">
                <a:solidFill>
                  <a:schemeClr val="tx1"/>
                </a:solidFill>
                <a:latin typeface="標楷體" pitchFamily="65" charset="-120"/>
                <a:ea typeface="標楷體" pitchFamily="65" charset="-120"/>
              </a:rPr>
              <a:t>創意性最重要</a:t>
            </a:r>
            <a:endParaRPr lang="zh-TW" altLang="en-US" dirty="0">
              <a:solidFill>
                <a:schemeClr val="tx1"/>
              </a:solidFill>
              <a:latin typeface="標楷體" pitchFamily="65" charset="-120"/>
              <a:ea typeface="標楷體" pitchFamily="65" charset="-120"/>
            </a:endParaRPr>
          </a:p>
        </p:txBody>
      </p:sp>
      <p:sp>
        <p:nvSpPr>
          <p:cNvPr id="3" name="內容版面配置區 2"/>
          <p:cNvSpPr>
            <a:spLocks noGrp="1"/>
          </p:cNvSpPr>
          <p:nvPr>
            <p:ph sz="quarter" idx="4294967295"/>
          </p:nvPr>
        </p:nvSpPr>
        <p:spPr>
          <a:xfrm>
            <a:off x="609600" y="1802296"/>
            <a:ext cx="10972800" cy="4328630"/>
          </a:xfrm>
          <a:prstGeom prst="rect">
            <a:avLst/>
          </a:prstGeom>
        </p:spPr>
        <p:txBody>
          <a:bodyPr/>
          <a:lstStyle/>
          <a:p>
            <a:pPr eaLnBrk="1" hangingPunct="1">
              <a:buFontTx/>
              <a:buNone/>
              <a:defRPr/>
            </a:pPr>
            <a:r>
              <a:rPr lang="zh-TW" altLang="en-US" dirty="0" smtClean="0">
                <a:solidFill>
                  <a:schemeClr val="tx1"/>
                </a:solidFill>
                <a:latin typeface="標楷體" pitchFamily="65" charset="-120"/>
                <a:ea typeface="標楷體" pitchFamily="65" charset="-120"/>
              </a:rPr>
              <a:t> 創意人先要有</a:t>
            </a:r>
            <a:r>
              <a:rPr lang="zh-TW" altLang="en-US" b="1" dirty="0" smtClean="0">
                <a:solidFill>
                  <a:schemeClr val="tx1"/>
                </a:solidFill>
                <a:latin typeface="微軟正黑體" pitchFamily="34" charset="-120"/>
                <a:ea typeface="微軟正黑體" pitchFamily="34" charset="-120"/>
              </a:rPr>
              <a:t>激情與放縱</a:t>
            </a:r>
            <a:r>
              <a:rPr lang="zh-TW" altLang="en-US" dirty="0" smtClean="0">
                <a:solidFill>
                  <a:schemeClr val="tx1"/>
                </a:solidFill>
                <a:latin typeface="標楷體" pitchFamily="65" charset="-120"/>
                <a:ea typeface="標楷體" pitchFamily="65" charset="-120"/>
              </a:rPr>
              <a:t>來發展創意構想</a:t>
            </a:r>
            <a:r>
              <a:rPr lang="en-US" altLang="zh-TW" dirty="0" smtClean="0">
                <a:solidFill>
                  <a:schemeClr val="tx1"/>
                </a:solidFill>
                <a:latin typeface="標楷體" pitchFamily="65" charset="-120"/>
                <a:ea typeface="標楷體" pitchFamily="65" charset="-120"/>
              </a:rPr>
              <a:t>,</a:t>
            </a:r>
          </a:p>
          <a:p>
            <a:pPr eaLnBrk="1" hangingPunct="1">
              <a:buFontTx/>
              <a:buNone/>
              <a:defRPr/>
            </a:pPr>
            <a:r>
              <a:rPr lang="en-US" altLang="zh-TW" dirty="0" smtClean="0">
                <a:solidFill>
                  <a:schemeClr val="tx1"/>
                </a:solidFill>
                <a:latin typeface="標楷體" pitchFamily="65" charset="-120"/>
                <a:ea typeface="標楷體" pitchFamily="65" charset="-120"/>
              </a:rPr>
              <a:t>   </a:t>
            </a:r>
            <a:r>
              <a:rPr lang="zh-TW" altLang="en-US" dirty="0">
                <a:solidFill>
                  <a:schemeClr val="tx1"/>
                </a:solidFill>
                <a:latin typeface="標楷體" pitchFamily="65" charset="-120"/>
                <a:ea typeface="標楷體" pitchFamily="65" charset="-120"/>
              </a:rPr>
              <a:t>再</a:t>
            </a:r>
            <a:r>
              <a:rPr lang="zh-TW" altLang="en-US" dirty="0" smtClean="0">
                <a:solidFill>
                  <a:schemeClr val="tx1"/>
                </a:solidFill>
                <a:latin typeface="標楷體" pitchFamily="65" charset="-120"/>
                <a:ea typeface="標楷體" pitchFamily="65" charset="-120"/>
              </a:rPr>
              <a:t>要有</a:t>
            </a:r>
            <a:r>
              <a:rPr lang="zh-TW" altLang="en-US" b="1" dirty="0" smtClean="0">
                <a:solidFill>
                  <a:schemeClr val="tx1"/>
                </a:solidFill>
                <a:latin typeface="微軟正黑體" pitchFamily="34" charset="-120"/>
                <a:ea typeface="微軟正黑體" pitchFamily="34" charset="-120"/>
              </a:rPr>
              <a:t>嚴格紀律</a:t>
            </a:r>
            <a:r>
              <a:rPr lang="zh-TW" altLang="en-US" dirty="0" smtClean="0">
                <a:solidFill>
                  <a:schemeClr val="tx1"/>
                </a:solidFill>
                <a:latin typeface="標楷體" pitchFamily="65" charset="-120"/>
                <a:ea typeface="標楷體" pitchFamily="65" charset="-120"/>
              </a:rPr>
              <a:t>來執行創意構想</a:t>
            </a:r>
            <a:r>
              <a:rPr lang="en-US" altLang="zh-TW" dirty="0" smtClean="0">
                <a:solidFill>
                  <a:schemeClr val="tx1"/>
                </a:solidFill>
                <a:latin typeface="標楷體" pitchFamily="65" charset="-120"/>
                <a:ea typeface="標楷體" pitchFamily="65" charset="-120"/>
              </a:rPr>
              <a:t>*</a:t>
            </a:r>
            <a:endParaRPr lang="en-US" altLang="zh-TW" sz="2400" i="1" dirty="0" smtClean="0">
              <a:solidFill>
                <a:schemeClr val="tx1"/>
              </a:solidFill>
              <a:latin typeface="標楷體" pitchFamily="65" charset="-120"/>
              <a:ea typeface="標楷體" pitchFamily="65" charset="-120"/>
            </a:endParaRPr>
          </a:p>
          <a:p>
            <a:pPr eaLnBrk="1" hangingPunct="1">
              <a:buFontTx/>
              <a:buNone/>
              <a:defRPr/>
            </a:pPr>
            <a:r>
              <a:rPr lang="en-US" altLang="zh-TW" sz="2400" i="1" dirty="0" smtClean="0">
                <a:solidFill>
                  <a:schemeClr val="tx1"/>
                </a:solidFill>
                <a:latin typeface="標楷體" pitchFamily="65" charset="-120"/>
                <a:ea typeface="標楷體" pitchFamily="65" charset="-120"/>
              </a:rPr>
              <a:t>  </a:t>
            </a:r>
          </a:p>
          <a:p>
            <a:pPr eaLnBrk="1" hangingPunct="1">
              <a:buFontTx/>
              <a:buNone/>
              <a:defRPr/>
            </a:pPr>
            <a:r>
              <a:rPr lang="zh-TW" altLang="en-US" i="1"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創意來自開發過程所下的苦工</a:t>
            </a:r>
            <a:r>
              <a:rPr lang="en-US" altLang="zh-TW" dirty="0" smtClean="0">
                <a:solidFill>
                  <a:schemeClr val="tx1"/>
                </a:solidFill>
                <a:latin typeface="標楷體" pitchFamily="65" charset="-120"/>
                <a:ea typeface="標楷體" pitchFamily="65" charset="-120"/>
              </a:rPr>
              <a:t>: </a:t>
            </a:r>
          </a:p>
          <a:p>
            <a:pPr eaLnBrk="1" hangingPunct="1">
              <a:buFontTx/>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用功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奠定踏實知識基礎</a:t>
            </a:r>
          </a:p>
          <a:p>
            <a:pPr eaLnBrk="1" hangingPunct="1">
              <a:buFontTx/>
              <a:buNone/>
              <a:defRPr/>
            </a:pP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2) </a:t>
            </a:r>
            <a:r>
              <a:rPr lang="zh-TW" altLang="en-US" dirty="0" smtClean="0">
                <a:solidFill>
                  <a:schemeClr val="tx1"/>
                </a:solidFill>
                <a:latin typeface="標楷體" pitchFamily="65" charset="-120"/>
                <a:ea typeface="標楷體" pitchFamily="65" charset="-120"/>
              </a:rPr>
              <a:t>勇氣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挑戰現有知識</a:t>
            </a:r>
          </a:p>
          <a:p>
            <a:pPr eaLnBrk="1" hangingPunct="1">
              <a:buFontTx/>
              <a:buNone/>
              <a:defRPr/>
            </a:pPr>
            <a:r>
              <a:rPr lang="zh-TW" altLang="en-US" dirty="0" smtClean="0">
                <a:solidFill>
                  <a:schemeClr val="tx1"/>
                </a:solidFill>
                <a:latin typeface="標楷體" pitchFamily="65" charset="-120"/>
                <a:ea typeface="標楷體" pitchFamily="65" charset="-120"/>
              </a:rPr>
              <a:t> 這才能</a:t>
            </a:r>
            <a:r>
              <a:rPr lang="zh-TW" altLang="en-US" i="1" dirty="0" smtClean="0">
                <a:solidFill>
                  <a:schemeClr val="tx1"/>
                </a:solidFill>
                <a:latin typeface="標楷體" pitchFamily="65" charset="-120"/>
                <a:ea typeface="標楷體" pitchFamily="65" charset="-120"/>
              </a:rPr>
              <a:t>感動客戶</a:t>
            </a:r>
            <a:r>
              <a:rPr lang="en-US" altLang="zh-TW" i="1" dirty="0" smtClean="0">
                <a:solidFill>
                  <a:schemeClr val="tx1"/>
                </a:solidFill>
                <a:latin typeface="標楷體" pitchFamily="65" charset="-120"/>
                <a:ea typeface="標楷體" pitchFamily="65" charset="-120"/>
              </a:rPr>
              <a:t>,</a:t>
            </a:r>
          </a:p>
          <a:p>
            <a:pPr eaLnBrk="1" hangingPunct="1">
              <a:buFontTx/>
              <a:buNone/>
              <a:defRPr/>
            </a:pPr>
            <a:r>
              <a:rPr lang="zh-TW" altLang="en-US" i="1" dirty="0">
                <a:solidFill>
                  <a:schemeClr val="tx1"/>
                </a:solidFill>
                <a:latin typeface="標楷體" pitchFamily="65" charset="-120"/>
                <a:ea typeface="標楷體" pitchFamily="65" charset="-120"/>
              </a:rPr>
              <a:t> </a:t>
            </a:r>
            <a:r>
              <a:rPr lang="zh-TW" altLang="en-US" i="1" dirty="0" smtClean="0">
                <a:solidFill>
                  <a:schemeClr val="tx1"/>
                </a:solidFill>
                <a:latin typeface="標楷體" pitchFamily="65" charset="-120"/>
                <a:ea typeface="標楷體" pitchFamily="65" charset="-120"/>
              </a:rPr>
              <a:t>要專注</a:t>
            </a:r>
            <a:r>
              <a:rPr lang="en-US" altLang="zh-TW" i="1" dirty="0" smtClean="0">
                <a:solidFill>
                  <a:schemeClr val="tx1"/>
                </a:solidFill>
                <a:latin typeface="標楷體" pitchFamily="65" charset="-120"/>
                <a:ea typeface="標楷體" pitchFamily="65" charset="-120"/>
              </a:rPr>
              <a:t>(concentration)</a:t>
            </a:r>
            <a:r>
              <a:rPr lang="zh-TW" altLang="en-US" i="1" dirty="0" smtClean="0">
                <a:solidFill>
                  <a:schemeClr val="tx1"/>
                </a:solidFill>
                <a:latin typeface="標楷體" pitchFamily="65" charset="-120"/>
                <a:ea typeface="標楷體" pitchFamily="65" charset="-120"/>
              </a:rPr>
              <a:t>及決心 </a:t>
            </a:r>
            <a:r>
              <a:rPr lang="en-US" altLang="zh-TW" i="1" dirty="0" smtClean="0">
                <a:solidFill>
                  <a:schemeClr val="tx1"/>
                </a:solidFill>
                <a:latin typeface="標楷體" pitchFamily="65" charset="-120"/>
                <a:ea typeface="標楷體" pitchFamily="65" charset="-120"/>
              </a:rPr>
              <a:t>(determination),</a:t>
            </a:r>
            <a:r>
              <a:rPr lang="zh-TW" altLang="en-US" dirty="0" smtClean="0">
                <a:solidFill>
                  <a:schemeClr val="tx1"/>
                </a:solidFill>
                <a:latin typeface="標楷體" pitchFamily="65" charset="-120"/>
                <a:ea typeface="標楷體" pitchFamily="65" charset="-120"/>
              </a:rPr>
              <a:t>絕非輕鬆的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速食式的</a:t>
            </a:r>
            <a:endParaRPr lang="en-US" altLang="zh-TW" dirty="0" smtClean="0">
              <a:solidFill>
                <a:schemeClr val="tx1"/>
              </a:solidFill>
              <a:latin typeface="標楷體" pitchFamily="65" charset="-120"/>
              <a:ea typeface="標楷體" pitchFamily="65" charset="-120"/>
            </a:endParaRPr>
          </a:p>
          <a:p>
            <a:pPr eaLnBrk="1" hangingPunct="1">
              <a:buFontTx/>
              <a:buNone/>
              <a:defRPr/>
            </a:pPr>
            <a:r>
              <a:rPr lang="en-US" altLang="zh-TW" sz="2000" dirty="0" smtClean="0">
                <a:solidFill>
                  <a:schemeClr val="tx1"/>
                </a:solidFill>
                <a:latin typeface="標楷體" pitchFamily="65" charset="-120"/>
                <a:ea typeface="標楷體" pitchFamily="65" charset="-120"/>
              </a:rPr>
              <a:t>  </a:t>
            </a:r>
          </a:p>
          <a:p>
            <a:pPr eaLnBrk="1" hangingPunct="1">
              <a:buFontTx/>
              <a:buNone/>
              <a:defRPr/>
            </a:pPr>
            <a:r>
              <a:rPr lang="en-US" altLang="zh-TW" sz="2000" dirty="0" smtClean="0">
                <a:solidFill>
                  <a:schemeClr val="tx1"/>
                </a:solidFill>
                <a:latin typeface="標楷體" pitchFamily="65" charset="-120"/>
                <a:ea typeface="標楷體" pitchFamily="65" charset="-120"/>
              </a:rPr>
              <a:t> * </a:t>
            </a:r>
            <a:r>
              <a:rPr lang="zh-TW" altLang="en-US" sz="2000" dirty="0" smtClean="0">
                <a:solidFill>
                  <a:schemeClr val="tx1"/>
                </a:solidFill>
                <a:latin typeface="標楷體" pitchFamily="65" charset="-120"/>
                <a:ea typeface="標楷體" pitchFamily="65" charset="-120"/>
              </a:rPr>
              <a:t>賴聲川</a:t>
            </a:r>
            <a:r>
              <a:rPr lang="en-US" altLang="zh-TW" sz="2000" dirty="0" smtClean="0">
                <a:solidFill>
                  <a:schemeClr val="tx1"/>
                </a:solidFill>
                <a:latin typeface="標楷體" pitchFamily="65" charset="-120"/>
                <a:ea typeface="標楷體" pitchFamily="65" charset="-120"/>
              </a:rPr>
              <a:t>,</a:t>
            </a:r>
            <a:r>
              <a:rPr lang="en-US" altLang="zh-TW" sz="2000" i="1"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賴聲川的創意學</a:t>
            </a:r>
            <a:r>
              <a:rPr lang="en-US" altLang="zh-TW" sz="2000" i="1"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天下雜誌</a:t>
            </a:r>
            <a:r>
              <a:rPr lang="en-US" altLang="zh-TW" sz="2000" dirty="0" smtClean="0">
                <a:solidFill>
                  <a:schemeClr val="tx1"/>
                </a:solidFill>
                <a:latin typeface="標楷體" pitchFamily="65" charset="-120"/>
                <a:ea typeface="標楷體" pitchFamily="65" charset="-120"/>
              </a:rPr>
              <a:t>, 2006.</a:t>
            </a:r>
            <a:endParaRPr lang="zh-TW" altLang="en-US" sz="2000" dirty="0" smtClean="0">
              <a:solidFill>
                <a:schemeClr val="tx1"/>
              </a:solidFill>
              <a:latin typeface="標楷體" pitchFamily="65" charset="-120"/>
              <a:ea typeface="標楷體" pitchFamily="65" charset="-120"/>
            </a:endParaRPr>
          </a:p>
          <a:p>
            <a:pPr>
              <a:defRPr/>
            </a:pPr>
            <a:endParaRPr lang="zh-TW" altLang="en-US" dirty="0">
              <a:solidFill>
                <a:schemeClr val="tx1"/>
              </a:solidFill>
            </a:endParaRPr>
          </a:p>
        </p:txBody>
      </p:sp>
    </p:spTree>
    <p:extLst>
      <p:ext uri="{BB962C8B-B14F-4D97-AF65-F5344CB8AC3E}">
        <p14:creationId xmlns:p14="http://schemas.microsoft.com/office/powerpoint/2010/main" val="124549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4EDB7CB-249C-488E-B0E3-68576B0F7DBA}" type="slidenum">
              <a:rPr lang="zh-TW" altLang="en-US" smtClean="0">
                <a:solidFill>
                  <a:schemeClr val="tx1"/>
                </a:solidFill>
              </a:rPr>
              <a:pPr>
                <a:defRPr/>
              </a:pPr>
              <a:t>73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a:solidFill>
                  <a:schemeClr val="tx1"/>
                </a:solidFill>
                <a:latin typeface="標楷體" pitchFamily="65" charset="-120"/>
                <a:ea typeface="標楷體" pitchFamily="65" charset="-120"/>
              </a:rPr>
              <a:t>創意</a:t>
            </a:r>
            <a:r>
              <a:rPr lang="zh-TW" altLang="en-US" dirty="0" smtClean="0">
                <a:solidFill>
                  <a:schemeClr val="tx1"/>
                </a:solidFill>
                <a:latin typeface="標楷體" pitchFamily="65" charset="-120"/>
                <a:ea typeface="標楷體" pitchFamily="65" charset="-120"/>
              </a:rPr>
              <a:t>性 需要紀律</a:t>
            </a:r>
            <a:endParaRPr lang="zh-TW" altLang="en-US" dirty="0">
              <a:solidFill>
                <a:schemeClr val="tx1"/>
              </a:solidFill>
            </a:endParaRPr>
          </a:p>
        </p:txBody>
      </p:sp>
      <p:sp>
        <p:nvSpPr>
          <p:cNvPr id="3" name="內容版面配置區 2"/>
          <p:cNvSpPr>
            <a:spLocks noGrp="1"/>
          </p:cNvSpPr>
          <p:nvPr>
            <p:ph sz="quarter" idx="4294967295"/>
          </p:nvPr>
        </p:nvSpPr>
        <p:spPr>
          <a:xfrm>
            <a:off x="609600" y="1736035"/>
            <a:ext cx="10972800" cy="4394891"/>
          </a:xfrm>
          <a:prstGeom prst="rect">
            <a:avLst/>
          </a:prstGeom>
        </p:spPr>
        <p:txBody>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以表演藝術為例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加拿大太陽劇團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台灣雲門舞集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都有令人崇敬的專業度 </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這來自團隊紀律與對細節的要求</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所有看似自然卻精準的呈現</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乃出自平日嚴謹的排練</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並將之內化為身心狀態和生活態度</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zh-TW" altLang="en-US" dirty="0" smtClean="0">
                <a:solidFill>
                  <a:schemeClr val="tx1"/>
                </a:solidFill>
                <a:latin typeface="標楷體" pitchFamily="65" charset="-120"/>
                <a:ea typeface="標楷體" pitchFamily="65" charset="-120"/>
              </a:rPr>
              <a:t>    有如軟體業</a:t>
            </a:r>
            <a:r>
              <a:rPr lang="en-US" altLang="zh-TW" dirty="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a:t>
            </a:r>
            <a:r>
              <a:rPr lang="zh-TW" altLang="en-US" dirty="0">
                <a:solidFill>
                  <a:schemeClr val="tx1"/>
                </a:solidFill>
                <a:latin typeface="標楷體" pitchFamily="65" charset="-120"/>
                <a:ea typeface="標楷體" pitchFamily="65" charset="-120"/>
              </a:rPr>
              <a:t>表演藝術是</a:t>
            </a:r>
            <a:r>
              <a:rPr lang="zh-TW" altLang="en-US" b="1" dirty="0" smtClean="0">
                <a:solidFill>
                  <a:schemeClr val="tx1"/>
                </a:solidFill>
                <a:latin typeface="微軟正黑體" pitchFamily="34" charset="-120"/>
                <a:ea typeface="微軟正黑體" pitchFamily="34" charset="-120"/>
              </a:rPr>
              <a:t>勞力密集產業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講究專業分工和標準作業流程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幕前幕後人員須各司其職</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分工合作</a:t>
            </a:r>
            <a:r>
              <a:rPr lang="en-US" altLang="zh-TW" dirty="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以達到最好的演出品質</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而這紀律正是軟體業要達到高度專業</a:t>
            </a:r>
            <a:r>
              <a:rPr lang="zh-TW" altLang="en-US" dirty="0">
                <a:solidFill>
                  <a:schemeClr val="tx1"/>
                </a:solidFill>
                <a:latin typeface="標楷體" pitchFamily="65" charset="-120"/>
                <a:ea typeface="標楷體" pitchFamily="65" charset="-120"/>
              </a:rPr>
              <a:t>度</a:t>
            </a:r>
            <a:r>
              <a:rPr lang="zh-TW" altLang="en-US" dirty="0" smtClean="0">
                <a:solidFill>
                  <a:schemeClr val="tx1"/>
                </a:solidFill>
                <a:latin typeface="標楷體" pitchFamily="65" charset="-120"/>
                <a:ea typeface="標楷體" pitchFamily="65" charset="-120"/>
              </a:rPr>
              <a:t>所必需的</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0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朱宗慶</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紀律是藝術工作者的基本功</a:t>
            </a: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中國時報</a:t>
            </a:r>
            <a:r>
              <a:rPr lang="en-US" altLang="zh-TW" sz="2000" dirty="0" smtClean="0">
                <a:solidFill>
                  <a:schemeClr val="tx1"/>
                </a:solidFill>
                <a:latin typeface="標楷體" pitchFamily="65" charset="-120"/>
                <a:ea typeface="標楷體" pitchFamily="65" charset="-120"/>
              </a:rPr>
              <a:t>, 2010.12.24.</a:t>
            </a:r>
          </a:p>
          <a:p>
            <a:pPr>
              <a:buFont typeface="Wingdings" pitchFamily="2" charset="2"/>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317800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sz="2800" dirty="0" smtClean="0">
                <a:latin typeface="標楷體" pitchFamily="65" charset="-120"/>
                <a:ea typeface="標楷體" pitchFamily="65" charset="-120"/>
              </a:rPr>
              <a:t>創意 </a:t>
            </a:r>
            <a:r>
              <a:rPr lang="en-US" altLang="zh-TW" sz="2800" dirty="0" smtClean="0">
                <a:latin typeface="標楷體" pitchFamily="65" charset="-120"/>
                <a:ea typeface="標楷體" pitchFamily="65" charset="-120"/>
              </a:rPr>
              <a:t>(Creativity) </a:t>
            </a:r>
            <a:r>
              <a:rPr lang="zh-TW" altLang="en-US" sz="2800" dirty="0" smtClean="0">
                <a:latin typeface="標楷體" pitchFamily="65" charset="-120"/>
                <a:ea typeface="標楷體" pitchFamily="65" charset="-120"/>
              </a:rPr>
              <a:t>是以具想像力與原創性的</a:t>
            </a:r>
            <a:r>
              <a:rPr lang="zh-TW" altLang="en-US" sz="2800" b="1" dirty="0" smtClean="0">
                <a:latin typeface="標楷體" pitchFamily="65" charset="-120"/>
                <a:ea typeface="標楷體" pitchFamily="65" charset="-120"/>
              </a:rPr>
              <a:t>新點子 </a:t>
            </a:r>
            <a:r>
              <a:rPr lang="zh-TW" altLang="en-US" sz="2800" dirty="0" smtClean="0">
                <a:latin typeface="標楷體" pitchFamily="65" charset="-120"/>
                <a:ea typeface="標楷體" pitchFamily="65" charset="-120"/>
              </a:rPr>
              <a:t>尋求在原有想法中獲得突破的能力</a:t>
            </a:r>
            <a:r>
              <a:rPr lang="en-US" altLang="zh-TW" sz="2800" dirty="0">
                <a:latin typeface="標楷體" pitchFamily="65" charset="-120"/>
                <a:ea typeface="標楷體" pitchFamily="65" charset="-120"/>
              </a:rPr>
              <a:t> </a:t>
            </a:r>
            <a:r>
              <a:rPr lang="zh-TW" altLang="en-US" sz="2800" dirty="0" smtClean="0">
                <a:latin typeface="標楷體" pitchFamily="65" charset="-120"/>
                <a:ea typeface="標楷體" pitchFamily="65" charset="-120"/>
              </a:rPr>
              <a:t>著重想像力</a:t>
            </a:r>
            <a:endParaRPr lang="en-US" altLang="zh-TW" sz="2800" dirty="0" smtClean="0">
              <a:latin typeface="標楷體" pitchFamily="65" charset="-120"/>
              <a:ea typeface="標楷體" pitchFamily="65" charset="-120"/>
            </a:endParaRPr>
          </a:p>
          <a:p>
            <a:pPr marL="0" indent="0">
              <a:buNone/>
            </a:pPr>
            <a:r>
              <a:rPr lang="zh-TW" altLang="en-US" sz="2800" dirty="0">
                <a:latin typeface="標楷體" pitchFamily="65" charset="-120"/>
                <a:ea typeface="標楷體" pitchFamily="65" charset="-120"/>
              </a:rPr>
              <a:t>而</a:t>
            </a:r>
            <a:r>
              <a:rPr lang="zh-TW" altLang="en-US" sz="2800" dirty="0" smtClean="0">
                <a:latin typeface="標楷體" pitchFamily="65" charset="-120"/>
                <a:ea typeface="標楷體" pitchFamily="65" charset="-120"/>
              </a:rPr>
              <a:t>創新 </a:t>
            </a:r>
            <a:r>
              <a:rPr lang="en-US" altLang="zh-TW" sz="2800" dirty="0" smtClean="0">
                <a:latin typeface="標楷體" pitchFamily="65" charset="-120"/>
                <a:ea typeface="標楷體" pitchFamily="65" charset="-120"/>
              </a:rPr>
              <a:t>(Innovation) </a:t>
            </a:r>
            <a:r>
              <a:rPr lang="zh-TW" altLang="en-US" sz="2800" dirty="0" smtClean="0">
                <a:latin typeface="標楷體" pitchFamily="65" charset="-120"/>
                <a:ea typeface="標楷體" pitchFamily="65" charset="-120"/>
              </a:rPr>
              <a:t>則是將創意發展成商業應用的</a:t>
            </a:r>
            <a:r>
              <a:rPr lang="zh-TW" altLang="en-US" sz="2800" b="1" dirty="0" smtClean="0">
                <a:latin typeface="標楷體" pitchFamily="65" charset="-120"/>
                <a:ea typeface="標楷體" pitchFamily="65" charset="-120"/>
              </a:rPr>
              <a:t>過程 </a:t>
            </a:r>
            <a:r>
              <a:rPr lang="en-US" altLang="zh-TW" sz="2800" b="1" dirty="0" smtClean="0">
                <a:latin typeface="標楷體" pitchFamily="65" charset="-120"/>
                <a:ea typeface="標楷體" pitchFamily="65" charset="-120"/>
              </a:rPr>
              <a:t>(Process)</a:t>
            </a:r>
            <a:r>
              <a:rPr lang="zh-TW" altLang="en-US" sz="2800" b="1" dirty="0" smtClean="0">
                <a:latin typeface="標楷體" pitchFamily="65" charset="-120"/>
                <a:ea typeface="標楷體" pitchFamily="65" charset="-120"/>
              </a:rPr>
              <a:t> </a:t>
            </a:r>
            <a:r>
              <a:rPr lang="zh-TW" altLang="en-US" sz="2800" dirty="0" smtClean="0">
                <a:latin typeface="標楷體" pitchFamily="65" charset="-120"/>
                <a:ea typeface="標楷體" pitchFamily="65" charset="-120"/>
              </a:rPr>
              <a:t>是執行創意並從中獲利的能力</a:t>
            </a:r>
            <a:r>
              <a:rPr lang="en-US" altLang="zh-TW" sz="2800" dirty="0">
                <a:latin typeface="標楷體" pitchFamily="65" charset="-120"/>
                <a:ea typeface="標楷體" pitchFamily="65" charset="-120"/>
              </a:rPr>
              <a:t> </a:t>
            </a:r>
            <a:r>
              <a:rPr lang="zh-TW" altLang="en-US" sz="2800" dirty="0" smtClean="0">
                <a:latin typeface="標楷體" pitchFamily="65" charset="-120"/>
                <a:ea typeface="標楷體" pitchFamily="65" charset="-120"/>
              </a:rPr>
              <a:t>著重執行力</a:t>
            </a:r>
            <a:endParaRPr lang="en-US" altLang="zh-TW" sz="2800" dirty="0" smtClean="0">
              <a:latin typeface="標楷體" pitchFamily="65" charset="-120"/>
              <a:ea typeface="標楷體" pitchFamily="65" charset="-120"/>
            </a:endParaRPr>
          </a:p>
          <a:p>
            <a:pPr marL="0" indent="0">
              <a:buNone/>
            </a:pPr>
            <a:endParaRPr lang="en-US" altLang="zh-TW" dirty="0">
              <a:latin typeface="標楷體" pitchFamily="65" charset="-120"/>
              <a:ea typeface="標楷體" pitchFamily="65" charset="-120"/>
            </a:endParaRPr>
          </a:p>
          <a:p>
            <a:pPr marL="0" indent="0">
              <a:buNone/>
            </a:pPr>
            <a:r>
              <a:rPr lang="en-US" altLang="zh-TW" sz="1800" dirty="0" smtClean="0">
                <a:latin typeface="Times New Roman" pitchFamily="18" charset="0"/>
                <a:ea typeface="標楷體" pitchFamily="65" charset="-120"/>
                <a:cs typeface="Times New Roman" pitchFamily="18" charset="0"/>
              </a:rPr>
              <a:t>[Florian Rustler, Divergent on Web, 2010]</a:t>
            </a:r>
            <a:endParaRPr lang="zh-TW" altLang="en-US" sz="1800" dirty="0">
              <a:latin typeface="Times New Roman" pitchFamily="18" charset="0"/>
              <a:ea typeface="標楷體" pitchFamily="65" charset="-120"/>
              <a:cs typeface="Times New Roman" pitchFamily="18" charset="0"/>
            </a:endParaRPr>
          </a:p>
        </p:txBody>
      </p:sp>
      <p:sp>
        <p:nvSpPr>
          <p:cNvPr id="3" name="標題 2"/>
          <p:cNvSpPr>
            <a:spLocks noGrp="1"/>
          </p:cNvSpPr>
          <p:nvPr>
            <p:ph type="title"/>
          </p:nvPr>
        </p:nvSpPr>
        <p:spPr/>
        <p:txBody>
          <a:bodyPr/>
          <a:lstStyle/>
          <a:p>
            <a:r>
              <a:rPr lang="zh-TW" altLang="en-US" dirty="0" smtClean="0">
                <a:solidFill>
                  <a:schemeClr val="tx1"/>
                </a:solidFill>
                <a:latin typeface="標楷體" pitchFamily="65" charset="-120"/>
                <a:ea typeface="標楷體" pitchFamily="65" charset="-120"/>
              </a:rPr>
              <a:t>創意與創新</a:t>
            </a:r>
            <a:endParaRPr lang="zh-TW" altLang="en-US" dirty="0"/>
          </a:p>
        </p:txBody>
      </p:sp>
    </p:spTree>
    <p:extLst>
      <p:ext uri="{BB962C8B-B14F-4D97-AF65-F5344CB8AC3E}">
        <p14:creationId xmlns:p14="http://schemas.microsoft.com/office/powerpoint/2010/main" val="8687794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51933" y="1930928"/>
            <a:ext cx="11176001" cy="4622272"/>
          </a:xfrm>
        </p:spPr>
        <p:txBody>
          <a:bodyPr>
            <a:noAutofit/>
          </a:bodyPr>
          <a:lstStyle/>
          <a:p>
            <a:pPr marL="0" indent="0">
              <a:buNone/>
            </a:pPr>
            <a:r>
              <a:rPr lang="zh-TW" altLang="en-US" sz="1600" dirty="0" smtClean="0">
                <a:solidFill>
                  <a:schemeClr val="tx1"/>
                </a:solidFill>
                <a:latin typeface="標楷體" pitchFamily="65" charset="-120"/>
                <a:ea typeface="標楷體" pitchFamily="65" charset="-120"/>
              </a:rPr>
              <a:t>易</a:t>
            </a:r>
            <a:r>
              <a:rPr lang="zh-TW" altLang="en-US" sz="1600" dirty="0">
                <a:solidFill>
                  <a:schemeClr val="tx1"/>
                </a:solidFill>
                <a:latin typeface="標楷體" pitchFamily="65" charset="-120"/>
                <a:ea typeface="標楷體" pitchFamily="65" charset="-120"/>
              </a:rPr>
              <a:t>用</a:t>
            </a:r>
            <a:r>
              <a:rPr lang="zh-TW" altLang="en-US" sz="1600" dirty="0" smtClean="0">
                <a:solidFill>
                  <a:schemeClr val="tx1"/>
                </a:solidFill>
                <a:latin typeface="標楷體" pitchFamily="65" charset="-120"/>
                <a:ea typeface="標楷體" pitchFamily="65" charset="-120"/>
              </a:rPr>
              <a:t>性要先了解</a:t>
            </a:r>
            <a:r>
              <a:rPr lang="zh-TW" altLang="en-US" sz="1600" dirty="0" smtClean="0">
                <a:solidFill>
                  <a:srgbClr val="FF0000"/>
                </a:solidFill>
                <a:latin typeface="微軟正黑體" pitchFamily="34" charset="-120"/>
                <a:ea typeface="微軟正黑體" pitchFamily="34" charset="-120"/>
              </a:rPr>
              <a:t>使用族群的範圍</a:t>
            </a:r>
            <a:r>
              <a:rPr lang="en-US" altLang="zh-TW" sz="1600" dirty="0" smtClean="0"/>
              <a:t>, </a:t>
            </a:r>
            <a:r>
              <a:rPr lang="zh-TW" altLang="en-US" sz="1600" dirty="0" smtClean="0">
                <a:latin typeface="標楷體" pitchFamily="65" charset="-120"/>
                <a:ea typeface="標楷體" pitchFamily="65" charset="-120"/>
              </a:rPr>
              <a:t>然後詢問</a:t>
            </a:r>
            <a:r>
              <a:rPr lang="zh-TW" altLang="en-US" sz="1600" dirty="0" smtClean="0">
                <a:solidFill>
                  <a:srgbClr val="FF0000"/>
                </a:solidFill>
                <a:latin typeface="微軟正黑體" pitchFamily="34" charset="-120"/>
                <a:ea typeface="微軟正黑體" pitchFamily="34" charset="-120"/>
              </a:rPr>
              <a:t>他們對軟體的體驗</a:t>
            </a:r>
            <a:r>
              <a:rPr lang="en-US" altLang="zh-TW" sz="1600" dirty="0" smtClean="0">
                <a:solidFill>
                  <a:schemeClr val="tx1"/>
                </a:solidFill>
                <a:latin typeface="微軟正黑體" pitchFamily="34" charset="-120"/>
                <a:ea typeface="微軟正黑體" pitchFamily="34" charset="-120"/>
              </a:rPr>
              <a:t>,</a:t>
            </a:r>
            <a:r>
              <a:rPr lang="zh-TW" altLang="en-US" sz="1600" dirty="0" smtClean="0">
                <a:solidFill>
                  <a:srgbClr val="FF0000"/>
                </a:solidFill>
                <a:latin typeface="微軟正黑體" pitchFamily="34" charset="-120"/>
                <a:ea typeface="微軟正黑體" pitchFamily="34" charset="-120"/>
              </a:rPr>
              <a:t> </a:t>
            </a:r>
            <a:r>
              <a:rPr lang="zh-TW" altLang="en-US" sz="1600" dirty="0" smtClean="0">
                <a:solidFill>
                  <a:schemeClr val="tx1"/>
                </a:solidFill>
                <a:latin typeface="標楷體" pitchFamily="65" charset="-120"/>
                <a:ea typeface="標楷體" pitchFamily="65" charset="-120"/>
              </a:rPr>
              <a:t>例如</a:t>
            </a:r>
            <a:r>
              <a:rPr lang="en-US" altLang="zh-TW" sz="1600" dirty="0" smtClean="0"/>
              <a:t>:</a:t>
            </a:r>
          </a:p>
          <a:p>
            <a:pPr marL="0" indent="0">
              <a:buNone/>
            </a:pPr>
            <a:endParaRPr lang="en-US" altLang="zh-TW" sz="1600" dirty="0" smtClean="0"/>
          </a:p>
          <a:p>
            <a:pPr marL="0" indent="0">
              <a:buNone/>
            </a:pPr>
            <a:r>
              <a:rPr lang="en-US" altLang="zh-TW" sz="1600" dirty="0" smtClean="0"/>
              <a:t>  1) Are they using our software </a:t>
            </a:r>
            <a:r>
              <a:rPr lang="en-US" altLang="zh-TW" sz="1600" dirty="0" smtClean="0">
                <a:solidFill>
                  <a:srgbClr val="FF0000"/>
                </a:solidFill>
              </a:rPr>
              <a:t>because they want to, or because </a:t>
            </a:r>
            <a:r>
              <a:rPr lang="en-US" altLang="zh-TW" sz="1600" b="1" dirty="0" smtClean="0">
                <a:solidFill>
                  <a:srgbClr val="FF0000"/>
                </a:solidFill>
              </a:rPr>
              <a:t>they must</a:t>
            </a:r>
            <a:r>
              <a:rPr lang="en-US" altLang="zh-TW" sz="1600" dirty="0" smtClean="0"/>
              <a:t>?</a:t>
            </a:r>
          </a:p>
          <a:p>
            <a:pPr marL="0" indent="0">
              <a:buNone/>
            </a:pPr>
            <a:r>
              <a:rPr lang="zh-TW" altLang="en-US" sz="1600" dirty="0" smtClean="0">
                <a:latin typeface="標楷體" pitchFamily="65" charset="-120"/>
                <a:ea typeface="標楷體" pitchFamily="65" charset="-120"/>
              </a:rPr>
              <a:t>例如 使用者不得不用政府網站 別無選擇 但不好用的網站會使使用者對政府有惡意  </a:t>
            </a:r>
            <a:r>
              <a:rPr lang="en-US" altLang="zh-TW" sz="1600" dirty="0" smtClean="0">
                <a:latin typeface="標楷體" pitchFamily="65" charset="-120"/>
                <a:ea typeface="標楷體" pitchFamily="65" charset="-120"/>
              </a:rPr>
              <a:t>    </a:t>
            </a:r>
          </a:p>
          <a:p>
            <a:pPr marL="0" indent="0">
              <a:buNone/>
            </a:pPr>
            <a:r>
              <a:rPr lang="en-US" altLang="zh-TW" sz="1600" dirty="0" smtClean="0"/>
              <a:t>  2) Are they </a:t>
            </a:r>
            <a:r>
              <a:rPr lang="en-US" altLang="zh-TW" sz="1600" b="1" dirty="0" smtClean="0">
                <a:solidFill>
                  <a:srgbClr val="FF0000"/>
                </a:solidFill>
              </a:rPr>
              <a:t>potential customers </a:t>
            </a:r>
            <a:r>
              <a:rPr lang="en-US" altLang="zh-TW" sz="1600" dirty="0" smtClean="0">
                <a:solidFill>
                  <a:srgbClr val="FF0000"/>
                </a:solidFill>
              </a:rPr>
              <a:t>we must win over</a:t>
            </a:r>
            <a:r>
              <a:rPr lang="en-US" altLang="zh-TW" sz="1600" dirty="0" smtClean="0"/>
              <a:t>?</a:t>
            </a:r>
          </a:p>
          <a:p>
            <a:pPr marL="0" indent="0">
              <a:buNone/>
            </a:pPr>
            <a:r>
              <a:rPr lang="zh-TW" altLang="en-US" sz="1600" dirty="0" smtClean="0">
                <a:latin typeface="標楷體" pitchFamily="65" charset="-120"/>
                <a:ea typeface="標楷體" pitchFamily="65" charset="-120"/>
              </a:rPr>
              <a:t>開發者要引誘使用者 使之不離線 更進而成為付款的客戶 使用者痛恨的事 包括 </a:t>
            </a:r>
            <a:r>
              <a:rPr lang="en-US" altLang="zh-TW" sz="1600" b="1" dirty="0" smtClean="0"/>
              <a:t>unnecessary security steps, registration form without “browse before choose”, circular help routes, and so on.</a:t>
            </a:r>
            <a:endParaRPr lang="en-US" altLang="zh-TW" sz="1600" b="1" dirty="0"/>
          </a:p>
          <a:p>
            <a:pPr marL="0" indent="0">
              <a:buNone/>
            </a:pPr>
            <a:r>
              <a:rPr lang="en-US" altLang="zh-TW" sz="1600" dirty="0" smtClean="0"/>
              <a:t> 3) Are they </a:t>
            </a:r>
            <a:r>
              <a:rPr lang="en-US" altLang="zh-TW" sz="1600" b="1" dirty="0" smtClean="0">
                <a:solidFill>
                  <a:srgbClr val="FF0000"/>
                </a:solidFill>
              </a:rPr>
              <a:t>our colleagues </a:t>
            </a:r>
            <a:r>
              <a:rPr lang="en-US" altLang="zh-TW" sz="1600" dirty="0" smtClean="0">
                <a:solidFill>
                  <a:srgbClr val="FF0000"/>
                </a:solidFill>
              </a:rPr>
              <a:t>who will have to use </a:t>
            </a:r>
            <a:r>
              <a:rPr lang="en-US" altLang="zh-TW" sz="1600" dirty="0" smtClean="0"/>
              <a:t>the software we provide?</a:t>
            </a:r>
          </a:p>
          <a:p>
            <a:pPr marL="0" indent="0">
              <a:buNone/>
            </a:pPr>
            <a:r>
              <a:rPr lang="zh-TW" altLang="en-US" sz="1600" dirty="0" smtClean="0">
                <a:latin typeface="標楷體" pitchFamily="65" charset="-120"/>
                <a:ea typeface="標楷體" pitchFamily="65" charset="-120"/>
              </a:rPr>
              <a:t>開發軟體公司內用工具時 如不好用 則生產力及士氣降低 挫折感甚至反抗會產生 </a:t>
            </a:r>
            <a:endParaRPr lang="en-US" altLang="zh-TW" sz="1600" b="1" dirty="0" smtClean="0">
              <a:latin typeface="標楷體" pitchFamily="65" charset="-120"/>
              <a:ea typeface="標楷體" pitchFamily="65" charset="-120"/>
            </a:endParaRPr>
          </a:p>
          <a:p>
            <a:pPr marL="0" indent="0">
              <a:buNone/>
            </a:pPr>
            <a:endParaRPr lang="en-US" altLang="zh-TW" sz="1600" dirty="0"/>
          </a:p>
          <a:p>
            <a:pPr marL="0" indent="0">
              <a:buNone/>
            </a:pPr>
            <a:r>
              <a:rPr lang="en-US" altLang="zh-TW" sz="1600" dirty="0" smtClean="0"/>
              <a:t>[I. Evans and C, Porter, Devices and Desires: Understanding How User Experience Your Software, </a:t>
            </a:r>
            <a:r>
              <a:rPr lang="en-US" altLang="zh-TW" sz="1600" dirty="0" err="1" smtClean="0"/>
              <a:t>Techwell</a:t>
            </a:r>
            <a:r>
              <a:rPr lang="en-US" altLang="zh-TW" sz="1600" dirty="0" smtClean="0"/>
              <a:t> Insights, Mar. 28, 2018]</a:t>
            </a:r>
            <a:endParaRPr lang="zh-TW" altLang="en-US" sz="1600" dirty="0"/>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軟體開發中 易用</a:t>
            </a:r>
            <a:r>
              <a:rPr lang="zh-TW" altLang="en-US" dirty="0" smtClean="0">
                <a:solidFill>
                  <a:schemeClr val="tx1"/>
                </a:solidFill>
                <a:latin typeface="標楷體" pitchFamily="65" charset="-120"/>
                <a:ea typeface="標楷體" pitchFamily="65" charset="-120"/>
              </a:rPr>
              <a:t>性次重要</a:t>
            </a:r>
            <a:endParaRPr lang="zh-TW" altLang="en-US" dirty="0"/>
          </a:p>
        </p:txBody>
      </p:sp>
    </p:spTree>
    <p:extLst>
      <p:ext uri="{BB962C8B-B14F-4D97-AF65-F5344CB8AC3E}">
        <p14:creationId xmlns:p14="http://schemas.microsoft.com/office/powerpoint/2010/main" val="21140945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609600" y="1846261"/>
            <a:ext cx="10972800" cy="4139671"/>
          </a:xfrm>
        </p:spPr>
        <p:txBody>
          <a:bodyPr>
            <a:normAutofit/>
          </a:bodyPr>
          <a:lstStyle/>
          <a:p>
            <a:pPr marL="0" indent="0">
              <a:buNone/>
            </a:pPr>
            <a:r>
              <a:rPr lang="zh-TW" altLang="en-US" dirty="0" smtClean="0"/>
              <a:t> </a:t>
            </a:r>
            <a:r>
              <a:rPr lang="zh-TW" altLang="en-US" dirty="0" smtClean="0">
                <a:latin typeface="標楷體" pitchFamily="65" charset="-120"/>
                <a:ea typeface="標楷體" pitchFamily="65" charset="-120"/>
              </a:rPr>
              <a:t>中</a:t>
            </a:r>
            <a:r>
              <a:rPr lang="en-US" altLang="zh-TW" dirty="0" smtClean="0">
                <a:latin typeface="標楷體" pitchFamily="65" charset="-120"/>
                <a:ea typeface="標楷體" pitchFamily="65" charset="-120"/>
              </a:rPr>
              <a:t>X</a:t>
            </a:r>
            <a:r>
              <a:rPr lang="zh-TW" altLang="en-US" dirty="0" smtClean="0">
                <a:latin typeface="標楷體" pitchFamily="65" charset="-120"/>
                <a:ea typeface="標楷體" pitchFamily="65" charset="-120"/>
              </a:rPr>
              <a:t>信託信用卡的電子帳單 手機使用者看到下面畫面</a:t>
            </a:r>
            <a:r>
              <a:rPr lang="en-US" altLang="zh-TW" dirty="0" smtClean="0">
                <a:latin typeface="標楷體" pitchFamily="65" charset="-120"/>
                <a:ea typeface="標楷體" pitchFamily="65" charset="-120"/>
              </a:rPr>
              <a:t>:</a:t>
            </a:r>
            <a:endParaRPr lang="en-US" altLang="zh-TW" dirty="0">
              <a:latin typeface="標楷體" pitchFamily="65" charset="-120"/>
              <a:ea typeface="標楷體" pitchFamily="65" charset="-120"/>
            </a:endParaRPr>
          </a:p>
          <a:p>
            <a:pPr marL="0" indent="0">
              <a:buNone/>
            </a:pPr>
            <a:r>
              <a:rPr lang="zh-TW" altLang="en-US" dirty="0" smtClean="0">
                <a:latin typeface="標楷體" pitchFamily="65" charset="-120"/>
                <a:ea typeface="標楷體" pitchFamily="65" charset="-120"/>
              </a:rPr>
              <a:t>    </a:t>
            </a:r>
            <a:r>
              <a:rPr lang="zh-TW" altLang="en-US" sz="4000" dirty="0" smtClean="0">
                <a:latin typeface="標楷體" pitchFamily="65" charset="-120"/>
                <a:ea typeface="標楷體" pitchFamily="65" charset="-120"/>
              </a:rPr>
              <a:t>密碼      </a:t>
            </a:r>
            <a:r>
              <a:rPr lang="en-US" altLang="zh-TW" sz="4000" dirty="0" smtClean="0">
                <a:latin typeface="標楷體" pitchFamily="65" charset="-120"/>
                <a:ea typeface="標楷體" pitchFamily="65" charset="-120"/>
              </a:rPr>
              <a:t>V</a:t>
            </a:r>
          </a:p>
          <a:p>
            <a:pPr marL="0" indent="0">
              <a:buNone/>
            </a:pPr>
            <a:r>
              <a:rPr lang="en-US" altLang="zh-TW" dirty="0">
                <a:latin typeface="標楷體" pitchFamily="65" charset="-120"/>
                <a:ea typeface="標楷體" pitchFamily="65" charset="-120"/>
              </a:rPr>
              <a:t> </a:t>
            </a:r>
            <a:r>
              <a:rPr lang="en-US" altLang="zh-TW" dirty="0" smtClean="0">
                <a:latin typeface="標楷體" pitchFamily="65" charset="-120"/>
                <a:ea typeface="標楷體" pitchFamily="65" charset="-120"/>
              </a:rPr>
              <a:t>   </a:t>
            </a:r>
            <a:r>
              <a:rPr lang="zh-TW" altLang="en-US" dirty="0" smtClean="0">
                <a:latin typeface="標楷體" pitchFamily="65" charset="-120"/>
                <a:ea typeface="標楷體" pitchFamily="65" charset="-120"/>
              </a:rPr>
              <a:t>不支援編譯加密保護的檔案 將以讀取模式開啟</a:t>
            </a:r>
            <a:endParaRPr lang="en-US" altLang="zh-TW" dirty="0">
              <a:latin typeface="標楷體" pitchFamily="65" charset="-120"/>
              <a:ea typeface="標楷體" pitchFamily="65" charset="-120"/>
            </a:endParaRPr>
          </a:p>
          <a:p>
            <a:pPr marL="0" indent="0">
              <a:buNone/>
            </a:pPr>
            <a:r>
              <a:rPr lang="zh-TW" altLang="en-US" dirty="0" smtClean="0">
                <a:latin typeface="標楷體" pitchFamily="65" charset="-120"/>
                <a:ea typeface="標楷體" pitchFamily="65" charset="-120"/>
              </a:rPr>
              <a:t>   </a:t>
            </a:r>
            <a:endParaRPr lang="en-US" altLang="zh-TW" dirty="0" smtClean="0">
              <a:latin typeface="標楷體" pitchFamily="65" charset="-120"/>
              <a:ea typeface="標楷體" pitchFamily="65" charset="-120"/>
            </a:endParaRPr>
          </a:p>
          <a:p>
            <a:pPr marL="0" indent="0">
              <a:buNone/>
            </a:pPr>
            <a:endParaRPr lang="en-US" altLang="zh-TW" dirty="0">
              <a:latin typeface="標楷體" pitchFamily="65" charset="-120"/>
              <a:ea typeface="標楷體" pitchFamily="65" charset="-120"/>
            </a:endParaRPr>
          </a:p>
          <a:p>
            <a:pPr marL="0" indent="0">
              <a:buNone/>
            </a:pPr>
            <a:r>
              <a:rPr lang="zh-TW" altLang="en-US" dirty="0">
                <a:latin typeface="標楷體" pitchFamily="65" charset="-120"/>
                <a:ea typeface="標楷體" pitchFamily="65" charset="-120"/>
              </a:rPr>
              <a:t> </a:t>
            </a:r>
            <a:r>
              <a:rPr lang="zh-TW" altLang="en-US" dirty="0" smtClean="0">
                <a:solidFill>
                  <a:srgbClr val="FF0000"/>
                </a:solidFill>
                <a:latin typeface="微軟正黑體" pitchFamily="34" charset="-120"/>
                <a:ea typeface="微軟正黑體" pitchFamily="34" charset="-120"/>
              </a:rPr>
              <a:t>使用者不懂</a:t>
            </a:r>
            <a:r>
              <a:rPr lang="en-US" altLang="zh-TW" dirty="0" smtClean="0">
                <a:solidFill>
                  <a:srgbClr val="FF0000"/>
                </a:solidFill>
                <a:latin typeface="微軟正黑體" pitchFamily="34" charset="-120"/>
                <a:ea typeface="微軟正黑體" pitchFamily="34" charset="-120"/>
              </a:rPr>
              <a:t>:</a:t>
            </a:r>
            <a:r>
              <a:rPr lang="zh-TW" altLang="en-US" dirty="0" smtClean="0">
                <a:solidFill>
                  <a:srgbClr val="FF0000"/>
                </a:solidFill>
                <a:latin typeface="微軟正黑體" pitchFamily="34" charset="-120"/>
                <a:ea typeface="微軟正黑體" pitchFamily="34" charset="-120"/>
              </a:rPr>
              <a:t> </a:t>
            </a:r>
            <a:r>
              <a:rPr lang="en-US" altLang="zh-TW" dirty="0" smtClean="0">
                <a:solidFill>
                  <a:srgbClr val="FF0000"/>
                </a:solidFill>
                <a:latin typeface="微軟正黑體" pitchFamily="34" charset="-120"/>
                <a:ea typeface="微軟正黑體" pitchFamily="34" charset="-120"/>
              </a:rPr>
              <a:t>V</a:t>
            </a:r>
            <a:r>
              <a:rPr lang="zh-TW" altLang="en-US" dirty="0" smtClean="0">
                <a:solidFill>
                  <a:srgbClr val="FF0000"/>
                </a:solidFill>
                <a:latin typeface="微軟正黑體" pitchFamily="34" charset="-120"/>
                <a:ea typeface="微軟正黑體" pitchFamily="34" charset="-120"/>
              </a:rPr>
              <a:t> </a:t>
            </a:r>
            <a:r>
              <a:rPr lang="zh-TW" altLang="en-US" dirty="0" smtClean="0">
                <a:solidFill>
                  <a:srgbClr val="FF0000"/>
                </a:solidFill>
                <a:latin typeface="標楷體" pitchFamily="65" charset="-120"/>
                <a:ea typeface="標楷體" pitchFamily="65" charset="-120"/>
              </a:rPr>
              <a:t>支援 編譯 檔案</a:t>
            </a:r>
            <a:r>
              <a:rPr lang="zh-TW" altLang="en-US" dirty="0" smtClean="0">
                <a:solidFill>
                  <a:srgbClr val="FF0000"/>
                </a:solidFill>
                <a:latin typeface="微軟正黑體" pitchFamily="34" charset="-120"/>
                <a:ea typeface="微軟正黑體" pitchFamily="34" charset="-120"/>
              </a:rPr>
              <a:t>是</a:t>
            </a:r>
            <a:r>
              <a:rPr lang="zh-TW" altLang="en-US" dirty="0">
                <a:solidFill>
                  <a:srgbClr val="FF0000"/>
                </a:solidFill>
                <a:latin typeface="微軟正黑體" pitchFamily="34" charset="-120"/>
                <a:ea typeface="微軟正黑體" pitchFamily="34" charset="-120"/>
              </a:rPr>
              <a:t>甚麼</a:t>
            </a:r>
            <a:r>
              <a:rPr lang="en-US" altLang="zh-TW" dirty="0" smtClean="0">
                <a:solidFill>
                  <a:srgbClr val="FF0000"/>
                </a:solidFill>
                <a:latin typeface="微軟正黑體" pitchFamily="34" charset="-120"/>
                <a:ea typeface="微軟正黑體" pitchFamily="34" charset="-120"/>
              </a:rPr>
              <a:t>?</a:t>
            </a:r>
            <a:r>
              <a:rPr lang="zh-TW" altLang="en-US" dirty="0" smtClean="0">
                <a:solidFill>
                  <a:srgbClr val="FF0000"/>
                </a:solidFill>
                <a:latin typeface="微軟正黑體" pitchFamily="34" charset="-120"/>
                <a:ea typeface="微軟正黑體" pitchFamily="34" charset="-120"/>
              </a:rPr>
              <a:t> 更不懂 </a:t>
            </a:r>
            <a:r>
              <a:rPr lang="zh-TW" altLang="en-US" dirty="0" smtClean="0">
                <a:solidFill>
                  <a:srgbClr val="FF0000"/>
                </a:solidFill>
                <a:latin typeface="標楷體" pitchFamily="65" charset="-120"/>
                <a:ea typeface="標楷體" pitchFamily="65" charset="-120"/>
              </a:rPr>
              <a:t>加密保護 讀取模式開啟</a:t>
            </a:r>
            <a:endParaRPr lang="en-US" altLang="zh-TW" dirty="0" smtClean="0">
              <a:solidFill>
                <a:srgbClr val="FF0000"/>
              </a:solidFill>
              <a:latin typeface="微軟正黑體" pitchFamily="34" charset="-120"/>
              <a:ea typeface="微軟正黑體" pitchFamily="34" charset="-120"/>
            </a:endParaRPr>
          </a:p>
          <a:p>
            <a:pPr marL="0" indent="0">
              <a:buNone/>
            </a:pPr>
            <a:r>
              <a:rPr lang="zh-TW" altLang="en-US" dirty="0">
                <a:solidFill>
                  <a:srgbClr val="FF0000"/>
                </a:solidFill>
                <a:latin typeface="微軟正黑體" pitchFamily="34" charset="-120"/>
                <a:ea typeface="微軟正黑體" pitchFamily="34" charset="-120"/>
              </a:rPr>
              <a:t> </a:t>
            </a:r>
            <a:r>
              <a:rPr lang="zh-TW" altLang="en-US" dirty="0" smtClean="0">
                <a:solidFill>
                  <a:srgbClr val="FF0000"/>
                </a:solidFill>
                <a:latin typeface="微軟正黑體" pitchFamily="34" charset="-120"/>
                <a:ea typeface="微軟正黑體" pitchFamily="34" charset="-120"/>
              </a:rPr>
              <a:t> 又 前一畫面有小字 說密碼是身分證字號</a:t>
            </a:r>
            <a:endParaRPr lang="en-US" altLang="zh-TW" dirty="0" smtClean="0">
              <a:solidFill>
                <a:srgbClr val="FF0000"/>
              </a:solidFill>
              <a:latin typeface="微軟正黑體" pitchFamily="34" charset="-120"/>
              <a:ea typeface="微軟正黑體" pitchFamily="34" charset="-120"/>
            </a:endParaRPr>
          </a:p>
          <a:p>
            <a:pPr marL="0" indent="0">
              <a:buNone/>
            </a:pPr>
            <a:r>
              <a:rPr lang="zh-TW" altLang="en-US" dirty="0">
                <a:solidFill>
                  <a:srgbClr val="FF0000"/>
                </a:solidFill>
                <a:latin typeface="微軟正黑體" pitchFamily="34" charset="-120"/>
                <a:ea typeface="微軟正黑體" pitchFamily="34" charset="-120"/>
              </a:rPr>
              <a:t> </a:t>
            </a:r>
            <a:r>
              <a:rPr lang="zh-TW" altLang="en-US" dirty="0" smtClean="0">
                <a:solidFill>
                  <a:srgbClr val="FF0000"/>
                </a:solidFill>
                <a:latin typeface="微軟正黑體" pitchFamily="34" charset="-120"/>
                <a:ea typeface="微軟正黑體" pitchFamily="34" charset="-120"/>
              </a:rPr>
              <a:t> 又</a:t>
            </a:r>
            <a:r>
              <a:rPr lang="zh-TW" altLang="en-US" dirty="0">
                <a:solidFill>
                  <a:srgbClr val="FF0000"/>
                </a:solidFill>
                <a:latin typeface="微軟正黑體" pitchFamily="34" charset="-120"/>
                <a:ea typeface="微軟正黑體" pitchFamily="34" charset="-120"/>
              </a:rPr>
              <a:t>使用者</a:t>
            </a:r>
            <a:r>
              <a:rPr lang="zh-TW" altLang="en-US" dirty="0" smtClean="0">
                <a:solidFill>
                  <a:srgbClr val="FF0000"/>
                </a:solidFill>
                <a:latin typeface="微軟正黑體" pitchFamily="34" charset="-120"/>
                <a:ea typeface="微軟正黑體" pitchFamily="34" charset="-120"/>
              </a:rPr>
              <a:t>不知 輸入密碼之後 要按 </a:t>
            </a:r>
            <a:r>
              <a:rPr lang="en-US" altLang="zh-TW" dirty="0" smtClean="0">
                <a:solidFill>
                  <a:srgbClr val="FF0000"/>
                </a:solidFill>
                <a:latin typeface="微軟正黑體" pitchFamily="34" charset="-120"/>
                <a:ea typeface="微軟正黑體" pitchFamily="34" charset="-120"/>
              </a:rPr>
              <a:t>V</a:t>
            </a:r>
            <a:endParaRPr lang="en-US" altLang="zh-TW" dirty="0">
              <a:solidFill>
                <a:srgbClr val="FF0000"/>
              </a:solidFill>
              <a:latin typeface="微軟正黑體" pitchFamily="34" charset="-120"/>
              <a:ea typeface="微軟正黑體" pitchFamily="34" charset="-120"/>
            </a:endParaRPr>
          </a:p>
          <a:p>
            <a:pPr marL="0" indent="0">
              <a:buNone/>
            </a:pPr>
            <a:endParaRPr lang="zh-TW" altLang="en-US" dirty="0"/>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易用</a:t>
            </a:r>
            <a:r>
              <a:rPr lang="zh-TW" altLang="en-US" dirty="0" smtClean="0">
                <a:solidFill>
                  <a:schemeClr val="tx1"/>
                </a:solidFill>
                <a:latin typeface="標楷體" pitchFamily="65" charset="-120"/>
                <a:ea typeface="標楷體" pitchFamily="65" charset="-120"/>
              </a:rPr>
              <a:t>性 負面的例子</a:t>
            </a:r>
            <a:endParaRPr lang="zh-TW" altLang="en-US" dirty="0"/>
          </a:p>
        </p:txBody>
      </p:sp>
      <p:sp>
        <p:nvSpPr>
          <p:cNvPr id="4" name="矩形 3"/>
          <p:cNvSpPr/>
          <p:nvPr/>
        </p:nvSpPr>
        <p:spPr>
          <a:xfrm>
            <a:off x="1388533" y="3564468"/>
            <a:ext cx="4191000" cy="482600"/>
          </a:xfrm>
          <a:prstGeom prst="rect">
            <a:avLst/>
          </a:prstGeom>
          <a:noFill/>
          <a:ln w="28575">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5477682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20000"/>
          </a:bodyPr>
          <a:lstStyle/>
          <a:p>
            <a:pPr marL="0" indent="0">
              <a:buNone/>
            </a:pPr>
            <a:endParaRPr lang="en-US" altLang="zh-TW" dirty="0">
              <a:latin typeface="標楷體" pitchFamily="65" charset="-120"/>
              <a:ea typeface="標楷體" pitchFamily="65" charset="-120"/>
            </a:endParaRPr>
          </a:p>
          <a:p>
            <a:pPr marL="0" indent="0">
              <a:buNone/>
            </a:pPr>
            <a:r>
              <a:rPr lang="zh-TW" altLang="en-US" dirty="0">
                <a:latin typeface="標楷體" pitchFamily="65" charset="-120"/>
                <a:ea typeface="標楷體" pitchFamily="65" charset="-120"/>
              </a:rPr>
              <a:t>    請</a:t>
            </a:r>
            <a:r>
              <a:rPr lang="zh-TW" altLang="en-US" dirty="0" smtClean="0">
                <a:latin typeface="標楷體" pitchFamily="65" charset="-120"/>
                <a:ea typeface="標楷體" pitchFamily="65" charset="-120"/>
              </a:rPr>
              <a:t>輸入</a:t>
            </a:r>
            <a:r>
              <a:rPr lang="zh-TW" altLang="en-US" sz="4000" dirty="0">
                <a:latin typeface="微軟正黑體" pitchFamily="34" charset="-120"/>
                <a:ea typeface="微軟正黑體" pitchFamily="34" charset="-120"/>
              </a:rPr>
              <a:t>身分證</a:t>
            </a:r>
            <a:r>
              <a:rPr lang="zh-TW" altLang="en-US" sz="4000" dirty="0" smtClean="0">
                <a:latin typeface="微軟正黑體" pitchFamily="34" charset="-120"/>
                <a:ea typeface="微軟正黑體" pitchFamily="34" charset="-120"/>
              </a:rPr>
              <a:t>字號</a:t>
            </a:r>
            <a:r>
              <a:rPr lang="en-US" altLang="zh-TW" sz="4000" dirty="0" smtClean="0">
                <a:latin typeface="微軟正黑體" pitchFamily="34" charset="-120"/>
                <a:ea typeface="微軟正黑體" pitchFamily="34" charset="-120"/>
              </a:rPr>
              <a:t>(</a:t>
            </a:r>
            <a:r>
              <a:rPr lang="zh-TW" altLang="en-US" sz="4000" dirty="0" smtClean="0">
                <a:latin typeface="標楷體" pitchFamily="65" charset="-120"/>
                <a:ea typeface="標楷體" pitchFamily="65" charset="-120"/>
              </a:rPr>
              <a:t>密碼</a:t>
            </a:r>
            <a:r>
              <a:rPr lang="en-US" altLang="zh-TW" sz="4000" dirty="0" smtClean="0">
                <a:latin typeface="標楷體" pitchFamily="65" charset="-120"/>
                <a:ea typeface="標楷體" pitchFamily="65" charset="-120"/>
              </a:rPr>
              <a:t>)</a:t>
            </a:r>
            <a:endParaRPr lang="en-US" altLang="zh-TW" sz="4000" dirty="0">
              <a:latin typeface="標楷體" pitchFamily="65" charset="-120"/>
              <a:ea typeface="標楷體" pitchFamily="65" charset="-120"/>
            </a:endParaRPr>
          </a:p>
          <a:p>
            <a:pPr marL="0" indent="0">
              <a:buNone/>
            </a:pPr>
            <a:r>
              <a:rPr lang="en-US" altLang="zh-TW" dirty="0">
                <a:latin typeface="標楷體" pitchFamily="65" charset="-120"/>
                <a:ea typeface="標楷體" pitchFamily="65" charset="-120"/>
              </a:rPr>
              <a:t>    </a:t>
            </a:r>
          </a:p>
          <a:p>
            <a:pPr marL="0" indent="0">
              <a:buNone/>
            </a:pPr>
            <a:r>
              <a:rPr lang="zh-TW" altLang="en-US" dirty="0">
                <a:latin typeface="標楷體" pitchFamily="65" charset="-120"/>
                <a:ea typeface="標楷體" pitchFamily="65" charset="-120"/>
              </a:rPr>
              <a:t>   </a:t>
            </a:r>
            <a:endParaRPr lang="en-US" altLang="zh-TW" dirty="0">
              <a:latin typeface="標楷體" pitchFamily="65" charset="-120"/>
              <a:ea typeface="標楷體" pitchFamily="65" charset="-120"/>
            </a:endParaRPr>
          </a:p>
          <a:p>
            <a:pPr marL="0" indent="0">
              <a:buNone/>
            </a:pPr>
            <a:endParaRPr lang="en-US" altLang="zh-TW" dirty="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    </a:t>
            </a:r>
            <a:r>
              <a:rPr lang="zh-TW" altLang="en-US" dirty="0" smtClean="0">
                <a:latin typeface="標楷體" pitchFamily="65" charset="-120"/>
                <a:ea typeface="標楷體" pitchFamily="65" charset="-120"/>
              </a:rPr>
              <a:t>然後 </a:t>
            </a:r>
            <a:r>
              <a:rPr lang="zh-TW" altLang="en-US" sz="4300" dirty="0" smtClean="0">
                <a:latin typeface="微軟正黑體" pitchFamily="34" charset="-120"/>
                <a:ea typeface="微軟正黑體" pitchFamily="34" charset="-120"/>
              </a:rPr>
              <a:t>按下 </a:t>
            </a:r>
            <a:r>
              <a:rPr lang="en-US" altLang="zh-TW" sz="4300" dirty="0">
                <a:latin typeface="微軟正黑體" pitchFamily="34" charset="-120"/>
                <a:ea typeface="微軟正黑體" pitchFamily="34" charset="-120"/>
              </a:rPr>
              <a:t>V</a:t>
            </a:r>
          </a:p>
          <a:p>
            <a:pPr marL="0" indent="0">
              <a:buNone/>
            </a:pPr>
            <a:r>
              <a:rPr lang="zh-TW" altLang="en-US" dirty="0">
                <a:latin typeface="標楷體" pitchFamily="65" charset="-120"/>
                <a:ea typeface="標楷體" pitchFamily="65" charset="-120"/>
              </a:rPr>
              <a:t>  </a:t>
            </a:r>
            <a:endParaRPr lang="en-US" altLang="zh-TW" dirty="0">
              <a:latin typeface="標楷體" pitchFamily="65" charset="-120"/>
              <a:ea typeface="標楷體" pitchFamily="65" charset="-120"/>
            </a:endParaRPr>
          </a:p>
          <a:p>
            <a:pPr marL="0" indent="0">
              <a:buNone/>
            </a:pPr>
            <a:r>
              <a:rPr lang="en-US" altLang="zh-TW" dirty="0">
                <a:latin typeface="標楷體" pitchFamily="65" charset="-120"/>
                <a:ea typeface="標楷體" pitchFamily="65" charset="-120"/>
              </a:rPr>
              <a:t> </a:t>
            </a:r>
            <a:endParaRPr lang="zh-TW" altLang="en-US" dirty="0"/>
          </a:p>
          <a:p>
            <a:pPr marL="0" indent="0">
              <a:buNone/>
            </a:pPr>
            <a:endParaRPr lang="zh-TW" altLang="en-US" dirty="0"/>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易用</a:t>
            </a:r>
            <a:r>
              <a:rPr lang="zh-TW" altLang="en-US" dirty="0" smtClean="0">
                <a:solidFill>
                  <a:schemeClr val="tx1"/>
                </a:solidFill>
                <a:latin typeface="標楷體" pitchFamily="65" charset="-120"/>
                <a:ea typeface="標楷體" pitchFamily="65" charset="-120"/>
              </a:rPr>
              <a:t>性 改善</a:t>
            </a:r>
            <a:endParaRPr lang="zh-TW" altLang="en-US" dirty="0"/>
          </a:p>
        </p:txBody>
      </p:sp>
      <p:sp>
        <p:nvSpPr>
          <p:cNvPr id="4" name="矩形 3"/>
          <p:cNvSpPr/>
          <p:nvPr/>
        </p:nvSpPr>
        <p:spPr>
          <a:xfrm>
            <a:off x="1405467" y="2946400"/>
            <a:ext cx="4351866" cy="762000"/>
          </a:xfrm>
          <a:prstGeom prst="rect">
            <a:avLst/>
          </a:prstGeom>
          <a:noFill/>
          <a:ln w="3810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
        <p:nvSpPr>
          <p:cNvPr id="5" name="矩形 4"/>
          <p:cNvSpPr/>
          <p:nvPr/>
        </p:nvSpPr>
        <p:spPr>
          <a:xfrm>
            <a:off x="2980268" y="3784600"/>
            <a:ext cx="660400" cy="524933"/>
          </a:xfrm>
          <a:prstGeom prst="rect">
            <a:avLst/>
          </a:prstGeom>
          <a:noFill/>
          <a:ln w="38100">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6410309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endParaRPr lang="en-US" altLang="zh-TW" dirty="0" smtClean="0"/>
          </a:p>
          <a:p>
            <a:pPr marL="0" indent="0">
              <a:buNone/>
            </a:pPr>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smtClean="0"/>
          </a:p>
          <a:p>
            <a:pPr marL="0" indent="0">
              <a:buNone/>
            </a:pPr>
            <a:r>
              <a:rPr lang="en-US" altLang="zh-TW" dirty="0" smtClean="0">
                <a:latin typeface="標楷體" pitchFamily="65" charset="-120"/>
                <a:ea typeface="標楷體" pitchFamily="65" charset="-120"/>
              </a:rPr>
              <a:t>IKEA </a:t>
            </a:r>
            <a:r>
              <a:rPr lang="zh-TW" altLang="en-US" dirty="0" smtClean="0">
                <a:latin typeface="標楷體" pitchFamily="65" charset="-120"/>
                <a:ea typeface="標楷體" pitchFamily="65" charset="-120"/>
              </a:rPr>
              <a:t>新莊店的號碼機瑩幕如上 客人通常會按</a:t>
            </a:r>
            <a:r>
              <a:rPr lang="en-US" altLang="zh-TW" dirty="0" smtClean="0">
                <a:latin typeface="標楷體" pitchFamily="65" charset="-120"/>
                <a:ea typeface="標楷體" pitchFamily="65" charset="-120"/>
              </a:rPr>
              <a:t>”</a:t>
            </a:r>
            <a:r>
              <a:rPr lang="zh-TW" altLang="en-US" dirty="0" smtClean="0"/>
              <a:t>等候</a:t>
            </a:r>
            <a:r>
              <a:rPr lang="en-US" altLang="zh-TW" dirty="0"/>
              <a:t>3</a:t>
            </a:r>
            <a:r>
              <a:rPr lang="zh-TW" altLang="en-US" dirty="0" smtClean="0"/>
              <a:t>人</a:t>
            </a:r>
            <a:r>
              <a:rPr lang="en-US" altLang="zh-TW" dirty="0" smtClean="0"/>
              <a:t>”</a:t>
            </a:r>
            <a:r>
              <a:rPr lang="zh-TW" altLang="en-US" dirty="0" smtClean="0">
                <a:latin typeface="標楷體" pitchFamily="65" charset="-120"/>
                <a:ea typeface="標楷體" pitchFamily="65" charset="-120"/>
              </a:rPr>
              <a:t>處 但是 沒反應</a:t>
            </a:r>
            <a:r>
              <a:rPr lang="en-US" altLang="zh-TW" dirty="0" smtClean="0">
                <a:latin typeface="標楷體" pitchFamily="65" charset="-120"/>
                <a:ea typeface="標楷體" pitchFamily="65" charset="-120"/>
              </a:rPr>
              <a:t>! </a:t>
            </a:r>
            <a:r>
              <a:rPr lang="zh-TW" altLang="en-US" dirty="0" smtClean="0">
                <a:latin typeface="標楷體" pitchFamily="65" charset="-120"/>
                <a:ea typeface="標楷體" pitchFamily="65" charset="-120"/>
              </a:rPr>
              <a:t>用力按 按很</a:t>
            </a:r>
            <a:r>
              <a:rPr lang="zh-TW" altLang="en-US" smtClean="0">
                <a:latin typeface="標楷體" pitchFamily="65" charset="-120"/>
                <a:ea typeface="標楷體" pitchFamily="65" charset="-120"/>
              </a:rPr>
              <a:t>久 都沒用</a:t>
            </a:r>
            <a:r>
              <a:rPr lang="en-US" altLang="zh-TW" dirty="0" smtClean="0">
                <a:latin typeface="標楷體" pitchFamily="65" charset="-120"/>
                <a:ea typeface="標楷體" pitchFamily="65" charset="-120"/>
              </a:rPr>
              <a:t>! </a:t>
            </a:r>
            <a:r>
              <a:rPr lang="zh-TW" altLang="en-US" dirty="0" smtClean="0">
                <a:latin typeface="標楷體" pitchFamily="65" charset="-120"/>
                <a:ea typeface="標楷體" pitchFamily="65" charset="-120"/>
              </a:rPr>
              <a:t>原來是</a:t>
            </a:r>
            <a:r>
              <a:rPr lang="en-US" altLang="zh-TW" dirty="0" smtClean="0">
                <a:latin typeface="標楷體" pitchFamily="65" charset="-120"/>
                <a:ea typeface="標楷體" pitchFamily="65" charset="-120"/>
              </a:rPr>
              <a:t>: </a:t>
            </a:r>
            <a:r>
              <a:rPr lang="zh-TW" altLang="en-US" dirty="0" smtClean="0">
                <a:latin typeface="標楷體" pitchFamily="65" charset="-120"/>
                <a:ea typeface="標楷體" pitchFamily="65" charset="-120"/>
              </a:rPr>
              <a:t>要按藍色之外的任何點</a:t>
            </a:r>
            <a:endParaRPr lang="en-US" altLang="zh-TW" dirty="0" smtClean="0">
              <a:latin typeface="標楷體" pitchFamily="65" charset="-120"/>
              <a:ea typeface="標楷體" pitchFamily="65" charset="-120"/>
            </a:endParaRPr>
          </a:p>
          <a:p>
            <a:pPr marL="0" indent="0">
              <a:buNone/>
            </a:pPr>
            <a:endParaRPr lang="en-US" altLang="zh-TW" dirty="0" smtClean="0">
              <a:latin typeface="標楷體" pitchFamily="65" charset="-120"/>
              <a:ea typeface="標楷體" pitchFamily="65" charset="-120"/>
            </a:endParaRPr>
          </a:p>
          <a:p>
            <a:pPr marL="0" indent="0">
              <a:buNone/>
            </a:pPr>
            <a:endParaRPr lang="en-US" altLang="zh-TW" dirty="0" smtClean="0">
              <a:latin typeface="標楷體" pitchFamily="65" charset="-120"/>
              <a:ea typeface="標楷體" pitchFamily="65" charset="-120"/>
            </a:endParaRPr>
          </a:p>
          <a:p>
            <a:pPr marL="0" indent="0">
              <a:buNone/>
            </a:pPr>
            <a:endParaRPr lang="zh-TW" altLang="en-US" dirty="0"/>
          </a:p>
          <a:p>
            <a:pPr marL="0" indent="0">
              <a:buNone/>
            </a:pPr>
            <a:endParaRPr lang="zh-TW" altLang="en-US"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易用性 負面的</a:t>
            </a:r>
            <a:r>
              <a:rPr lang="zh-TW" altLang="en-US" dirty="0" smtClean="0">
                <a:solidFill>
                  <a:schemeClr val="tx1"/>
                </a:solidFill>
                <a:latin typeface="標楷體" pitchFamily="65" charset="-120"/>
                <a:ea typeface="標楷體" pitchFamily="65" charset="-120"/>
              </a:rPr>
              <a:t>例子二</a:t>
            </a:r>
            <a:endParaRPr lang="zh-TW" altLang="en-US" dirty="0"/>
          </a:p>
        </p:txBody>
      </p:sp>
      <p:sp>
        <p:nvSpPr>
          <p:cNvPr id="4" name="矩形 3"/>
          <p:cNvSpPr/>
          <p:nvPr/>
        </p:nvSpPr>
        <p:spPr>
          <a:xfrm>
            <a:off x="1134533" y="2048933"/>
            <a:ext cx="4165600" cy="1811867"/>
          </a:xfrm>
          <a:prstGeom prst="rect">
            <a:avLst/>
          </a:prstGeom>
          <a:solidFill>
            <a:schemeClr val="bg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a:off x="2353733" y="2723634"/>
            <a:ext cx="1219200" cy="369332"/>
          </a:xfrm>
          <a:prstGeom prst="rect">
            <a:avLst/>
          </a:prstGeom>
          <a:solidFill>
            <a:srgbClr val="00B0F0"/>
          </a:solidFill>
          <a:ln>
            <a:solidFill>
              <a:schemeClr val="bg2"/>
            </a:solidFill>
          </a:ln>
        </p:spPr>
        <p:txBody>
          <a:bodyPr wrap="square" rtlCol="0" anchor="ctr" anchorCtr="1">
            <a:spAutoFit/>
          </a:bodyPr>
          <a:lstStyle/>
          <a:p>
            <a:r>
              <a:rPr lang="zh-TW" altLang="en-US" dirty="0" smtClean="0"/>
              <a:t>等候</a:t>
            </a:r>
            <a:r>
              <a:rPr lang="en-US" altLang="zh-TW" dirty="0" smtClean="0"/>
              <a:t>3</a:t>
            </a:r>
            <a:r>
              <a:rPr lang="zh-TW" altLang="en-US" dirty="0" smtClean="0"/>
              <a:t>人</a:t>
            </a:r>
            <a:endParaRPr lang="zh-TW" altLang="en-US" dirty="0"/>
          </a:p>
        </p:txBody>
      </p:sp>
    </p:spTree>
    <p:extLst>
      <p:ext uri="{BB962C8B-B14F-4D97-AF65-F5344CB8AC3E}">
        <p14:creationId xmlns:p14="http://schemas.microsoft.com/office/powerpoint/2010/main" val="21261949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en-US" altLang="zh-TW" b="1" dirty="0" smtClean="0">
                <a:latin typeface="標楷體" pitchFamily="65" charset="-120"/>
                <a:ea typeface="標楷體" pitchFamily="65" charset="-120"/>
              </a:rPr>
              <a:t>Google </a:t>
            </a:r>
            <a:r>
              <a:rPr lang="zh-TW" altLang="en-US" b="1" dirty="0" smtClean="0">
                <a:latin typeface="標楷體" pitchFamily="65" charset="-120"/>
                <a:ea typeface="標楷體" pitchFamily="65" charset="-120"/>
              </a:rPr>
              <a:t>語音導航 本來是說 </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前方三百公尺 右轉中正路</a:t>
            </a:r>
            <a:r>
              <a:rPr lang="en-US" altLang="zh-TW" b="1" dirty="0" smtClean="0">
                <a:latin typeface="標楷體" pitchFamily="65" charset="-120"/>
                <a:ea typeface="標楷體" pitchFamily="65" charset="-120"/>
              </a:rPr>
              <a:t>”</a:t>
            </a:r>
          </a:p>
          <a:p>
            <a:pPr marL="0" indent="0">
              <a:buNone/>
            </a:pPr>
            <a:r>
              <a:rPr lang="zh-TW" altLang="en-US" b="1" dirty="0" smtClean="0">
                <a:latin typeface="標楷體" pitchFamily="65" charset="-120"/>
                <a:ea typeface="標楷體" pitchFamily="65" charset="-120"/>
              </a:rPr>
              <a:t>但常抓不準</a:t>
            </a:r>
            <a:r>
              <a:rPr lang="zh-TW" altLang="en-US" b="1" dirty="0">
                <a:latin typeface="標楷體" pitchFamily="65" charset="-120"/>
                <a:ea typeface="標楷體" pitchFamily="65" charset="-120"/>
              </a:rPr>
              <a:t>三百</a:t>
            </a:r>
            <a:r>
              <a:rPr lang="zh-TW" altLang="en-US" b="1" dirty="0" smtClean="0">
                <a:latin typeface="標楷體" pitchFamily="65" charset="-120"/>
                <a:ea typeface="標楷體" pitchFamily="65" charset="-120"/>
              </a:rPr>
              <a:t>公尺 或中正路路標不清楚 需搖下車窗 口頭問路人 不夠易用</a:t>
            </a:r>
            <a:endParaRPr lang="en-US" altLang="zh-TW" b="1" dirty="0" smtClean="0">
              <a:latin typeface="標楷體" pitchFamily="65" charset="-120"/>
              <a:ea typeface="標楷體" pitchFamily="65" charset="-120"/>
            </a:endParaRPr>
          </a:p>
          <a:p>
            <a:pPr marL="0" indent="0">
              <a:buNone/>
            </a:pPr>
            <a:endParaRPr lang="en-US" altLang="zh-TW" b="1" dirty="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現在 </a:t>
            </a:r>
            <a:r>
              <a:rPr lang="en-US" altLang="zh-TW" b="1" dirty="0" smtClean="0">
                <a:latin typeface="標楷體" pitchFamily="65" charset="-120"/>
                <a:ea typeface="標楷體" pitchFamily="65" charset="-120"/>
              </a:rPr>
              <a:t>Google</a:t>
            </a:r>
            <a:r>
              <a:rPr lang="zh-TW" altLang="en-US" b="1" dirty="0" smtClean="0">
                <a:latin typeface="標楷體" pitchFamily="65" charset="-120"/>
                <a:ea typeface="標楷體" pitchFamily="65" charset="-120"/>
              </a:rPr>
              <a:t> 新版是說 </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在前方漢堡王右轉</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抽象層次提升 更接近人 更易用</a:t>
            </a:r>
            <a:endParaRPr lang="en-US" altLang="zh-TW" b="1" dirty="0" smtClean="0">
              <a:latin typeface="標楷體" pitchFamily="65" charset="-120"/>
              <a:ea typeface="標楷體" pitchFamily="65" charset="-120"/>
            </a:endParaRPr>
          </a:p>
          <a:p>
            <a:pPr marL="0" indent="0">
              <a:buNone/>
            </a:pPr>
            <a:endParaRPr lang="en-US" altLang="zh-TW" dirty="0"/>
          </a:p>
          <a:p>
            <a:pPr marL="0" indent="0">
              <a:buNone/>
            </a:pPr>
            <a:r>
              <a:rPr lang="en-US" altLang="zh-TW" sz="1800" dirty="0" smtClean="0"/>
              <a:t>[</a:t>
            </a:r>
            <a:r>
              <a:rPr lang="zh-TW" altLang="en-US" sz="1800" dirty="0" smtClean="0"/>
              <a:t>東森財經新聞 </a:t>
            </a:r>
            <a:r>
              <a:rPr lang="en-US" altLang="zh-TW" sz="1800" dirty="0" smtClean="0"/>
              <a:t>2018.04.18]</a:t>
            </a:r>
          </a:p>
          <a:p>
            <a:pPr marL="0" indent="0">
              <a:buNone/>
            </a:pPr>
            <a:endParaRPr lang="zh-TW" altLang="en-US" dirty="0"/>
          </a:p>
        </p:txBody>
      </p:sp>
      <p:sp>
        <p:nvSpPr>
          <p:cNvPr id="3" name="標題 2"/>
          <p:cNvSpPr>
            <a:spLocks noGrp="1"/>
          </p:cNvSpPr>
          <p:nvPr>
            <p:ph type="title"/>
          </p:nvPr>
        </p:nvSpPr>
        <p:spPr/>
        <p:txBody>
          <a:bodyPr/>
          <a:lstStyle/>
          <a:p>
            <a:r>
              <a:rPr lang="zh-TW" altLang="en-US" dirty="0">
                <a:solidFill>
                  <a:schemeClr val="tx1"/>
                </a:solidFill>
                <a:latin typeface="標楷體" pitchFamily="65" charset="-120"/>
                <a:ea typeface="標楷體" pitchFamily="65" charset="-120"/>
              </a:rPr>
              <a:t>易用性 </a:t>
            </a:r>
            <a:r>
              <a:rPr lang="zh-TW" altLang="en-US" dirty="0" smtClean="0">
                <a:solidFill>
                  <a:schemeClr val="tx1"/>
                </a:solidFill>
                <a:latin typeface="標楷體" pitchFamily="65" charset="-120"/>
                <a:ea typeface="標楷體" pitchFamily="65" charset="-120"/>
              </a:rPr>
              <a:t>正面</a:t>
            </a:r>
            <a:r>
              <a:rPr lang="zh-TW" altLang="en-US" dirty="0">
                <a:solidFill>
                  <a:schemeClr val="tx1"/>
                </a:solidFill>
                <a:latin typeface="標楷體" pitchFamily="65" charset="-120"/>
                <a:ea typeface="標楷體" pitchFamily="65" charset="-120"/>
              </a:rPr>
              <a:t>的例子</a:t>
            </a:r>
            <a:endParaRPr lang="zh-TW" altLang="en-US" dirty="0"/>
          </a:p>
        </p:txBody>
      </p:sp>
    </p:spTree>
    <p:extLst>
      <p:ext uri="{BB962C8B-B14F-4D97-AF65-F5344CB8AC3E}">
        <p14:creationId xmlns:p14="http://schemas.microsoft.com/office/powerpoint/2010/main" val="39308390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pPr marL="0" indent="0">
              <a:buNone/>
            </a:pPr>
            <a:r>
              <a:rPr lang="zh-TW" altLang="en-US" b="1" dirty="0" smtClean="0">
                <a:latin typeface="標楷體" pitchFamily="65" charset="-120"/>
                <a:ea typeface="標楷體" pitchFamily="65" charset="-120"/>
              </a:rPr>
              <a:t>絕不可抄襲</a:t>
            </a:r>
            <a:r>
              <a:rPr lang="en-US" altLang="zh-TW" b="1" dirty="0" smtClean="0">
                <a:latin typeface="標楷體" pitchFamily="65" charset="-120"/>
                <a:ea typeface="標楷體" pitchFamily="65" charset="-120"/>
              </a:rPr>
              <a:t>! </a:t>
            </a:r>
            <a:r>
              <a:rPr lang="zh-TW" altLang="en-US" b="1" dirty="0" smtClean="0">
                <a:latin typeface="標楷體" pitchFamily="65" charset="-120"/>
                <a:ea typeface="標楷體" pitchFamily="65" charset="-120"/>
              </a:rPr>
              <a:t>抄一句都不行 被抄</a:t>
            </a:r>
            <a:r>
              <a:rPr lang="zh-TW" altLang="en-US" b="1" dirty="0">
                <a:latin typeface="標楷體" pitchFamily="65" charset="-120"/>
                <a:ea typeface="標楷體" pitchFamily="65" charset="-120"/>
              </a:rPr>
              <a:t>者及抄</a:t>
            </a:r>
            <a:r>
              <a:rPr lang="zh-TW" altLang="en-US" b="1" dirty="0" smtClean="0">
                <a:latin typeface="標楷體" pitchFamily="65" charset="-120"/>
                <a:ea typeface="標楷體" pitchFamily="65" charset="-120"/>
              </a:rPr>
              <a:t>者皆零分</a:t>
            </a:r>
            <a:endParaRPr lang="en-US" altLang="zh-TW" b="1" dirty="0" smtClean="0">
              <a:latin typeface="標楷體" pitchFamily="65" charset="-120"/>
              <a:ea typeface="標楷體" pitchFamily="65" charset="-120"/>
            </a:endParaRPr>
          </a:p>
          <a:p>
            <a:pPr marL="0" indent="0">
              <a:buNone/>
            </a:pPr>
            <a:r>
              <a:rPr lang="en-US" altLang="zh-TW" dirty="0" smtClean="0"/>
              <a:t>A4 one page. </a:t>
            </a:r>
          </a:p>
          <a:p>
            <a:pPr marL="0" indent="0">
              <a:buNone/>
            </a:pPr>
            <a:r>
              <a:rPr lang="en-US" altLang="zh-TW" dirty="0" smtClean="0"/>
              <a:t>Typed. </a:t>
            </a:r>
          </a:p>
          <a:p>
            <a:pPr marL="0" indent="0">
              <a:buNone/>
            </a:pPr>
            <a:r>
              <a:rPr lang="en-US" altLang="zh-TW" dirty="0" smtClean="0"/>
              <a:t>Text: </a:t>
            </a:r>
            <a:r>
              <a:rPr lang="zh-TW" altLang="en-US" dirty="0" smtClean="0">
                <a:latin typeface="標楷體" pitchFamily="65" charset="-120"/>
                <a:ea typeface="標楷體" pitchFamily="65" charset="-120"/>
              </a:rPr>
              <a:t>英</a:t>
            </a:r>
            <a:r>
              <a:rPr lang="zh-TW" altLang="en-US" dirty="0">
                <a:latin typeface="標楷體" pitchFamily="65" charset="-120"/>
                <a:ea typeface="標楷體" pitchFamily="65" charset="-120"/>
              </a:rPr>
              <a:t>詞中</a:t>
            </a:r>
            <a:r>
              <a:rPr lang="zh-TW" altLang="en-US" dirty="0" smtClean="0">
                <a:latin typeface="標楷體" pitchFamily="65" charset="-120"/>
                <a:ea typeface="標楷體" pitchFamily="65" charset="-120"/>
              </a:rPr>
              <a:t>句 </a:t>
            </a:r>
            <a:r>
              <a:rPr lang="en-US" altLang="zh-TW" dirty="0" smtClean="0"/>
              <a:t>Chinese sentences with English terms</a:t>
            </a:r>
            <a:r>
              <a:rPr lang="en-US" altLang="zh-TW" dirty="0"/>
              <a:t> </a:t>
            </a:r>
            <a:r>
              <a:rPr lang="zh-TW" altLang="en-US" dirty="0" smtClean="0">
                <a:latin typeface="標楷體" pitchFamily="65" charset="-120"/>
                <a:ea typeface="標楷體" pitchFamily="65" charset="-120"/>
              </a:rPr>
              <a:t>或 純中文</a:t>
            </a:r>
            <a:endParaRPr lang="en-US" altLang="zh-TW" dirty="0" smtClean="0">
              <a:latin typeface="標楷體" pitchFamily="65" charset="-120"/>
              <a:ea typeface="標楷體" pitchFamily="65" charset="-120"/>
            </a:endParaRPr>
          </a:p>
          <a:p>
            <a:pPr marL="0" indent="0">
              <a:buNone/>
            </a:pPr>
            <a:endParaRPr lang="en-US" altLang="zh-TW" dirty="0" smtClean="0"/>
          </a:p>
          <a:p>
            <a:pPr marL="0" indent="0">
              <a:buNone/>
            </a:pPr>
            <a:r>
              <a:rPr lang="en-US" altLang="zh-TW" dirty="0" smtClean="0"/>
              <a:t>Title line:  </a:t>
            </a:r>
            <a:r>
              <a:rPr lang="zh-TW" altLang="en-US" dirty="0" smtClean="0">
                <a:latin typeface="標楷體" pitchFamily="65" charset="-120"/>
                <a:ea typeface="標楷體" pitchFamily="65" charset="-120"/>
              </a:rPr>
              <a:t>敏捷報告</a:t>
            </a:r>
            <a:r>
              <a:rPr lang="en-US" altLang="zh-TW" dirty="0" smtClean="0">
                <a:latin typeface="標楷體" pitchFamily="65" charset="-120"/>
                <a:ea typeface="標楷體" pitchFamily="65" charset="-120"/>
              </a:rPr>
              <a:t>pp.1-65  (or </a:t>
            </a:r>
            <a:r>
              <a:rPr lang="en-US" altLang="zh-TW" dirty="0" err="1" smtClean="0">
                <a:latin typeface="標楷體" pitchFamily="65" charset="-120"/>
                <a:ea typeface="標楷體" pitchFamily="65" charset="-120"/>
              </a:rPr>
              <a:t>JUnit</a:t>
            </a:r>
            <a:r>
              <a:rPr lang="zh-TW" altLang="en-US" dirty="0" smtClean="0">
                <a:latin typeface="標楷體" pitchFamily="65" charset="-120"/>
                <a:ea typeface="標楷體" pitchFamily="65" charset="-120"/>
              </a:rPr>
              <a:t>報告</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a:t>
            </a:r>
            <a:r>
              <a:rPr lang="en-US" altLang="zh-TW" dirty="0" smtClean="0">
                <a:latin typeface="標楷體" pitchFamily="65" charset="-120"/>
                <a:ea typeface="標楷體" pitchFamily="65" charset="-120"/>
              </a:rPr>
              <a:t>2020.03.23 </a:t>
            </a:r>
            <a:r>
              <a:rPr lang="zh-TW" altLang="en-US" dirty="0" smtClean="0">
                <a:latin typeface="標楷體" pitchFamily="65" charset="-120"/>
                <a:ea typeface="標楷體" pitchFamily="65" charset="-120"/>
              </a:rPr>
              <a:t>張一二  </a:t>
            </a:r>
            <a:endParaRPr lang="en-US" altLang="zh-TW" dirty="0" smtClean="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Contents: </a:t>
            </a:r>
            <a:r>
              <a:rPr lang="zh-TW" altLang="en-US" dirty="0" smtClean="0">
                <a:latin typeface="標楷體" pitchFamily="65" charset="-120"/>
                <a:ea typeface="標楷體" pitchFamily="65" charset="-120"/>
              </a:rPr>
              <a:t>心得</a:t>
            </a:r>
            <a:r>
              <a:rPr lang="en-US" altLang="zh-TW" dirty="0" smtClean="0">
                <a:latin typeface="標楷體" pitchFamily="65" charset="-120"/>
                <a:ea typeface="標楷體" pitchFamily="65" charset="-120"/>
              </a:rPr>
              <a:t>1</a:t>
            </a:r>
            <a:r>
              <a:rPr lang="zh-TW" altLang="en-US" dirty="0" smtClean="0">
                <a:latin typeface="標楷體" pitchFamily="65" charset="-120"/>
                <a:ea typeface="標楷體" pitchFamily="65" charset="-120"/>
              </a:rPr>
              <a:t> 心得</a:t>
            </a:r>
            <a:r>
              <a:rPr lang="en-US" altLang="zh-TW" dirty="0" smtClean="0">
                <a:latin typeface="標楷體" pitchFamily="65" charset="-120"/>
                <a:ea typeface="標楷體" pitchFamily="65" charset="-120"/>
              </a:rPr>
              <a:t>2</a:t>
            </a:r>
            <a:r>
              <a:rPr lang="zh-TW" altLang="en-US" dirty="0" smtClean="0">
                <a:latin typeface="標楷體" pitchFamily="65" charset="-120"/>
                <a:ea typeface="標楷體" pitchFamily="65" charset="-120"/>
              </a:rPr>
              <a:t> 心得</a:t>
            </a:r>
            <a:r>
              <a:rPr lang="en-US" altLang="zh-TW" dirty="0" smtClean="0">
                <a:latin typeface="標楷體" pitchFamily="65" charset="-120"/>
                <a:ea typeface="標楷體" pitchFamily="65" charset="-120"/>
              </a:rPr>
              <a:t>3</a:t>
            </a:r>
            <a:r>
              <a:rPr lang="zh-TW" altLang="en-US" dirty="0" smtClean="0">
                <a:latin typeface="標楷體" pitchFamily="65" charset="-120"/>
                <a:ea typeface="標楷體" pitchFamily="65" charset="-120"/>
              </a:rPr>
              <a:t> </a:t>
            </a:r>
            <a:r>
              <a:rPr lang="en-US" altLang="zh-TW" dirty="0" smtClean="0">
                <a:latin typeface="標楷體" pitchFamily="65" charset="-120"/>
                <a:ea typeface="標楷體" pitchFamily="65" charset="-120"/>
              </a:rPr>
              <a:t>…</a:t>
            </a:r>
            <a:r>
              <a:rPr lang="zh-TW" altLang="en-US" dirty="0" smtClean="0">
                <a:latin typeface="標楷體" pitchFamily="65" charset="-120"/>
                <a:ea typeface="標楷體" pitchFamily="65" charset="-120"/>
              </a:rPr>
              <a:t> 問題</a:t>
            </a:r>
            <a:r>
              <a:rPr lang="en-US" altLang="zh-TW" dirty="0" smtClean="0">
                <a:latin typeface="標楷體" pitchFamily="65" charset="-120"/>
                <a:ea typeface="標楷體" pitchFamily="65" charset="-120"/>
              </a:rPr>
              <a:t>1</a:t>
            </a:r>
            <a:r>
              <a:rPr lang="zh-TW" altLang="en-US" dirty="0" smtClean="0">
                <a:latin typeface="標楷體" pitchFamily="65" charset="-120"/>
                <a:ea typeface="標楷體" pitchFamily="65" charset="-120"/>
              </a:rPr>
              <a:t> 問題</a:t>
            </a:r>
            <a:r>
              <a:rPr lang="en-US" altLang="zh-TW" dirty="0" smtClean="0">
                <a:latin typeface="標楷體" pitchFamily="65" charset="-120"/>
                <a:ea typeface="標楷體" pitchFamily="65" charset="-120"/>
              </a:rPr>
              <a:t>2 …</a:t>
            </a:r>
            <a:r>
              <a:rPr lang="zh-TW" altLang="en-US" dirty="0" smtClean="0">
                <a:latin typeface="標楷體" pitchFamily="65" charset="-120"/>
                <a:ea typeface="標楷體" pitchFamily="65" charset="-120"/>
              </a:rPr>
              <a:t> </a:t>
            </a:r>
            <a:endParaRPr lang="zh-TW" altLang="en-US"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en-US" altLang="zh-TW" dirty="0" smtClean="0">
                <a:solidFill>
                  <a:schemeClr val="tx1"/>
                </a:solidFill>
                <a:latin typeface="Times New Roman" pitchFamily="18" charset="0"/>
                <a:cs typeface="Times New Roman" pitchFamily="18" charset="0"/>
              </a:rPr>
              <a:t>Report format </a:t>
            </a:r>
            <a:r>
              <a:rPr lang="zh-TW" altLang="en-US" dirty="0" smtClean="0">
                <a:solidFill>
                  <a:schemeClr val="tx1"/>
                </a:solidFill>
                <a:latin typeface="標楷體" pitchFamily="65" charset="-120"/>
                <a:ea typeface="標楷體" pitchFamily="65" charset="-120"/>
                <a:cs typeface="Times New Roman" pitchFamily="18" charset="0"/>
              </a:rPr>
              <a:t>報告格式</a:t>
            </a:r>
            <a:endParaRPr lang="zh-TW" altLang="en-US" dirty="0">
              <a:solidFill>
                <a:schemeClr val="tx1"/>
              </a:solidFill>
              <a:latin typeface="標楷體" pitchFamily="65" charset="-120"/>
              <a:ea typeface="標楷體" pitchFamily="65" charset="-120"/>
              <a:cs typeface="Times New Roman" pitchFamily="18" charset="0"/>
            </a:endParaRPr>
          </a:p>
        </p:txBody>
      </p:sp>
    </p:spTree>
    <p:extLst>
      <p:ext uri="{BB962C8B-B14F-4D97-AF65-F5344CB8AC3E}">
        <p14:creationId xmlns:p14="http://schemas.microsoft.com/office/powerpoint/2010/main" val="33831508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E6471199-6261-4AAF-9770-9E02F415498B}" type="slidenum">
              <a:rPr lang="zh-TW" altLang="en-US" smtClean="0">
                <a:solidFill>
                  <a:schemeClr val="tx1"/>
                </a:solidFill>
              </a:rPr>
              <a:pPr>
                <a:defRPr/>
              </a:pPr>
              <a:t>80</a:t>
            </a:fld>
            <a:endParaRPr lang="en-US" altLang="zh-TW">
              <a:solidFill>
                <a:schemeClr val="tx1"/>
              </a:solidFill>
            </a:endParaRPr>
          </a:p>
        </p:txBody>
      </p:sp>
      <p:sp>
        <p:nvSpPr>
          <p:cNvPr id="301058" name="Rectangle 2"/>
          <p:cNvSpPr>
            <a:spLocks noGrp="1" noChangeArrowheads="1"/>
          </p:cNvSpPr>
          <p:nvPr>
            <p:ph type="title"/>
          </p:nvPr>
        </p:nvSpPr>
        <p:spPr/>
        <p:txBody>
          <a:bodyPr/>
          <a:lstStyle/>
          <a:p>
            <a:pPr eaLnBrk="1" hangingPunct="1">
              <a:defRPr/>
            </a:pPr>
            <a:r>
              <a:rPr lang="zh-TW" altLang="en-US" dirty="0" smtClean="0">
                <a:solidFill>
                  <a:schemeClr val="tx1"/>
                </a:solidFill>
                <a:latin typeface="標楷體" pitchFamily="65" charset="-120"/>
                <a:ea typeface="標楷體" pitchFamily="65" charset="-120"/>
              </a:rPr>
              <a:t>軟體公司招募什麼人才</a:t>
            </a:r>
            <a:r>
              <a:rPr lang="en-US" altLang="zh-TW" dirty="0" smtClean="0">
                <a:solidFill>
                  <a:schemeClr val="tx1"/>
                </a:solidFill>
                <a:latin typeface="標楷體" pitchFamily="65" charset="-120"/>
                <a:ea typeface="標楷體" pitchFamily="65" charset="-120"/>
              </a:rPr>
              <a:t>?</a:t>
            </a:r>
          </a:p>
        </p:txBody>
      </p:sp>
      <p:sp>
        <p:nvSpPr>
          <p:cNvPr id="301059" name="Rectangle 3"/>
          <p:cNvSpPr>
            <a:spLocks noGrp="1" noChangeArrowheads="1"/>
          </p:cNvSpPr>
          <p:nvPr>
            <p:ph sz="quarter" idx="4294967295"/>
          </p:nvPr>
        </p:nvSpPr>
        <p:spPr>
          <a:xfrm>
            <a:off x="609600" y="1577009"/>
            <a:ext cx="10972800" cy="4588841"/>
          </a:xfrm>
          <a:prstGeom prst="rect">
            <a:avLst/>
          </a:prstGeom>
        </p:spPr>
        <p:txBody>
          <a:bodyPr/>
          <a:lstStyle/>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台灣學生從小獨自做作業，禁與同學討論，</a:t>
            </a:r>
            <a:r>
              <a:rPr lang="en-US" altLang="zh-TW" sz="2800" dirty="0" smtClean="0">
                <a:solidFill>
                  <a:schemeClr val="tx1"/>
                </a:solidFill>
                <a:latin typeface="標楷體" pitchFamily="65" charset="-120"/>
                <a:ea typeface="標楷體" pitchFamily="65" charset="-120"/>
              </a:rPr>
              <a:t>故</a:t>
            </a:r>
            <a:r>
              <a:rPr lang="zh-TW" altLang="en-US" sz="2800" dirty="0" smtClean="0">
                <a:solidFill>
                  <a:schemeClr val="tx1"/>
                </a:solidFill>
                <a:latin typeface="標楷體" pitchFamily="65" charset="-120"/>
                <a:ea typeface="標楷體" pitchFamily="65" charset="-120"/>
              </a:rPr>
              <a:t>群育不彰，不善清晰精準溝通</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口頭及文字</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、集思廣益；美育也無，無美感、時尚感，難成就精品</a:t>
            </a: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endParaRPr lang="en-US" altLang="zh-TW" sz="2800" b="1" dirty="0" smtClean="0">
              <a:solidFill>
                <a:schemeClr val="tx1"/>
              </a:solidFill>
              <a:latin typeface="+mj-ea"/>
              <a:ea typeface="+mj-ea"/>
            </a:endParaRPr>
          </a:p>
          <a:p>
            <a:pPr eaLnBrk="1" hangingPunct="1">
              <a:lnSpc>
                <a:spcPct val="80000"/>
              </a:lnSpc>
              <a:buFont typeface="Wingdings" pitchFamily="2" charset="2"/>
              <a:buNone/>
              <a:defRPr/>
            </a:pPr>
            <a:r>
              <a:rPr lang="zh-TW" altLang="en-US" sz="2800" b="1" dirty="0" smtClean="0">
                <a:solidFill>
                  <a:schemeClr val="tx1"/>
                </a:solidFill>
                <a:latin typeface="+mj-ea"/>
                <a:ea typeface="+mj-ea"/>
              </a:rPr>
              <a:t>例子</a:t>
            </a:r>
            <a:r>
              <a:rPr lang="en-US" altLang="zh-TW" sz="2800" b="1" dirty="0" smtClean="0">
                <a:solidFill>
                  <a:schemeClr val="tx1"/>
                </a:solidFill>
                <a:latin typeface="+mj-ea"/>
                <a:ea typeface="+mj-ea"/>
              </a:rPr>
              <a:t>: </a:t>
            </a:r>
            <a:r>
              <a:rPr lang="en-US" altLang="zh-TW" sz="2800" dirty="0" err="1" smtClean="0">
                <a:solidFill>
                  <a:schemeClr val="tx1"/>
                </a:solidFill>
                <a:latin typeface="+mj-ea"/>
                <a:ea typeface="+mj-ea"/>
              </a:rPr>
              <a:t>巴黎街頭人人衣著搭色和諧</a:t>
            </a:r>
            <a:r>
              <a:rPr lang="zh-TW" altLang="en-US" sz="2800" dirty="0" smtClean="0">
                <a:solidFill>
                  <a:schemeClr val="tx1"/>
                </a:solidFill>
                <a:latin typeface="+mj-ea"/>
              </a:rPr>
              <a:t> ， </a:t>
            </a:r>
            <a:r>
              <a:rPr lang="en-US" altLang="zh-TW" sz="2800" dirty="0" err="1" smtClean="0">
                <a:solidFill>
                  <a:schemeClr val="tx1"/>
                </a:solidFill>
                <a:latin typeface="+mj-ea"/>
                <a:ea typeface="+mj-ea"/>
              </a:rPr>
              <a:t>有色感</a:t>
            </a:r>
            <a:r>
              <a:rPr lang="en-US" altLang="zh-TW" sz="2800" dirty="0" smtClean="0">
                <a:solidFill>
                  <a:schemeClr val="tx1"/>
                </a:solidFill>
                <a:latin typeface="+mj-ea"/>
                <a:ea typeface="+mj-ea"/>
              </a:rPr>
              <a:t>！</a:t>
            </a:r>
          </a:p>
          <a:p>
            <a:pPr eaLnBrk="1" hangingPunct="1">
              <a:lnSpc>
                <a:spcPct val="80000"/>
              </a:lnSpc>
              <a:buFont typeface="Wingdings" pitchFamily="2" charset="2"/>
              <a:buNone/>
              <a:defRPr/>
            </a:pPr>
            <a:endParaRPr lang="en-US" altLang="zh-TW" sz="2800" b="1" dirty="0" smtClean="0">
              <a:solidFill>
                <a:schemeClr val="tx1"/>
              </a:solidFill>
              <a:latin typeface="+mj-ea"/>
            </a:endParaRPr>
          </a:p>
          <a:p>
            <a:pPr eaLnBrk="1" hangingPunct="1">
              <a:lnSpc>
                <a:spcPct val="80000"/>
              </a:lnSpc>
              <a:buFont typeface="Wingdings" pitchFamily="2" charset="2"/>
              <a:buNone/>
              <a:defRPr/>
            </a:pPr>
            <a:r>
              <a:rPr lang="zh-TW" altLang="en-US" sz="2800" b="1" dirty="0" smtClean="0">
                <a:solidFill>
                  <a:schemeClr val="tx1"/>
                </a:solidFill>
                <a:latin typeface="+mj-ea"/>
              </a:rPr>
              <a:t>例子</a:t>
            </a:r>
            <a:r>
              <a:rPr lang="en-US" altLang="zh-TW" sz="2800" b="1" dirty="0" smtClean="0">
                <a:solidFill>
                  <a:schemeClr val="tx1"/>
                </a:solidFill>
                <a:latin typeface="+mj-ea"/>
              </a:rPr>
              <a:t>:</a:t>
            </a:r>
            <a:r>
              <a:rPr lang="zh-TW" altLang="en-US" sz="2800" dirty="0" smtClean="0">
                <a:solidFill>
                  <a:schemeClr val="tx1"/>
                </a:solidFill>
                <a:latin typeface="+mj-ea"/>
              </a:rPr>
              <a:t>廣達林百里幼年住香港中環，</a:t>
            </a:r>
            <a:r>
              <a:rPr lang="en-US" altLang="zh-TW" sz="2800" dirty="0" smtClean="0">
                <a:solidFill>
                  <a:schemeClr val="tx1"/>
                </a:solidFill>
                <a:latin typeface="+mj-ea"/>
              </a:rPr>
              <a:t> </a:t>
            </a:r>
            <a:r>
              <a:rPr lang="zh-TW" altLang="en-US" sz="2800" dirty="0" smtClean="0">
                <a:solidFill>
                  <a:schemeClr val="tx1"/>
                </a:solidFill>
                <a:latin typeface="+mj-ea"/>
              </a:rPr>
              <a:t>培養了美</a:t>
            </a:r>
            <a:r>
              <a:rPr lang="en-US" altLang="zh-TW" sz="2800" dirty="0" smtClean="0">
                <a:solidFill>
                  <a:schemeClr val="tx1"/>
                </a:solidFill>
                <a:latin typeface="+mj-ea"/>
              </a:rPr>
              <a:t>感</a:t>
            </a:r>
          </a:p>
          <a:p>
            <a:pPr eaLnBrk="1" hangingPunct="1">
              <a:lnSpc>
                <a:spcPct val="80000"/>
              </a:lnSpc>
              <a:buFont typeface="Wingdings" pitchFamily="2" charset="2"/>
              <a:buNone/>
              <a:defRPr/>
            </a:pPr>
            <a:endParaRPr lang="en-US" altLang="zh-TW" sz="2800" b="1" dirty="0" smtClean="0">
              <a:solidFill>
                <a:schemeClr val="tx1"/>
              </a:solidFill>
              <a:latin typeface="+mj-ea"/>
            </a:endParaRPr>
          </a:p>
          <a:p>
            <a:pPr eaLnBrk="1" hangingPunct="1">
              <a:lnSpc>
                <a:spcPct val="80000"/>
              </a:lnSpc>
              <a:buFont typeface="Wingdings" pitchFamily="2" charset="2"/>
              <a:buNone/>
              <a:defRPr/>
            </a:pPr>
            <a:r>
              <a:rPr lang="zh-TW" altLang="en-US" sz="2800" b="1" dirty="0" smtClean="0">
                <a:solidFill>
                  <a:schemeClr val="tx1"/>
                </a:solidFill>
                <a:latin typeface="+mj-ea"/>
              </a:rPr>
              <a:t>例子</a:t>
            </a:r>
            <a:r>
              <a:rPr lang="en-US" altLang="zh-TW" sz="2800" b="1" dirty="0" smtClean="0">
                <a:solidFill>
                  <a:schemeClr val="tx1"/>
                </a:solidFill>
                <a:latin typeface="+mj-ea"/>
              </a:rPr>
              <a:t>: </a:t>
            </a:r>
            <a:r>
              <a:rPr lang="zh-TW" altLang="en-US" sz="2800" dirty="0" smtClean="0">
                <a:solidFill>
                  <a:schemeClr val="tx1"/>
                </a:solidFill>
                <a:latin typeface="+mj-ea"/>
                <a:ea typeface="+mj-ea"/>
              </a:rPr>
              <a:t>自從蘋果痛擊台灣筆電後 竹科廠商找了美學 </a:t>
            </a:r>
            <a:endParaRPr lang="en-US" altLang="zh-TW" sz="2800" dirty="0" smtClean="0">
              <a:solidFill>
                <a:schemeClr val="tx1"/>
              </a:solidFill>
              <a:latin typeface="+mj-ea"/>
              <a:ea typeface="+mj-ea"/>
            </a:endParaRPr>
          </a:p>
          <a:p>
            <a:pPr eaLnBrk="1" hangingPunct="1">
              <a:lnSpc>
                <a:spcPct val="80000"/>
              </a:lnSpc>
              <a:buFont typeface="Wingdings" pitchFamily="2" charset="2"/>
              <a:buNone/>
              <a:defRPr/>
            </a:pPr>
            <a:r>
              <a:rPr lang="zh-TW" altLang="en-US" sz="2800" dirty="0" smtClean="0">
                <a:solidFill>
                  <a:schemeClr val="tx1"/>
                </a:solidFill>
                <a:latin typeface="+mj-ea"/>
                <a:ea typeface="+mj-ea"/>
              </a:rPr>
              <a:t>          大師蔣勳演講    這是補習式的 沒有用的 </a:t>
            </a:r>
            <a:endParaRPr lang="en-US" altLang="zh-TW" sz="2800" dirty="0" smtClean="0">
              <a:solidFill>
                <a:schemeClr val="tx1"/>
              </a:solidFill>
              <a:latin typeface="+mj-ea"/>
              <a:ea typeface="+mj-ea"/>
            </a:endParaRPr>
          </a:p>
          <a:p>
            <a:pPr eaLnBrk="1" hangingPunct="1">
              <a:lnSpc>
                <a:spcPct val="80000"/>
              </a:lnSpc>
              <a:buFont typeface="Wingdings" pitchFamily="2" charset="2"/>
              <a:buNone/>
              <a:defRPr/>
            </a:pPr>
            <a:r>
              <a:rPr lang="zh-TW" altLang="en-US" sz="2800" dirty="0" smtClean="0">
                <a:solidFill>
                  <a:schemeClr val="tx1"/>
                </a:solidFill>
                <a:latin typeface="+mj-ea"/>
                <a:ea typeface="+mj-ea"/>
              </a:rPr>
              <a:t>          是否要再設個美學學分及</a:t>
            </a:r>
            <a:r>
              <a:rPr lang="zh-TW" altLang="en-US" sz="2800" dirty="0" smtClean="0">
                <a:solidFill>
                  <a:schemeClr val="tx1"/>
                </a:solidFill>
                <a:latin typeface="+mj-ea"/>
              </a:rPr>
              <a:t>美學</a:t>
            </a:r>
            <a:r>
              <a:rPr lang="zh-TW" altLang="en-US" sz="2800" dirty="0" smtClean="0">
                <a:solidFill>
                  <a:schemeClr val="tx1"/>
                </a:solidFill>
                <a:latin typeface="+mj-ea"/>
                <a:ea typeface="+mj-ea"/>
              </a:rPr>
              <a:t>證照</a:t>
            </a:r>
            <a:r>
              <a:rPr lang="en-US" altLang="zh-TW" sz="2800" dirty="0" smtClean="0">
                <a:solidFill>
                  <a:schemeClr val="tx1"/>
                </a:solidFill>
                <a:latin typeface="+mj-ea"/>
                <a:ea typeface="+mj-ea"/>
              </a:rPr>
              <a:t>?</a:t>
            </a:r>
          </a:p>
          <a:p>
            <a:pPr eaLnBrk="1" hangingPunct="1">
              <a:lnSpc>
                <a:spcPct val="80000"/>
              </a:lnSpc>
              <a:buFont typeface="Wingdings" pitchFamily="2" charset="2"/>
              <a:buNone/>
              <a:defRPr/>
            </a:pPr>
            <a:endParaRPr lang="zh-TW" altLang="en-US" sz="2800" dirty="0" smtClean="0">
              <a:solidFill>
                <a:schemeClr val="tx1"/>
              </a:solidFill>
              <a:latin typeface="+mj-ea"/>
              <a:ea typeface="+mj-ea"/>
            </a:endParaRPr>
          </a:p>
        </p:txBody>
      </p:sp>
    </p:spTree>
    <p:extLst>
      <p:ext uri="{BB962C8B-B14F-4D97-AF65-F5344CB8AC3E}">
        <p14:creationId xmlns:p14="http://schemas.microsoft.com/office/powerpoint/2010/main" val="18681198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3253EF4-E3F6-4205-B258-AF08A466539A}" type="slidenum">
              <a:rPr lang="zh-TW" altLang="en-US" smtClean="0">
                <a:solidFill>
                  <a:schemeClr val="tx1"/>
                </a:solidFill>
              </a:rPr>
              <a:pPr>
                <a:defRPr/>
              </a:pPr>
              <a:t>81</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軟體公司招募什麼人才</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endParaRPr>
          </a:p>
        </p:txBody>
      </p:sp>
      <p:sp>
        <p:nvSpPr>
          <p:cNvPr id="3" name="內容版面配置區 2"/>
          <p:cNvSpPr>
            <a:spLocks noGrp="1"/>
          </p:cNvSpPr>
          <p:nvPr>
            <p:ph sz="quarter" idx="4294967295"/>
          </p:nvPr>
        </p:nvSpPr>
        <p:spPr>
          <a:xfrm>
            <a:off x="1524000" y="1815548"/>
            <a:ext cx="8534400" cy="3684104"/>
          </a:xfrm>
          <a:prstGeom prst="rect">
            <a:avLst/>
          </a:prstGeom>
        </p:spPr>
        <p:txBody>
          <a:bodyPr>
            <a:normAutofit/>
          </a:bodyPr>
          <a:lstStyle/>
          <a:p>
            <a:pPr eaLnBrk="1" hangingPunct="1">
              <a:lnSpc>
                <a:spcPct val="80000"/>
              </a:lnSpc>
              <a:buFont typeface="Wingdings" pitchFamily="2" charset="2"/>
              <a:buNone/>
              <a:defRPr/>
            </a:pPr>
            <a:r>
              <a:rPr lang="zh-TW" altLang="en-US" dirty="0" smtClean="0">
                <a:solidFill>
                  <a:schemeClr val="tx1"/>
                </a:solidFill>
                <a:latin typeface="標楷體" pitchFamily="65" charset="-120"/>
                <a:ea typeface="標楷體" pitchFamily="65" charset="-120"/>
              </a:rPr>
              <a:t>     台灣智育重視填鴨應付考試</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以分數定高下，考試中不做思考、只是快速作答；因此，沒有平心靜氣慢慢仔細思考的習慣，不重內在修鍊</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故做不出精品</a:t>
            </a:r>
          </a:p>
          <a:p>
            <a:pPr eaLnBrk="1" hangingPunct="1">
              <a:lnSpc>
                <a:spcPct val="80000"/>
              </a:lnSpc>
              <a:buFont typeface="Wingdings" pitchFamily="2" charset="2"/>
              <a:buNone/>
              <a:defRPr/>
            </a:pPr>
            <a:endParaRPr lang="en-US" altLang="zh-TW" b="1" dirty="0" smtClean="0">
              <a:solidFill>
                <a:schemeClr val="tx1"/>
              </a:solidFill>
              <a:latin typeface="+mj-ea"/>
            </a:endParaRPr>
          </a:p>
          <a:p>
            <a:pPr eaLnBrk="1" hangingPunct="1">
              <a:lnSpc>
                <a:spcPct val="80000"/>
              </a:lnSpc>
              <a:buFont typeface="Wingdings" pitchFamily="2" charset="2"/>
              <a:buNone/>
              <a:defRPr/>
            </a:pPr>
            <a:r>
              <a:rPr lang="zh-TW" altLang="en-US" b="1" dirty="0" smtClean="0">
                <a:solidFill>
                  <a:schemeClr val="tx1"/>
                </a:solidFill>
                <a:latin typeface="+mj-ea"/>
              </a:rPr>
              <a:t>例子</a:t>
            </a:r>
            <a:r>
              <a:rPr lang="en-US" altLang="zh-TW" b="1" dirty="0" smtClean="0">
                <a:solidFill>
                  <a:schemeClr val="tx1"/>
                </a:solidFill>
                <a:latin typeface="+mj-ea"/>
              </a:rPr>
              <a:t>:</a:t>
            </a:r>
            <a:r>
              <a:rPr lang="en-US" altLang="zh-TW" dirty="0" smtClean="0">
                <a:solidFill>
                  <a:schemeClr val="tx1"/>
                </a:solidFill>
                <a:latin typeface="+mj-ea"/>
              </a:rPr>
              <a:t> 90分鐘考30題，每題若3分鐘解不出，  </a:t>
            </a:r>
          </a:p>
          <a:p>
            <a:pPr eaLnBrk="1" hangingPunct="1">
              <a:lnSpc>
                <a:spcPct val="80000"/>
              </a:lnSpc>
              <a:buFont typeface="Wingdings" pitchFamily="2" charset="2"/>
              <a:buNone/>
              <a:defRPr/>
            </a:pPr>
            <a:r>
              <a:rPr lang="en-US" altLang="zh-TW" dirty="0" smtClean="0">
                <a:solidFill>
                  <a:schemeClr val="tx1"/>
                </a:solidFill>
                <a:latin typeface="+mj-ea"/>
              </a:rPr>
              <a:t>         </a:t>
            </a:r>
            <a:r>
              <a:rPr lang="zh-TW" altLang="en-US" dirty="0" smtClean="0">
                <a:solidFill>
                  <a:schemeClr val="tx1"/>
                </a:solidFill>
                <a:latin typeface="+mj-ea"/>
              </a:rPr>
              <a:t>老師說</a:t>
            </a:r>
            <a:r>
              <a:rPr lang="en-US" altLang="zh-TW" dirty="0" smtClean="0">
                <a:solidFill>
                  <a:schemeClr val="tx1"/>
                </a:solidFill>
                <a:latin typeface="+mj-ea"/>
              </a:rPr>
              <a:t>: </a:t>
            </a:r>
            <a:r>
              <a:rPr lang="en-US" altLang="zh-TW" dirty="0" err="1" smtClean="0">
                <a:solidFill>
                  <a:schemeClr val="tx1"/>
                </a:solidFill>
                <a:latin typeface="+mj-ea"/>
              </a:rPr>
              <a:t>放棄</a:t>
            </a:r>
            <a:r>
              <a:rPr lang="zh-TW" altLang="en-US" dirty="0" smtClean="0">
                <a:solidFill>
                  <a:schemeClr val="tx1"/>
                </a:solidFill>
                <a:latin typeface="+mj-ea"/>
              </a:rPr>
              <a:t>那一題</a:t>
            </a:r>
            <a:r>
              <a:rPr lang="en-US" altLang="zh-TW" dirty="0" smtClean="0">
                <a:solidFill>
                  <a:schemeClr val="tx1"/>
                </a:solidFill>
                <a:latin typeface="+mj-ea"/>
              </a:rPr>
              <a:t>！</a:t>
            </a:r>
            <a:endParaRPr lang="zh-TW" altLang="en-US" dirty="0" smtClean="0">
              <a:solidFill>
                <a:schemeClr val="tx1"/>
              </a:solidFill>
              <a:latin typeface="+mj-ea"/>
            </a:endParaRPr>
          </a:p>
          <a:p>
            <a:pPr eaLnBrk="1" hangingPunct="1">
              <a:lnSpc>
                <a:spcPct val="80000"/>
              </a:lnSpc>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dirty="0" smtClean="0">
                <a:solidFill>
                  <a:schemeClr val="tx1"/>
                </a:solidFill>
                <a:latin typeface="標楷體" pitchFamily="65" charset="-120"/>
                <a:ea typeface="標楷體" pitchFamily="65" charset="-120"/>
              </a:rPr>
              <a:t>軟體開發本是團隊合作的工作方式及生活方式，人才首重 </a:t>
            </a:r>
            <a:r>
              <a:rPr lang="zh-TW" altLang="en-US" b="1" dirty="0" smtClean="0">
                <a:solidFill>
                  <a:schemeClr val="tx1"/>
                </a:solidFill>
                <a:latin typeface="新細明體" pitchFamily="18" charset="-120"/>
              </a:rPr>
              <a:t>群育 </a:t>
            </a:r>
            <a:r>
              <a:rPr lang="zh-TW" altLang="en-US" b="1"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尤其忌招</a:t>
            </a:r>
            <a:r>
              <a:rPr lang="zh-TW" altLang="en-US" b="1" dirty="0" smtClean="0">
                <a:solidFill>
                  <a:schemeClr val="tx1"/>
                </a:solidFill>
                <a:latin typeface="新細明體" pitchFamily="18" charset="-120"/>
              </a:rPr>
              <a:t>乩童 </a:t>
            </a:r>
            <a:r>
              <a:rPr lang="zh-TW" altLang="en-US" sz="1600" dirty="0" smtClean="0">
                <a:solidFill>
                  <a:schemeClr val="tx1"/>
                </a:solidFill>
                <a:latin typeface="標楷體" pitchFamily="65" charset="-120"/>
                <a:ea typeface="標楷體" pitchFamily="65" charset="-120"/>
              </a:rPr>
              <a:t>  </a:t>
            </a:r>
          </a:p>
          <a:p>
            <a:pPr>
              <a:buFont typeface="Wingdings" pitchFamily="2" charset="2"/>
              <a:buNone/>
              <a:defRPr/>
            </a:pPr>
            <a:endParaRPr lang="zh-TW" altLang="en-US" dirty="0">
              <a:solidFill>
                <a:schemeClr val="tx1"/>
              </a:solidFill>
            </a:endParaRPr>
          </a:p>
        </p:txBody>
      </p:sp>
    </p:spTree>
    <p:extLst>
      <p:ext uri="{BB962C8B-B14F-4D97-AF65-F5344CB8AC3E}">
        <p14:creationId xmlns:p14="http://schemas.microsoft.com/office/powerpoint/2010/main" val="96397519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025F23D-7CCE-41A6-917C-9EF02581A6A9}" type="slidenum">
              <a:rPr lang="zh-TW" altLang="en-US" smtClean="0">
                <a:solidFill>
                  <a:schemeClr val="tx1"/>
                </a:solidFill>
              </a:rPr>
              <a:pPr>
                <a:defRPr/>
              </a:pPr>
              <a:t>82</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軟體公司招募什麼人才</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341439"/>
            <a:ext cx="10972800" cy="4789487"/>
          </a:xfrm>
          <a:prstGeom prst="rect">
            <a:avLst/>
          </a:prstGeom>
        </p:spPr>
        <p:txBody>
          <a:bodyPr/>
          <a:lstStyle/>
          <a:p>
            <a:pPr>
              <a:buFont typeface="Wingdings" pitchFamily="2" charset="2"/>
              <a:buNone/>
              <a:defRPr/>
            </a:pPr>
            <a:r>
              <a:rPr lang="zh-TW" altLang="en-US" sz="2800" dirty="0" smtClean="0">
                <a:solidFill>
                  <a:schemeClr val="tx1"/>
                </a:solidFill>
                <a:latin typeface="標楷體" pitchFamily="65" charset="-120"/>
                <a:ea typeface="標楷體" pitchFamily="65" charset="-120"/>
              </a:rPr>
              <a:t>     在此網路推平世界、全球競爭的時代，台灣學生國際觀不足</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眼界見識低，未與世界接軌</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例如</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    </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1)</a:t>
            </a:r>
            <a:r>
              <a:rPr lang="zh-TW" altLang="en-US" sz="2800" dirty="0" smtClean="0">
                <a:solidFill>
                  <a:schemeClr val="tx1"/>
                </a:solidFill>
                <a:latin typeface="標楷體" pitchFamily="65" charset="-120"/>
                <a:ea typeface="標楷體" pitchFamily="65" charset="-120"/>
              </a:rPr>
              <a:t>大學生怕英文教科書，依靠陳舊而質差的中文翻譯本</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其原文版更舊了</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2)</a:t>
            </a:r>
            <a:r>
              <a:rPr lang="zh-TW" altLang="en-US" sz="2800" dirty="0" smtClean="0">
                <a:solidFill>
                  <a:schemeClr val="tx1"/>
                </a:solidFill>
                <a:latin typeface="標楷體" pitchFamily="65" charset="-120"/>
                <a:ea typeface="標楷體" pitchFamily="65" charset="-120"/>
              </a:rPr>
              <a:t>研究生無力上網吸收最新英文論文</a:t>
            </a:r>
            <a:r>
              <a:rPr lang="en-US" altLang="zh-TW" sz="2800" dirty="0" smtClean="0">
                <a:solidFill>
                  <a:schemeClr val="tx1"/>
                </a:solidFill>
                <a:latin typeface="標楷體" pitchFamily="65" charset="-120"/>
                <a:ea typeface="標楷體" pitchFamily="65" charset="-120"/>
              </a:rPr>
              <a:t>.</a:t>
            </a:r>
            <a:r>
              <a:rPr lang="en-US" altLang="zh-TW" sz="2800" dirty="0" err="1" smtClean="0">
                <a:solidFill>
                  <a:schemeClr val="tx1"/>
                </a:solidFill>
                <a:latin typeface="標楷體" pitchFamily="65" charset="-120"/>
                <a:ea typeface="標楷體" pitchFamily="65" charset="-120"/>
              </a:rPr>
              <a:t>卻自</a:t>
            </a:r>
            <a:r>
              <a:rPr lang="zh-TW" altLang="en-US" sz="2800" dirty="0" smtClean="0">
                <a:solidFill>
                  <a:schemeClr val="tx1"/>
                </a:solidFill>
                <a:latin typeface="標楷體" pitchFamily="65" charset="-120"/>
                <a:ea typeface="標楷體" pitchFamily="65" charset="-120"/>
              </a:rPr>
              <a:t>傲</a:t>
            </a:r>
            <a:r>
              <a:rPr lang="en-US" altLang="zh-TW" sz="2800" dirty="0" err="1" smtClean="0">
                <a:solidFill>
                  <a:schemeClr val="tx1"/>
                </a:solidFill>
                <a:latin typeface="標楷體" pitchFamily="65" charset="-120"/>
                <a:ea typeface="標楷體" pitchFamily="65" charset="-120"/>
              </a:rPr>
              <a:t>以為:憑</a:t>
            </a:r>
            <a:r>
              <a:rPr lang="en-US" altLang="zh-TW" sz="2800" b="1" dirty="0" err="1" smtClean="0">
                <a:solidFill>
                  <a:schemeClr val="tx1"/>
                </a:solidFill>
                <a:latin typeface="微軟正黑體" pitchFamily="34" charset="-120"/>
                <a:ea typeface="微軟正黑體" pitchFamily="34" charset="-120"/>
              </a:rPr>
              <a:t>拼命</a:t>
            </a:r>
            <a:r>
              <a:rPr lang="zh-TW" altLang="en-US" sz="2800" dirty="0" smtClean="0">
                <a:solidFill>
                  <a:schemeClr val="tx1"/>
                </a:solidFill>
                <a:latin typeface="標楷體" pitchFamily="65" charset="-120"/>
                <a:ea typeface="標楷體" pitchFamily="65" charset="-120"/>
              </a:rPr>
              <a:t>苦幹</a:t>
            </a:r>
            <a:r>
              <a:rPr lang="en-US" altLang="zh-TW" sz="2800" dirty="0" err="1" smtClean="0">
                <a:solidFill>
                  <a:schemeClr val="tx1"/>
                </a:solidFill>
                <a:latin typeface="標楷體" pitchFamily="65" charset="-120"/>
                <a:ea typeface="標楷體" pitchFamily="65" charset="-120"/>
              </a:rPr>
              <a:t>及臨機應變</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耍小心眼</a:t>
            </a:r>
            <a:r>
              <a:rPr lang="en-US" altLang="zh-TW" sz="2800" b="1" dirty="0" err="1" smtClean="0">
                <a:solidFill>
                  <a:schemeClr val="tx1"/>
                </a:solidFill>
                <a:latin typeface="微軟正黑體" pitchFamily="34" charset="-120"/>
                <a:ea typeface="微軟正黑體" pitchFamily="34" charset="-120"/>
              </a:rPr>
              <a:t>小聰明</a:t>
            </a:r>
            <a:r>
              <a:rPr lang="en-US" altLang="zh-TW" sz="2800" b="1" dirty="0" smtClean="0">
                <a:solidFill>
                  <a:schemeClr val="tx1"/>
                </a:solidFill>
                <a:latin typeface="微軟正黑體" pitchFamily="34" charset="-120"/>
                <a:ea typeface="微軟正黑體" pitchFamily="34" charset="-120"/>
              </a:rPr>
              <a:t> </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誤以為是創意</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就</a:t>
            </a:r>
            <a:r>
              <a:rPr lang="en-US" altLang="zh-TW" sz="2800" dirty="0" err="1" smtClean="0">
                <a:solidFill>
                  <a:schemeClr val="tx1"/>
                </a:solidFill>
                <a:latin typeface="標楷體" pitchFamily="65" charset="-120"/>
                <a:ea typeface="標楷體" pitchFamily="65" charset="-120"/>
              </a:rPr>
              <a:t>可做好工作</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    英文乃國際語言</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英文不好則疏於了解吸收其他文化</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可能造成台灣人信心</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活力及創造力的流失</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 </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幸好台灣學生會華語 </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世界最大市場的語言</a:t>
            </a:r>
            <a:r>
              <a:rPr lang="en-US" altLang="zh-TW" sz="2800"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a:buFont typeface="Wingdings" pitchFamily="2" charset="2"/>
              <a:buNone/>
              <a:defRPr/>
            </a:pPr>
            <a:endParaRPr lang="zh-TW" altLang="en-US" sz="2400" dirty="0">
              <a:solidFill>
                <a:schemeClr val="tx1"/>
              </a:solidFill>
            </a:endParaRPr>
          </a:p>
        </p:txBody>
      </p:sp>
    </p:spTree>
    <p:extLst>
      <p:ext uri="{BB962C8B-B14F-4D97-AF65-F5344CB8AC3E}">
        <p14:creationId xmlns:p14="http://schemas.microsoft.com/office/powerpoint/2010/main" val="384181976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92052D3-B96C-497F-A400-30D2CA156BBB}" type="slidenum">
              <a:rPr lang="zh-TW" altLang="en-US" smtClean="0">
                <a:solidFill>
                  <a:schemeClr val="tx1"/>
                </a:solidFill>
              </a:rPr>
              <a:pPr>
                <a:defRPr/>
              </a:pPr>
              <a:t>83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軟體公司招募什麼人才</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934816"/>
            <a:ext cx="8534400" cy="3299793"/>
          </a:xfrm>
          <a:prstGeom prst="rect">
            <a:avLst/>
          </a:prstGeom>
        </p:spPr>
        <p:txBody>
          <a:bodyPr>
            <a:normAutofit lnSpcReduction="10000"/>
          </a:bodyPr>
          <a:lstStyle/>
          <a:p>
            <a:pPr>
              <a:buFont typeface="Wingdings" pitchFamily="2" charset="2"/>
              <a:buNone/>
              <a:defRPr/>
            </a:pPr>
            <a:r>
              <a:rPr lang="zh-TW" altLang="en-US" b="1" dirty="0" smtClean="0">
                <a:solidFill>
                  <a:schemeClr val="tx1"/>
                </a:solidFill>
              </a:rPr>
              <a:t>例子</a:t>
            </a:r>
            <a:r>
              <a:rPr lang="en-US" altLang="zh-TW" b="1" dirty="0" smtClean="0">
                <a:solidFill>
                  <a:schemeClr val="tx1"/>
                </a:solidFill>
              </a:rPr>
              <a:t>: </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某研究生自己承認上研究所後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較少接觸英文了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何以致之</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因無英文課了</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可見他學英文是為了應付考試</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取得學分</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而非利用英文吸收新知</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b="1" dirty="0" smtClean="0">
                <a:solidFill>
                  <a:schemeClr val="tx1"/>
                </a:solidFill>
              </a:rPr>
              <a:t>例子</a:t>
            </a:r>
            <a:r>
              <a:rPr lang="en-US" altLang="zh-TW" b="1" dirty="0" smtClean="0">
                <a:solidFill>
                  <a:schemeClr val="tx1"/>
                </a:solidFill>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某研究生視英文為亂碼</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聽英語如雜訊</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這造成自我封鎖</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成井底之蛙 鎖國之民</a:t>
            </a:r>
            <a:endParaRPr lang="zh-TW" altLang="en-US" dirty="0">
              <a:solidFill>
                <a:schemeClr val="tx1"/>
              </a:solidFill>
            </a:endParaRPr>
          </a:p>
        </p:txBody>
      </p:sp>
    </p:spTree>
    <p:extLst>
      <p:ext uri="{BB962C8B-B14F-4D97-AF65-F5344CB8AC3E}">
        <p14:creationId xmlns:p14="http://schemas.microsoft.com/office/powerpoint/2010/main" val="5547495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D67AB6F4-5123-4570-B14C-8547990AECB4}" type="slidenum">
              <a:rPr lang="zh-TW" altLang="en-US" smtClean="0">
                <a:solidFill>
                  <a:schemeClr val="tx1"/>
                </a:solidFill>
              </a:rPr>
              <a:pPr>
                <a:defRPr/>
              </a:pPr>
              <a:t>84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軟體公司招募什麼人才</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855304"/>
            <a:ext cx="8534400" cy="3458818"/>
          </a:xfrm>
          <a:prstGeom prst="rect">
            <a:avLst/>
          </a:prstGeom>
        </p:spPr>
        <p:txBody>
          <a:bodyPr>
            <a:normAutofit/>
          </a:bodyPr>
          <a:lstStyle/>
          <a:p>
            <a:pPr>
              <a:buFont typeface="Wingdings" pitchFamily="2" charset="2"/>
              <a:buNone/>
              <a:defRPr/>
            </a:pPr>
            <a:r>
              <a:rPr lang="zh-TW" altLang="en-US" b="1" dirty="0" smtClean="0">
                <a:solidFill>
                  <a:schemeClr val="tx1"/>
                </a:solidFill>
              </a:rPr>
              <a:t>例子</a:t>
            </a:r>
            <a:r>
              <a:rPr lang="en-US" altLang="zh-TW" b="1" dirty="0" smtClean="0">
                <a:solidFill>
                  <a:schemeClr val="tx1"/>
                </a:solidFill>
              </a:rPr>
              <a:t>: </a:t>
            </a:r>
            <a:r>
              <a:rPr lang="zh-TW" altLang="en-US" dirty="0" smtClean="0">
                <a:solidFill>
                  <a:schemeClr val="tx1"/>
                </a:solidFill>
                <a:latin typeface="標楷體" pitchFamily="65" charset="-120"/>
                <a:ea typeface="標楷體" pitchFamily="65" charset="-120"/>
              </a:rPr>
              <a:t>台灣學生英文不佳</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無法精準決定程式變數英文名稱</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英詞</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使程式可讀性不佳</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影響維修品質</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寫通順英文文件更是遙不可及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本法因而提倡寫英</a:t>
            </a:r>
            <a:r>
              <a:rPr lang="zh-TW" altLang="en-US" dirty="0">
                <a:solidFill>
                  <a:schemeClr val="tx1"/>
                </a:solidFill>
                <a:latin typeface="標楷體" pitchFamily="65" charset="-120"/>
                <a:ea typeface="標楷體" pitchFamily="65" charset="-120"/>
              </a:rPr>
              <a:t>詞中句</a:t>
            </a:r>
            <a:r>
              <a:rPr lang="zh-TW" altLang="en-US" dirty="0" smtClean="0">
                <a:solidFill>
                  <a:schemeClr val="tx1"/>
                </a:solidFill>
                <a:latin typeface="標楷體" pitchFamily="65" charset="-120"/>
                <a:ea typeface="標楷體" pitchFamily="65" charset="-120"/>
              </a:rPr>
              <a:t>文件</a:t>
            </a:r>
            <a:r>
              <a:rPr lang="en-US" altLang="zh-TW" dirty="0">
                <a:solidFill>
                  <a:schemeClr val="tx1"/>
                </a:solidFill>
                <a:latin typeface="標楷體" pitchFamily="65" charset="-120"/>
                <a:ea typeface="標楷體" pitchFamily="65" charset="-120"/>
              </a:rPr>
              <a:t>)</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b="1"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所以</a:t>
            </a:r>
            <a:r>
              <a:rPr lang="en-US" altLang="zh-TW" b="1" dirty="0" smtClean="0">
                <a:solidFill>
                  <a:schemeClr val="tx1"/>
                </a:solidFill>
                <a:latin typeface="標楷體" pitchFamily="65" charset="-120"/>
                <a:ea typeface="標楷體" pitchFamily="65" charset="-120"/>
              </a:rPr>
              <a:t>,</a:t>
            </a:r>
            <a:r>
              <a:rPr lang="zh-TW" altLang="en-US" b="1" dirty="0" smtClean="0">
                <a:solidFill>
                  <a:schemeClr val="tx1"/>
                </a:solidFill>
                <a:latin typeface="標楷體" pitchFamily="65" charset="-120"/>
                <a:ea typeface="標楷體" pitchFamily="65" charset="-120"/>
              </a:rPr>
              <a:t>英文</a:t>
            </a:r>
            <a:r>
              <a:rPr lang="zh-TW" altLang="en-US" dirty="0" smtClean="0">
                <a:solidFill>
                  <a:schemeClr val="tx1"/>
                </a:solidFill>
                <a:latin typeface="標楷體" pitchFamily="65" charset="-120"/>
                <a:ea typeface="標楷體" pitchFamily="65" charset="-120"/>
              </a:rPr>
              <a:t>對軟體業頗重要</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b="1" dirty="0" smtClean="0">
              <a:solidFill>
                <a:schemeClr val="tx1"/>
              </a:solidFill>
            </a:endParaRPr>
          </a:p>
          <a:p>
            <a:pPr>
              <a:buFont typeface="Wingdings" pitchFamily="2" charset="2"/>
              <a:buNone/>
              <a:defRPr/>
            </a:pPr>
            <a:r>
              <a:rPr lang="zh-TW" altLang="en-US" b="1" dirty="0" smtClean="0">
                <a:solidFill>
                  <a:schemeClr val="tx1"/>
                </a:solidFill>
              </a:rPr>
              <a:t>例子</a:t>
            </a:r>
            <a:r>
              <a:rPr lang="en-US" altLang="zh-TW" b="1" dirty="0" smtClean="0">
                <a:solidFill>
                  <a:schemeClr val="tx1"/>
                </a:solidFill>
              </a:rPr>
              <a:t>: </a:t>
            </a:r>
            <a:r>
              <a:rPr lang="zh-TW" altLang="en-US" dirty="0" smtClean="0">
                <a:solidFill>
                  <a:schemeClr val="tx1"/>
                </a:solidFill>
                <a:latin typeface="標楷體" pitchFamily="65" charset="-120"/>
                <a:ea typeface="標楷體" pitchFamily="65" charset="-120"/>
              </a:rPr>
              <a:t>印度成軟體強國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與印度菁英精通英文 恐怕有點關係吧</a:t>
            </a:r>
            <a:r>
              <a:rPr lang="en-US" altLang="zh-TW" dirty="0" smtClean="0">
                <a:solidFill>
                  <a:schemeClr val="tx1"/>
                </a:solidFill>
                <a:latin typeface="標楷體" pitchFamily="65" charset="-120"/>
                <a:ea typeface="標楷體" pitchFamily="65" charset="-120"/>
              </a:rPr>
              <a:t>!</a:t>
            </a:r>
          </a:p>
        </p:txBody>
      </p:sp>
    </p:spTree>
    <p:extLst>
      <p:ext uri="{BB962C8B-B14F-4D97-AF65-F5344CB8AC3E}">
        <p14:creationId xmlns:p14="http://schemas.microsoft.com/office/powerpoint/2010/main" val="60992400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6E220FD-1945-4B77-A18F-BCD8B446DF27}" type="slidenum">
              <a:rPr lang="zh-TW" altLang="en-US" smtClean="0">
                <a:solidFill>
                  <a:schemeClr val="tx1"/>
                </a:solidFill>
              </a:rPr>
              <a:pPr>
                <a:defRPr/>
              </a:pPr>
              <a:t>85</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軟體公司招募什麼人才</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577008"/>
            <a:ext cx="8534400" cy="3697357"/>
          </a:xfrm>
          <a:prstGeom prst="rect">
            <a:avLst/>
          </a:prstGeom>
        </p:spPr>
        <p:txBody>
          <a:bodyPr>
            <a:normAutofit lnSpcReduction="10000"/>
          </a:bodyPr>
          <a:lstStyle/>
          <a:p>
            <a:pPr>
              <a:buFont typeface="Wingdings" pitchFamily="2" charset="2"/>
              <a:buNone/>
              <a:defRPr/>
            </a:pPr>
            <a:r>
              <a:rPr lang="zh-TW" altLang="en-US" b="1" dirty="0" smtClean="0">
                <a:solidFill>
                  <a:schemeClr val="tx1"/>
                </a:solidFill>
                <a:latin typeface="+mj-ea"/>
                <a:ea typeface="+mj-ea"/>
              </a:rPr>
              <a:t>例子</a:t>
            </a:r>
            <a:r>
              <a:rPr lang="en-US" altLang="zh-TW" b="1" dirty="0" smtClean="0">
                <a:solidFill>
                  <a:schemeClr val="tx1"/>
                </a:solidFill>
                <a:latin typeface="+mj-ea"/>
                <a:ea typeface="+mj-ea"/>
              </a:rPr>
              <a:t>: </a:t>
            </a:r>
            <a:r>
              <a:rPr lang="zh-TW" altLang="en-US" dirty="0" smtClean="0">
                <a:solidFill>
                  <a:schemeClr val="tx1"/>
                </a:solidFill>
                <a:latin typeface="標楷體" pitchFamily="65" charset="-120"/>
                <a:ea typeface="標楷體" pitchFamily="65" charset="-120"/>
              </a:rPr>
              <a:t>有資訊系畢業生在履歷表上註明寫過數萬行程式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這表示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該生以此為傲</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可能其他人不太會寫程式</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a:t>
            </a:r>
            <a:r>
              <a:rPr lang="en-US" altLang="zh-TW" dirty="0" smtClean="0">
                <a:solidFill>
                  <a:schemeClr val="tx1"/>
                </a:solidFill>
                <a:latin typeface="標楷體" pitchFamily="65" charset="-120"/>
                <a:ea typeface="標楷體" pitchFamily="65" charset="-120"/>
              </a:rPr>
              <a:t>2)</a:t>
            </a:r>
            <a:r>
              <a:rPr lang="zh-TW" altLang="en-US" dirty="0" smtClean="0">
                <a:solidFill>
                  <a:schemeClr val="tx1"/>
                </a:solidFill>
                <a:latin typeface="標楷體" pitchFamily="65" charset="-120"/>
                <a:ea typeface="標楷體" pitchFamily="65" charset="-120"/>
              </a:rPr>
              <a:t> 公司想招募此種人</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但真相是</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該生可能不會上網找</a:t>
            </a:r>
            <a:r>
              <a:rPr lang="en-US" altLang="zh-TW" dirty="0" smtClean="0">
                <a:solidFill>
                  <a:schemeClr val="tx1"/>
                </a:solidFill>
                <a:latin typeface="標楷體" pitchFamily="65" charset="-120"/>
                <a:ea typeface="標楷體" pitchFamily="65" charset="-120"/>
              </a:rPr>
              <a:t>open source </a:t>
            </a:r>
            <a:r>
              <a:rPr lang="zh-TW" altLang="en-US" dirty="0" smtClean="0">
                <a:solidFill>
                  <a:schemeClr val="tx1"/>
                </a:solidFill>
                <a:latin typeface="標楷體" pitchFamily="65" charset="-120"/>
                <a:ea typeface="標楷體" pitchFamily="65" charset="-120"/>
              </a:rPr>
              <a:t>合適的程式來 </a:t>
            </a:r>
            <a:r>
              <a:rPr lang="en-US" altLang="zh-TW" dirty="0" smtClean="0">
                <a:solidFill>
                  <a:schemeClr val="tx1"/>
                </a:solidFill>
                <a:latin typeface="標楷體" pitchFamily="65" charset="-120"/>
                <a:ea typeface="標楷體" pitchFamily="65" charset="-120"/>
              </a:rPr>
              <a:t>reuse,</a:t>
            </a:r>
            <a:r>
              <a:rPr lang="zh-TW" altLang="en-US" dirty="0" smtClean="0">
                <a:solidFill>
                  <a:schemeClr val="tx1"/>
                </a:solidFill>
                <a:latin typeface="標楷體" pitchFamily="65" charset="-120"/>
                <a:ea typeface="標楷體" pitchFamily="65" charset="-120"/>
              </a:rPr>
              <a:t>也不會設計</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切割</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做單元測試</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而那麼多行程式可能只是 </a:t>
            </a:r>
            <a:r>
              <a:rPr lang="en-US" altLang="zh-TW" dirty="0" smtClean="0">
                <a:solidFill>
                  <a:schemeClr val="tx1"/>
                </a:solidFill>
                <a:latin typeface="標楷體" pitchFamily="65" charset="-120"/>
                <a:ea typeface="標楷體" pitchFamily="65" charset="-120"/>
              </a:rPr>
              <a:t>– </a:t>
            </a:r>
          </a:p>
          <a:p>
            <a:pPr>
              <a:buFont typeface="Wingdings" pitchFamily="2" charset="2"/>
              <a:buNone/>
              <a:defRPr/>
            </a:pPr>
            <a:r>
              <a:rPr lang="en-US" altLang="zh-TW" b="1" dirty="0" smtClean="0">
                <a:solidFill>
                  <a:schemeClr val="tx1"/>
                </a:solidFill>
                <a:latin typeface="標楷體" pitchFamily="65" charset="-120"/>
                <a:ea typeface="標楷體" pitchFamily="65" charset="-120"/>
              </a:rPr>
              <a:t>           </a:t>
            </a:r>
            <a:r>
              <a:rPr lang="zh-TW" altLang="en-US" sz="5400" b="1" dirty="0" smtClean="0">
                <a:solidFill>
                  <a:schemeClr val="tx1"/>
                </a:solidFill>
                <a:latin typeface="微軟正黑體" pitchFamily="34" charset="-120"/>
                <a:ea typeface="微軟正黑體" pitchFamily="34" charset="-120"/>
              </a:rPr>
              <a:t>昂貴的垃圾</a:t>
            </a:r>
            <a:endParaRPr lang="en-US" altLang="zh-TW" sz="5400" b="1" dirty="0" smtClean="0">
              <a:solidFill>
                <a:schemeClr val="tx1"/>
              </a:solidFill>
              <a:latin typeface="微軟正黑體" pitchFamily="34" charset="-120"/>
              <a:ea typeface="微軟正黑體" pitchFamily="34" charset="-120"/>
            </a:endParaRPr>
          </a:p>
          <a:p>
            <a:pPr>
              <a:buFont typeface="Wingdings" pitchFamily="2" charset="2"/>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6368906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AE0E686-D7C3-48D2-9A29-179848458BBA}" type="slidenum">
              <a:rPr lang="zh-TW" altLang="en-US" smtClean="0">
                <a:solidFill>
                  <a:schemeClr val="tx1"/>
                </a:solidFill>
              </a:rPr>
              <a:pPr>
                <a:defRPr/>
              </a:pPr>
              <a:t>86</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latin typeface="標楷體" pitchFamily="65" charset="-120"/>
                <a:ea typeface="標楷體" pitchFamily="65" charset="-120"/>
              </a:rPr>
              <a:t>軟體公司招募什麼人才</a:t>
            </a:r>
            <a:r>
              <a:rPr lang="en-US" altLang="zh-TW" dirty="0" smtClean="0">
                <a:solidFill>
                  <a:schemeClr val="tx1"/>
                </a:solidFill>
                <a:latin typeface="標楷體" pitchFamily="65" charset="-120"/>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09530"/>
            <a:ext cx="8534400" cy="3803374"/>
          </a:xfrm>
          <a:prstGeom prst="rect">
            <a:avLst/>
          </a:prstGeom>
        </p:spPr>
        <p:txBody>
          <a:bodyPr>
            <a:normAutofit/>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Microsoft </a:t>
            </a:r>
            <a:r>
              <a:rPr lang="zh-TW" altLang="en-US" dirty="0" smtClean="0">
                <a:solidFill>
                  <a:schemeClr val="tx1"/>
                </a:solidFill>
                <a:latin typeface="標楷體" pitchFamily="65" charset="-120"/>
                <a:ea typeface="標楷體" pitchFamily="65" charset="-120"/>
              </a:rPr>
              <a:t>全球資深副總裁張亞勤說</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不能招募 </a:t>
            </a:r>
            <a:r>
              <a:rPr lang="en-US" altLang="zh-TW" dirty="0" smtClean="0">
                <a:solidFill>
                  <a:schemeClr val="tx1"/>
                </a:solidFill>
                <a:latin typeface="標楷體" pitchFamily="65" charset="-120"/>
                <a:ea typeface="標楷體" pitchFamily="65" charset="-120"/>
              </a:rPr>
              <a:t>1) </a:t>
            </a:r>
            <a:r>
              <a:rPr lang="zh-TW" altLang="en-US" dirty="0" smtClean="0">
                <a:solidFill>
                  <a:schemeClr val="tx1"/>
                </a:solidFill>
                <a:latin typeface="標楷體" pitchFamily="65" charset="-120"/>
                <a:ea typeface="標楷體" pitchFamily="65" charset="-120"/>
              </a:rPr>
              <a:t>雙面人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多面人</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2) </a:t>
            </a:r>
            <a:r>
              <a:rPr lang="zh-TW" altLang="en-US" dirty="0" smtClean="0">
                <a:solidFill>
                  <a:schemeClr val="tx1"/>
                </a:solidFill>
                <a:latin typeface="標楷體" pitchFamily="65" charset="-120"/>
                <a:ea typeface="標楷體" pitchFamily="65" charset="-120"/>
              </a:rPr>
              <a:t>負面心態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老是批評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澆冷水的</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3) </a:t>
            </a:r>
            <a:r>
              <a:rPr lang="zh-TW" altLang="en-US" dirty="0" smtClean="0">
                <a:solidFill>
                  <a:schemeClr val="tx1"/>
                </a:solidFill>
                <a:latin typeface="標楷體" pitchFamily="65" charset="-120"/>
                <a:ea typeface="標楷體" pitchFamily="65" charset="-120"/>
              </a:rPr>
              <a:t>玩世不恭</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什麼都不在乎的</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大器而努力的人</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才有可能做好軟體</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sz="2000" dirty="0" smtClean="0">
                <a:solidFill>
                  <a:schemeClr val="tx1"/>
                </a:solidFill>
                <a:latin typeface="標楷體" pitchFamily="65" charset="-120"/>
                <a:ea typeface="標楷體" pitchFamily="65" charset="-120"/>
              </a:rPr>
              <a:t>* </a:t>
            </a:r>
            <a:r>
              <a:rPr lang="zh-TW" altLang="en-US" sz="2000" dirty="0" smtClean="0">
                <a:solidFill>
                  <a:schemeClr val="tx1"/>
                </a:solidFill>
                <a:latin typeface="標楷體" pitchFamily="65" charset="-120"/>
                <a:ea typeface="標楷體" pitchFamily="65" charset="-120"/>
              </a:rPr>
              <a:t>商業週刊</a:t>
            </a:r>
            <a:r>
              <a:rPr lang="en-US" altLang="zh-TW" sz="2000" dirty="0" smtClean="0">
                <a:solidFill>
                  <a:schemeClr val="tx1"/>
                </a:solidFill>
                <a:latin typeface="標楷體" pitchFamily="65" charset="-120"/>
                <a:ea typeface="標楷體" pitchFamily="65" charset="-120"/>
              </a:rPr>
              <a:t>, 2010.11.8, p. 30.</a:t>
            </a:r>
          </a:p>
        </p:txBody>
      </p:sp>
    </p:spTree>
    <p:extLst>
      <p:ext uri="{BB962C8B-B14F-4D97-AF65-F5344CB8AC3E}">
        <p14:creationId xmlns:p14="http://schemas.microsoft.com/office/powerpoint/2010/main" val="2065974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ACB4A851-DE5D-45B5-A86C-ACA8C030E1C0}" type="slidenum">
              <a:rPr lang="zh-TW" altLang="en-US" smtClean="0">
                <a:solidFill>
                  <a:schemeClr val="tx1"/>
                </a:solidFill>
              </a:rPr>
              <a:pPr>
                <a:defRPr/>
              </a:pPr>
              <a:t>87</a:t>
            </a:fld>
            <a:endParaRPr lang="en-US" altLang="zh-TW">
              <a:solidFill>
                <a:schemeClr val="tx1"/>
              </a:solidFill>
            </a:endParaRPr>
          </a:p>
        </p:txBody>
      </p:sp>
      <p:sp>
        <p:nvSpPr>
          <p:cNvPr id="329730" name="Rectangle 2"/>
          <p:cNvSpPr>
            <a:spLocks noGrp="1" noChangeArrowheads="1"/>
          </p:cNvSpPr>
          <p:nvPr>
            <p:ph type="title"/>
          </p:nvPr>
        </p:nvSpPr>
        <p:spPr/>
        <p:txBody>
          <a:bodyPr/>
          <a:lstStyle/>
          <a:p>
            <a:pPr eaLnBrk="1" hangingPunct="1">
              <a:defRPr/>
            </a:pPr>
            <a:r>
              <a:rPr lang="zh-TW" altLang="en-US" smtClean="0">
                <a:solidFill>
                  <a:schemeClr val="tx1"/>
                </a:solidFill>
                <a:ea typeface="標楷體" pitchFamily="65" charset="-120"/>
              </a:rPr>
              <a:t>開發團隊的公民</a:t>
            </a:r>
            <a:r>
              <a:rPr lang="zh-TW" altLang="en-US" dirty="0" smtClean="0">
                <a:solidFill>
                  <a:schemeClr val="tx1"/>
                </a:solidFill>
                <a:ea typeface="標楷體" pitchFamily="65" charset="-120"/>
              </a:rPr>
              <a:t>意識 </a:t>
            </a:r>
            <a:r>
              <a:rPr lang="en-US" altLang="zh-TW" dirty="0" smtClean="0">
                <a:solidFill>
                  <a:schemeClr val="tx1"/>
                </a:solidFill>
                <a:ea typeface="標楷體" pitchFamily="65" charset="-120"/>
              </a:rPr>
              <a:t>(</a:t>
            </a:r>
            <a:r>
              <a:rPr lang="zh-TW" altLang="en-US" dirty="0" smtClean="0">
                <a:solidFill>
                  <a:schemeClr val="tx1"/>
                </a:solidFill>
                <a:ea typeface="標楷體" pitchFamily="65" charset="-120"/>
              </a:rPr>
              <a:t>群育</a:t>
            </a:r>
            <a:r>
              <a:rPr lang="en-US" altLang="zh-TW" dirty="0" smtClean="0">
                <a:solidFill>
                  <a:schemeClr val="tx1"/>
                </a:solidFill>
                <a:ea typeface="標楷體" pitchFamily="65" charset="-120"/>
              </a:rPr>
              <a:t>)</a:t>
            </a:r>
          </a:p>
        </p:txBody>
      </p:sp>
      <p:sp>
        <p:nvSpPr>
          <p:cNvPr id="329731" name="Rectangle 3"/>
          <p:cNvSpPr>
            <a:spLocks noGrp="1" noChangeArrowheads="1"/>
          </p:cNvSpPr>
          <p:nvPr>
            <p:ph sz="quarter" idx="4294967295"/>
          </p:nvPr>
        </p:nvSpPr>
        <p:spPr>
          <a:xfrm>
            <a:off x="609600" y="1630017"/>
            <a:ext cx="10972800" cy="4500908"/>
          </a:xfrm>
          <a:prstGeom prst="rect">
            <a:avLst/>
          </a:prstGeom>
        </p:spPr>
        <p:txBody>
          <a:bodyPr>
            <a:normAutofit lnSpcReduction="10000"/>
          </a:bodyPr>
          <a:lstStyle/>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依 </a:t>
            </a:r>
            <a:r>
              <a:rPr lang="en-US" altLang="zh-TW" sz="2800" dirty="0" smtClean="0">
                <a:solidFill>
                  <a:schemeClr val="tx1"/>
                </a:solidFill>
                <a:latin typeface="標楷體" pitchFamily="65" charset="-120"/>
                <a:ea typeface="標楷體" pitchFamily="65" charset="-120"/>
              </a:rPr>
              <a:t>A. Cockburn </a:t>
            </a:r>
            <a:r>
              <a:rPr lang="zh-TW" altLang="en-US" sz="2800" dirty="0" smtClean="0">
                <a:solidFill>
                  <a:schemeClr val="tx1"/>
                </a:solidFill>
                <a:latin typeface="標楷體" pitchFamily="65" charset="-120"/>
                <a:ea typeface="標楷體" pitchFamily="65" charset="-120"/>
              </a:rPr>
              <a:t>所見，有下面五點公民意識：</a:t>
            </a:r>
          </a:p>
          <a:p>
            <a:pPr eaLnBrk="1" hangingPunct="1">
              <a:lnSpc>
                <a:spcPct val="80000"/>
              </a:lnSpc>
              <a:buFont typeface="Wingdings" pitchFamily="2" charset="2"/>
              <a:buNone/>
              <a:defRPr/>
            </a:pPr>
            <a:r>
              <a:rPr lang="en-US" altLang="zh-TW" sz="2800" dirty="0" smtClean="0">
                <a:solidFill>
                  <a:schemeClr val="tx1"/>
                </a:solidFill>
                <a:latin typeface="標楷體" pitchFamily="65" charset="-120"/>
                <a:ea typeface="標楷體" pitchFamily="65" charset="-120"/>
              </a:rPr>
              <a:t>1. </a:t>
            </a:r>
            <a:r>
              <a:rPr lang="zh-TW" altLang="en-US" sz="2800" dirty="0" smtClean="0">
                <a:solidFill>
                  <a:schemeClr val="tx1"/>
                </a:solidFill>
                <a:latin typeface="標楷體" pitchFamily="65" charset="-120"/>
                <a:ea typeface="標楷體" pitchFamily="65" charset="-120"/>
              </a:rPr>
              <a:t>準時與會 </a:t>
            </a:r>
            <a:r>
              <a:rPr lang="en-US" altLang="zh-TW" sz="2400" dirty="0" smtClean="0">
                <a:solidFill>
                  <a:schemeClr val="tx1"/>
                </a:solidFill>
                <a:latin typeface="標楷體" pitchFamily="65" charset="-120"/>
                <a:ea typeface="標楷體" pitchFamily="65" charset="-120"/>
              </a:rPr>
              <a:t>Getting to meeting on time</a:t>
            </a:r>
          </a:p>
          <a:p>
            <a:pPr eaLnBrk="1" hangingPunct="1">
              <a:lnSpc>
                <a:spcPct val="80000"/>
              </a:lnSpc>
              <a:buFont typeface="Wingdings" pitchFamily="2" charset="2"/>
              <a:buNone/>
              <a:defRPr/>
            </a:pPr>
            <a:r>
              <a:rPr lang="en-US" altLang="zh-TW" sz="2800" dirty="0" smtClean="0">
                <a:solidFill>
                  <a:schemeClr val="tx1"/>
                </a:solidFill>
                <a:latin typeface="標楷體" pitchFamily="65" charset="-120"/>
                <a:ea typeface="標楷體" pitchFamily="65" charset="-120"/>
              </a:rPr>
              <a:t>2. </a:t>
            </a:r>
            <a:r>
              <a:rPr lang="zh-TW" altLang="en-US" sz="2800" dirty="0" smtClean="0">
                <a:solidFill>
                  <a:schemeClr val="tx1"/>
                </a:solidFill>
                <a:latin typeface="標楷體" pitchFamily="65" charset="-120"/>
                <a:ea typeface="標楷體" pitchFamily="65" charset="-120"/>
              </a:rPr>
              <a:t>回答問題 </a:t>
            </a:r>
            <a:r>
              <a:rPr lang="en-US" altLang="zh-TW" sz="2400" dirty="0" smtClean="0">
                <a:solidFill>
                  <a:schemeClr val="tx1"/>
                </a:solidFill>
                <a:latin typeface="標楷體" pitchFamily="65" charset="-120"/>
                <a:ea typeface="標楷體" pitchFamily="65" charset="-120"/>
              </a:rPr>
              <a:t>Answering questions from other people</a:t>
            </a:r>
          </a:p>
          <a:p>
            <a:pPr eaLnBrk="1" hangingPunct="1">
              <a:lnSpc>
                <a:spcPct val="80000"/>
              </a:lnSpc>
              <a:buFont typeface="Wingdings" pitchFamily="2" charset="2"/>
              <a:buNone/>
              <a:defRPr/>
            </a:pPr>
            <a:r>
              <a:rPr lang="en-US" altLang="zh-TW" sz="2800" dirty="0" smtClean="0">
                <a:solidFill>
                  <a:schemeClr val="tx1"/>
                </a:solidFill>
                <a:latin typeface="標楷體" pitchFamily="65" charset="-120"/>
                <a:ea typeface="標楷體" pitchFamily="65" charset="-120"/>
              </a:rPr>
              <a:t>3. </a:t>
            </a:r>
            <a:r>
              <a:rPr lang="zh-TW" altLang="en-US" sz="2800" dirty="0" smtClean="0">
                <a:solidFill>
                  <a:schemeClr val="tx1"/>
                </a:solidFill>
                <a:latin typeface="標楷體" pitchFamily="65" charset="-120"/>
                <a:ea typeface="標楷體" pitchFamily="65" charset="-120"/>
              </a:rPr>
              <a:t>看到事情要主動講 </a:t>
            </a:r>
          </a:p>
          <a:p>
            <a:pPr eaLnBrk="1" hangingPunct="1">
              <a:lnSpc>
                <a:spcPct val="80000"/>
              </a:lnSpc>
              <a:buFont typeface="Wingdings" pitchFamily="2" charset="2"/>
              <a:buNone/>
              <a:defRPr/>
            </a:pPr>
            <a:r>
              <a:rPr lang="en-US" altLang="zh-TW" sz="2400" dirty="0" smtClean="0">
                <a:solidFill>
                  <a:schemeClr val="tx1"/>
                </a:solidFill>
                <a:latin typeface="標楷體" pitchFamily="65" charset="-120"/>
                <a:ea typeface="標楷體" pitchFamily="65" charset="-120"/>
              </a:rPr>
              <a:t>             Bothering to mention things they notice</a:t>
            </a:r>
          </a:p>
          <a:p>
            <a:pPr eaLnBrk="1" hangingPunct="1">
              <a:lnSpc>
                <a:spcPct val="80000"/>
              </a:lnSpc>
              <a:buFont typeface="Wingdings" pitchFamily="2" charset="2"/>
              <a:buNone/>
              <a:defRPr/>
            </a:pPr>
            <a:r>
              <a:rPr lang="en-US" altLang="zh-TW" sz="2800" dirty="0" smtClean="0">
                <a:solidFill>
                  <a:schemeClr val="tx1"/>
                </a:solidFill>
                <a:latin typeface="標楷體" pitchFamily="65" charset="-120"/>
                <a:ea typeface="標楷體" pitchFamily="65" charset="-120"/>
              </a:rPr>
              <a:t>4. </a:t>
            </a:r>
            <a:r>
              <a:rPr lang="zh-TW" altLang="en-US" sz="2800" dirty="0" smtClean="0">
                <a:solidFill>
                  <a:schemeClr val="tx1"/>
                </a:solidFill>
                <a:latin typeface="標楷體" pitchFamily="65" charset="-120"/>
                <a:ea typeface="標楷體" pitchFamily="65" charset="-120"/>
              </a:rPr>
              <a:t>遵守程式規定 </a:t>
            </a:r>
            <a:r>
              <a:rPr lang="en-US" altLang="zh-TW" sz="2400" dirty="0" smtClean="0">
                <a:solidFill>
                  <a:schemeClr val="tx1"/>
                </a:solidFill>
                <a:latin typeface="標楷體" pitchFamily="65" charset="-120"/>
                <a:ea typeface="標楷體" pitchFamily="65" charset="-120"/>
              </a:rPr>
              <a:t>Following group coding conventions</a:t>
            </a:r>
          </a:p>
          <a:p>
            <a:pPr eaLnBrk="1" hangingPunct="1">
              <a:lnSpc>
                <a:spcPct val="80000"/>
              </a:lnSpc>
              <a:buFont typeface="Wingdings" pitchFamily="2" charset="2"/>
              <a:buNone/>
              <a:defRPr/>
            </a:pPr>
            <a:r>
              <a:rPr lang="en-US" altLang="zh-TW" sz="2800" dirty="0" smtClean="0">
                <a:solidFill>
                  <a:schemeClr val="tx1"/>
                </a:solidFill>
                <a:latin typeface="標楷體" pitchFamily="65" charset="-120"/>
                <a:ea typeface="標楷體" pitchFamily="65" charset="-120"/>
              </a:rPr>
              <a:t>5. </a:t>
            </a:r>
            <a:r>
              <a:rPr lang="zh-TW" altLang="en-US" sz="2800" dirty="0" smtClean="0">
                <a:solidFill>
                  <a:schemeClr val="tx1"/>
                </a:solidFill>
                <a:latin typeface="標楷體" pitchFamily="65" charset="-120"/>
                <a:ea typeface="標楷體" pitchFamily="65" charset="-120"/>
              </a:rPr>
              <a:t>用程式庫</a:t>
            </a:r>
            <a:r>
              <a:rPr lang="zh-TW" altLang="en-US" sz="2800" dirty="0" smtClean="0">
                <a:solidFill>
                  <a:schemeClr val="tx1"/>
                </a:solidFill>
                <a:latin typeface="Times New Roman" pitchFamily="18" charset="0"/>
              </a:rPr>
              <a:t> </a:t>
            </a:r>
            <a:r>
              <a:rPr lang="en-US" altLang="zh-TW" sz="2400" dirty="0" smtClean="0">
                <a:solidFill>
                  <a:schemeClr val="tx1"/>
                </a:solidFill>
                <a:latin typeface="Times New Roman" pitchFamily="18" charset="0"/>
              </a:rPr>
              <a:t>Using code libraries</a:t>
            </a:r>
          </a:p>
          <a:p>
            <a:pPr eaLnBrk="1" hangingPunct="1">
              <a:lnSpc>
                <a:spcPct val="80000"/>
              </a:lnSpc>
              <a:buFont typeface="Wingdings" pitchFamily="2" charset="2"/>
              <a:buNone/>
              <a:defRPr/>
            </a:pPr>
            <a:r>
              <a:rPr lang="zh-TW" altLang="en-US" sz="2800" dirty="0" smtClean="0">
                <a:solidFill>
                  <a:schemeClr val="tx1"/>
                </a:solidFill>
                <a:latin typeface="標楷體" pitchFamily="65" charset="-120"/>
                <a:ea typeface="標楷體" pitchFamily="65" charset="-120"/>
              </a:rPr>
              <a:t>注意</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無擅長交際，順從他人等，要勇於表達自我， </a:t>
            </a: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en-US" altLang="zh-TW" sz="2800"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包容異見，服装自由</a:t>
            </a:r>
            <a:r>
              <a:rPr lang="en-US" altLang="zh-TW" sz="2800" dirty="0" smtClean="0">
                <a:solidFill>
                  <a:schemeClr val="tx1"/>
                </a:solidFill>
                <a:latin typeface="標楷體" pitchFamily="65" charset="-120"/>
                <a:ea typeface="標楷體" pitchFamily="65" charset="-120"/>
              </a:rPr>
              <a:t>，</a:t>
            </a:r>
            <a:r>
              <a:rPr lang="en-US" altLang="zh-TW" sz="2800" dirty="0" err="1" smtClean="0">
                <a:solidFill>
                  <a:schemeClr val="tx1"/>
                </a:solidFill>
                <a:latin typeface="標楷體" pitchFamily="65" charset="-120"/>
                <a:ea typeface="標楷體" pitchFamily="65" charset="-120"/>
              </a:rPr>
              <a:t>特立獨行</a:t>
            </a: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r>
              <a:rPr lang="zh-TW" altLang="en-US" sz="2800" b="1" dirty="0" smtClean="0">
                <a:solidFill>
                  <a:schemeClr val="tx1"/>
                </a:solidFill>
                <a:latin typeface="微軟正黑體" pitchFamily="34" charset="-120"/>
                <a:ea typeface="微軟正黑體" pitchFamily="34" charset="-120"/>
              </a:rPr>
              <a:t>例子</a:t>
            </a:r>
            <a:r>
              <a:rPr lang="en-US" altLang="zh-TW" sz="2800" b="1" dirty="0" smtClean="0">
                <a:solidFill>
                  <a:schemeClr val="tx1"/>
                </a:solidFill>
                <a:latin typeface="微軟正黑體" pitchFamily="34" charset="-120"/>
                <a:ea typeface="微軟正黑體" pitchFamily="34" charset="-120"/>
              </a:rPr>
              <a:t>:</a:t>
            </a:r>
            <a:r>
              <a:rPr lang="zh-TW" altLang="en-US" sz="2800" dirty="0" smtClean="0">
                <a:solidFill>
                  <a:schemeClr val="tx1"/>
                </a:solidFill>
              </a:rPr>
              <a:t>聯發科需要在兩人擇一時，不用絕頂聰明的人，而用可跟別人合作的人 </a:t>
            </a:r>
            <a:r>
              <a:rPr lang="en-US" altLang="zh-TW" sz="2800" dirty="0" smtClean="0">
                <a:solidFill>
                  <a:schemeClr val="tx1"/>
                </a:solidFill>
              </a:rPr>
              <a:t>[</a:t>
            </a:r>
            <a:r>
              <a:rPr lang="zh-TW" altLang="en-US" sz="2800" dirty="0" smtClean="0">
                <a:solidFill>
                  <a:schemeClr val="tx1"/>
                </a:solidFill>
              </a:rPr>
              <a:t>中國時報</a:t>
            </a:r>
            <a:r>
              <a:rPr lang="en-US" altLang="zh-TW" sz="2800" dirty="0" smtClean="0">
                <a:solidFill>
                  <a:schemeClr val="tx1"/>
                </a:solidFill>
              </a:rPr>
              <a:t>, 2009.9.20]</a:t>
            </a:r>
            <a:endParaRPr lang="zh-TW" altLang="en-US" sz="2800" dirty="0" smtClean="0">
              <a:solidFill>
                <a:schemeClr val="tx1"/>
              </a:solidFill>
              <a:latin typeface="標楷體" pitchFamily="65" charset="-120"/>
              <a:ea typeface="標楷體" pitchFamily="65" charset="-120"/>
            </a:endParaRPr>
          </a:p>
          <a:p>
            <a:pPr eaLnBrk="1" hangingPunct="1">
              <a:lnSpc>
                <a:spcPct val="80000"/>
              </a:lnSpc>
              <a:buFont typeface="Wingdings" pitchFamily="2" charset="2"/>
              <a:buNone/>
              <a:defRPr/>
            </a:pPr>
            <a:endParaRPr lang="en-US" altLang="zh-TW" sz="24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7428210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1FC49FB-875B-47A6-BD04-5F56FB776935}" type="slidenum">
              <a:rPr lang="zh-TW" altLang="en-US" smtClean="0">
                <a:solidFill>
                  <a:schemeClr val="tx1"/>
                </a:solidFill>
              </a:rPr>
              <a:pPr>
                <a:defRPr/>
              </a:pPr>
              <a:t>88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群育的極致</a:t>
            </a:r>
            <a:endParaRPr lang="zh-TW" altLang="en-US" dirty="0">
              <a:solidFill>
                <a:schemeClr val="tx1"/>
              </a:solidFill>
            </a:endParaRPr>
          </a:p>
        </p:txBody>
      </p:sp>
      <p:sp>
        <p:nvSpPr>
          <p:cNvPr id="3" name="內容版面配置區 2"/>
          <p:cNvSpPr>
            <a:spLocks noGrp="1"/>
          </p:cNvSpPr>
          <p:nvPr>
            <p:ph sz="quarter" idx="4294967295"/>
          </p:nvPr>
        </p:nvSpPr>
        <p:spPr>
          <a:xfrm>
            <a:off x="1524000" y="1643270"/>
            <a:ext cx="8534400" cy="3657600"/>
          </a:xfrm>
          <a:prstGeom prst="rect">
            <a:avLst/>
          </a:prstGeom>
        </p:spPr>
        <p:txBody>
          <a:bodyPr>
            <a:normAutofit/>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  Cockburn </a:t>
            </a:r>
            <a:r>
              <a:rPr lang="zh-TW" altLang="en-US" dirty="0" smtClean="0">
                <a:solidFill>
                  <a:schemeClr val="tx1"/>
                </a:solidFill>
                <a:latin typeface="標楷體" pitchFamily="65" charset="-120"/>
                <a:ea typeface="標楷體" pitchFamily="65" charset="-120"/>
              </a:rPr>
              <a:t>累積多年顧問經驗，發現軟體開發困難很多，失敗的專案比比皆是，</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而成功的軟體開發有一特色就是</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在極度困難時，總有意想不到的團隊成員挺身而出，以意想不到的方法克服困難，因此解救了團隊，</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這應該就是群育的極致表現吧</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5874912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BBA84D9-F7DE-4A00-AA7E-EB62DCE71D12}" type="slidenum">
              <a:rPr lang="zh-TW" altLang="en-US" smtClean="0">
                <a:solidFill>
                  <a:schemeClr val="tx1"/>
                </a:solidFill>
              </a:rPr>
              <a:pPr>
                <a:defRPr/>
              </a:pPr>
              <a:t>89</a:t>
            </a:fld>
            <a:endParaRPr lang="en-US" altLang="zh-TW">
              <a:solidFill>
                <a:schemeClr val="tx1"/>
              </a:solidFill>
            </a:endParaRPr>
          </a:p>
        </p:txBody>
      </p:sp>
      <p:sp>
        <p:nvSpPr>
          <p:cNvPr id="302082" name="Rectangle 2"/>
          <p:cNvSpPr>
            <a:spLocks noGrp="1" noChangeArrowheads="1"/>
          </p:cNvSpPr>
          <p:nvPr>
            <p:ph type="title"/>
          </p:nvPr>
        </p:nvSpPr>
        <p:spPr/>
        <p:txBody>
          <a:bodyPr/>
          <a:lstStyle/>
          <a:p>
            <a:pPr eaLnBrk="1" hangingPunct="1">
              <a:defRPr/>
            </a:pPr>
            <a:r>
              <a:rPr lang="zh-TW" altLang="en-US" dirty="0" smtClean="0">
                <a:solidFill>
                  <a:schemeClr val="tx1"/>
                </a:solidFill>
                <a:ea typeface="標楷體" pitchFamily="65" charset="-120"/>
              </a:rPr>
              <a:t>兩個弔詭問題</a:t>
            </a:r>
          </a:p>
        </p:txBody>
      </p:sp>
      <p:sp>
        <p:nvSpPr>
          <p:cNvPr id="302083" name="Rectangle 3"/>
          <p:cNvSpPr>
            <a:spLocks noGrp="1" noChangeArrowheads="1"/>
          </p:cNvSpPr>
          <p:nvPr>
            <p:ph sz="quarter" idx="4294967295"/>
          </p:nvPr>
        </p:nvSpPr>
        <p:spPr>
          <a:xfrm>
            <a:off x="476251" y="857251"/>
            <a:ext cx="10972800" cy="5000625"/>
          </a:xfrm>
          <a:prstGeom prst="rect">
            <a:avLst/>
          </a:prstGeom>
        </p:spPr>
        <p:txBody>
          <a:bodyPr>
            <a:normAutofit fontScale="92500" lnSpcReduction="10000"/>
          </a:bodyPr>
          <a:lstStyle/>
          <a:p>
            <a:pPr eaLnBrk="1" hangingPunct="1">
              <a:lnSpc>
                <a:spcPct val="90000"/>
              </a:lnSpc>
              <a:defRPr/>
            </a:pPr>
            <a:endParaRPr lang="en-US" altLang="zh-TW" sz="28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endParaRPr lang="en-US" altLang="zh-TW" sz="40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4000" dirty="0" smtClean="0">
                <a:solidFill>
                  <a:schemeClr val="tx1"/>
                </a:solidFill>
                <a:latin typeface="標楷體" pitchFamily="65" charset="-120"/>
                <a:ea typeface="標楷體" pitchFamily="65" charset="-120"/>
              </a:rPr>
              <a:t>1.</a:t>
            </a:r>
            <a:r>
              <a:rPr lang="zh-TW" altLang="en-US" sz="4000" dirty="0" smtClean="0">
                <a:solidFill>
                  <a:schemeClr val="tx1"/>
                </a:solidFill>
                <a:latin typeface="標楷體" pitchFamily="65" charset="-120"/>
                <a:ea typeface="標楷體" pitchFamily="65" charset="-120"/>
              </a:rPr>
              <a:t>某電腦雜誌問</a:t>
            </a:r>
            <a:r>
              <a:rPr lang="en-US" altLang="zh-TW" sz="4000" dirty="0" smtClean="0">
                <a:solidFill>
                  <a:schemeClr val="tx1"/>
                </a:solidFill>
                <a:latin typeface="標楷體" pitchFamily="65" charset="-120"/>
                <a:ea typeface="標楷體" pitchFamily="65" charset="-120"/>
              </a:rPr>
              <a:t>:</a:t>
            </a:r>
            <a:r>
              <a:rPr lang="zh-TW" altLang="en-US" sz="4000" dirty="0" smtClean="0">
                <a:solidFill>
                  <a:schemeClr val="tx1"/>
                </a:solidFill>
                <a:latin typeface="標楷體" pitchFamily="65" charset="-120"/>
                <a:ea typeface="標楷體" pitchFamily="65" charset="-120"/>
              </a:rPr>
              <a:t>台灣資訊教育不錯，何以無蓬勃軟體業</a:t>
            </a:r>
            <a:r>
              <a:rPr lang="en-US" altLang="zh-TW" sz="4000" dirty="0" smtClean="0">
                <a:solidFill>
                  <a:schemeClr val="tx1"/>
                </a:solidFill>
                <a:latin typeface="標楷體" pitchFamily="65" charset="-120"/>
                <a:ea typeface="標楷體" pitchFamily="65" charset="-120"/>
              </a:rPr>
              <a:t>? *</a:t>
            </a:r>
            <a:endParaRPr lang="zh-TW" altLang="en-US" sz="40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endParaRPr lang="en-US" altLang="zh-TW" sz="40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4000" dirty="0" smtClean="0">
                <a:solidFill>
                  <a:schemeClr val="tx1"/>
                </a:solidFill>
                <a:latin typeface="標楷體" pitchFamily="65" charset="-120"/>
                <a:ea typeface="標楷體" pitchFamily="65" charset="-120"/>
              </a:rPr>
              <a:t>2.</a:t>
            </a:r>
            <a:r>
              <a:rPr lang="zh-TW" altLang="en-US" sz="4000" dirty="0" smtClean="0">
                <a:solidFill>
                  <a:schemeClr val="tx1"/>
                </a:solidFill>
                <a:latin typeface="標楷體" pitchFamily="65" charset="-120"/>
                <a:ea typeface="標楷體" pitchFamily="65" charset="-120"/>
              </a:rPr>
              <a:t>某教授提出</a:t>
            </a:r>
            <a:r>
              <a:rPr lang="en-US" altLang="zh-TW" sz="4000" dirty="0" smtClean="0">
                <a:solidFill>
                  <a:schemeClr val="tx1"/>
                </a:solidFill>
                <a:latin typeface="標楷體" pitchFamily="65" charset="-120"/>
                <a:ea typeface="標楷體" pitchFamily="65" charset="-120"/>
              </a:rPr>
              <a:t>:</a:t>
            </a:r>
            <a:r>
              <a:rPr lang="zh-TW" altLang="en-US" sz="4000" dirty="0" smtClean="0">
                <a:solidFill>
                  <a:schemeClr val="tx1"/>
                </a:solidFill>
                <a:latin typeface="標楷體" pitchFamily="65" charset="-120"/>
                <a:ea typeface="標楷體" pitchFamily="65" charset="-120"/>
              </a:rPr>
              <a:t>台灣硬體業很強，何不發展搭配硬體的軟體</a:t>
            </a:r>
            <a:r>
              <a:rPr lang="en-US" altLang="zh-TW" sz="4000" dirty="0" smtClean="0">
                <a:solidFill>
                  <a:schemeClr val="tx1"/>
                </a:solidFill>
                <a:latin typeface="標楷體" pitchFamily="65" charset="-120"/>
                <a:ea typeface="標楷體" pitchFamily="65" charset="-120"/>
              </a:rPr>
              <a:t>(</a:t>
            </a:r>
            <a:r>
              <a:rPr lang="zh-TW" altLang="en-US" sz="4000" dirty="0" smtClean="0">
                <a:solidFill>
                  <a:schemeClr val="tx1"/>
                </a:solidFill>
                <a:latin typeface="標楷體" pitchFamily="65" charset="-120"/>
                <a:ea typeface="標楷體" pitchFamily="65" charset="-120"/>
              </a:rPr>
              <a:t>嵌入式系統 </a:t>
            </a:r>
            <a:r>
              <a:rPr lang="en-US" altLang="zh-TW" sz="4000" dirty="0" smtClean="0">
                <a:solidFill>
                  <a:schemeClr val="tx1"/>
                </a:solidFill>
                <a:latin typeface="標楷體" pitchFamily="65" charset="-120"/>
                <a:ea typeface="標楷體" pitchFamily="65" charset="-120"/>
              </a:rPr>
              <a:t>embedded systems)?</a:t>
            </a:r>
          </a:p>
          <a:p>
            <a:pPr eaLnBrk="1" hangingPunct="1">
              <a:lnSpc>
                <a:spcPct val="90000"/>
              </a:lnSpc>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zh-TW" altLang="en-US" sz="3000" dirty="0" smtClean="0">
                <a:solidFill>
                  <a:schemeClr val="tx1"/>
                </a:solidFill>
                <a:latin typeface="標楷體" pitchFamily="65" charset="-120"/>
                <a:ea typeface="標楷體" pitchFamily="65" charset="-120"/>
              </a:rPr>
              <a:t>   </a:t>
            </a:r>
            <a:r>
              <a:rPr lang="en-US" altLang="zh-TW" sz="3000" dirty="0" smtClean="0">
                <a:solidFill>
                  <a:schemeClr val="tx1"/>
                </a:solidFill>
                <a:latin typeface="標楷體" pitchFamily="65" charset="-120"/>
                <a:ea typeface="標楷體" pitchFamily="65" charset="-120"/>
              </a:rPr>
              <a:t>* </a:t>
            </a:r>
            <a:r>
              <a:rPr lang="en-US" altLang="zh-TW" sz="3000" dirty="0" err="1" smtClean="0">
                <a:solidFill>
                  <a:schemeClr val="tx1"/>
                </a:solidFill>
                <a:latin typeface="標楷體" pitchFamily="65" charset="-120"/>
                <a:ea typeface="標楷體" pitchFamily="65" charset="-120"/>
              </a:rPr>
              <a:t>有人怪罪政府</a:t>
            </a:r>
            <a:r>
              <a:rPr lang="zh-TW" altLang="en-US" sz="3000" dirty="0" smtClean="0">
                <a:solidFill>
                  <a:schemeClr val="tx1"/>
                </a:solidFill>
                <a:latin typeface="標楷體" pitchFamily="65" charset="-120"/>
                <a:ea typeface="標楷體" pitchFamily="65" charset="-120"/>
              </a:rPr>
              <a:t>支持不力，或本國市場太小等因素</a:t>
            </a:r>
            <a:endParaRPr lang="en-US" altLang="zh-TW" sz="30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800" b="1" dirty="0" smtClean="0">
                <a:solidFill>
                  <a:schemeClr val="tx1"/>
                </a:solidFill>
                <a:latin typeface="新細明體" pitchFamily="18" charset="-120"/>
              </a:rPr>
              <a:t> </a:t>
            </a:r>
            <a:endParaRPr lang="en-US" altLang="zh-TW" sz="2800" dirty="0" smtClean="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6690433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85000" lnSpcReduction="20000"/>
          </a:bodyPr>
          <a:lstStyle/>
          <a:p>
            <a:pPr marL="0" indent="0">
              <a:buNone/>
            </a:pPr>
            <a:r>
              <a:rPr lang="zh-TW" altLang="en-US" sz="3200" b="1" dirty="0" smtClean="0">
                <a:latin typeface="標楷體" pitchFamily="65" charset="-120"/>
                <a:ea typeface="標楷體" pitchFamily="65" charset="-120"/>
              </a:rPr>
              <a:t>兩人一組 </a:t>
            </a:r>
            <a:r>
              <a:rPr lang="en-US" altLang="zh-TW" sz="3200" b="1" dirty="0" smtClean="0">
                <a:latin typeface="標楷體" pitchFamily="65" charset="-120"/>
                <a:ea typeface="標楷體" pitchFamily="65" charset="-120"/>
              </a:rPr>
              <a:t>(</a:t>
            </a:r>
            <a:r>
              <a:rPr lang="zh-TW" altLang="en-US" sz="3200" b="1" dirty="0" smtClean="0">
                <a:latin typeface="標楷體" pitchFamily="65" charset="-120"/>
                <a:ea typeface="標楷體" pitchFamily="65" charset="-120"/>
              </a:rPr>
              <a:t>叫雙人組開發</a:t>
            </a:r>
            <a:r>
              <a:rPr lang="zh-TW" altLang="en-US" sz="3200" b="1" dirty="0" smtClean="0">
                <a:latin typeface="標楷體"/>
                <a:ea typeface="標楷體"/>
              </a:rPr>
              <a:t>，</a:t>
            </a:r>
            <a:r>
              <a:rPr lang="en-US" altLang="zh-TW" sz="3200" b="1" dirty="0" smtClean="0">
                <a:latin typeface="標楷體" pitchFamily="65" charset="-120"/>
                <a:ea typeface="標楷體" pitchFamily="65" charset="-120"/>
              </a:rPr>
              <a:t>pair programming)</a:t>
            </a:r>
            <a:r>
              <a:rPr lang="zh-TW" altLang="en-US" sz="3200" b="1" dirty="0" smtClean="0">
                <a:latin typeface="標楷體" pitchFamily="65" charset="-120"/>
                <a:ea typeface="標楷體" pitchFamily="65" charset="-120"/>
              </a:rPr>
              <a:t> </a:t>
            </a:r>
            <a:endParaRPr lang="en-US" altLang="zh-TW" sz="3200" b="1" dirty="0" smtClean="0">
              <a:latin typeface="標楷體" pitchFamily="65" charset="-120"/>
              <a:ea typeface="標楷體" pitchFamily="65" charset="-120"/>
            </a:endParaRPr>
          </a:p>
          <a:p>
            <a:pPr marL="0" indent="0">
              <a:buNone/>
            </a:pPr>
            <a:r>
              <a:rPr lang="zh-TW" altLang="en-US" sz="3200" b="1" dirty="0" smtClean="0">
                <a:latin typeface="標楷體" pitchFamily="65" charset="-120"/>
                <a:ea typeface="標楷體" pitchFamily="65" charset="-120"/>
              </a:rPr>
              <a:t>依 </a:t>
            </a:r>
            <a:r>
              <a:rPr lang="en-US" altLang="zh-TW" sz="3200" b="1" dirty="0" err="1" smtClean="0">
                <a:latin typeface="標楷體" pitchFamily="65" charset="-120"/>
                <a:ea typeface="標楷體" pitchFamily="65" charset="-120"/>
              </a:rPr>
              <a:t>myAgile</a:t>
            </a:r>
            <a:r>
              <a:rPr lang="en-US" altLang="zh-TW" sz="3200" b="1" dirty="0" smtClean="0">
                <a:latin typeface="標楷體" pitchFamily="65" charset="-120"/>
                <a:ea typeface="標楷體" pitchFamily="65" charset="-120"/>
              </a:rPr>
              <a:t> </a:t>
            </a:r>
            <a:r>
              <a:rPr lang="zh-TW" altLang="en-US" sz="3200" b="1" dirty="0" smtClean="0">
                <a:latin typeface="標楷體" pitchFamily="65" charset="-120"/>
                <a:ea typeface="標楷體" pitchFamily="65" charset="-120"/>
              </a:rPr>
              <a:t>的工序</a:t>
            </a:r>
            <a:r>
              <a:rPr lang="zh-TW" altLang="en-US" sz="3200" b="1" dirty="0" smtClean="0">
                <a:latin typeface="標楷體"/>
                <a:ea typeface="標楷體"/>
              </a:rPr>
              <a:t>，</a:t>
            </a:r>
            <a:r>
              <a:rPr lang="zh-TW" altLang="en-US" sz="3200" b="1" dirty="0" smtClean="0">
                <a:latin typeface="微軟正黑體" pitchFamily="34" charset="-120"/>
                <a:ea typeface="微軟正黑體" pitchFamily="34" charset="-120"/>
              </a:rPr>
              <a:t>開發</a:t>
            </a:r>
            <a:r>
              <a:rPr lang="zh-TW" altLang="en-US" sz="3200" b="1" dirty="0">
                <a:latin typeface="標楷體" pitchFamily="65" charset="-120"/>
                <a:ea typeface="標楷體" pitchFamily="65" charset="-120"/>
              </a:rPr>
              <a:t>一個</a:t>
            </a:r>
            <a:r>
              <a:rPr lang="zh-TW" altLang="en-US" sz="3200" b="1" dirty="0" smtClean="0">
                <a:latin typeface="標楷體" pitchFamily="65" charset="-120"/>
                <a:ea typeface="標楷體" pitchFamily="65" charset="-120"/>
              </a:rPr>
              <a:t>小型 </a:t>
            </a:r>
            <a:r>
              <a:rPr lang="en-US" altLang="zh-TW" sz="3200" b="1" dirty="0" smtClean="0">
                <a:latin typeface="標楷體" pitchFamily="65" charset="-120"/>
                <a:ea typeface="標楷體" pitchFamily="65" charset="-120"/>
              </a:rPr>
              <a:t>Java </a:t>
            </a:r>
            <a:r>
              <a:rPr lang="zh-TW" altLang="en-US" sz="3200" b="1" dirty="0" smtClean="0">
                <a:latin typeface="標楷體" pitchFamily="65" charset="-120"/>
                <a:ea typeface="標楷體" pitchFamily="65" charset="-120"/>
              </a:rPr>
              <a:t>軟體</a:t>
            </a:r>
            <a:r>
              <a:rPr lang="zh-TW" altLang="en-US" sz="3200" b="1" dirty="0" smtClean="0">
                <a:latin typeface="標楷體"/>
                <a:ea typeface="標楷體"/>
              </a:rPr>
              <a:t>，</a:t>
            </a:r>
            <a:r>
              <a:rPr lang="zh-TW" altLang="en-US" sz="3200" b="1" dirty="0" smtClean="0">
                <a:latin typeface="標楷體" pitchFamily="65" charset="-120"/>
                <a:ea typeface="標楷體" pitchFamily="65" charset="-120"/>
              </a:rPr>
              <a:t>叫 </a:t>
            </a:r>
            <a:r>
              <a:rPr lang="en-US" altLang="zh-TW" sz="3200" b="1" dirty="0" smtClean="0">
                <a:latin typeface="標楷體" pitchFamily="65" charset="-120"/>
                <a:ea typeface="標楷體" pitchFamily="65" charset="-120"/>
              </a:rPr>
              <a:t>Grade System</a:t>
            </a:r>
            <a:r>
              <a:rPr lang="zh-TW" altLang="en-US" sz="3200" b="1" dirty="0" smtClean="0">
                <a:latin typeface="標楷體"/>
                <a:ea typeface="標楷體"/>
              </a:rPr>
              <a:t>，</a:t>
            </a:r>
            <a:r>
              <a:rPr lang="zh-TW" altLang="en-US" sz="3200" b="1" dirty="0" smtClean="0">
                <a:latin typeface="標楷體" pitchFamily="65" charset="-120"/>
                <a:ea typeface="標楷體" pitchFamily="65" charset="-120"/>
              </a:rPr>
              <a:t> </a:t>
            </a:r>
            <a:endParaRPr lang="en-US" altLang="zh-TW" sz="3200" b="1" dirty="0" smtClean="0">
              <a:latin typeface="標楷體" pitchFamily="65" charset="-120"/>
              <a:ea typeface="標楷體" pitchFamily="65" charset="-120"/>
            </a:endParaRPr>
          </a:p>
          <a:p>
            <a:pPr marL="0" indent="0">
              <a:buNone/>
            </a:pPr>
            <a:r>
              <a:rPr lang="zh-TW" altLang="en-US" sz="3200" b="1" dirty="0" smtClean="0">
                <a:latin typeface="標楷體" pitchFamily="65" charset="-120"/>
                <a:ea typeface="標楷體" pitchFamily="65" charset="-120"/>
              </a:rPr>
              <a:t>要使用 </a:t>
            </a:r>
            <a:r>
              <a:rPr lang="en-US" altLang="zh-TW" sz="3200" b="1" dirty="0" smtClean="0">
                <a:latin typeface="標楷體" pitchFamily="65" charset="-120"/>
                <a:ea typeface="標楷體" pitchFamily="65" charset="-120"/>
              </a:rPr>
              <a:t>Eclipse, </a:t>
            </a:r>
            <a:r>
              <a:rPr lang="en-US" altLang="zh-TW" sz="3200" b="1" dirty="0" err="1" smtClean="0">
                <a:latin typeface="標楷體" pitchFamily="65" charset="-120"/>
                <a:ea typeface="標楷體" pitchFamily="65" charset="-120"/>
              </a:rPr>
              <a:t>JUnit</a:t>
            </a:r>
            <a:r>
              <a:rPr lang="en-US" altLang="zh-TW" sz="3200" b="1" dirty="0" smtClean="0">
                <a:latin typeface="標楷體" pitchFamily="65" charset="-120"/>
                <a:ea typeface="標楷體" pitchFamily="65" charset="-120"/>
              </a:rPr>
              <a:t>, </a:t>
            </a:r>
            <a:r>
              <a:rPr lang="en-US" altLang="zh-TW" sz="3200" b="1" dirty="0" err="1" smtClean="0">
                <a:latin typeface="標楷體" pitchFamily="65" charset="-120"/>
                <a:ea typeface="標楷體" pitchFamily="65" charset="-120"/>
              </a:rPr>
              <a:t>ObjectAid</a:t>
            </a:r>
            <a:r>
              <a:rPr lang="en-US" altLang="zh-TW" sz="3200" b="1" dirty="0" smtClean="0">
                <a:latin typeface="標楷體" pitchFamily="65" charset="-120"/>
                <a:ea typeface="標楷體" pitchFamily="65" charset="-120"/>
              </a:rPr>
              <a:t> </a:t>
            </a:r>
            <a:r>
              <a:rPr lang="zh-TW" altLang="en-US" sz="3200" b="1" dirty="0" smtClean="0">
                <a:latin typeface="標楷體" pitchFamily="65" charset="-120"/>
                <a:ea typeface="標楷體" pitchFamily="65" charset="-120"/>
              </a:rPr>
              <a:t>等工具</a:t>
            </a:r>
            <a:r>
              <a:rPr lang="zh-TW" altLang="en-US" sz="3200" b="1" dirty="0" smtClean="0">
                <a:latin typeface="標楷體"/>
                <a:ea typeface="標楷體"/>
              </a:rPr>
              <a:t>。</a:t>
            </a:r>
            <a:endParaRPr lang="en-US" altLang="zh-TW" sz="3200" b="1" dirty="0" smtClean="0">
              <a:latin typeface="標楷體" pitchFamily="65" charset="-120"/>
              <a:ea typeface="標楷體" pitchFamily="65" charset="-120"/>
            </a:endParaRPr>
          </a:p>
          <a:p>
            <a:pPr marL="0" indent="0">
              <a:buNone/>
            </a:pPr>
            <a:endParaRPr lang="en-US" altLang="zh-TW" sz="3200" b="1" dirty="0">
              <a:latin typeface="標楷體" pitchFamily="65" charset="-120"/>
              <a:ea typeface="標楷體" pitchFamily="65" charset="-120"/>
            </a:endParaRPr>
          </a:p>
          <a:p>
            <a:pPr marL="0" indent="0">
              <a:buNone/>
            </a:pPr>
            <a:r>
              <a:rPr lang="zh-TW" altLang="en-US" sz="3200" b="1" dirty="0" smtClean="0">
                <a:latin typeface="標楷體" pitchFamily="65" charset="-120"/>
                <a:ea typeface="標楷體" pitchFamily="65" charset="-120"/>
              </a:rPr>
              <a:t>最後</a:t>
            </a:r>
            <a:r>
              <a:rPr lang="zh-TW" altLang="en-US" sz="3200" b="1" dirty="0" smtClean="0">
                <a:latin typeface="標楷體"/>
                <a:ea typeface="標楷體"/>
              </a:rPr>
              <a:t>，</a:t>
            </a:r>
            <a:r>
              <a:rPr lang="zh-TW" altLang="en-US" sz="3200" b="1" dirty="0" smtClean="0">
                <a:latin typeface="標楷體" pitchFamily="65" charset="-120"/>
                <a:ea typeface="標楷體" pitchFamily="65" charset="-120"/>
              </a:rPr>
              <a:t> </a:t>
            </a:r>
            <a:endParaRPr lang="en-US" altLang="zh-TW" sz="3200" b="1" dirty="0" smtClean="0">
              <a:latin typeface="標楷體" pitchFamily="65" charset="-120"/>
              <a:ea typeface="標楷體" pitchFamily="65" charset="-120"/>
            </a:endParaRPr>
          </a:p>
          <a:p>
            <a:pPr marL="0" indent="0">
              <a:buNone/>
            </a:pPr>
            <a:r>
              <a:rPr lang="zh-TW" altLang="en-US" sz="3200" b="1" dirty="0" smtClean="0">
                <a:latin typeface="標楷體" pitchFamily="65" charset="-120"/>
                <a:ea typeface="標楷體" pitchFamily="65" charset="-120"/>
              </a:rPr>
              <a:t>貴組將維修別組專案</a:t>
            </a:r>
            <a:r>
              <a:rPr lang="zh-TW" altLang="en-US" sz="3200" b="1" dirty="0" smtClean="0">
                <a:latin typeface="標楷體"/>
                <a:ea typeface="標楷體"/>
              </a:rPr>
              <a:t>，</a:t>
            </a:r>
            <a:r>
              <a:rPr lang="zh-TW" altLang="en-US" sz="3200" b="1" dirty="0" smtClean="0">
                <a:latin typeface="標楷體" pitchFamily="65" charset="-120"/>
                <a:ea typeface="標楷體" pitchFamily="65" charset="-120"/>
              </a:rPr>
              <a:t>測試其易修性 </a:t>
            </a:r>
            <a:r>
              <a:rPr lang="en-US" altLang="zh-TW" sz="3200" b="1" dirty="0" smtClean="0">
                <a:latin typeface="標楷體" pitchFamily="65" charset="-120"/>
                <a:ea typeface="標楷體" pitchFamily="65" charset="-120"/>
              </a:rPr>
              <a:t>(maintainability)</a:t>
            </a:r>
            <a:r>
              <a:rPr lang="zh-TW" altLang="en-US" sz="3200" b="1" dirty="0" smtClean="0">
                <a:latin typeface="標楷體"/>
                <a:ea typeface="標楷體"/>
              </a:rPr>
              <a:t>。</a:t>
            </a:r>
            <a:r>
              <a:rPr lang="zh-TW" altLang="en-US" sz="3200" b="1" dirty="0" smtClean="0">
                <a:latin typeface="標楷體" pitchFamily="65" charset="-120"/>
                <a:ea typeface="標楷體" pitchFamily="65" charset="-120"/>
              </a:rPr>
              <a:t> </a:t>
            </a:r>
            <a:endParaRPr lang="en-US" altLang="zh-TW" sz="3200" b="1" dirty="0" smtClean="0">
              <a:latin typeface="標楷體" pitchFamily="65" charset="-120"/>
              <a:ea typeface="標楷體" pitchFamily="65" charset="-120"/>
            </a:endParaRPr>
          </a:p>
          <a:p>
            <a:pPr marL="0" indent="0">
              <a:buNone/>
            </a:pPr>
            <a:endParaRPr lang="en-US" altLang="zh-TW" sz="3200" b="1" dirty="0" smtClean="0">
              <a:latin typeface="標楷體" pitchFamily="65" charset="-120"/>
              <a:ea typeface="標楷體" pitchFamily="65" charset="-120"/>
            </a:endParaRPr>
          </a:p>
          <a:p>
            <a:pPr marL="0" indent="0">
              <a:buNone/>
            </a:pPr>
            <a:r>
              <a:rPr lang="en-US" altLang="zh-TW" sz="3200" b="1" dirty="0" smtClean="0">
                <a:latin typeface="標楷體" pitchFamily="65" charset="-120"/>
                <a:ea typeface="標楷體" pitchFamily="65" charset="-120"/>
              </a:rPr>
              <a:t> </a:t>
            </a:r>
          </a:p>
          <a:p>
            <a:pPr marL="0" indent="0">
              <a:buNone/>
            </a:pPr>
            <a:endParaRPr lang="zh-TW" altLang="en-US" dirty="0"/>
          </a:p>
        </p:txBody>
      </p:sp>
      <p:sp>
        <p:nvSpPr>
          <p:cNvPr id="3" name="標題 2"/>
          <p:cNvSpPr>
            <a:spLocks noGrp="1"/>
          </p:cNvSpPr>
          <p:nvPr>
            <p:ph type="title"/>
          </p:nvPr>
        </p:nvSpPr>
        <p:spPr/>
        <p:txBody>
          <a:bodyPr/>
          <a:lstStyle/>
          <a:p>
            <a:r>
              <a:rPr lang="en-US" altLang="zh-TW" dirty="0" smtClean="0">
                <a:solidFill>
                  <a:schemeClr val="tx1"/>
                </a:solidFill>
                <a:latin typeface="Times New Roman" pitchFamily="18" charset="0"/>
                <a:ea typeface="標楷體" pitchFamily="65" charset="-120"/>
                <a:cs typeface="Times New Roman" pitchFamily="18" charset="0"/>
              </a:rPr>
              <a:t>Grade System Project </a:t>
            </a:r>
            <a:r>
              <a:rPr lang="zh-TW" altLang="en-US" smtClean="0">
                <a:solidFill>
                  <a:schemeClr val="tx1"/>
                </a:solidFill>
                <a:latin typeface="Times New Roman" pitchFamily="18" charset="0"/>
                <a:ea typeface="標楷體" pitchFamily="65" charset="-120"/>
                <a:cs typeface="Times New Roman" pitchFamily="18" charset="0"/>
              </a:rPr>
              <a:t>成績系統專案</a:t>
            </a:r>
            <a:endParaRPr lang="zh-TW" altLang="en-US" dirty="0">
              <a:solidFill>
                <a:schemeClr val="tx1"/>
              </a:solidFill>
              <a:latin typeface="Times New Roman" pitchFamily="18" charset="0"/>
              <a:ea typeface="標楷體" pitchFamily="65" charset="-120"/>
              <a:cs typeface="Times New Roman" pitchFamily="18" charset="0"/>
            </a:endParaRPr>
          </a:p>
        </p:txBody>
      </p:sp>
    </p:spTree>
    <p:extLst>
      <p:ext uri="{BB962C8B-B14F-4D97-AF65-F5344CB8AC3E}">
        <p14:creationId xmlns:p14="http://schemas.microsoft.com/office/powerpoint/2010/main" val="18825654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16189331-C2F7-443A-AA30-12DDD854C070}" type="slidenum">
              <a:rPr lang="zh-TW" altLang="en-US" smtClean="0"/>
              <a:pPr>
                <a:defRPr/>
              </a:pPr>
              <a:t>90</a:t>
            </a:fld>
            <a:endParaRPr lang="en-US" altLang="zh-TW" dirty="0"/>
          </a:p>
        </p:txBody>
      </p:sp>
      <p:sp>
        <p:nvSpPr>
          <p:cNvPr id="2" name="標題 1"/>
          <p:cNvSpPr>
            <a:spLocks noGrp="1"/>
          </p:cNvSpPr>
          <p:nvPr>
            <p:ph type="title"/>
          </p:nvPr>
        </p:nvSpPr>
        <p:spPr>
          <a:xfrm>
            <a:off x="609600" y="0"/>
            <a:ext cx="10972800" cy="1216152"/>
          </a:xfrm>
        </p:spPr>
        <p:txBody>
          <a:bodyPr/>
          <a:lstStyle/>
          <a:p>
            <a:pPr>
              <a:defRPr/>
            </a:pPr>
            <a:r>
              <a:rPr lang="zh-TW" altLang="en-US" dirty="0" smtClean="0">
                <a:solidFill>
                  <a:schemeClr val="tx1"/>
                </a:solidFill>
                <a:ea typeface="標楷體" pitchFamily="65" charset="-120"/>
              </a:rPr>
              <a:t>解答一</a:t>
            </a:r>
            <a:endParaRPr lang="zh-TW" altLang="en-US" dirty="0">
              <a:solidFill>
                <a:schemeClr val="tx1"/>
              </a:solidFill>
            </a:endParaRPr>
          </a:p>
        </p:txBody>
      </p:sp>
      <p:sp>
        <p:nvSpPr>
          <p:cNvPr id="3" name="內容版面配置區 2"/>
          <p:cNvSpPr>
            <a:spLocks noGrp="1"/>
          </p:cNvSpPr>
          <p:nvPr>
            <p:ph sz="quarter" idx="4294967295"/>
          </p:nvPr>
        </p:nvSpPr>
        <p:spPr>
          <a:xfrm>
            <a:off x="609600" y="1214439"/>
            <a:ext cx="10972800" cy="5286375"/>
          </a:xfrm>
          <a:prstGeom prst="rect">
            <a:avLst/>
          </a:prstGeom>
        </p:spPr>
        <p:txBody>
          <a:bodyPr/>
          <a:lstStyle/>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台灣資訊教育不錯，何以無蓬勃軟體業</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400" b="1" dirty="0" smtClean="0">
                <a:solidFill>
                  <a:schemeClr val="tx1"/>
                </a:solidFill>
                <a:latin typeface="微軟正黑體" pitchFamily="34" charset="-120"/>
                <a:ea typeface="微軟正黑體" pitchFamily="34" charset="-120"/>
              </a:rPr>
              <a:t>陳教授答</a:t>
            </a:r>
            <a:r>
              <a:rPr lang="en-US" altLang="zh-TW" sz="2400" b="1" dirty="0" smtClean="0">
                <a:solidFill>
                  <a:schemeClr val="tx1"/>
                </a:solidFill>
                <a:latin typeface="新細明體" pitchFamily="18" charset="-120"/>
              </a:rPr>
              <a:t>:</a:t>
            </a:r>
            <a:r>
              <a:rPr lang="en-US" altLang="zh-TW" sz="2400" dirty="0" smtClean="0">
                <a:solidFill>
                  <a:schemeClr val="tx1"/>
                </a:solidFill>
                <a:latin typeface="標楷體" pitchFamily="65" charset="-120"/>
                <a:ea typeface="標楷體" pitchFamily="65" charset="-120"/>
              </a:rPr>
              <a:t> </a:t>
            </a:r>
            <a:r>
              <a:rPr lang="zh-TW" altLang="en-US" sz="2400" dirty="0" smtClean="0">
                <a:solidFill>
                  <a:schemeClr val="tx1"/>
                </a:solidFill>
                <a:latin typeface="標楷體" pitchFamily="65" charset="-120"/>
                <a:ea typeface="標楷體" pitchFamily="65" charset="-120"/>
              </a:rPr>
              <a:t>因大部分開發團隊</a:t>
            </a:r>
            <a:r>
              <a:rPr lang="zh-TW" altLang="en-US" sz="2400" dirty="0" smtClean="0">
                <a:solidFill>
                  <a:schemeClr val="tx1"/>
                </a:solidFill>
                <a:latin typeface="微軟正黑體" pitchFamily="34" charset="-120"/>
                <a:ea typeface="微軟正黑體" pitchFamily="34" charset="-120"/>
              </a:rPr>
              <a:t>溝通</a:t>
            </a:r>
            <a:r>
              <a:rPr lang="zh-TW" altLang="en-US" sz="2400" dirty="0" smtClean="0">
                <a:solidFill>
                  <a:schemeClr val="tx1"/>
                </a:solidFill>
                <a:latin typeface="標楷體" pitchFamily="65" charset="-120"/>
                <a:ea typeface="標楷體" pitchFamily="65" charset="-120"/>
              </a:rPr>
              <a:t>不良，</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大部分開發者</a:t>
            </a:r>
            <a:r>
              <a:rPr lang="zh-TW" altLang="en-US" sz="2400" dirty="0" smtClean="0">
                <a:solidFill>
                  <a:schemeClr val="tx1"/>
                </a:solidFill>
                <a:latin typeface="微軟正黑體" pitchFamily="34" charset="-120"/>
                <a:ea typeface="微軟正黑體" pitchFamily="34" charset="-120"/>
              </a:rPr>
              <a:t>思考</a:t>
            </a:r>
            <a:r>
              <a:rPr lang="zh-TW" altLang="en-US" sz="2400" dirty="0" smtClean="0">
                <a:solidFill>
                  <a:schemeClr val="tx1"/>
                </a:solidFill>
                <a:latin typeface="標楷體" pitchFamily="65" charset="-120"/>
                <a:ea typeface="標楷體" pitchFamily="65" charset="-120"/>
              </a:rPr>
              <a:t>不密，所以</a:t>
            </a:r>
            <a:r>
              <a:rPr lang="zh-TW" altLang="en-US" sz="2400" dirty="0" smtClean="0">
                <a:solidFill>
                  <a:schemeClr val="tx1"/>
                </a:solidFill>
                <a:latin typeface="微軟正黑體" pitchFamily="34" charset="-120"/>
                <a:ea typeface="微軟正黑體" pitchFamily="34" charset="-120"/>
              </a:rPr>
              <a:t>工程</a:t>
            </a:r>
            <a:r>
              <a:rPr lang="zh-TW" altLang="en-US" sz="2400" dirty="0" smtClean="0">
                <a:solidFill>
                  <a:schemeClr val="tx1"/>
                </a:solidFill>
                <a:latin typeface="標楷體" pitchFamily="65" charset="-120"/>
                <a:ea typeface="標楷體" pitchFamily="65" charset="-120"/>
              </a:rPr>
              <a:t>困難多，</a:t>
            </a:r>
          </a:p>
          <a:p>
            <a:pPr eaLnBrk="1" hangingPunct="1">
              <a:lnSpc>
                <a:spcPct val="90000"/>
              </a:lnSpc>
              <a:buFont typeface="Wingdings" pitchFamily="2" charset="2"/>
              <a:buNone/>
              <a:defRPr/>
            </a:pPr>
            <a:r>
              <a:rPr lang="zh-TW" altLang="en-US" sz="2400" dirty="0" smtClean="0">
                <a:solidFill>
                  <a:schemeClr val="tx1"/>
                </a:solidFill>
                <a:latin typeface="標楷體" pitchFamily="65" charset="-120"/>
                <a:ea typeface="標楷體" pitchFamily="65" charset="-120"/>
              </a:rPr>
              <a:t>   另外還有行銷</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市場</a:t>
            </a: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困難 </a:t>
            </a: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落後而不自知</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zh-TW" altLang="en-US" sz="2400" b="1" dirty="0" smtClean="0">
                <a:solidFill>
                  <a:srgbClr val="FF0000"/>
                </a:solidFill>
                <a:latin typeface="微軟正黑體" pitchFamily="34" charset="-120"/>
                <a:ea typeface="微軟正黑體" pitchFamily="34" charset="-120"/>
              </a:rPr>
              <a:t>真相</a:t>
            </a:r>
            <a:r>
              <a:rPr lang="en-US" altLang="zh-TW" sz="2400" b="1" dirty="0" smtClean="0">
                <a:solidFill>
                  <a:schemeClr val="tx1"/>
                </a:solidFill>
                <a:latin typeface="微軟正黑體" pitchFamily="34" charset="-120"/>
                <a:ea typeface="微軟正黑體" pitchFamily="34" charset="-120"/>
              </a:rPr>
              <a:t>: </a:t>
            </a:r>
            <a:r>
              <a:rPr lang="en-US" altLang="zh-TW" sz="2400" dirty="0" err="1" smtClean="0">
                <a:solidFill>
                  <a:schemeClr val="tx1"/>
                </a:solidFill>
                <a:latin typeface="標楷體" pitchFamily="65" charset="-120"/>
                <a:ea typeface="標楷體" pitchFamily="65" charset="-120"/>
              </a:rPr>
              <a:t>資工</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畢業生辛苦地工作</a:t>
            </a: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常加班</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資管</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畢業生辛苦地</a:t>
            </a:r>
            <a:r>
              <a:rPr lang="en-US" altLang="zh-TW" sz="2400" b="1" dirty="0" err="1" smtClean="0">
                <a:solidFill>
                  <a:schemeClr val="tx1"/>
                </a:solidFill>
                <a:latin typeface="細明體" pitchFamily="49" charset="-120"/>
                <a:ea typeface="細明體" pitchFamily="49" charset="-120"/>
              </a:rPr>
              <a:t>找</a:t>
            </a:r>
            <a:r>
              <a:rPr lang="en-US" altLang="zh-TW" sz="2400" dirty="0" err="1" smtClean="0">
                <a:solidFill>
                  <a:schemeClr val="tx1"/>
                </a:solidFill>
                <a:latin typeface="標楷體" pitchFamily="65" charset="-120"/>
                <a:ea typeface="標楷體" pitchFamily="65" charset="-120"/>
              </a:rPr>
              <a:t>工作</a:t>
            </a:r>
            <a:r>
              <a:rPr lang="en-US" altLang="zh-TW" sz="2400" dirty="0"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大多找不到</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資工</a:t>
            </a:r>
            <a:r>
              <a:rPr lang="zh-TW" altLang="en-US" sz="2400" b="1" dirty="0" smtClean="0">
                <a:solidFill>
                  <a:schemeClr val="tx1"/>
                </a:solidFill>
                <a:latin typeface="微軟正黑體" pitchFamily="34" charset="-120"/>
                <a:ea typeface="微軟正黑體" pitchFamily="34" charset="-120"/>
              </a:rPr>
              <a:t>不重視軟工</a:t>
            </a:r>
            <a:r>
              <a:rPr lang="zh-TW" altLang="en-US" sz="2400" dirty="0" smtClean="0">
                <a:solidFill>
                  <a:schemeClr val="tx1"/>
                </a:solidFill>
                <a:latin typeface="標楷體" pitchFamily="65" charset="-120"/>
                <a:ea typeface="標楷體" pitchFamily="65" charset="-120"/>
              </a:rPr>
              <a:t>，</a:t>
            </a:r>
            <a:r>
              <a:rPr lang="zh-TW" altLang="en-US" sz="2400" b="1" dirty="0" smtClean="0">
                <a:solidFill>
                  <a:schemeClr val="tx1"/>
                </a:solidFill>
                <a:latin typeface="微軟正黑體" pitchFamily="34" charset="-120"/>
                <a:ea typeface="微軟正黑體" pitchFamily="34" charset="-120"/>
              </a:rPr>
              <a:t>用蠻力做軟體</a:t>
            </a:r>
            <a:r>
              <a:rPr lang="zh-TW" altLang="en-US" sz="2400" dirty="0" smtClean="0">
                <a:solidFill>
                  <a:schemeClr val="tx1"/>
                </a:solidFill>
                <a:latin typeface="標楷體" pitchFamily="65" charset="-120"/>
                <a:ea typeface="標楷體" pitchFamily="65" charset="-120"/>
              </a:rPr>
              <a:t>；</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a:t>
            </a:r>
            <a:r>
              <a:rPr lang="zh-TW" altLang="en-US" sz="2400" dirty="0" smtClean="0">
                <a:solidFill>
                  <a:schemeClr val="tx1"/>
                </a:solidFill>
                <a:latin typeface="標楷體" pitchFamily="65" charset="-120"/>
                <a:ea typeface="標楷體" pitchFamily="65" charset="-120"/>
              </a:rPr>
              <a:t>資管著重一般企業管理中軟體之應用，含領域知識，但不是軟體公司的管理，故</a:t>
            </a:r>
            <a:r>
              <a:rPr lang="zh-TW" altLang="en-US" sz="2400" b="1" dirty="0" smtClean="0">
                <a:solidFill>
                  <a:schemeClr val="tx1"/>
                </a:solidFill>
                <a:latin typeface="微軟正黑體" pitchFamily="34" charset="-120"/>
                <a:ea typeface="微軟正黑體" pitchFamily="34" charset="-120"/>
              </a:rPr>
              <a:t>無軟工</a:t>
            </a:r>
            <a:endParaRPr lang="en-US" altLang="zh-TW" sz="2400" b="1" dirty="0" smtClean="0">
              <a:solidFill>
                <a:schemeClr val="tx1"/>
              </a:solidFill>
              <a:latin typeface="微軟正黑體" pitchFamily="34" charset="-120"/>
              <a:ea typeface="微軟正黑體" pitchFamily="34" charset="-120"/>
            </a:endParaRPr>
          </a:p>
          <a:p>
            <a:pPr eaLnBrk="1" hangingPunct="1">
              <a:lnSpc>
                <a:spcPct val="90000"/>
              </a:lnSpc>
              <a:buFont typeface="Wingdings" pitchFamily="2" charset="2"/>
              <a:buNone/>
              <a:defRPr/>
            </a:pPr>
            <a:r>
              <a:rPr lang="zh-TW" altLang="en-US" sz="2400" b="1" dirty="0" smtClean="0">
                <a:solidFill>
                  <a:srgbClr val="FF3300"/>
                </a:solidFill>
                <a:latin typeface="微軟正黑體" pitchFamily="34" charset="-120"/>
                <a:ea typeface="微軟正黑體" pitchFamily="34" charset="-120"/>
              </a:rPr>
              <a:t>呼籲</a:t>
            </a:r>
            <a:r>
              <a:rPr lang="en-US" altLang="zh-TW" sz="2400" b="1" dirty="0" smtClean="0">
                <a:solidFill>
                  <a:srgbClr val="FF3300"/>
                </a:solidFill>
                <a:latin typeface="微軟正黑體" pitchFamily="34" charset="-120"/>
                <a:ea typeface="微軟正黑體" pitchFamily="34" charset="-120"/>
              </a:rPr>
              <a:t>:</a:t>
            </a:r>
            <a:r>
              <a:rPr lang="zh-TW" altLang="en-US" sz="2400" b="1" dirty="0" smtClean="0">
                <a:solidFill>
                  <a:srgbClr val="FF3300"/>
                </a:solidFill>
                <a:latin typeface="微軟正黑體" pitchFamily="34" charset="-120"/>
                <a:ea typeface="微軟正黑體" pitchFamily="34" charset="-120"/>
              </a:rPr>
              <a:t>資訊系</a:t>
            </a:r>
            <a:r>
              <a:rPr lang="en-US" altLang="zh-TW" b="1" dirty="0" smtClean="0">
                <a:solidFill>
                  <a:srgbClr val="FF3300"/>
                </a:solidFill>
                <a:latin typeface="微軟正黑體" pitchFamily="34" charset="-120"/>
                <a:ea typeface="微軟正黑體" pitchFamily="34" charset="-120"/>
              </a:rPr>
              <a:t>”</a:t>
            </a:r>
            <a:r>
              <a:rPr lang="zh-TW" altLang="en-US" sz="2400" b="1" dirty="0" smtClean="0">
                <a:solidFill>
                  <a:srgbClr val="FF3300"/>
                </a:solidFill>
                <a:latin typeface="微軟正黑體" pitchFamily="34" charset="-120"/>
                <a:ea typeface="微軟正黑體" pitchFamily="34" charset="-120"/>
              </a:rPr>
              <a:t>大一</a:t>
            </a:r>
            <a:r>
              <a:rPr lang="zh-TW" altLang="en-US" sz="2400" b="1" dirty="0">
                <a:solidFill>
                  <a:srgbClr val="FF3300"/>
                </a:solidFill>
                <a:latin typeface="微軟正黑體" pitchFamily="34" charset="-120"/>
                <a:ea typeface="微軟正黑體" pitchFamily="34" charset="-120"/>
              </a:rPr>
              <a:t>計</a:t>
            </a:r>
            <a:r>
              <a:rPr lang="zh-TW" altLang="en-US" sz="2400" b="1" dirty="0" smtClean="0">
                <a:solidFill>
                  <a:srgbClr val="FF3300"/>
                </a:solidFill>
                <a:latin typeface="微軟正黑體" pitchFamily="34" charset="-120"/>
                <a:ea typeface="微軟正黑體" pitchFamily="34" charset="-120"/>
              </a:rPr>
              <a:t>概</a:t>
            </a:r>
            <a:r>
              <a:rPr lang="en-US" altLang="zh-TW" sz="2400" b="1" dirty="0" smtClean="0">
                <a:solidFill>
                  <a:srgbClr val="FF3300"/>
                </a:solidFill>
                <a:latin typeface="微軟正黑體" pitchFamily="34" charset="-120"/>
                <a:ea typeface="微軟正黑體" pitchFamily="34" charset="-120"/>
              </a:rPr>
              <a:t>”</a:t>
            </a:r>
            <a:r>
              <a:rPr lang="zh-TW" altLang="en-US" sz="2400" b="1" dirty="0" smtClean="0">
                <a:solidFill>
                  <a:srgbClr val="FF3300"/>
                </a:solidFill>
                <a:latin typeface="微軟正黑體" pitchFamily="34" charset="-120"/>
                <a:ea typeface="微軟正黑體" pitchFamily="34" charset="-120"/>
              </a:rPr>
              <a:t>改為 </a:t>
            </a:r>
            <a:r>
              <a:rPr lang="en-US" altLang="zh-TW" sz="2400" b="1" dirty="0" smtClean="0">
                <a:solidFill>
                  <a:srgbClr val="FF3300"/>
                </a:solidFill>
                <a:latin typeface="微軟正黑體" pitchFamily="34" charset="-120"/>
                <a:ea typeface="微軟正黑體" pitchFamily="34" charset="-120"/>
              </a:rPr>
              <a:t>“</a:t>
            </a:r>
            <a:r>
              <a:rPr lang="zh-TW" altLang="en-US" sz="2400" b="1" dirty="0" smtClean="0">
                <a:solidFill>
                  <a:srgbClr val="FF3300"/>
                </a:solidFill>
                <a:latin typeface="微軟正黑體" pitchFamily="34" charset="-120"/>
                <a:ea typeface="微軟正黑體" pitchFamily="34" charset="-120"/>
              </a:rPr>
              <a:t>網路及軟體概論</a:t>
            </a:r>
            <a:r>
              <a:rPr lang="en-US" altLang="zh-TW" sz="2400" b="1" dirty="0" smtClean="0">
                <a:solidFill>
                  <a:srgbClr val="FF3300"/>
                </a:solidFill>
                <a:latin typeface="微軟正黑體" pitchFamily="34" charset="-120"/>
                <a:ea typeface="微軟正黑體" pitchFamily="34" charset="-120"/>
              </a:rPr>
              <a:t>”(</a:t>
            </a:r>
            <a:r>
              <a:rPr lang="zh-TW" altLang="en-US" sz="2400" b="1" dirty="0" smtClean="0">
                <a:solidFill>
                  <a:srgbClr val="FF3300"/>
                </a:solidFill>
                <a:latin typeface="微軟正黑體" pitchFamily="34" charset="-120"/>
                <a:ea typeface="微軟正黑體" pitchFamily="34" charset="-120"/>
              </a:rPr>
              <a:t>含敏捷方法</a:t>
            </a:r>
            <a:r>
              <a:rPr lang="en-US" altLang="zh-TW" sz="2400" b="1" dirty="0" smtClean="0">
                <a:solidFill>
                  <a:srgbClr val="FF3300"/>
                </a:solidFill>
                <a:latin typeface="微軟正黑體" pitchFamily="34" charset="-120"/>
                <a:ea typeface="微軟正黑體" pitchFamily="34" charset="-120"/>
              </a:rPr>
              <a:t>)   </a:t>
            </a: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資工偏重</a:t>
            </a: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Java,C,C#,Scala</a:t>
            </a: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開發</a:t>
            </a: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資管偏重</a:t>
            </a: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DB,Python,Ruby</a:t>
            </a:r>
            <a:r>
              <a:rPr lang="en-US" altLang="zh-TW" dirty="0" err="1" smtClean="0">
                <a:solidFill>
                  <a:schemeClr val="tx1"/>
                </a:solidFill>
                <a:latin typeface="標楷體" pitchFamily="65" charset="-120"/>
                <a:ea typeface="標楷體" pitchFamily="65" charset="-120"/>
              </a:rPr>
              <a:t>,</a:t>
            </a:r>
            <a:r>
              <a:rPr lang="en-US" altLang="zh-TW" sz="2400" dirty="0" err="1" smtClean="0">
                <a:solidFill>
                  <a:schemeClr val="tx1"/>
                </a:solidFill>
                <a:latin typeface="標楷體" pitchFamily="65" charset="-120"/>
                <a:ea typeface="標楷體" pitchFamily="65" charset="-120"/>
              </a:rPr>
              <a:t>PHP</a:t>
            </a: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開發</a:t>
            </a:r>
            <a:r>
              <a:rPr lang="en-US" altLang="zh-TW" sz="2400" dirty="0" smtClean="0">
                <a:solidFill>
                  <a:schemeClr val="tx1"/>
                </a:solidFill>
                <a:latin typeface="標楷體" pitchFamily="65" charset="-120"/>
                <a:ea typeface="標楷體" pitchFamily="65" charset="-120"/>
              </a:rPr>
              <a:t>  </a:t>
            </a:r>
            <a:r>
              <a:rPr lang="en-US" altLang="zh-TW" sz="2400" dirty="0" err="1" smtClean="0">
                <a:solidFill>
                  <a:schemeClr val="tx1"/>
                </a:solidFill>
                <a:latin typeface="標楷體" pitchFamily="65" charset="-120"/>
                <a:ea typeface="標楷體" pitchFamily="65" charset="-120"/>
              </a:rPr>
              <a:t>打造就業力</a:t>
            </a:r>
            <a:r>
              <a:rPr lang="en-US" altLang="zh-TW" sz="2400" dirty="0" smtClean="0">
                <a:solidFill>
                  <a:schemeClr val="tx1"/>
                </a:solidFill>
                <a:latin typeface="標楷體" pitchFamily="65" charset="-120"/>
                <a:ea typeface="標楷體" pitchFamily="65" charset="-120"/>
              </a:rPr>
              <a:t>！</a:t>
            </a:r>
          </a:p>
          <a:p>
            <a:pPr eaLnBrk="1" hangingPunct="1">
              <a:lnSpc>
                <a:spcPct val="90000"/>
              </a:lnSpc>
              <a:buFont typeface="Wingdings" pitchFamily="2" charset="2"/>
              <a:buNone/>
              <a:defRPr/>
            </a:pPr>
            <a:endParaRPr lang="en-US" altLang="zh-TW" sz="2400" dirty="0" smtClean="0">
              <a:solidFill>
                <a:schemeClr val="tx1"/>
              </a:solidFill>
              <a:latin typeface="標楷體" pitchFamily="65" charset="-120"/>
              <a:ea typeface="標楷體" pitchFamily="65" charset="-120"/>
            </a:endParaRPr>
          </a:p>
          <a:p>
            <a:pPr eaLnBrk="1" hangingPunct="1">
              <a:lnSpc>
                <a:spcPct val="90000"/>
              </a:lnSpc>
              <a:buFont typeface="Wingdings" pitchFamily="2" charset="2"/>
              <a:buNone/>
              <a:defRPr/>
            </a:pPr>
            <a:endParaRPr lang="en-US" altLang="zh-TW" sz="2400" dirty="0" smtClean="0">
              <a:latin typeface="標楷體" pitchFamily="65" charset="-120"/>
              <a:ea typeface="標楷體" pitchFamily="65" charset="-120"/>
            </a:endParaRPr>
          </a:p>
          <a:p>
            <a:pPr>
              <a:defRPr/>
            </a:pPr>
            <a:endParaRPr lang="zh-TW" altLang="en-US" dirty="0"/>
          </a:p>
        </p:txBody>
      </p:sp>
    </p:spTree>
    <p:extLst>
      <p:ext uri="{BB962C8B-B14F-4D97-AF65-F5344CB8AC3E}">
        <p14:creationId xmlns:p14="http://schemas.microsoft.com/office/powerpoint/2010/main" val="24428089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ECF210F-D9EA-406D-885C-53D0145A6402}" type="slidenum">
              <a:rPr lang="zh-TW" altLang="en-US" smtClean="0">
                <a:solidFill>
                  <a:schemeClr val="tx1"/>
                </a:solidFill>
              </a:rPr>
              <a:pPr>
                <a:defRPr/>
              </a:pPr>
              <a:t>91</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801368"/>
            <a:ext cx="8534400" cy="3512754"/>
          </a:xfrm>
          <a:prstGeom prst="rect">
            <a:avLst/>
          </a:prstGeom>
        </p:spPr>
        <p:txBody>
          <a:bodyPr>
            <a:normAutofit fontScale="92500" lnSpcReduction="10000"/>
          </a:bodyPr>
          <a:lstStyle/>
          <a:p>
            <a:pPr>
              <a:buFont typeface="Wingdings" pitchFamily="2" charset="2"/>
              <a:buNone/>
              <a:defRPr/>
            </a:pPr>
            <a:r>
              <a:rPr lang="en-US" altLang="zh-TW" dirty="0" smtClean="0">
                <a:solidFill>
                  <a:schemeClr val="tx1"/>
                </a:solidFill>
                <a:latin typeface="標楷體" pitchFamily="65" charset="-120"/>
                <a:ea typeface="標楷體" pitchFamily="65" charset="-120"/>
              </a:rPr>
              <a:t>2008</a:t>
            </a:r>
            <a:r>
              <a:rPr lang="zh-TW" altLang="en-US" dirty="0" smtClean="0">
                <a:solidFill>
                  <a:schemeClr val="tx1"/>
                </a:solidFill>
                <a:latin typeface="標楷體" pitchFamily="65" charset="-120"/>
                <a:ea typeface="標楷體" pitchFamily="65" charset="-120"/>
              </a:rPr>
              <a:t>金融海嘯後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南韓中國大器大膽改革</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復甦快速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一線廠商</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具世界競爭力</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台灣以往個人電腦的成功</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造成</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成功為失敗之</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母</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台灣資訊科系若大膽改革</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       計概 教 敏捷方法</a:t>
            </a:r>
            <a:r>
              <a:rPr lang="en-US" altLang="zh-TW" b="1" dirty="0" smtClean="0">
                <a:solidFill>
                  <a:schemeClr val="tx1"/>
                </a:solidFill>
                <a:latin typeface="微軟正黑體" pitchFamily="34" charset="-120"/>
                <a:ea typeface="微軟正黑體" pitchFamily="34" charset="-120"/>
              </a:rPr>
              <a:t>,</a:t>
            </a:r>
            <a:r>
              <a:rPr lang="zh-TW" altLang="en-US" b="1" dirty="0" smtClean="0">
                <a:solidFill>
                  <a:schemeClr val="tx1"/>
                </a:solidFill>
                <a:latin typeface="微軟正黑體" pitchFamily="34" charset="-120"/>
                <a:ea typeface="微軟正黑體" pitchFamily="34" charset="-120"/>
              </a:rPr>
              <a:t> </a:t>
            </a:r>
            <a:r>
              <a:rPr lang="en-US" altLang="zh-TW" b="1" dirty="0" smtClean="0">
                <a:solidFill>
                  <a:schemeClr val="tx1"/>
                </a:solidFill>
                <a:latin typeface="微軟正黑體" pitchFamily="34" charset="-120"/>
                <a:ea typeface="微軟正黑體" pitchFamily="34" charset="-120"/>
              </a:rPr>
              <a:t>Java (O-O, open source)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從新計概出發</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也許軟體業</a:t>
            </a:r>
            <a:r>
              <a:rPr lang="zh-TW" altLang="en-US" b="1" dirty="0" smtClean="0">
                <a:solidFill>
                  <a:schemeClr val="tx1"/>
                </a:solidFill>
                <a:latin typeface="微軟正黑體" pitchFamily="34" charset="-120"/>
                <a:ea typeface="微軟正黑體" pitchFamily="34" charset="-120"/>
              </a:rPr>
              <a:t>八年後有競爭力</a:t>
            </a:r>
            <a:endParaRPr lang="en-US" altLang="zh-TW" b="1" dirty="0" smtClean="0">
              <a:solidFill>
                <a:schemeClr val="tx1"/>
              </a:solidFill>
              <a:latin typeface="微軟正黑體" pitchFamily="34" charset="-120"/>
              <a:ea typeface="微軟正黑體" pitchFamily="34" charset="-120"/>
            </a:endParaRPr>
          </a:p>
          <a:p>
            <a:pPr>
              <a:buFont typeface="Wingdings" pitchFamily="2" charset="2"/>
              <a:buNone/>
              <a:defRPr/>
            </a:pPr>
            <a:r>
              <a:rPr lang="en-US" altLang="zh-TW" b="1" dirty="0" smtClean="0">
                <a:solidFill>
                  <a:schemeClr val="tx1"/>
                </a:solidFill>
                <a:latin typeface="微軟正黑體" pitchFamily="34" charset="-120"/>
                <a:ea typeface="微軟正黑體" pitchFamily="34" charset="-120"/>
              </a:rPr>
              <a:t>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大學四年</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碩士兩年</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上班兩年升主管</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但舊思維阻擋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不知幾年後才能開始</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zh-TW" altLang="en-US" dirty="0" smtClean="0">
                <a:solidFill>
                  <a:schemeClr val="tx1"/>
                </a:solidFill>
                <a:latin typeface="標楷體" pitchFamily="65" charset="-120"/>
                <a:ea typeface="標楷體" pitchFamily="65" charset="-120"/>
              </a:rPr>
              <a:t>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0434989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pPr marL="0" indent="0">
              <a:buNone/>
            </a:pPr>
            <a:r>
              <a:rPr lang="zh-TW" altLang="en-US" b="1" dirty="0" smtClean="0">
                <a:latin typeface="標楷體" pitchFamily="65" charset="-120"/>
                <a:ea typeface="標楷體" pitchFamily="65" charset="-120"/>
              </a:rPr>
              <a:t>英國中小學 原來的計概 </a:t>
            </a:r>
            <a:r>
              <a:rPr lang="en-US" altLang="zh-TW" b="1" dirty="0" smtClean="0">
                <a:latin typeface="標楷體" pitchFamily="65" charset="-120"/>
                <a:ea typeface="標楷體" pitchFamily="65" charset="-120"/>
              </a:rPr>
              <a:t>(information &amp; communication technology, ICT) </a:t>
            </a:r>
            <a:r>
              <a:rPr lang="zh-TW" altLang="en-US" b="1" dirty="0" smtClean="0">
                <a:latin typeface="標楷體" pitchFamily="65" charset="-120"/>
                <a:ea typeface="標楷體" pitchFamily="65" charset="-120"/>
              </a:rPr>
              <a:t>教學生使用電腦 含 </a:t>
            </a:r>
            <a:r>
              <a:rPr lang="en-US" altLang="zh-TW" b="1" dirty="0" smtClean="0">
                <a:latin typeface="標楷體" pitchFamily="65" charset="-120"/>
                <a:ea typeface="標楷體" pitchFamily="65" charset="-120"/>
              </a:rPr>
              <a:t>word excel </a:t>
            </a:r>
            <a:r>
              <a:rPr lang="zh-TW" altLang="en-US" b="1" dirty="0" smtClean="0">
                <a:latin typeface="標楷體" pitchFamily="65" charset="-120"/>
                <a:ea typeface="標楷體" pitchFamily="65" charset="-120"/>
              </a:rPr>
              <a:t>等工具</a:t>
            </a:r>
            <a:r>
              <a:rPr lang="en-US" altLang="zh-TW" b="1" dirty="0">
                <a:latin typeface="標楷體" pitchFamily="65" charset="-120"/>
                <a:ea typeface="標楷體" pitchFamily="65" charset="-120"/>
              </a:rPr>
              <a:t> </a:t>
            </a:r>
            <a:r>
              <a:rPr lang="en-US" altLang="zh-TW" b="1" dirty="0" smtClean="0">
                <a:latin typeface="標楷體" pitchFamily="65" charset="-120"/>
                <a:ea typeface="標楷體" pitchFamily="65" charset="-120"/>
              </a:rPr>
              <a:t> 2014</a:t>
            </a:r>
            <a:r>
              <a:rPr lang="zh-TW" altLang="en-US" b="1" dirty="0" smtClean="0">
                <a:latin typeface="標楷體" pitchFamily="65" charset="-120"/>
                <a:ea typeface="標楷體" pitchFamily="65" charset="-120"/>
              </a:rPr>
              <a:t>年起 新課程是</a:t>
            </a:r>
            <a:r>
              <a:rPr lang="en-US" altLang="zh-TW" b="1" dirty="0" smtClean="0">
                <a:latin typeface="標楷體" pitchFamily="65" charset="-120"/>
                <a:ea typeface="標楷體" pitchFamily="65" charset="-120"/>
              </a:rPr>
              <a:t>:</a:t>
            </a:r>
            <a:r>
              <a:rPr lang="zh-TW" altLang="en-US" b="1" dirty="0" smtClean="0">
                <a:latin typeface="標楷體" pitchFamily="65" charset="-120"/>
                <a:ea typeface="標楷體" pitchFamily="65" charset="-120"/>
              </a:rPr>
              <a:t> </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  五歲六歲學生不碰電腦 學電腦運算與思考模式</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  七至十一歲學生 教程式中變數 循序 選擇 重複 等觀念</a:t>
            </a:r>
            <a:endParaRPr lang="en-US" altLang="zh-TW" b="1" dirty="0" smtClean="0">
              <a:latin typeface="標楷體" pitchFamily="65" charset="-120"/>
              <a:ea typeface="標楷體" pitchFamily="65" charset="-120"/>
            </a:endParaRPr>
          </a:p>
          <a:p>
            <a:pPr marL="0" indent="0">
              <a:buNone/>
            </a:pPr>
            <a:r>
              <a:rPr lang="zh-TW" altLang="en-US" b="1" dirty="0" smtClean="0">
                <a:latin typeface="標楷體" pitchFamily="65" charset="-120"/>
                <a:ea typeface="標楷體" pitchFamily="65" charset="-120"/>
              </a:rPr>
              <a:t>  十一歲至十六歲</a:t>
            </a:r>
            <a:r>
              <a:rPr lang="zh-TW" altLang="en-US" b="1" dirty="0">
                <a:latin typeface="標楷體" pitchFamily="65" charset="-120"/>
                <a:ea typeface="標楷體" pitchFamily="65" charset="-120"/>
              </a:rPr>
              <a:t>學生 </a:t>
            </a:r>
            <a:r>
              <a:rPr lang="zh-TW" altLang="en-US" b="1" dirty="0" smtClean="0">
                <a:latin typeface="標楷體" pitchFamily="65" charset="-120"/>
                <a:ea typeface="標楷體" pitchFamily="65" charset="-120"/>
              </a:rPr>
              <a:t>使用至少兩種程式語言 做軟硬體整合的專案</a:t>
            </a:r>
            <a:endParaRPr lang="en-US" altLang="zh-TW" b="1" dirty="0" smtClean="0">
              <a:latin typeface="標楷體" pitchFamily="65" charset="-120"/>
              <a:ea typeface="標楷體" pitchFamily="65" charset="-120"/>
            </a:endParaRPr>
          </a:p>
          <a:p>
            <a:pPr marL="0" indent="0">
              <a:buNone/>
            </a:pPr>
            <a:r>
              <a:rPr lang="zh-TW" altLang="en-US" b="1" dirty="0">
                <a:latin typeface="標楷體" pitchFamily="65" charset="-120"/>
                <a:ea typeface="標楷體" pitchFamily="65" charset="-120"/>
              </a:rPr>
              <a:t>新</a:t>
            </a:r>
            <a:r>
              <a:rPr lang="zh-TW" altLang="en-US" b="1" dirty="0" smtClean="0">
                <a:latin typeface="標楷體" pitchFamily="65" charset="-120"/>
                <a:ea typeface="標楷體" pitchFamily="65" charset="-120"/>
              </a:rPr>
              <a:t>課程藉此中小學程式教學 訓練學生創意思考 </a:t>
            </a:r>
            <a:r>
              <a:rPr lang="en-US" altLang="zh-TW" b="1" dirty="0" smtClean="0">
                <a:latin typeface="標楷體" pitchFamily="65" charset="-120"/>
                <a:ea typeface="標楷體" pitchFamily="65" charset="-120"/>
              </a:rPr>
              <a:t>(</a:t>
            </a:r>
            <a:r>
              <a:rPr lang="zh-TW" altLang="en-US" b="1" dirty="0">
                <a:latin typeface="標楷體" pitchFamily="65" charset="-120"/>
                <a:ea typeface="標楷體" pitchFamily="65" charset="-120"/>
              </a:rPr>
              <a:t>因變動程式 </a:t>
            </a:r>
            <a:r>
              <a:rPr lang="zh-TW" altLang="en-US" b="1" dirty="0" smtClean="0">
                <a:latin typeface="標楷體" pitchFamily="65" charset="-120"/>
                <a:ea typeface="標楷體" pitchFamily="65" charset="-120"/>
              </a:rPr>
              <a:t>不需昂貴原料工具</a:t>
            </a:r>
            <a:r>
              <a:rPr lang="en-US" altLang="zh-TW" b="1" dirty="0" smtClean="0">
                <a:latin typeface="標楷體" pitchFamily="65" charset="-120"/>
                <a:ea typeface="標楷體" pitchFamily="65" charset="-120"/>
              </a:rPr>
              <a:t>)</a:t>
            </a:r>
          </a:p>
          <a:p>
            <a:pPr marL="0" indent="0">
              <a:buNone/>
            </a:pPr>
            <a:endParaRPr lang="en-US" altLang="zh-TW" dirty="0">
              <a:latin typeface="標楷體" pitchFamily="65" charset="-120"/>
              <a:ea typeface="標楷體" pitchFamily="65" charset="-120"/>
            </a:endParaRPr>
          </a:p>
          <a:p>
            <a:pPr marL="0" indent="0">
              <a:buNone/>
            </a:pPr>
            <a:r>
              <a:rPr lang="en-US" altLang="zh-TW" dirty="0" smtClean="0">
                <a:latin typeface="標楷體" pitchFamily="65" charset="-120"/>
                <a:ea typeface="標楷體" pitchFamily="65" charset="-120"/>
              </a:rPr>
              <a:t>[2016.11.10, </a:t>
            </a:r>
            <a:r>
              <a:rPr lang="zh-TW" altLang="en-US" dirty="0" smtClean="0">
                <a:latin typeface="標楷體" pitchFamily="65" charset="-120"/>
                <a:ea typeface="標楷體" pitchFamily="65" charset="-120"/>
              </a:rPr>
              <a:t>天下雜誌 </a:t>
            </a:r>
            <a:r>
              <a:rPr lang="en-US" altLang="zh-TW" dirty="0" smtClean="0">
                <a:latin typeface="標楷體" pitchFamily="65" charset="-120"/>
                <a:ea typeface="標楷體" pitchFamily="65" charset="-120"/>
              </a:rPr>
              <a:t>No. 610]</a:t>
            </a:r>
            <a:endParaRPr lang="zh-TW" altLang="en-US" dirty="0">
              <a:latin typeface="標楷體" pitchFamily="65" charset="-120"/>
              <a:ea typeface="標楷體" pitchFamily="65" charset="-120"/>
            </a:endParaRPr>
          </a:p>
        </p:txBody>
      </p:sp>
      <p:sp>
        <p:nvSpPr>
          <p:cNvPr id="3" name="標題 2"/>
          <p:cNvSpPr>
            <a:spLocks noGrp="1"/>
          </p:cNvSpPr>
          <p:nvPr>
            <p:ph type="title"/>
          </p:nvPr>
        </p:nvSpPr>
        <p:spPr/>
        <p:txBody>
          <a:bodyPr/>
          <a:lstStyle/>
          <a:p>
            <a:r>
              <a:rPr lang="zh-TW" altLang="en-US" dirty="0">
                <a:solidFill>
                  <a:schemeClr val="tx1"/>
                </a:solidFill>
                <a:ea typeface="標楷體" pitchFamily="65" charset="-120"/>
              </a:rPr>
              <a:t>解答一 </a:t>
            </a:r>
            <a:r>
              <a:rPr lang="en-US" altLang="zh-TW" dirty="0">
                <a:solidFill>
                  <a:schemeClr val="tx1"/>
                </a:solidFill>
                <a:ea typeface="標楷體" pitchFamily="65" charset="-120"/>
              </a:rPr>
              <a:t>(Cont.)</a:t>
            </a:r>
            <a:endParaRPr lang="zh-TW" altLang="en-US" dirty="0"/>
          </a:p>
        </p:txBody>
      </p:sp>
    </p:spTree>
    <p:extLst>
      <p:ext uri="{BB962C8B-B14F-4D97-AF65-F5344CB8AC3E}">
        <p14:creationId xmlns:p14="http://schemas.microsoft.com/office/powerpoint/2010/main" val="291476537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216041D5-C591-4648-B154-D2B00955C622}" type="slidenum">
              <a:rPr lang="zh-TW" altLang="en-US" smtClean="0">
                <a:solidFill>
                  <a:schemeClr val="tx1"/>
                </a:solidFill>
              </a:rPr>
              <a:pPr>
                <a:defRPr/>
              </a:pPr>
              <a:t>93</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69773"/>
            <a:ext cx="8534400" cy="3710609"/>
          </a:xfrm>
          <a:prstGeom prst="rect">
            <a:avLst/>
          </a:prstGeom>
        </p:spPr>
        <p:txBody>
          <a:bodyPr>
            <a:normAutofit/>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某次</a:t>
            </a:r>
            <a:r>
              <a:rPr lang="zh-TW" altLang="en-US" dirty="0">
                <a:solidFill>
                  <a:schemeClr val="tx1"/>
                </a:solidFill>
                <a:latin typeface="標楷體" pitchFamily="65" charset="-120"/>
                <a:ea typeface="標楷體" pitchFamily="65" charset="-120"/>
              </a:rPr>
              <a:t>演講後，有</a:t>
            </a:r>
            <a:r>
              <a:rPr lang="zh-TW" altLang="en-US" dirty="0" smtClean="0">
                <a:solidFill>
                  <a:schemeClr val="tx1"/>
                </a:solidFill>
                <a:latin typeface="標楷體" pitchFamily="65" charset="-120"/>
                <a:ea typeface="標楷體" pitchFamily="65" charset="-120"/>
              </a:rPr>
              <a:t>位資深工程師上前說</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台灣工程師能寫出任何程式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言下頗自滿</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陳教授答</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優質軟體的重點在</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釐清需求，設計具質感，易學易用易</a:t>
            </a:r>
            <a:r>
              <a:rPr lang="zh-TW" altLang="en-US" dirty="0">
                <a:solidFill>
                  <a:schemeClr val="tx1"/>
                </a:solidFill>
                <a:latin typeface="標楷體" pitchFamily="65" charset="-120"/>
                <a:ea typeface="標楷體" pitchFamily="65" charset="-120"/>
              </a:rPr>
              <a:t>維修</a:t>
            </a:r>
            <a:r>
              <a:rPr lang="zh-TW" altLang="en-US" dirty="0" smtClean="0">
                <a:solidFill>
                  <a:schemeClr val="tx1"/>
                </a:solidFill>
                <a:latin typeface="標楷體" pitchFamily="65" charset="-120"/>
                <a:ea typeface="標楷體" pitchFamily="65" charset="-120"/>
              </a:rPr>
              <a:t>，執行快速，</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 而不是</a:t>
            </a:r>
            <a:r>
              <a:rPr lang="zh-TW" altLang="en-US" dirty="0">
                <a:solidFill>
                  <a:schemeClr val="tx1"/>
                </a:solidFill>
                <a:latin typeface="標楷體" pitchFamily="65" charset="-120"/>
                <a:ea typeface="標楷體" pitchFamily="65" charset="-120"/>
              </a:rPr>
              <a:t>能</a:t>
            </a:r>
            <a:r>
              <a:rPr lang="zh-TW" altLang="en-US" dirty="0" smtClean="0">
                <a:solidFill>
                  <a:schemeClr val="tx1"/>
                </a:solidFill>
                <a:latin typeface="標楷體" pitchFamily="65" charset="-120"/>
                <a:ea typeface="標楷體" pitchFamily="65" charset="-120"/>
              </a:rPr>
              <a:t>寫出程式</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7196883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BC8C40C2-9394-42AB-BBAA-32610FD72B72}" type="slidenum">
              <a:rPr lang="zh-TW" altLang="en-US" smtClean="0">
                <a:solidFill>
                  <a:schemeClr val="tx1"/>
                </a:solidFill>
              </a:rPr>
              <a:pPr>
                <a:defRPr/>
              </a:pPr>
              <a:t>94</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16764"/>
            <a:ext cx="8534400" cy="3843132"/>
          </a:xfrm>
          <a:prstGeom prst="rect">
            <a:avLst/>
          </a:prstGeom>
        </p:spPr>
        <p:txBody>
          <a:bodyPr>
            <a:normAutofit fontScale="92500" lnSpcReduction="20000"/>
          </a:bodyPr>
          <a:lstStyle/>
          <a:p>
            <a:pPr>
              <a:buFont typeface="Wingdings" pitchFamily="2" charset="2"/>
              <a:buNone/>
              <a:defRPr/>
            </a:pPr>
            <a:r>
              <a:rPr lang="zh-TW" altLang="en-US" sz="2800" dirty="0" smtClean="0">
                <a:solidFill>
                  <a:schemeClr val="tx1"/>
                </a:solidFill>
                <a:latin typeface="標楷體" pitchFamily="65" charset="-120"/>
                <a:ea typeface="標楷體" pitchFamily="65" charset="-120"/>
              </a:rPr>
              <a:t>中國也有類似問題</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 * 指出兩個困難</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 </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en-US" altLang="zh-TW" sz="2800" dirty="0" smtClean="0">
                <a:solidFill>
                  <a:schemeClr val="tx1"/>
                </a:solidFill>
                <a:latin typeface="標楷體" pitchFamily="65" charset="-120"/>
                <a:ea typeface="標楷體" pitchFamily="65" charset="-120"/>
              </a:rPr>
              <a:t>   1)</a:t>
            </a:r>
            <a:r>
              <a:rPr lang="zh-TW" altLang="en-US" sz="2800" dirty="0" smtClean="0">
                <a:solidFill>
                  <a:schemeClr val="tx1"/>
                </a:solidFill>
                <a:latin typeface="標楷體" pitchFamily="65" charset="-120"/>
                <a:ea typeface="標楷體" pitchFamily="65" charset="-120"/>
              </a:rPr>
              <a:t>閉口合約 </a:t>
            </a:r>
            <a:r>
              <a:rPr lang="en-US" altLang="zh-TW" sz="2800" dirty="0" smtClean="0">
                <a:solidFill>
                  <a:schemeClr val="tx1"/>
                </a:solidFill>
                <a:latin typeface="標楷體" pitchFamily="65" charset="-120"/>
                <a:ea typeface="標楷體" pitchFamily="65" charset="-120"/>
              </a:rPr>
              <a:t>(fixed-time, fixed budget contract) </a:t>
            </a:r>
            <a:r>
              <a:rPr lang="zh-TW" altLang="en-US" sz="2800" dirty="0" smtClean="0">
                <a:solidFill>
                  <a:schemeClr val="tx1"/>
                </a:solidFill>
                <a:latin typeface="標楷體" pitchFamily="65" charset="-120"/>
                <a:ea typeface="標楷體" pitchFamily="65" charset="-120"/>
              </a:rPr>
              <a:t>使專案範圍進度成本無彈性</a:t>
            </a:r>
            <a:r>
              <a:rPr lang="en-US" altLang="zh-TW" sz="2800" dirty="0" smtClean="0">
                <a:solidFill>
                  <a:schemeClr val="tx1"/>
                </a:solidFill>
                <a:latin typeface="標楷體" pitchFamily="65" charset="-120"/>
                <a:ea typeface="標楷體" pitchFamily="65" charset="-120"/>
              </a:rPr>
              <a:t>,</a:t>
            </a:r>
          </a:p>
          <a:p>
            <a:pPr>
              <a:buFont typeface="Wingdings" pitchFamily="2" charset="2"/>
              <a:buNone/>
              <a:defRPr/>
            </a:pPr>
            <a:r>
              <a:rPr lang="en-US" altLang="zh-TW" sz="2800" dirty="0" smtClean="0">
                <a:solidFill>
                  <a:schemeClr val="tx1"/>
                </a:solidFill>
                <a:latin typeface="標楷體" pitchFamily="65" charset="-120"/>
                <a:ea typeface="標楷體" pitchFamily="65" charset="-120"/>
              </a:rPr>
              <a:t>   2)</a:t>
            </a:r>
            <a:r>
              <a:rPr lang="zh-TW" altLang="en-US" sz="2800" dirty="0" smtClean="0">
                <a:solidFill>
                  <a:schemeClr val="tx1"/>
                </a:solidFill>
                <a:latin typeface="標楷體" pitchFamily="65" charset="-120"/>
                <a:ea typeface="標楷體" pitchFamily="65" charset="-120"/>
              </a:rPr>
              <a:t>程序員素質不佳</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大學出來的 </a:t>
            </a:r>
            <a:r>
              <a:rPr lang="en-US" altLang="zh-TW" sz="2800" dirty="0" smtClean="0">
                <a:solidFill>
                  <a:schemeClr val="tx1"/>
                </a:solidFill>
                <a:latin typeface="標楷體" pitchFamily="65" charset="-120"/>
                <a:ea typeface="標楷體" pitchFamily="65" charset="-120"/>
              </a:rPr>
              <a:t>OOP </a:t>
            </a:r>
            <a:r>
              <a:rPr lang="zh-TW" altLang="en-US" sz="2800" dirty="0" smtClean="0">
                <a:solidFill>
                  <a:schemeClr val="tx1"/>
                </a:solidFill>
                <a:latin typeface="標楷體" pitchFamily="65" charset="-120"/>
                <a:ea typeface="標楷體" pitchFamily="65" charset="-120"/>
              </a:rPr>
              <a:t>不強</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使</a:t>
            </a:r>
            <a:r>
              <a:rPr lang="en-US" altLang="zh-TW" sz="2800" dirty="0" smtClean="0">
                <a:solidFill>
                  <a:schemeClr val="tx1"/>
                </a:solidFill>
                <a:latin typeface="標楷體" pitchFamily="65" charset="-120"/>
                <a:ea typeface="標楷體" pitchFamily="65" charset="-120"/>
              </a:rPr>
              <a:t>test-driven development</a:t>
            </a:r>
            <a:r>
              <a:rPr lang="zh-TW" altLang="en-US" sz="2800" dirty="0" smtClean="0">
                <a:solidFill>
                  <a:schemeClr val="tx1"/>
                </a:solidFill>
                <a:latin typeface="標楷體" pitchFamily="65" charset="-120"/>
                <a:ea typeface="標楷體" pitchFamily="65" charset="-120"/>
              </a:rPr>
              <a:t>及</a:t>
            </a:r>
            <a:r>
              <a:rPr lang="en-US" altLang="zh-TW" sz="2800" dirty="0" smtClean="0">
                <a:solidFill>
                  <a:schemeClr val="tx1"/>
                </a:solidFill>
                <a:latin typeface="標楷體" pitchFamily="65" charset="-120"/>
                <a:ea typeface="標楷體" pitchFamily="65" charset="-120"/>
              </a:rPr>
              <a:t>refactoring</a:t>
            </a:r>
            <a:r>
              <a:rPr lang="zh-TW" altLang="en-US" sz="2800" dirty="0" smtClean="0">
                <a:solidFill>
                  <a:schemeClr val="tx1"/>
                </a:solidFill>
                <a:latin typeface="標楷體" pitchFamily="65" charset="-120"/>
                <a:ea typeface="標楷體" pitchFamily="65" charset="-120"/>
              </a:rPr>
              <a:t> 做不好</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這樣則幾乎不可能做 </a:t>
            </a:r>
            <a:r>
              <a:rPr lang="en-US" altLang="zh-TW" sz="2800" dirty="0" smtClean="0">
                <a:solidFill>
                  <a:schemeClr val="tx1"/>
                </a:solidFill>
                <a:latin typeface="標楷體" pitchFamily="65" charset="-120"/>
                <a:ea typeface="標楷體" pitchFamily="65" charset="-120"/>
              </a:rPr>
              <a:t>collective code ownership </a:t>
            </a:r>
            <a:r>
              <a:rPr lang="zh-TW" altLang="en-US" sz="2800" dirty="0" smtClean="0">
                <a:solidFill>
                  <a:schemeClr val="tx1"/>
                </a:solidFill>
                <a:latin typeface="標楷體" pitchFamily="65" charset="-120"/>
                <a:ea typeface="標楷體" pitchFamily="65" charset="-120"/>
              </a:rPr>
              <a:t>及</a:t>
            </a:r>
            <a:r>
              <a:rPr lang="en-US" altLang="zh-TW" sz="2800" dirty="0" smtClean="0">
                <a:solidFill>
                  <a:schemeClr val="tx1"/>
                </a:solidFill>
                <a:latin typeface="標楷體" pitchFamily="65" charset="-120"/>
                <a:ea typeface="標楷體" pitchFamily="65" charset="-120"/>
              </a:rPr>
              <a:t> short iteration </a:t>
            </a:r>
            <a:r>
              <a:rPr lang="zh-TW" altLang="en-US" sz="2800" dirty="0" smtClean="0">
                <a:solidFill>
                  <a:schemeClr val="tx1"/>
                </a:solidFill>
                <a:latin typeface="標楷體" pitchFamily="65" charset="-120"/>
                <a:ea typeface="標楷體" pitchFamily="65" charset="-120"/>
              </a:rPr>
              <a:t>沒有 </a:t>
            </a:r>
            <a:r>
              <a:rPr lang="en-US" altLang="zh-TW" sz="2800" dirty="0" smtClean="0">
                <a:solidFill>
                  <a:schemeClr val="tx1"/>
                </a:solidFill>
                <a:latin typeface="標楷體" pitchFamily="65" charset="-120"/>
                <a:ea typeface="標楷體" pitchFamily="65" charset="-120"/>
              </a:rPr>
              <a:t>short iteration </a:t>
            </a:r>
            <a:r>
              <a:rPr lang="zh-TW" altLang="en-US" sz="2800" dirty="0" smtClean="0">
                <a:solidFill>
                  <a:schemeClr val="tx1"/>
                </a:solidFill>
                <a:latin typeface="標楷體" pitchFamily="65" charset="-120"/>
                <a:ea typeface="標楷體" pitchFamily="65" charset="-120"/>
              </a:rPr>
              <a:t>就沒有敏捷了 </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2800" dirty="0" smtClean="0">
                <a:solidFill>
                  <a:schemeClr val="tx1"/>
                </a:solidFill>
                <a:latin typeface="標楷體" pitchFamily="65" charset="-120"/>
                <a:ea typeface="標楷體" pitchFamily="65" charset="-120"/>
              </a:rPr>
              <a:t>中國的計算機教育已成敏捷方法推廣及軟件行業發展的制約因素</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r>
              <a:rPr lang="zh-TW" altLang="en-US" sz="1800" dirty="0" smtClean="0">
                <a:solidFill>
                  <a:schemeClr val="tx1"/>
                </a:solidFill>
              </a:rPr>
              <a:t>* </a:t>
            </a:r>
            <a:r>
              <a:rPr lang="en-US" altLang="zh-TW" sz="1800" dirty="0" smtClean="0">
                <a:solidFill>
                  <a:schemeClr val="tx1"/>
                </a:solidFill>
              </a:rPr>
              <a:t>http://www.iteye.com/topic/19270</a:t>
            </a:r>
            <a:endParaRPr lang="zh-TW" altLang="en-US" sz="1800" dirty="0">
              <a:solidFill>
                <a:schemeClr val="tx1"/>
              </a:solidFill>
            </a:endParaRPr>
          </a:p>
        </p:txBody>
      </p:sp>
    </p:spTree>
    <p:extLst>
      <p:ext uri="{BB962C8B-B14F-4D97-AF65-F5344CB8AC3E}">
        <p14:creationId xmlns:p14="http://schemas.microsoft.com/office/powerpoint/2010/main" val="153597869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BA219C2-F62C-4E95-A2A5-1CAD3AC8F4CB}" type="slidenum">
              <a:rPr lang="zh-TW" altLang="en-US" smtClean="0">
                <a:solidFill>
                  <a:schemeClr val="tx1"/>
                </a:solidFill>
              </a:rPr>
              <a:pPr>
                <a:defRPr/>
              </a:pPr>
              <a:t>95</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609600" y="1908313"/>
            <a:ext cx="10972800" cy="4222613"/>
          </a:xfrm>
          <a:prstGeom prst="rect">
            <a:avLst/>
          </a:prstGeom>
        </p:spPr>
        <p:txBody>
          <a:bodyPr/>
          <a:lstStyle/>
          <a:p>
            <a:pPr>
              <a:buFont typeface="Wingdings" pitchFamily="2" charset="2"/>
              <a:buNone/>
              <a:defRPr/>
            </a:pPr>
            <a:r>
              <a:rPr lang="zh-TW" altLang="en-US" dirty="0" smtClean="0">
                <a:solidFill>
                  <a:schemeClr val="tx1"/>
                </a:solidFill>
                <a:latin typeface="微軟正黑體" pitchFamily="34" charset="-120"/>
                <a:ea typeface="微軟正黑體" pitchFamily="34" charset="-120"/>
              </a:rPr>
              <a:t>例子</a:t>
            </a:r>
            <a:r>
              <a:rPr lang="en-US" altLang="zh-TW" dirty="0" smtClean="0">
                <a:solidFill>
                  <a:schemeClr val="tx1"/>
                </a:solidFill>
                <a:latin typeface="微軟正黑體" pitchFamily="34" charset="-120"/>
                <a:ea typeface="微軟正黑體" pitchFamily="34" charset="-120"/>
              </a:rPr>
              <a:t>:</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某研究生說校計中某團隊</a:t>
            </a:r>
            <a:r>
              <a:rPr lang="en-US" altLang="zh-TW" dirty="0" smtClean="0">
                <a:solidFill>
                  <a:schemeClr val="tx1"/>
                </a:solidFill>
                <a:latin typeface="標楷體" pitchFamily="65" charset="-120"/>
                <a:ea typeface="標楷體" pitchFamily="65" charset="-120"/>
              </a:rPr>
              <a:t>coding</a:t>
            </a:r>
            <a:r>
              <a:rPr lang="zh-TW" altLang="en-US" dirty="0" smtClean="0">
                <a:solidFill>
                  <a:schemeClr val="tx1"/>
                </a:solidFill>
                <a:latin typeface="標楷體" pitchFamily="65" charset="-120"/>
                <a:ea typeface="標楷體" pitchFamily="65" charset="-120"/>
              </a:rPr>
              <a:t>很強</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用</a:t>
            </a:r>
            <a:r>
              <a:rPr lang="en-US" altLang="zh-TW" dirty="0" smtClean="0">
                <a:solidFill>
                  <a:schemeClr val="tx1"/>
                </a:solidFill>
                <a:latin typeface="標楷體" pitchFamily="65" charset="-120"/>
                <a:ea typeface="標楷體" pitchFamily="65" charset="-120"/>
              </a:rPr>
              <a:t>API (application program interface) </a:t>
            </a:r>
            <a:r>
              <a:rPr lang="zh-TW" altLang="en-US" dirty="0" smtClean="0">
                <a:solidFill>
                  <a:schemeClr val="tx1"/>
                </a:solidFill>
                <a:latin typeface="標楷體" pitchFamily="65" charset="-120"/>
                <a:ea typeface="標楷體" pitchFamily="65" charset="-120"/>
              </a:rPr>
              <a:t>也很強</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言下很佩服</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b="1" dirty="0" smtClean="0">
                <a:solidFill>
                  <a:schemeClr val="tx1"/>
                </a:solidFill>
                <a:latin typeface="微軟正黑體" pitchFamily="34" charset="-120"/>
                <a:ea typeface="微軟正黑體" pitchFamily="34" charset="-120"/>
              </a:rPr>
              <a:t>陳教授答</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軟體團隊強在優秀溝通能力</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精準寫出 </a:t>
            </a:r>
            <a:r>
              <a:rPr lang="en-US" altLang="zh-TW" dirty="0" smtClean="0">
                <a:solidFill>
                  <a:schemeClr val="tx1"/>
                </a:solidFill>
                <a:latin typeface="標楷體" pitchFamily="65" charset="-120"/>
                <a:ea typeface="標楷體" pitchFamily="65" charset="-120"/>
              </a:rPr>
              <a:t>scenarios, acceptance test cases; </a:t>
            </a:r>
            <a:r>
              <a:rPr lang="zh-TW" altLang="en-US" dirty="0" smtClean="0">
                <a:solidFill>
                  <a:schemeClr val="tx1"/>
                </a:solidFill>
                <a:latin typeface="標楷體" pitchFamily="65" charset="-120"/>
                <a:ea typeface="標楷體" pitchFamily="65" charset="-120"/>
              </a:rPr>
              <a:t>做</a:t>
            </a:r>
            <a:r>
              <a:rPr lang="en-US" altLang="zh-TW" dirty="0" smtClean="0">
                <a:solidFill>
                  <a:schemeClr val="tx1"/>
                </a:solidFill>
                <a:latin typeface="標楷體" pitchFamily="65" charset="-120"/>
                <a:ea typeface="標楷體" pitchFamily="65" charset="-120"/>
              </a:rPr>
              <a:t>CRC</a:t>
            </a:r>
            <a:r>
              <a:rPr lang="zh-TW" altLang="en-US" dirty="0" smtClean="0">
                <a:solidFill>
                  <a:schemeClr val="tx1"/>
                </a:solidFill>
                <a:latin typeface="標楷體" pitchFamily="65" charset="-120"/>
                <a:ea typeface="標楷體" pitchFamily="65" charset="-120"/>
              </a:rPr>
              <a:t>反覆推敲設計</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週密而自動化的 </a:t>
            </a:r>
            <a:r>
              <a:rPr lang="en-US" altLang="zh-TW" dirty="0" smtClean="0">
                <a:solidFill>
                  <a:schemeClr val="tx1"/>
                </a:solidFill>
                <a:latin typeface="標楷體" pitchFamily="65" charset="-120"/>
                <a:ea typeface="標楷體" pitchFamily="65" charset="-120"/>
              </a:rPr>
              <a:t>unit test cases</a:t>
            </a:r>
            <a:r>
              <a:rPr lang="zh-TW" altLang="en-US" dirty="0" smtClean="0">
                <a:solidFill>
                  <a:schemeClr val="tx1"/>
                </a:solidFill>
                <a:latin typeface="標楷體" pitchFamily="65" charset="-120"/>
                <a:ea typeface="標楷體" pitchFamily="65" charset="-120"/>
              </a:rPr>
              <a:t>等</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還有</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由溝通而激發的創意</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士氣及相互學習增強功力</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微軟正黑體" pitchFamily="34" charset="-120"/>
                <a:ea typeface="微軟正黑體" pitchFamily="34" charset="-120"/>
              </a:rPr>
              <a:t>國人觀念落後</a:t>
            </a:r>
            <a:r>
              <a:rPr lang="en-US" altLang="zh-TW" dirty="0" smtClean="0">
                <a:solidFill>
                  <a:schemeClr val="tx1"/>
                </a:solidFill>
                <a:latin typeface="微軟正黑體" pitchFamily="34" charset="-120"/>
                <a:ea typeface="微軟正黑體" pitchFamily="34" charset="-120"/>
              </a:rPr>
              <a:t>,</a:t>
            </a:r>
            <a:r>
              <a:rPr lang="zh-TW" altLang="en-US" dirty="0" smtClean="0">
                <a:solidFill>
                  <a:schemeClr val="tx1"/>
                </a:solidFill>
                <a:latin typeface="微軟正黑體" pitchFamily="34" charset="-120"/>
                <a:ea typeface="微軟正黑體" pitchFamily="34" charset="-120"/>
              </a:rPr>
              <a:t>可嘆</a:t>
            </a:r>
            <a:r>
              <a:rPr lang="en-US" altLang="zh-TW" dirty="0" smtClean="0">
                <a:solidFill>
                  <a:schemeClr val="tx1"/>
                </a:solidFill>
                <a:latin typeface="微軟正黑體" pitchFamily="34" charset="-120"/>
                <a:ea typeface="微軟正黑體" pitchFamily="34" charset="-120"/>
              </a:rPr>
              <a:t>!</a:t>
            </a:r>
            <a:endParaRPr lang="zh-TW" altLang="en-US" dirty="0">
              <a:solidFill>
                <a:schemeClr val="tx1"/>
              </a:solidFill>
              <a:latin typeface="微軟正黑體" pitchFamily="34" charset="-120"/>
              <a:ea typeface="微軟正黑體" pitchFamily="34" charset="-120"/>
            </a:endParaRPr>
          </a:p>
        </p:txBody>
      </p:sp>
    </p:spTree>
    <p:extLst>
      <p:ext uri="{BB962C8B-B14F-4D97-AF65-F5344CB8AC3E}">
        <p14:creationId xmlns:p14="http://schemas.microsoft.com/office/powerpoint/2010/main" val="14968387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C327AFBD-4115-4B0D-B7A7-FFFCB3BC9FD0}" type="slidenum">
              <a:rPr lang="zh-TW" altLang="en-US" smtClean="0">
                <a:solidFill>
                  <a:schemeClr val="tx1"/>
                </a:solidFill>
              </a:rPr>
              <a:pPr>
                <a:defRPr/>
              </a:pPr>
              <a:t>96</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51432" y="2002536"/>
            <a:ext cx="8534400" cy="2761487"/>
          </a:xfrm>
          <a:prstGeom prst="rect">
            <a:avLst/>
          </a:prstGeom>
        </p:spPr>
        <p:txBody>
          <a:bodyPr/>
          <a:lstStyle/>
          <a:p>
            <a:pPr>
              <a:defRPr/>
            </a:pPr>
            <a:r>
              <a:rPr lang="zh-TW" altLang="en-US" dirty="0" smtClean="0">
                <a:solidFill>
                  <a:schemeClr val="tx1"/>
                </a:solidFill>
                <a:latin typeface="微軟正黑體" pitchFamily="34" charset="-120"/>
                <a:ea typeface="微軟正黑體" pitchFamily="34" charset="-120"/>
              </a:rPr>
              <a:t>例子</a:t>
            </a:r>
            <a:r>
              <a:rPr lang="en-US" altLang="zh-TW" dirty="0" smtClean="0">
                <a:solidFill>
                  <a:schemeClr val="tx1"/>
                </a:solidFill>
                <a:latin typeface="微軟正黑體" pitchFamily="34" charset="-120"/>
                <a:ea typeface="微軟正黑體" pitchFamily="34" charset="-120"/>
              </a:rPr>
              <a:t>:  </a:t>
            </a:r>
            <a:r>
              <a:rPr lang="zh-TW" altLang="en-US" dirty="0" smtClean="0">
                <a:solidFill>
                  <a:schemeClr val="tx1"/>
                </a:solidFill>
                <a:latin typeface="標楷體" pitchFamily="65" charset="-120"/>
                <a:ea typeface="標楷體" pitchFamily="65" charset="-120"/>
              </a:rPr>
              <a:t>某校計中開發的行政電腦系統很難使用 某教授多次使用失敗後 只好請系助理代為操作</a:t>
            </a:r>
            <a:endParaRPr lang="en-US" altLang="zh-TW" dirty="0" smtClean="0">
              <a:solidFill>
                <a:schemeClr val="tx1"/>
              </a:solidFill>
              <a:latin typeface="標楷體" pitchFamily="65" charset="-120"/>
              <a:ea typeface="標楷體" pitchFamily="65" charset="-120"/>
            </a:endParaRPr>
          </a:p>
          <a:p>
            <a:pPr>
              <a:defRPr/>
            </a:pPr>
            <a:endParaRPr lang="en-US" altLang="zh-TW" dirty="0">
              <a:solidFill>
                <a:schemeClr val="tx1"/>
              </a:solidFill>
              <a:latin typeface="標楷體" pitchFamily="65" charset="-120"/>
              <a:ea typeface="標楷體" pitchFamily="65" charset="-120"/>
            </a:endParaRPr>
          </a:p>
          <a:p>
            <a:pPr>
              <a:defRPr/>
            </a:pPr>
            <a:r>
              <a:rPr lang="zh-TW" altLang="en-US" b="1" dirty="0" smtClean="0">
                <a:solidFill>
                  <a:schemeClr val="tx1"/>
                </a:solidFill>
                <a:latin typeface="微軟正黑體" pitchFamily="34" charset="-120"/>
                <a:ea typeface="微軟正黑體" pitchFamily="34" charset="-120"/>
              </a:rPr>
              <a:t>陳教授答</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 顯而易見的 開發人員需求分析做不確實 使用情節及驗收測試兩個工序不確實  </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這跟 </a:t>
            </a:r>
            <a:r>
              <a:rPr lang="en-US" altLang="zh-TW" dirty="0" smtClean="0">
                <a:solidFill>
                  <a:schemeClr val="tx1"/>
                </a:solidFill>
                <a:latin typeface="標楷體" pitchFamily="65" charset="-120"/>
                <a:ea typeface="標楷體" pitchFamily="65" charset="-120"/>
              </a:rPr>
              <a:t>O-O </a:t>
            </a:r>
            <a:r>
              <a:rPr lang="zh-TW" altLang="en-US" dirty="0" smtClean="0">
                <a:solidFill>
                  <a:schemeClr val="tx1"/>
                </a:solidFill>
                <a:latin typeface="標楷體" pitchFamily="65" charset="-120"/>
                <a:ea typeface="標楷體" pitchFamily="65" charset="-120"/>
              </a:rPr>
              <a:t>沒有關係的</a:t>
            </a:r>
            <a:r>
              <a:rPr lang="en-US" altLang="zh-TW" dirty="0" smtClean="0">
                <a:solidFill>
                  <a:schemeClr val="tx1"/>
                </a:solidFill>
                <a:latin typeface="標楷體" pitchFamily="65" charset="-120"/>
                <a:ea typeface="標楷體" pitchFamily="65" charset="-120"/>
              </a:rPr>
              <a:t>)</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73048969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5F2759C-4450-4BDA-B482-BDBB38248C49}" type="slidenum">
              <a:rPr lang="zh-TW" altLang="en-US" smtClean="0">
                <a:solidFill>
                  <a:schemeClr val="tx1"/>
                </a:solidFill>
              </a:rPr>
              <a:pPr>
                <a:defRPr/>
              </a:pPr>
              <a:t>97</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709529"/>
            <a:ext cx="8534400" cy="3551583"/>
          </a:xfrm>
          <a:prstGeom prst="rect">
            <a:avLst/>
          </a:prstGeom>
        </p:spPr>
        <p:txBody>
          <a:bodyPr>
            <a:normAutofit fontScale="92500" lnSpcReduction="20000"/>
          </a:bodyPr>
          <a:lstStyle/>
          <a:p>
            <a:pPr>
              <a:buFont typeface="Wingdings" pitchFamily="2" charset="2"/>
              <a:buNone/>
              <a:defRPr/>
            </a:pPr>
            <a:r>
              <a:rPr lang="zh-TW" altLang="en-US" dirty="0" smtClean="0">
                <a:solidFill>
                  <a:schemeClr val="tx1"/>
                </a:solidFill>
                <a:latin typeface="標楷體" pitchFamily="65" charset="-120"/>
                <a:ea typeface="標楷體" pitchFamily="65" charset="-120"/>
              </a:rPr>
              <a:t> </a:t>
            </a:r>
            <a:r>
              <a:rPr lang="zh-TW" altLang="en-US" sz="2800" dirty="0" smtClean="0">
                <a:solidFill>
                  <a:schemeClr val="tx1"/>
                </a:solidFill>
                <a:latin typeface="標楷體" pitchFamily="65" charset="-120"/>
                <a:ea typeface="標楷體" pitchFamily="65" charset="-120"/>
              </a:rPr>
              <a:t>在二十屆台灣物件導向</a:t>
            </a:r>
            <a:r>
              <a:rPr lang="en-US" altLang="zh-TW" sz="2800" dirty="0" smtClean="0">
                <a:solidFill>
                  <a:schemeClr val="tx1"/>
                </a:solidFill>
                <a:latin typeface="標楷體" pitchFamily="65" charset="-120"/>
                <a:ea typeface="標楷體" pitchFamily="65" charset="-120"/>
              </a:rPr>
              <a:t>(O-O)</a:t>
            </a:r>
            <a:r>
              <a:rPr lang="zh-TW" altLang="en-US" sz="2800" dirty="0" smtClean="0">
                <a:solidFill>
                  <a:schemeClr val="tx1"/>
                </a:solidFill>
                <a:latin typeface="標楷體" pitchFamily="65" charset="-120"/>
                <a:ea typeface="標楷體" pitchFamily="65" charset="-120"/>
              </a:rPr>
              <a:t>研討會</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 </a:t>
            </a:r>
            <a:r>
              <a:rPr lang="en-US" altLang="zh-TW" sz="2800" dirty="0" smtClean="0">
                <a:solidFill>
                  <a:schemeClr val="tx1"/>
                </a:solidFill>
                <a:latin typeface="標楷體" pitchFamily="65" charset="-120"/>
                <a:ea typeface="標楷體" pitchFamily="65" charset="-120"/>
              </a:rPr>
              <a:t>panel discussion </a:t>
            </a:r>
            <a:r>
              <a:rPr lang="zh-TW" altLang="en-US" sz="2800" dirty="0" smtClean="0">
                <a:solidFill>
                  <a:schemeClr val="tx1"/>
                </a:solidFill>
                <a:latin typeface="標楷體" pitchFamily="65" charset="-120"/>
                <a:ea typeface="標楷體" pitchFamily="65" charset="-120"/>
              </a:rPr>
              <a:t>中</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有人問軟體重用 </a:t>
            </a:r>
            <a:r>
              <a:rPr lang="en-US" altLang="zh-TW" sz="2800" dirty="0" smtClean="0">
                <a:solidFill>
                  <a:schemeClr val="tx1"/>
                </a:solidFill>
                <a:latin typeface="標楷體" pitchFamily="65" charset="-120"/>
                <a:ea typeface="標楷體" pitchFamily="65" charset="-120"/>
              </a:rPr>
              <a:t>(reuse) </a:t>
            </a:r>
            <a:r>
              <a:rPr lang="zh-TW" altLang="en-US" sz="2800" dirty="0" smtClean="0">
                <a:solidFill>
                  <a:schemeClr val="tx1"/>
                </a:solidFill>
                <a:latin typeface="標楷體" pitchFamily="65" charset="-120"/>
                <a:ea typeface="標楷體" pitchFamily="65" charset="-120"/>
              </a:rPr>
              <a:t>效果如何</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在場有業界人士指出</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縱使同領域軟體</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重用效果也不佳</a:t>
            </a:r>
            <a:endParaRPr lang="en-US" altLang="zh-TW" sz="2800"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sz="2800" b="1" dirty="0" smtClean="0">
              <a:solidFill>
                <a:schemeClr val="tx1"/>
              </a:solidFill>
              <a:latin typeface="微軟正黑體" pitchFamily="34" charset="-120"/>
              <a:ea typeface="微軟正黑體" pitchFamily="34" charset="-120"/>
            </a:endParaRPr>
          </a:p>
          <a:p>
            <a:pPr>
              <a:buFont typeface="Wingdings" pitchFamily="2" charset="2"/>
              <a:buNone/>
              <a:defRPr/>
            </a:pPr>
            <a:r>
              <a:rPr lang="en-US" altLang="zh-TW" sz="2800" b="1" dirty="0" smtClean="0">
                <a:solidFill>
                  <a:schemeClr val="tx1"/>
                </a:solidFill>
                <a:latin typeface="微軟正黑體" pitchFamily="34" charset="-120"/>
                <a:ea typeface="微軟正黑體" pitchFamily="34" charset="-120"/>
              </a:rPr>
              <a:t>   </a:t>
            </a:r>
            <a:r>
              <a:rPr lang="zh-TW" altLang="en-US" sz="2800" b="1" dirty="0" smtClean="0">
                <a:solidFill>
                  <a:schemeClr val="tx1"/>
                </a:solidFill>
                <a:latin typeface="微軟正黑體" pitchFamily="34" charset="-120"/>
                <a:ea typeface="微軟正黑體" pitchFamily="34" charset="-120"/>
              </a:rPr>
              <a:t>陳教授答</a:t>
            </a:r>
            <a:r>
              <a:rPr lang="en-US" altLang="zh-TW" sz="2800" b="1" dirty="0" smtClean="0">
                <a:solidFill>
                  <a:schemeClr val="tx1"/>
                </a:solidFill>
                <a:latin typeface="微軟正黑體" pitchFamily="34" charset="-120"/>
                <a:ea typeface="微軟正黑體" pitchFamily="34" charset="-120"/>
              </a:rPr>
              <a:t>:  O-O </a:t>
            </a:r>
            <a:r>
              <a:rPr lang="zh-TW" altLang="en-US" sz="2800" b="1" dirty="0" smtClean="0">
                <a:solidFill>
                  <a:schemeClr val="tx1"/>
                </a:solidFill>
                <a:latin typeface="微軟正黑體" pitchFamily="34" charset="-120"/>
                <a:ea typeface="微軟正黑體" pitchFamily="34" charset="-120"/>
              </a:rPr>
              <a:t>動作要精準確實 且鎖定同領域 </a:t>
            </a:r>
            <a:r>
              <a:rPr lang="en-US" altLang="zh-TW" sz="2800" b="1" dirty="0" smtClean="0">
                <a:solidFill>
                  <a:schemeClr val="tx1"/>
                </a:solidFill>
                <a:latin typeface="微軟正黑體" pitchFamily="34" charset="-120"/>
                <a:ea typeface="微軟正黑體" pitchFamily="34" charset="-120"/>
              </a:rPr>
              <a:t>,</a:t>
            </a:r>
            <a:r>
              <a:rPr lang="zh-TW" altLang="en-US" sz="2800" dirty="0" smtClean="0">
                <a:solidFill>
                  <a:schemeClr val="tx1"/>
                </a:solidFill>
                <a:latin typeface="標楷體" pitchFamily="65" charset="-120"/>
                <a:ea typeface="標楷體" pitchFamily="65" charset="-120"/>
              </a:rPr>
              <a:t>則重用效果數年逐漸浮現</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若推動</a:t>
            </a:r>
            <a:r>
              <a:rPr lang="en-US" altLang="zh-TW" sz="2800" dirty="0" smtClean="0">
                <a:solidFill>
                  <a:schemeClr val="tx1"/>
                </a:solidFill>
                <a:latin typeface="標楷體" pitchFamily="65" charset="-120"/>
                <a:ea typeface="標楷體" pitchFamily="65" charset="-120"/>
              </a:rPr>
              <a:t>O-O</a:t>
            </a:r>
            <a:r>
              <a:rPr lang="zh-TW" altLang="en-US" sz="2800" dirty="0" smtClean="0">
                <a:solidFill>
                  <a:schemeClr val="tx1"/>
                </a:solidFill>
                <a:latin typeface="標楷體" pitchFamily="65" charset="-120"/>
                <a:ea typeface="標楷體" pitchFamily="65" charset="-120"/>
              </a:rPr>
              <a:t>二十年而無重用效果</a:t>
            </a:r>
            <a:r>
              <a:rPr lang="en-US" altLang="zh-TW" sz="2800" dirty="0" smtClean="0">
                <a:solidFill>
                  <a:schemeClr val="tx1"/>
                </a:solidFill>
                <a:latin typeface="標楷體" pitchFamily="65" charset="-120"/>
                <a:ea typeface="標楷體" pitchFamily="65" charset="-120"/>
              </a:rPr>
              <a:t>,</a:t>
            </a:r>
            <a:r>
              <a:rPr lang="zh-TW" altLang="en-US" sz="2800" dirty="0" smtClean="0">
                <a:solidFill>
                  <a:schemeClr val="tx1"/>
                </a:solidFill>
                <a:latin typeface="標楷體" pitchFamily="65" charset="-120"/>
                <a:ea typeface="標楷體" pitchFamily="65" charset="-120"/>
              </a:rPr>
              <a:t>則是</a:t>
            </a:r>
            <a:r>
              <a:rPr lang="zh-TW" altLang="en-US" sz="2800" b="1" dirty="0" smtClean="0">
                <a:solidFill>
                  <a:schemeClr val="tx1"/>
                </a:solidFill>
                <a:latin typeface="微軟正黑體" pitchFamily="34" charset="-120"/>
                <a:ea typeface="微軟正黑體" pitchFamily="34" charset="-120"/>
              </a:rPr>
              <a:t>設計不確實 </a:t>
            </a:r>
            <a:r>
              <a:rPr lang="en-US" altLang="zh-TW" sz="2800" b="1" dirty="0" smtClean="0">
                <a:solidFill>
                  <a:schemeClr val="tx1"/>
                </a:solidFill>
                <a:latin typeface="微軟正黑體" pitchFamily="34" charset="-120"/>
                <a:ea typeface="微軟正黑體" pitchFamily="34" charset="-120"/>
              </a:rPr>
              <a:t>method</a:t>
            </a:r>
            <a:r>
              <a:rPr lang="zh-TW" altLang="en-US" sz="2800" b="1" dirty="0" smtClean="0">
                <a:solidFill>
                  <a:schemeClr val="tx1"/>
                </a:solidFill>
                <a:latin typeface="微軟正黑體" pitchFamily="34" charset="-120"/>
                <a:ea typeface="微軟正黑體" pitchFamily="34" charset="-120"/>
              </a:rPr>
              <a:t>切不夠細 </a:t>
            </a:r>
            <a:endParaRPr lang="en-US" altLang="zh-TW" sz="2800" b="1" dirty="0" smtClean="0">
              <a:solidFill>
                <a:schemeClr val="tx1"/>
              </a:solidFill>
              <a:latin typeface="微軟正黑體" pitchFamily="34" charset="-120"/>
              <a:ea typeface="微軟正黑體" pitchFamily="34" charset="-120"/>
            </a:endParaRPr>
          </a:p>
          <a:p>
            <a:pPr>
              <a:buFont typeface="Wingdings" pitchFamily="2" charset="2"/>
              <a:buNone/>
              <a:defRPr/>
            </a:pPr>
            <a:r>
              <a:rPr lang="en-US" altLang="zh-TW" sz="2800" b="1" dirty="0" smtClean="0">
                <a:solidFill>
                  <a:schemeClr val="tx1"/>
                </a:solidFill>
                <a:latin typeface="微軟正黑體" pitchFamily="34" charset="-120"/>
                <a:ea typeface="微軟正黑體" pitchFamily="34" charset="-120"/>
              </a:rPr>
              <a:t>   </a:t>
            </a:r>
            <a:r>
              <a:rPr lang="zh-TW" altLang="en-US" sz="2800" b="1" dirty="0" smtClean="0">
                <a:solidFill>
                  <a:schemeClr val="tx1"/>
                </a:solidFill>
                <a:latin typeface="微軟正黑體" pitchFamily="34" charset="-120"/>
                <a:ea typeface="微軟正黑體" pitchFamily="34" charset="-120"/>
              </a:rPr>
              <a:t> </a:t>
            </a:r>
            <a:r>
              <a:rPr lang="en-US" altLang="zh-TW" sz="2800" b="1" dirty="0" smtClean="0">
                <a:solidFill>
                  <a:schemeClr val="tx1"/>
                </a:solidFill>
                <a:latin typeface="微軟正黑體" pitchFamily="34" charset="-120"/>
                <a:ea typeface="微軟正黑體" pitchFamily="34" charset="-120"/>
              </a:rPr>
              <a:t>O-O</a:t>
            </a:r>
            <a:r>
              <a:rPr lang="zh-TW" altLang="en-US" sz="2800" b="1" dirty="0" smtClean="0">
                <a:solidFill>
                  <a:schemeClr val="tx1"/>
                </a:solidFill>
                <a:latin typeface="微軟正黑體" pitchFamily="34" charset="-120"/>
                <a:ea typeface="微軟正黑體" pitchFamily="34" charset="-120"/>
              </a:rPr>
              <a:t>落實與內化了多少</a:t>
            </a:r>
            <a:r>
              <a:rPr lang="en-US" altLang="zh-TW" sz="2800" b="1" dirty="0" smtClean="0">
                <a:solidFill>
                  <a:schemeClr val="tx1"/>
                </a:solidFill>
                <a:latin typeface="微軟正黑體" pitchFamily="34" charset="-120"/>
                <a:ea typeface="微軟正黑體" pitchFamily="34" charset="-120"/>
              </a:rPr>
              <a:t>?</a:t>
            </a:r>
            <a:r>
              <a:rPr lang="zh-TW" altLang="en-US" sz="2800" b="1" dirty="0" smtClean="0">
                <a:solidFill>
                  <a:schemeClr val="tx1"/>
                </a:solidFill>
                <a:latin typeface="微軟正黑體" pitchFamily="34" charset="-120"/>
                <a:ea typeface="微軟正黑體" pitchFamily="34" charset="-120"/>
              </a:rPr>
              <a:t>答案很負面</a:t>
            </a:r>
            <a:r>
              <a:rPr lang="en-US" altLang="zh-TW" sz="2800" b="1" dirty="0" smtClean="0">
                <a:solidFill>
                  <a:schemeClr val="tx1"/>
                </a:solidFill>
                <a:latin typeface="微軟正黑體" pitchFamily="34" charset="-120"/>
                <a:ea typeface="微軟正黑體" pitchFamily="34" charset="-120"/>
              </a:rPr>
              <a:t>!</a:t>
            </a:r>
          </a:p>
          <a:p>
            <a:pPr>
              <a:buFont typeface="Wingdings" pitchFamily="2" charset="2"/>
              <a:buNone/>
              <a:defRPr/>
            </a:pPr>
            <a:r>
              <a:rPr lang="en-US" altLang="zh-TW" b="1" dirty="0" smtClean="0">
                <a:solidFill>
                  <a:schemeClr val="tx1"/>
                </a:solidFill>
                <a:latin typeface="微軟正黑體" pitchFamily="34" charset="-120"/>
                <a:ea typeface="微軟正黑體" pitchFamily="34" charset="-120"/>
              </a:rPr>
              <a:t>* </a:t>
            </a:r>
            <a:r>
              <a:rPr lang="en-US" altLang="zh-TW" sz="2000" dirty="0" smtClean="0">
                <a:solidFill>
                  <a:schemeClr val="tx1"/>
                </a:solidFill>
                <a:latin typeface="微軟正黑體" pitchFamily="34" charset="-120"/>
                <a:ea typeface="微軟正黑體" pitchFamily="34" charset="-120"/>
              </a:rPr>
              <a:t>20</a:t>
            </a:r>
            <a:r>
              <a:rPr lang="en-US" altLang="zh-TW" sz="2000" baseline="30000" dirty="0" smtClean="0">
                <a:solidFill>
                  <a:schemeClr val="tx1"/>
                </a:solidFill>
                <a:latin typeface="微軟正黑體" pitchFamily="34" charset="-120"/>
                <a:ea typeface="微軟正黑體" pitchFamily="34" charset="-120"/>
              </a:rPr>
              <a:t>th</a:t>
            </a:r>
            <a:r>
              <a:rPr lang="en-US" altLang="zh-TW" sz="2000" dirty="0" smtClean="0">
                <a:solidFill>
                  <a:schemeClr val="tx1"/>
                </a:solidFill>
                <a:latin typeface="微軟正黑體" pitchFamily="34" charset="-120"/>
                <a:ea typeface="微軟正黑體" pitchFamily="34" charset="-120"/>
              </a:rPr>
              <a:t> Object-Oriented  Technology and Application (OOTA), Tai-Chung, Taiwan, Nov.  2009.</a:t>
            </a:r>
            <a:endParaRPr lang="en-US" altLang="zh-TW" b="1" dirty="0" smtClean="0">
              <a:solidFill>
                <a:schemeClr val="tx1"/>
              </a:solidFill>
              <a:latin typeface="微軟正黑體" pitchFamily="34" charset="-120"/>
              <a:ea typeface="微軟正黑體" pitchFamily="34" charset="-120"/>
            </a:endParaRPr>
          </a:p>
          <a:p>
            <a:pPr>
              <a:buFont typeface="Wingdings" pitchFamily="2" charset="2"/>
              <a:buNone/>
              <a:defRPr/>
            </a:pP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33313133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80D0CBD4-A91E-47E0-A49F-F46FB392E217}" type="slidenum">
              <a:rPr lang="zh-TW" altLang="en-US" smtClean="0">
                <a:solidFill>
                  <a:schemeClr val="tx1"/>
                </a:solidFill>
              </a:rPr>
              <a:pPr>
                <a:defRPr/>
              </a:pPr>
              <a:t>98</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921564"/>
            <a:ext cx="8534400" cy="3631097"/>
          </a:xfrm>
          <a:prstGeom prst="rect">
            <a:avLst/>
          </a:prstGeom>
        </p:spPr>
        <p:txBody>
          <a:bodyPr>
            <a:normAutofit/>
          </a:bodyPr>
          <a:lstStyle/>
          <a:p>
            <a:pPr>
              <a:buFont typeface="Wingdings" pitchFamily="2" charset="2"/>
              <a:buNone/>
              <a:defRPr/>
            </a:pPr>
            <a:r>
              <a:rPr lang="zh-TW" altLang="en-US" dirty="0" smtClean="0">
                <a:solidFill>
                  <a:schemeClr val="tx1"/>
                </a:solidFill>
              </a:rPr>
              <a:t>   </a:t>
            </a:r>
            <a:r>
              <a:rPr lang="zh-TW" altLang="en-US" dirty="0" smtClean="0">
                <a:solidFill>
                  <a:schemeClr val="tx1"/>
                </a:solidFill>
                <a:latin typeface="標楷體" pitchFamily="65" charset="-120"/>
                <a:ea typeface="標楷體" pitchFamily="65" charset="-120"/>
              </a:rPr>
              <a:t>承上述</a:t>
            </a: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若某軟體公司長期鎖定某領域</a:t>
            </a:r>
            <a:r>
              <a:rPr lang="en-US" altLang="zh-TW" dirty="0" smtClean="0">
                <a:solidFill>
                  <a:schemeClr val="tx1"/>
                </a:solidFill>
                <a:latin typeface="標楷體" pitchFamily="65" charset="-120"/>
                <a:ea typeface="標楷體" pitchFamily="65" charset="-120"/>
              </a:rPr>
              <a:t>,</a:t>
            </a:r>
          </a:p>
          <a:p>
            <a:pPr>
              <a:buFont typeface="Wingdings" pitchFamily="2" charset="2"/>
              <a:buNone/>
              <a:defRPr/>
            </a:pPr>
            <a:r>
              <a:rPr lang="en-US" altLang="zh-TW" dirty="0" smtClean="0">
                <a:solidFill>
                  <a:schemeClr val="tx1"/>
                </a:solidFill>
                <a:latin typeface="標楷體" pitchFamily="65" charset="-120"/>
                <a:ea typeface="標楷體" pitchFamily="65" charset="-120"/>
              </a:rPr>
              <a:t>  </a:t>
            </a:r>
            <a:r>
              <a:rPr lang="zh-TW" altLang="en-US" dirty="0" smtClean="0">
                <a:solidFill>
                  <a:schemeClr val="tx1"/>
                </a:solidFill>
                <a:latin typeface="標楷體" pitchFamily="65" charset="-120"/>
                <a:ea typeface="標楷體" pitchFamily="65" charset="-120"/>
              </a:rPr>
              <a:t>而且</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真的</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做 </a:t>
            </a:r>
            <a:r>
              <a:rPr lang="en-US" altLang="zh-TW" dirty="0" smtClean="0">
                <a:solidFill>
                  <a:schemeClr val="tx1"/>
                </a:solidFill>
                <a:latin typeface="標楷體" pitchFamily="65" charset="-120"/>
                <a:ea typeface="標楷體" pitchFamily="65" charset="-120"/>
              </a:rPr>
              <a:t>O-O,</a:t>
            </a:r>
            <a:r>
              <a:rPr lang="zh-TW" altLang="en-US" dirty="0" smtClean="0">
                <a:solidFill>
                  <a:schemeClr val="tx1"/>
                </a:solidFill>
                <a:latin typeface="標楷體" pitchFamily="65" charset="-120"/>
                <a:ea typeface="標楷體" pitchFamily="65" charset="-120"/>
              </a:rPr>
              <a:t>則公司長期諸多專案累積的 </a:t>
            </a:r>
            <a:r>
              <a:rPr lang="en-US" altLang="zh-TW" dirty="0" smtClean="0">
                <a:solidFill>
                  <a:schemeClr val="tx1"/>
                </a:solidFill>
                <a:latin typeface="標楷體" pitchFamily="65" charset="-120"/>
                <a:ea typeface="標楷體" pitchFamily="65" charset="-120"/>
              </a:rPr>
              <a:t>scenarios </a:t>
            </a:r>
            <a:r>
              <a:rPr lang="zh-TW" altLang="en-US" dirty="0" smtClean="0">
                <a:solidFill>
                  <a:schemeClr val="tx1"/>
                </a:solidFill>
                <a:latin typeface="標楷體" pitchFamily="65" charset="-120"/>
                <a:ea typeface="標楷體" pitchFamily="65" charset="-120"/>
              </a:rPr>
              <a:t>必有重覆之處</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而由這些 </a:t>
            </a:r>
            <a:r>
              <a:rPr lang="en-US" altLang="zh-TW" dirty="0" smtClean="0">
                <a:solidFill>
                  <a:schemeClr val="tx1"/>
                </a:solidFill>
                <a:latin typeface="標楷體" pitchFamily="65" charset="-120"/>
                <a:ea typeface="標楷體" pitchFamily="65" charset="-120"/>
              </a:rPr>
              <a:t>scenarios </a:t>
            </a:r>
            <a:r>
              <a:rPr lang="zh-TW" altLang="en-US" dirty="0" smtClean="0">
                <a:solidFill>
                  <a:schemeClr val="tx1"/>
                </a:solidFill>
                <a:latin typeface="標楷體" pitchFamily="65" charset="-120"/>
                <a:ea typeface="標楷體" pitchFamily="65" charset="-120"/>
              </a:rPr>
              <a:t>開發所得的</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相關的 </a:t>
            </a:r>
            <a:r>
              <a:rPr lang="en-US" altLang="zh-TW" dirty="0" smtClean="0">
                <a:solidFill>
                  <a:schemeClr val="tx1"/>
                </a:solidFill>
                <a:latin typeface="標楷體" pitchFamily="65" charset="-120"/>
                <a:ea typeface="標楷體" pitchFamily="65" charset="-120"/>
              </a:rPr>
              <a:t>classes (</a:t>
            </a:r>
            <a:r>
              <a:rPr lang="zh-TW" altLang="en-US" dirty="0" smtClean="0">
                <a:solidFill>
                  <a:schemeClr val="tx1"/>
                </a:solidFill>
                <a:latin typeface="標楷體" pitchFamily="65" charset="-120"/>
                <a:ea typeface="標楷體" pitchFamily="65" charset="-120"/>
              </a:rPr>
              <a:t>含 </a:t>
            </a:r>
            <a:r>
              <a:rPr lang="en-US" altLang="zh-TW" dirty="0" smtClean="0">
                <a:solidFill>
                  <a:schemeClr val="tx1"/>
                </a:solidFill>
                <a:latin typeface="標楷體" pitchFamily="65" charset="-120"/>
                <a:ea typeface="標楷體" pitchFamily="65" charset="-120"/>
              </a:rPr>
              <a:t>methods)</a:t>
            </a:r>
            <a:r>
              <a:rPr lang="zh-TW" altLang="en-US" dirty="0" smtClean="0">
                <a:solidFill>
                  <a:schemeClr val="tx1"/>
                </a:solidFill>
                <a:latin typeface="標楷體" pitchFamily="65" charset="-120"/>
                <a:ea typeface="標楷體" pitchFamily="65" charset="-120"/>
              </a:rPr>
              <a:t>即為</a:t>
            </a:r>
            <a:endParaRPr lang="en-US" altLang="zh-TW" dirty="0" smtClean="0">
              <a:solidFill>
                <a:schemeClr val="tx1"/>
              </a:solidFill>
              <a:latin typeface="標楷體" pitchFamily="65" charset="-120"/>
              <a:ea typeface="標楷體" pitchFamily="65" charset="-120"/>
            </a:endParaRPr>
          </a:p>
          <a:p>
            <a:pPr>
              <a:buFont typeface="Wingdings" pitchFamily="2" charset="2"/>
              <a:buNone/>
              <a:defRPr/>
            </a:pPr>
            <a:r>
              <a:rPr lang="zh-TW" altLang="en-US" dirty="0" smtClean="0">
                <a:solidFill>
                  <a:schemeClr val="tx1"/>
                </a:solidFill>
                <a:latin typeface="標楷體" pitchFamily="65" charset="-120"/>
                <a:ea typeface="標楷體" pitchFamily="65" charset="-120"/>
              </a:rPr>
              <a:t>  公司可重用 </a:t>
            </a:r>
            <a:r>
              <a:rPr lang="en-US" altLang="zh-TW" dirty="0" smtClean="0">
                <a:solidFill>
                  <a:schemeClr val="tx1"/>
                </a:solidFill>
                <a:latin typeface="標楷體" pitchFamily="65" charset="-120"/>
                <a:ea typeface="標楷體" pitchFamily="65" charset="-120"/>
              </a:rPr>
              <a:t>(reusable) </a:t>
            </a:r>
            <a:r>
              <a:rPr lang="zh-TW" altLang="en-US" dirty="0" smtClean="0">
                <a:solidFill>
                  <a:schemeClr val="tx1"/>
                </a:solidFill>
                <a:latin typeface="標楷體" pitchFamily="65" charset="-120"/>
                <a:ea typeface="標楷體" pitchFamily="65" charset="-120"/>
              </a:rPr>
              <a:t>的 </a:t>
            </a:r>
            <a:r>
              <a:rPr lang="en-US" altLang="zh-TW" dirty="0" smtClean="0">
                <a:solidFill>
                  <a:schemeClr val="tx1"/>
                </a:solidFill>
                <a:latin typeface="標楷體" pitchFamily="65" charset="-120"/>
                <a:ea typeface="標楷體" pitchFamily="65" charset="-120"/>
              </a:rPr>
              <a:t>classes </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106437894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pPr>
              <a:defRPr/>
            </a:pPr>
            <a:fld id="{6BDA5BC1-5E64-4A07-B027-0B22AC0CC144}" type="slidenum">
              <a:rPr lang="zh-TW" altLang="en-US" smtClean="0">
                <a:solidFill>
                  <a:schemeClr val="tx1"/>
                </a:solidFill>
              </a:rPr>
              <a:pPr>
                <a:defRPr/>
              </a:pPr>
              <a:t>99</a:t>
            </a:fld>
            <a:endParaRPr lang="en-US" altLang="zh-TW">
              <a:solidFill>
                <a:schemeClr val="tx1"/>
              </a:solidFill>
            </a:endParaRPr>
          </a:p>
        </p:txBody>
      </p:sp>
      <p:sp>
        <p:nvSpPr>
          <p:cNvPr id="2" name="標題 1"/>
          <p:cNvSpPr>
            <a:spLocks noGrp="1"/>
          </p:cNvSpPr>
          <p:nvPr>
            <p:ph type="title"/>
          </p:nvPr>
        </p:nvSpPr>
        <p:spPr/>
        <p:txBody>
          <a:bodyPr/>
          <a:lstStyle/>
          <a:p>
            <a:pPr>
              <a:defRPr/>
            </a:pPr>
            <a:r>
              <a:rPr lang="zh-TW" altLang="en-US" dirty="0" smtClean="0">
                <a:solidFill>
                  <a:schemeClr val="tx1"/>
                </a:solidFill>
                <a:ea typeface="標楷體" pitchFamily="65" charset="-120"/>
              </a:rPr>
              <a:t>解答一 </a:t>
            </a:r>
            <a:r>
              <a:rPr lang="en-US" altLang="zh-TW" dirty="0" smtClean="0">
                <a:solidFill>
                  <a:schemeClr val="tx1"/>
                </a:solidFill>
                <a:ea typeface="標楷體" pitchFamily="65" charset="-120"/>
              </a:rPr>
              <a:t>(Cont.)</a:t>
            </a:r>
            <a:endParaRPr lang="zh-TW" altLang="en-US" dirty="0">
              <a:solidFill>
                <a:schemeClr val="tx1"/>
              </a:solidFill>
            </a:endParaRPr>
          </a:p>
        </p:txBody>
      </p:sp>
      <p:sp>
        <p:nvSpPr>
          <p:cNvPr id="3" name="內容版面配置區 2"/>
          <p:cNvSpPr>
            <a:spLocks noGrp="1"/>
          </p:cNvSpPr>
          <p:nvPr>
            <p:ph sz="quarter" idx="4294967295"/>
          </p:nvPr>
        </p:nvSpPr>
        <p:spPr>
          <a:xfrm>
            <a:off x="1524000" y="1669773"/>
            <a:ext cx="8534400" cy="3591339"/>
          </a:xfrm>
          <a:prstGeom prst="rect">
            <a:avLst/>
          </a:prstGeom>
        </p:spPr>
        <p:txBody>
          <a:bodyPr/>
          <a:lstStyle/>
          <a:p>
            <a:pPr>
              <a:defRPr/>
            </a:pPr>
            <a:r>
              <a:rPr lang="zh-TW" altLang="en-US" dirty="0" smtClean="0">
                <a:solidFill>
                  <a:schemeClr val="tx1"/>
                </a:solidFill>
                <a:latin typeface="標楷體" pitchFamily="65" charset="-120"/>
                <a:ea typeface="標楷體" pitchFamily="65" charset="-120"/>
              </a:rPr>
              <a:t>進入雲端運算</a:t>
            </a:r>
            <a:r>
              <a:rPr lang="en-US" altLang="zh-TW" dirty="0" smtClean="0">
                <a:solidFill>
                  <a:schemeClr val="tx1"/>
                </a:solidFill>
                <a:latin typeface="標楷體" pitchFamily="65" charset="-120"/>
                <a:ea typeface="標楷體" pitchFamily="65" charset="-120"/>
              </a:rPr>
              <a:t>(cloud computing)</a:t>
            </a:r>
            <a:r>
              <a:rPr lang="zh-TW" altLang="en-US" dirty="0" smtClean="0">
                <a:solidFill>
                  <a:schemeClr val="tx1"/>
                </a:solidFill>
                <a:latin typeface="標楷體" pitchFamily="65" charset="-120"/>
                <a:ea typeface="標楷體" pitchFamily="65" charset="-120"/>
              </a:rPr>
              <a:t>時代後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資料儲存</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程式執行</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都從本機移到遠方的一片雲</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本機退化成 </a:t>
            </a:r>
            <a:r>
              <a:rPr lang="en-US" altLang="zh-TW" dirty="0" smtClean="0">
                <a:solidFill>
                  <a:schemeClr val="tx1"/>
                </a:solidFill>
                <a:latin typeface="標楷體" pitchFamily="65" charset="-120"/>
                <a:ea typeface="標楷體" pitchFamily="65" charset="-120"/>
              </a:rPr>
              <a:t>user interface device,</a:t>
            </a:r>
            <a:r>
              <a:rPr lang="zh-TW" altLang="en-US" dirty="0" smtClean="0">
                <a:solidFill>
                  <a:schemeClr val="tx1"/>
                </a:solidFill>
                <a:latin typeface="標楷體" pitchFamily="65" charset="-120"/>
                <a:ea typeface="標楷體" pitchFamily="65" charset="-120"/>
              </a:rPr>
              <a:t>手機即可勝任</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不再需要功能強大的個人電腦 </a:t>
            </a:r>
            <a:r>
              <a:rPr lang="en-US" altLang="zh-TW" dirty="0" smtClean="0">
                <a:solidFill>
                  <a:schemeClr val="tx1"/>
                </a:solidFill>
                <a:latin typeface="標楷體" pitchFamily="65" charset="-120"/>
                <a:ea typeface="標楷體" pitchFamily="65" charset="-120"/>
              </a:rPr>
              <a:t>(personal computer, PC)</a:t>
            </a:r>
          </a:p>
          <a:p>
            <a:pPr>
              <a:buNone/>
              <a:defRPr/>
            </a:pPr>
            <a:endParaRPr lang="en-US" altLang="zh-TW" dirty="0" smtClean="0">
              <a:solidFill>
                <a:schemeClr val="tx1"/>
              </a:solidFill>
              <a:latin typeface="標楷體" pitchFamily="65" charset="-120"/>
              <a:ea typeface="標楷體" pitchFamily="65" charset="-120"/>
            </a:endParaRPr>
          </a:p>
          <a:p>
            <a:pPr>
              <a:defRPr/>
            </a:pPr>
            <a:r>
              <a:rPr lang="zh-TW" altLang="en-US" dirty="0" smtClean="0">
                <a:solidFill>
                  <a:schemeClr val="tx1"/>
                </a:solidFill>
                <a:latin typeface="標楷體" pitchFamily="65" charset="-120"/>
                <a:ea typeface="標楷體" pitchFamily="65" charset="-120"/>
              </a:rPr>
              <a:t>反之</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需要雲裡的大數據 </a:t>
            </a:r>
            <a:r>
              <a:rPr lang="en-US" altLang="zh-TW" dirty="0" smtClean="0">
                <a:solidFill>
                  <a:schemeClr val="tx1"/>
                </a:solidFill>
                <a:latin typeface="標楷體" pitchFamily="65" charset="-120"/>
                <a:ea typeface="標楷體" pitchFamily="65" charset="-120"/>
              </a:rPr>
              <a:t>(big data) </a:t>
            </a:r>
            <a:r>
              <a:rPr lang="zh-TW" altLang="en-US" dirty="0" smtClean="0">
                <a:solidFill>
                  <a:schemeClr val="tx1"/>
                </a:solidFill>
                <a:latin typeface="標楷體" pitchFamily="65" charset="-120"/>
                <a:ea typeface="標楷體" pitchFamily="65" charset="-120"/>
              </a:rPr>
              <a:t>及網路軟體技術</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這剛好暴露台灣資工系軟體教學缺失</a:t>
            </a:r>
            <a:r>
              <a:rPr lang="en-US" altLang="zh-TW" dirty="0" smtClean="0">
                <a:solidFill>
                  <a:schemeClr val="tx1"/>
                </a:solidFill>
                <a:latin typeface="標楷體" pitchFamily="65" charset="-120"/>
                <a:ea typeface="標楷體" pitchFamily="65" charset="-120"/>
              </a:rPr>
              <a:t>,</a:t>
            </a:r>
            <a:r>
              <a:rPr lang="zh-TW" altLang="en-US" dirty="0" smtClean="0">
                <a:solidFill>
                  <a:schemeClr val="tx1"/>
                </a:solidFill>
                <a:latin typeface="標楷體" pitchFamily="65" charset="-120"/>
                <a:ea typeface="標楷體" pitchFamily="65" charset="-120"/>
              </a:rPr>
              <a:t>下面舉兩個教學例子說明之</a:t>
            </a:r>
            <a:endParaRPr lang="zh-TW" altLang="en-US" dirty="0">
              <a:solidFill>
                <a:schemeClr val="tx1"/>
              </a:solidFill>
              <a:latin typeface="標楷體" pitchFamily="65" charset="-120"/>
              <a:ea typeface="標楷體" pitchFamily="65" charset="-120"/>
            </a:endParaRPr>
          </a:p>
        </p:txBody>
      </p:sp>
    </p:spTree>
    <p:extLst>
      <p:ext uri="{BB962C8B-B14F-4D97-AF65-F5344CB8AC3E}">
        <p14:creationId xmlns:p14="http://schemas.microsoft.com/office/powerpoint/2010/main" val="28897758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S103460566">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spDef>
      <a:spPr>
        <a:ln>
          <a:noFill/>
        </a:ln>
      </a:spPr>
      <a:bodyPr rtlCol="0" anchor="ctr"/>
      <a:lstStyle>
        <a:defPPr algn="ctr">
          <a:defRPr dirty="0"/>
        </a:defPPr>
      </a:lstStyle>
      <a:style>
        <a:lnRef idx="3">
          <a:schemeClr val="lt1"/>
        </a:lnRef>
        <a:fillRef idx="1">
          <a:schemeClr val="accent1"/>
        </a:fillRef>
        <a:effectRef idx="1">
          <a:schemeClr val="accent1"/>
        </a:effectRef>
        <a:fontRef idx="minor">
          <a:schemeClr val="lt1"/>
        </a:fontRef>
      </a:style>
    </a:spDef>
    <a:lnDef>
      <a:spPr>
        <a:ln>
          <a:solidFill>
            <a:schemeClr val="tx2"/>
          </a:solidFill>
        </a:ln>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 xmlns:thm15="http://schemas.microsoft.com/office/thememl/2012/main" name="Seashore design template" id="{669BADFC-EA6E-476D-A81D-A11567EEB4E2}" vid="{6E8F81BE-4270-402D-9E59-1E13524724B5}"/>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F79E876-5ED1-42E3-8531-CAE149AFEA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TS103460566</Template>
  <TotalTime>0</TotalTime>
  <Words>46098</Words>
  <Application>Microsoft Office PowerPoint</Application>
  <PresentationFormat>自訂</PresentationFormat>
  <Paragraphs>5297</Paragraphs>
  <Slides>539</Slides>
  <Notes>175</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539</vt:i4>
      </vt:variant>
    </vt:vector>
  </HeadingPairs>
  <TitlesOfParts>
    <vt:vector size="542" baseType="lpstr">
      <vt:lpstr>TS103460566</vt:lpstr>
      <vt:lpstr>點陣圖影像</vt:lpstr>
      <vt:lpstr>Document</vt:lpstr>
      <vt:lpstr>Co </vt:lpstr>
      <vt:lpstr>課程緣由</vt:lpstr>
      <vt:lpstr>驚濤駭浪！台灣軟體業的險境</vt:lpstr>
      <vt:lpstr>PowerPoint 簡報</vt:lpstr>
      <vt:lpstr>敏捷方法苗圃 </vt:lpstr>
      <vt:lpstr>使用課本</vt:lpstr>
      <vt:lpstr>評分標準</vt:lpstr>
      <vt:lpstr>Report format 報告格式</vt:lpstr>
      <vt:lpstr>Grade System Project 成績系統專案</vt:lpstr>
      <vt:lpstr>Team Building 建立團隊</vt:lpstr>
      <vt:lpstr>助教協助 </vt:lpstr>
      <vt:lpstr>主要教材 (共539頁)</vt:lpstr>
      <vt:lpstr>PowerPoint 簡報</vt:lpstr>
      <vt:lpstr>資訊 與 軟體</vt:lpstr>
      <vt:lpstr>軟體行銷 vs. 軟體工程</vt:lpstr>
      <vt:lpstr>創新 軟體工程  方法</vt:lpstr>
      <vt:lpstr>軟體業 文化最重要</vt:lpstr>
      <vt:lpstr>軟體業 文化最重要 (Cont.)</vt:lpstr>
      <vt:lpstr>軟體業 文化最重要 (Cont.)</vt:lpstr>
      <vt:lpstr>軟體業 文化最重要 (Cont.)</vt:lpstr>
      <vt:lpstr>軟體業 文化最重要 (Cont.)</vt:lpstr>
      <vt:lpstr>奠定新的軟體業文化</vt:lpstr>
      <vt:lpstr>奠定新的軟體業文化</vt:lpstr>
      <vt:lpstr>奠定新的軟體業文化 (Cont.)</vt:lpstr>
      <vt:lpstr>文化是產業基礎 但不是產業*</vt:lpstr>
      <vt:lpstr>軟工是軟體業基礎 但不是產業</vt:lpstr>
      <vt:lpstr>Agile 文化</vt:lpstr>
      <vt:lpstr>1) 綿密的團隊溝通</vt:lpstr>
      <vt:lpstr>Communication Channels 溝通管道 A. Cockburn, Agile Software Development, p.95,Addison-Wesley, 2002.</vt:lpstr>
      <vt:lpstr>Communication Channels  溝通管道(Cont.)</vt:lpstr>
      <vt:lpstr>人際溝通的感覺豐富度(感度) </vt:lpstr>
      <vt:lpstr>PowerPoint 簡報</vt:lpstr>
      <vt:lpstr>Document Communication</vt:lpstr>
      <vt:lpstr>Document Communication (Cont.)</vt:lpstr>
      <vt:lpstr>Face to Face Communication</vt:lpstr>
      <vt:lpstr>何以敏捷方法叫敏捷?</vt:lpstr>
      <vt:lpstr>PowerPoint 簡報</vt:lpstr>
      <vt:lpstr>溝通目的</vt:lpstr>
      <vt:lpstr>溝通的三個例子</vt:lpstr>
      <vt:lpstr>溝通的三個例子 (Cont.)</vt:lpstr>
      <vt:lpstr>溝通的三個例子 (Cont.)</vt:lpstr>
      <vt:lpstr>溝通目的 影響文件</vt:lpstr>
      <vt:lpstr>CMMI and 敏捷方法</vt:lpstr>
      <vt:lpstr>CMMI and 敏捷方法 (Cont.)</vt:lpstr>
      <vt:lpstr>CMMI and 敏捷方法 (Cont.)</vt:lpstr>
      <vt:lpstr>CMMI and 敏捷方法 (Cont.)</vt:lpstr>
      <vt:lpstr>敏捷方法 減少文件</vt:lpstr>
      <vt:lpstr>敏捷方法 減少文件 (Cont.)</vt:lpstr>
      <vt:lpstr>敏捷方法 減少文件 (Cont.)</vt:lpstr>
      <vt:lpstr>Meijer: AGILE should be destroyed</vt:lpstr>
      <vt:lpstr>Method vs. Process</vt:lpstr>
      <vt:lpstr>滲透式溝通  (Osmotic Communication)</vt:lpstr>
      <vt:lpstr>FaceBook 總部辦公室</vt:lpstr>
      <vt:lpstr>美國先進軟體公司 佈置圖</vt:lpstr>
      <vt:lpstr>美國先進軟體公司 佈置圖 (Cont.)</vt:lpstr>
      <vt:lpstr>回顧 台灣軟體公司 現場</vt:lpstr>
      <vt:lpstr>觀察、改善現場</vt:lpstr>
      <vt:lpstr>兩家軟體公司的省思</vt:lpstr>
      <vt:lpstr>兩家軟體公司的省思 (Cont.)</vt:lpstr>
      <vt:lpstr>軟體公司的省思 (Cont.)</vt:lpstr>
      <vt:lpstr>IKEA Office [IKEA 新莊店 2012.1.11]</vt:lpstr>
      <vt:lpstr>PowerPoint 簡報</vt:lpstr>
      <vt:lpstr>PowerPoint 簡報</vt:lpstr>
      <vt:lpstr>PowerPoint 簡報</vt:lpstr>
      <vt:lpstr>Cost Down</vt:lpstr>
      <vt:lpstr>Cost Down (Cont.)</vt:lpstr>
      <vt:lpstr>軟體公司 佈置*</vt:lpstr>
      <vt:lpstr>軟體公司 佈置 (Cont.)</vt:lpstr>
      <vt:lpstr>軟體公司 佈置 (Cont.)</vt:lpstr>
      <vt:lpstr>軟體公司 佈置 (Cont.)</vt:lpstr>
      <vt:lpstr>軟體開發 追求的品質</vt:lpstr>
      <vt:lpstr>軟體開發中 創意性最重要</vt:lpstr>
      <vt:lpstr>創意性 需要紀律</vt:lpstr>
      <vt:lpstr>創意與創新</vt:lpstr>
      <vt:lpstr>軟體開發中 易用性次重要</vt:lpstr>
      <vt:lpstr>易用性 負面的例子</vt:lpstr>
      <vt:lpstr>易用性 改善</vt:lpstr>
      <vt:lpstr>易用性 負面的例子二</vt:lpstr>
      <vt:lpstr>易用性 正面的例子</vt:lpstr>
      <vt:lpstr>軟體公司招募什麼人才?</vt:lpstr>
      <vt:lpstr>軟體公司招募什麼人才?</vt:lpstr>
      <vt:lpstr>軟體公司招募什麼人才?(Cont.)</vt:lpstr>
      <vt:lpstr>軟體公司招募什麼人才?(Cont.)</vt:lpstr>
      <vt:lpstr>軟體公司招募什麼人才?(Cont.)</vt:lpstr>
      <vt:lpstr>軟體公司招募什麼人才?(Cont.)</vt:lpstr>
      <vt:lpstr>軟體公司招募什麼人才?(Cont.)</vt:lpstr>
      <vt:lpstr>開發團隊的公民意識 (群育)</vt:lpstr>
      <vt:lpstr>群育的極致</vt:lpstr>
      <vt:lpstr>兩個弔詭問題</vt:lpstr>
      <vt:lpstr>解答一</vt:lpstr>
      <vt:lpstr>解答一 (Cont.)</vt:lpstr>
      <vt:lpstr>解答一 (Cont.)</vt:lpstr>
      <vt:lpstr>解答一 (Cont.)</vt:lpstr>
      <vt:lpstr>解答一 (Cont.)</vt:lpstr>
      <vt:lpstr>解答一 (Cont.)</vt:lpstr>
      <vt:lpstr>解答一 (Cont.)</vt:lpstr>
      <vt:lpstr>解答一 (Cont.)</vt:lpstr>
      <vt:lpstr>解答一 (Cont.)</vt:lpstr>
      <vt:lpstr>解答一 (Cont.)</vt:lpstr>
      <vt:lpstr>解答一 (Cont.)</vt:lpstr>
      <vt:lpstr>解答一 (Cont.)</vt:lpstr>
      <vt:lpstr>解答一 (Cont.)</vt:lpstr>
      <vt:lpstr>解答一 (Cont.)</vt:lpstr>
      <vt:lpstr>解答一 (Cont.)</vt:lpstr>
      <vt:lpstr>解答一 (Cont.)</vt:lpstr>
      <vt:lpstr>解答一 (Cont.)</vt:lpstr>
      <vt:lpstr>解答一 (Cont.)</vt:lpstr>
      <vt:lpstr>解答二</vt:lpstr>
      <vt:lpstr>解答二 (Cont.)</vt:lpstr>
      <vt:lpstr>解答二 (Cont.)</vt:lpstr>
      <vt:lpstr>     An Example of Extension</vt:lpstr>
      <vt:lpstr>PowerPoint 簡報</vt:lpstr>
      <vt:lpstr>PowerPoint 簡報</vt:lpstr>
      <vt:lpstr>Julia: OOP or not?  No.</vt:lpstr>
      <vt:lpstr>Traditional Programming 傳統軟體開發</vt:lpstr>
      <vt:lpstr>AI Programming 人工智慧軟體開發</vt:lpstr>
      <vt:lpstr>AI產業 發展三階段</vt:lpstr>
      <vt:lpstr>AI產業 過於炒作嗎?</vt:lpstr>
      <vt:lpstr>解答二 (Cont.)</vt:lpstr>
      <vt:lpstr>解答二 (Cont.)</vt:lpstr>
      <vt:lpstr>解答二 (Cont.)</vt:lpstr>
      <vt:lpstr>台灣產業文化的省思</vt:lpstr>
      <vt:lpstr>台灣產業文化的省思</vt:lpstr>
      <vt:lpstr>台灣產業文化的省思 (Cont.)</vt:lpstr>
      <vt:lpstr>台灣產業文化的省思 (Cont.)</vt:lpstr>
      <vt:lpstr>台灣產業文化的省思 (Cont.)</vt:lpstr>
      <vt:lpstr>台灣產業文化的省思 (Cont.)</vt:lpstr>
      <vt:lpstr>台灣產業文化的省思 (Cont.)</vt:lpstr>
      <vt:lpstr>台灣產業文化的省思 (Cont.)</vt:lpstr>
      <vt:lpstr>台灣產業文化的省思 (Cont.)</vt:lpstr>
      <vt:lpstr>台灣產業文化的省思 (Cont.)</vt:lpstr>
      <vt:lpstr>台灣產業文化的省思(Cont.)</vt:lpstr>
      <vt:lpstr>台灣產業文化的省思(Cont.)</vt:lpstr>
      <vt:lpstr>台灣產業文化的省思 (Cont.)</vt:lpstr>
      <vt:lpstr>台灣產業文化的省思(Cont.)</vt:lpstr>
      <vt:lpstr>台灣產業文化的省思(Cont.)</vt:lpstr>
      <vt:lpstr>台灣產業文化的省思(Cont.)</vt:lpstr>
      <vt:lpstr>台灣產業文化的省思(Cont.)</vt:lpstr>
      <vt:lpstr>台灣產業文化的省思(Cont.)</vt:lpstr>
      <vt:lpstr>台灣產業文化的省思(Cont.)</vt:lpstr>
      <vt:lpstr>台灣產業文化的省思(Cont.)</vt:lpstr>
      <vt:lpstr>台灣產業文化的省思(Cont.)</vt:lpstr>
      <vt:lpstr>台灣產業文化的省思(Cont.)</vt:lpstr>
      <vt:lpstr>台灣產業文化的省思(Cont.)</vt:lpstr>
      <vt:lpstr>台灣產業文化的省思(Cont.)</vt:lpstr>
      <vt:lpstr>台灣產業文化的省思(Cont.)</vt:lpstr>
      <vt:lpstr>台灣產業文化的省思(Cont.)</vt:lpstr>
      <vt:lpstr>台灣產業文化的省思(Cont.)</vt:lpstr>
      <vt:lpstr>台灣產業文化的省思(Cont.)</vt:lpstr>
      <vt:lpstr>台灣產業文化的省思(Cont.)</vt:lpstr>
      <vt:lpstr>台灣文化的省思</vt:lpstr>
      <vt:lpstr>台灣文化的省思 (Cont.)</vt:lpstr>
      <vt:lpstr>台灣文化的省思 (Cont.)</vt:lpstr>
      <vt:lpstr>台灣文化的省思 (Cont.)</vt:lpstr>
      <vt:lpstr>台灣文化的省思 (Cont.)</vt:lpstr>
      <vt:lpstr>台灣文化的省思 (Cont.)</vt:lpstr>
      <vt:lpstr>台灣文化的省思 (Cont.)</vt:lpstr>
      <vt:lpstr>台灣文化的省思(Cont.)</vt:lpstr>
      <vt:lpstr>台灣文化的省思(Cont.)</vt:lpstr>
      <vt:lpstr>台灣文化的省思(Cont.)</vt:lpstr>
      <vt:lpstr>台灣文化的省思(Cont.)</vt:lpstr>
      <vt:lpstr>台灣文化的省思(Cont.)</vt:lpstr>
      <vt:lpstr>台灣文化的省思(Cont.)</vt:lpstr>
      <vt:lpstr>台灣文化的省思(Cont.)</vt:lpstr>
      <vt:lpstr>台灣文化的省思(Cont.)</vt:lpstr>
      <vt:lpstr>產業失敗例子</vt:lpstr>
      <vt:lpstr>產業失敗例子 (Cont.)</vt:lpstr>
      <vt:lpstr>似成功 實失敗 的例子</vt:lpstr>
      <vt:lpstr>台灣工程師在矽谷的故事</vt:lpstr>
      <vt:lpstr>台灣工程師在矽谷的故事(Cont.)</vt:lpstr>
      <vt:lpstr>產業成功例子 (Cont.)</vt:lpstr>
      <vt:lpstr>產業成功例子 (Cont.)</vt:lpstr>
      <vt:lpstr>科技 20 強</vt:lpstr>
      <vt:lpstr>科技 20 強 (Cont.)</vt:lpstr>
      <vt:lpstr>科技 20 強 (Cont.)</vt:lpstr>
      <vt:lpstr>2018中美貿易戰 中方的省思</vt:lpstr>
      <vt:lpstr>2020 武漢肺炎</vt:lpstr>
      <vt:lpstr>PowerPoint 簡報</vt:lpstr>
      <vt:lpstr>1.軟體只有設計 而無施工*</vt:lpstr>
      <vt:lpstr>2.敏捷方法不是只寫程式</vt:lpstr>
      <vt:lpstr>3.客户關係</vt:lpstr>
      <vt:lpstr>4.團隊組織</vt:lpstr>
      <vt:lpstr>團隊組織 (Cont.)</vt:lpstr>
      <vt:lpstr>團隊組織 (Cont.)</vt:lpstr>
      <vt:lpstr>團隊組織 (Cont.)</vt:lpstr>
      <vt:lpstr>團隊組織 (Cont.)</vt:lpstr>
      <vt:lpstr>團隊組織 (Cont.)</vt:lpstr>
      <vt:lpstr>團隊組織 (Cont.)</vt:lpstr>
      <vt:lpstr>5.專案經理怎麽不見了？</vt:lpstr>
      <vt:lpstr>專案經理怎麽不見了？(Cont.)</vt:lpstr>
      <vt:lpstr>專案經理怎麽不見了？(Cont.)</vt:lpstr>
      <vt:lpstr>6.駐點客戶的工作 </vt:lpstr>
      <vt:lpstr>駐點客戶何以要一直駐點</vt:lpstr>
      <vt:lpstr> 駐點客戶 (On-site customer) </vt:lpstr>
      <vt:lpstr>駐點客戶可做 探索式測試</vt:lpstr>
      <vt:lpstr>一般型軟體的駐點客戶 </vt:lpstr>
      <vt:lpstr>駐點客戶代表多元使用者</vt:lpstr>
      <vt:lpstr>駐點客戶省錢又有效</vt:lpstr>
      <vt:lpstr>駐點客戶要有權決定需求</vt:lpstr>
      <vt:lpstr>7.守破離–習武之極致</vt:lpstr>
      <vt:lpstr>如何”守”? 實也</vt:lpstr>
      <vt:lpstr>逐步改善  以達極致</vt:lpstr>
      <vt:lpstr>到達極致卻失敗的例子</vt:lpstr>
      <vt:lpstr>離 才有創新</vt:lpstr>
      <vt:lpstr> </vt:lpstr>
      <vt:lpstr>人際溝通 擊節者實驗</vt:lpstr>
      <vt:lpstr>人際溝通 (Cont.)</vt:lpstr>
      <vt:lpstr>人際溝通 (Cont.)</vt:lpstr>
      <vt:lpstr>人機溝通</vt:lpstr>
      <vt:lpstr>標示溝通 (Cont.)</vt:lpstr>
      <vt:lpstr>文件溝通 (Cont.)</vt:lpstr>
      <vt:lpstr>破解知識的魔咒</vt:lpstr>
      <vt:lpstr>破解知識的魔咒 (Cont.)</vt:lpstr>
      <vt:lpstr>觀念溝通六原則</vt:lpstr>
      <vt:lpstr>觀念溝通 實例</vt:lpstr>
      <vt:lpstr>觀念溝通 實例 (Cont.)</vt:lpstr>
      <vt:lpstr>觀念溝通 新研究</vt:lpstr>
      <vt:lpstr>溝通 三小例</vt:lpstr>
      <vt:lpstr>高境界的溝通</vt:lpstr>
      <vt:lpstr>亞馬遜的 另類溝通</vt:lpstr>
      <vt:lpstr>PowerPoint 簡報</vt:lpstr>
      <vt:lpstr>專注的個人思考</vt:lpstr>
      <vt:lpstr>促成創意湧現  的三項條件  </vt:lpstr>
      <vt:lpstr>PowerPoint 簡報</vt:lpstr>
      <vt:lpstr>Flow Zone 神馳狀態</vt:lpstr>
      <vt:lpstr>壓力的來源</vt:lpstr>
      <vt:lpstr>優質工作 (Good work)</vt:lpstr>
      <vt:lpstr>創意湧現  經驗一</vt:lpstr>
      <vt:lpstr>創意湧現   經驗二</vt:lpstr>
      <vt:lpstr>創意湧現   經驗三</vt:lpstr>
      <vt:lpstr>神清氣爽  才能專注</vt:lpstr>
      <vt:lpstr>創意的重要性</vt:lpstr>
      <vt:lpstr>創意學*</vt:lpstr>
      <vt:lpstr>舞台劇 實例</vt:lpstr>
      <vt:lpstr>舞台劇 實例 (Cont.)</vt:lpstr>
      <vt:lpstr>花藝 實例</vt:lpstr>
      <vt:lpstr>PowerPoint 簡報</vt:lpstr>
      <vt:lpstr>軟體業例子</vt:lpstr>
      <vt:lpstr>人生體驗 例子</vt:lpstr>
      <vt:lpstr>PowerPoint 簡報</vt:lpstr>
      <vt:lpstr>  Agile 此詞源起</vt:lpstr>
      <vt:lpstr>十年回顧</vt:lpstr>
      <vt:lpstr>二十年回顧</vt:lpstr>
      <vt:lpstr>軟體產業升級</vt:lpstr>
      <vt:lpstr>XP values  價值觀 [wikipedia]</vt:lpstr>
      <vt:lpstr>Respect  尊重</vt:lpstr>
      <vt:lpstr>XP Practices 實務</vt:lpstr>
      <vt:lpstr>XP Practices 實務</vt:lpstr>
      <vt:lpstr>XP Practices 實務(Cont.)</vt:lpstr>
      <vt:lpstr>XP Practices 實務(Cont.)</vt:lpstr>
      <vt:lpstr>XP Official Site 極限開發官網</vt:lpstr>
      <vt:lpstr>Simplicity 簡約</vt:lpstr>
      <vt:lpstr>A Delegation Example 代理例子 (It is like real world!)</vt:lpstr>
      <vt:lpstr>When to Use Delegation</vt:lpstr>
      <vt:lpstr>Once and Only Once</vt:lpstr>
      <vt:lpstr>Simple design needs Insight</vt:lpstr>
      <vt:lpstr>Forty-Hour Week</vt:lpstr>
      <vt:lpstr>    Fearlessness 無懼 帶來 Aggressiveness  進取</vt:lpstr>
      <vt:lpstr>PowerPoint 簡報</vt:lpstr>
      <vt:lpstr>敏捷宣言</vt:lpstr>
      <vt:lpstr>敏捷四宣言的 先後順序</vt:lpstr>
      <vt:lpstr>精實開發 Lean Development</vt:lpstr>
      <vt:lpstr>Lean Development (Cont.)</vt:lpstr>
      <vt:lpstr>Lean Development (Cont.)</vt:lpstr>
      <vt:lpstr>Lean Development (Cont.)</vt:lpstr>
      <vt:lpstr>PowerPoint 簡報</vt:lpstr>
      <vt:lpstr>匠藝宣言</vt:lpstr>
      <vt:lpstr>匠藝宣言</vt:lpstr>
      <vt:lpstr>Craftsmanship Principles</vt:lpstr>
      <vt:lpstr>Well-Crafted Software</vt:lpstr>
      <vt:lpstr>Steadily Adding Value</vt:lpstr>
      <vt:lpstr>A Community of Professionals</vt:lpstr>
      <vt:lpstr>Productive Partnerships</vt:lpstr>
      <vt:lpstr>Why Teams Impede Agile Adoption</vt:lpstr>
      <vt:lpstr>Next Step after Agile  </vt:lpstr>
      <vt:lpstr>Next Step after Agile (Cont.)</vt:lpstr>
      <vt:lpstr>Next Step after Agile (Cont.)</vt:lpstr>
      <vt:lpstr>Agile being extended to DevOps </vt:lpstr>
      <vt:lpstr>Agile vs. DevOps</vt:lpstr>
      <vt:lpstr>Agile is NOT the same as DevOps</vt:lpstr>
      <vt:lpstr>4 DevOps Anti-patterns to Avoid</vt:lpstr>
      <vt:lpstr>4 DevOps Anti-patterns to Avoid</vt:lpstr>
      <vt:lpstr>4 DevOps Anti-patterns to Avoid</vt:lpstr>
      <vt:lpstr>4 DevOps Anti-patterns to Avoid</vt:lpstr>
      <vt:lpstr>DevOps Metrics</vt:lpstr>
      <vt:lpstr>PowerPoint 簡報</vt:lpstr>
      <vt:lpstr>1.Pair Programming 雙人組開發</vt:lpstr>
      <vt:lpstr>1.Pair Programming (Cont.)</vt:lpstr>
      <vt:lpstr>1.Pair Programming (Cont.)</vt:lpstr>
      <vt:lpstr>1.Pair Programming (Cont.)</vt:lpstr>
      <vt:lpstr> 1. Pair programming (Cont.) 面對面溝通 效果最佳！</vt:lpstr>
      <vt:lpstr>Pair Programming 好處</vt:lpstr>
      <vt:lpstr>Pair programming studies</vt:lpstr>
      <vt:lpstr>Pair programming studies</vt:lpstr>
      <vt:lpstr>Pair Programming Helps Debugging</vt:lpstr>
      <vt:lpstr>Reviewer vs. Supporter</vt:lpstr>
      <vt:lpstr>Pair  Rotation</vt:lpstr>
      <vt:lpstr>More on Pair Programming</vt:lpstr>
      <vt:lpstr>More on Pair Programming (Cont.)</vt:lpstr>
      <vt:lpstr>More on Pair Programming (Cont.)</vt:lpstr>
      <vt:lpstr>More on Pair Programming (Cont.)</vt:lpstr>
      <vt:lpstr>More on Pair Programming (Cont.)</vt:lpstr>
      <vt:lpstr>More on Pair Programming (Cont.)</vt:lpstr>
      <vt:lpstr>More on Pair Programming (Cont.)</vt:lpstr>
      <vt:lpstr>More on Pair Programming (Cont.)</vt:lpstr>
      <vt:lpstr>Communal Table *共享餐桌</vt:lpstr>
      <vt:lpstr>Collective Code Ownership</vt:lpstr>
      <vt:lpstr>42 Coding University</vt:lpstr>
      <vt:lpstr>2. Re-factoring 重構</vt:lpstr>
      <vt:lpstr>Reuse 重用 vs. Refactor 重構 重寫</vt:lpstr>
      <vt:lpstr>3. Continuous Integration  持續整合</vt:lpstr>
      <vt:lpstr>3. Continuous Integration (Cont.)</vt:lpstr>
      <vt:lpstr>3. Continuous Integration (Cont.)</vt:lpstr>
      <vt:lpstr>3. Continuous Integration (Cont.)</vt:lpstr>
      <vt:lpstr>4. Simple Design 簡約設計</vt:lpstr>
      <vt:lpstr>A Class diagram </vt:lpstr>
      <vt:lpstr>5. 交貨規劃(Release Planning)</vt:lpstr>
      <vt:lpstr>6. 回合規劃(Iteration Planning)</vt:lpstr>
      <vt:lpstr>6. 回合規劃 (Cont.)</vt:lpstr>
      <vt:lpstr>7. 站立日會* (daily stand-up meeting)</vt:lpstr>
      <vt:lpstr>Communication Cycle 溝通週期</vt:lpstr>
      <vt:lpstr>測試帶動的開發方法 (Test-driven development, TDD)</vt:lpstr>
      <vt:lpstr>測試帶動的開發方法 (Cont.)</vt:lpstr>
      <vt:lpstr>測試帶動的開發方法 (Cont.)</vt:lpstr>
      <vt:lpstr>測試帶動的開發方法 (Cont.)</vt:lpstr>
      <vt:lpstr>測試帶動的開發方法 (Cont.)</vt:lpstr>
      <vt:lpstr>3 Keys to Mastering TDD</vt:lpstr>
      <vt:lpstr>先進軟體公司 的五個敏捷點</vt:lpstr>
      <vt:lpstr>PowerPoint 簡報</vt:lpstr>
      <vt:lpstr>myAgile 三個重點</vt:lpstr>
      <vt:lpstr>myAgile 流程 (11道工序)   </vt:lpstr>
      <vt:lpstr>myAgile = XP+SE</vt:lpstr>
      <vt:lpstr>myAgile 流程</vt:lpstr>
      <vt:lpstr>myAgile 適用範圍</vt:lpstr>
      <vt:lpstr>試行團隊</vt:lpstr>
      <vt:lpstr>誠摯的叮嚀</vt:lpstr>
      <vt:lpstr>0.探索需求*  (Exploring requirements)</vt:lpstr>
      <vt:lpstr>0.探索需求 (Cont.)</vt:lpstr>
      <vt:lpstr>0.探索需求 (Cont.)</vt:lpstr>
      <vt:lpstr>0.探索需求 (Cont.)</vt:lpstr>
      <vt:lpstr>0.探索需求 (Cont.)</vt:lpstr>
      <vt:lpstr>1.使用情節 (Scenario)</vt:lpstr>
      <vt:lpstr>1.使用情節 (Cont.)</vt:lpstr>
      <vt:lpstr>2. 驗收測試案例及使用手冊 (Acceptance test case &amp; User Manual )</vt:lpstr>
      <vt:lpstr>User Manual</vt:lpstr>
      <vt:lpstr>Requirement Prototyping Tools</vt:lpstr>
      <vt:lpstr>3.架構設計會議 (CRC Session)</vt:lpstr>
      <vt:lpstr>3.架構設計會議 (Cont.)</vt:lpstr>
      <vt:lpstr>3.架構設計會議 (Cont.)</vt:lpstr>
      <vt:lpstr>物件合作圖 Object Collaboration Diagram</vt:lpstr>
      <vt:lpstr>3.架構設計會議(Cont.)</vt:lpstr>
      <vt:lpstr>A CRC Card</vt:lpstr>
      <vt:lpstr>3.架構設計會議(Cont.)</vt:lpstr>
      <vt:lpstr>張三綁住李四  的真相</vt:lpstr>
      <vt:lpstr>架構設計 的重要性</vt:lpstr>
      <vt:lpstr>架構設計的結構性 Structured development of CRC cards</vt:lpstr>
      <vt:lpstr>架構設計的結構性 Structured development of CRC cards</vt:lpstr>
      <vt:lpstr>Class Interface 的好處</vt:lpstr>
      <vt:lpstr>Class Interface, Method Interface 例子</vt:lpstr>
      <vt:lpstr>確認  物件</vt:lpstr>
      <vt:lpstr>為何要確認 物件?</vt:lpstr>
      <vt:lpstr>Interface and Header (標頭)</vt:lpstr>
      <vt:lpstr>標頭(header)的重要性</vt:lpstr>
      <vt:lpstr>標頭的重要性 (Cont.)</vt:lpstr>
      <vt:lpstr>標頭 的重要性</vt:lpstr>
      <vt:lpstr>Header(標頭)設計原則</vt:lpstr>
      <vt:lpstr>Header(標頭) 兩例</vt:lpstr>
      <vt:lpstr>PowerPoint 簡報</vt:lpstr>
      <vt:lpstr>       何畫面較易讀?</vt:lpstr>
      <vt:lpstr>工序一至三片段例子</vt:lpstr>
      <vt:lpstr>4. 逆向工程  工具</vt:lpstr>
      <vt:lpstr>4. 逆向工程  工具 (Cont.)</vt:lpstr>
      <vt:lpstr>4. 逆向工程  工具 (Cont.)</vt:lpstr>
      <vt:lpstr>Class diagrams  generated by tool </vt:lpstr>
      <vt:lpstr>Class Diagram of Grade System</vt:lpstr>
      <vt:lpstr>Sequence diagram    generated by tool </vt:lpstr>
      <vt:lpstr>傳統軟工設計</vt:lpstr>
      <vt:lpstr>傳統軟工設計(Cont.)</vt:lpstr>
      <vt:lpstr>例子:架構師畫的class diagram 吉普車繼承(inherite)車子;1人員使用(use)1吉普車 </vt:lpstr>
      <vt:lpstr>傳統軟工設計(Cont.)</vt:lpstr>
      <vt:lpstr>傳統軟工設計(Cont.)</vt:lpstr>
      <vt:lpstr>傳統軟工設計(Cont.)</vt:lpstr>
      <vt:lpstr>傳統軟工設計(Cont.)</vt:lpstr>
      <vt:lpstr>傳統軟工設計(Cont.)</vt:lpstr>
      <vt:lpstr>Functional Programming (FP) Comes</vt:lpstr>
      <vt:lpstr> 程式語言的進步 C,Java,Python,Julia</vt:lpstr>
      <vt:lpstr>Julia language</vt:lpstr>
      <vt:lpstr>Will Julia eat Python or Python eat Julia?</vt:lpstr>
      <vt:lpstr>Is Java Dead?   NO!</vt:lpstr>
      <vt:lpstr>5.派工及時程 (專案管理) </vt:lpstr>
      <vt:lpstr>Cockburn, Agile Software Development, p.86, Addison-Wesley, 2002.</vt:lpstr>
      <vt:lpstr>5.派工及時程 (Cont.)</vt:lpstr>
      <vt:lpstr>      </vt:lpstr>
      <vt:lpstr>5.派工及時程 (Cont.)</vt:lpstr>
      <vt:lpstr>6.單元測試碼 (Unit test code)</vt:lpstr>
      <vt:lpstr>Test Code  Example</vt:lpstr>
      <vt:lpstr>Test Cases As  Test Code Header</vt:lpstr>
      <vt:lpstr>More on Test Cases</vt:lpstr>
      <vt:lpstr>More on Test Cases (Cont.)</vt:lpstr>
      <vt:lpstr>Test-First Development (TFD)</vt:lpstr>
      <vt:lpstr>Terms Used </vt:lpstr>
      <vt:lpstr>7.資料結構設計  (Data Structure Design)</vt:lpstr>
      <vt:lpstr>7.資料結構設計 (Cont.)</vt:lpstr>
      <vt:lpstr>7.資料結構設計 (Cont.)</vt:lpstr>
      <vt:lpstr>PowerPoint 簡報</vt:lpstr>
      <vt:lpstr>PowerPoint 簡報</vt:lpstr>
      <vt:lpstr>PowerPoint 簡報</vt:lpstr>
      <vt:lpstr>PowerPoint 簡報</vt:lpstr>
      <vt:lpstr>Class Interface &amp; Data Strucure</vt:lpstr>
      <vt:lpstr>7.資料結構設計 (Cont.)</vt:lpstr>
      <vt:lpstr>7.資料結構設計 (Cont.)</vt:lpstr>
      <vt:lpstr>7.資料結構設計 (Cont.)</vt:lpstr>
      <vt:lpstr>8.演算法設計 (Algorithm Design)</vt:lpstr>
      <vt:lpstr>Why 增加兩種文件?</vt:lpstr>
      <vt:lpstr>Design Sketch 設計草圖</vt:lpstr>
      <vt:lpstr>Design Sketch (Cont.)</vt:lpstr>
      <vt:lpstr>Design Sketch (Cont.)</vt:lpstr>
      <vt:lpstr>Pseudo code 內文</vt:lpstr>
      <vt:lpstr>英詞 (English Term)</vt:lpstr>
      <vt:lpstr>英詞 命名</vt:lpstr>
      <vt:lpstr>英詞 命名 (Cont.)</vt:lpstr>
      <vt:lpstr>英詞 命名 (Cont.)</vt:lpstr>
      <vt:lpstr>英詞 命名 (Cont.)</vt:lpstr>
      <vt:lpstr>Pseudo code 基本結構有三</vt:lpstr>
      <vt:lpstr>Pseudo Code 關鍵詞</vt:lpstr>
      <vt:lpstr>Pseudo Code (Cont.)</vt:lpstr>
      <vt:lpstr>Pseudo Code (Cont.) </vt:lpstr>
      <vt:lpstr>Pseudo Code (Cont.)</vt:lpstr>
      <vt:lpstr>Trace to Debug (演算法設計  除錯)</vt:lpstr>
      <vt:lpstr>Trace to Debug (Cont.)</vt:lpstr>
      <vt:lpstr>Trace to Debug (Cont.)</vt:lpstr>
      <vt:lpstr>Trace to Debug (Cont.)</vt:lpstr>
      <vt:lpstr>Trace to Debug (Cont.)</vt:lpstr>
      <vt:lpstr>8.演算法設計 (Cont.)</vt:lpstr>
      <vt:lpstr>8.演算法設計 (Cont.)</vt:lpstr>
      <vt:lpstr>8.演算法設計 (Cont.)</vt:lpstr>
      <vt:lpstr>8.演算法設計 (Cont.)</vt:lpstr>
      <vt:lpstr> 設計草圖 虛擬碼 例子</vt:lpstr>
      <vt:lpstr>資料結構 例子 </vt:lpstr>
      <vt:lpstr>PowerPoint 簡報</vt:lpstr>
      <vt:lpstr>Design Sketch</vt:lpstr>
      <vt:lpstr>Pseudo code</vt:lpstr>
      <vt:lpstr>8. 演算法設計 (Cont.)</vt:lpstr>
      <vt:lpstr>演算法設計例子</vt:lpstr>
      <vt:lpstr>演算法設計例子(Cont.)</vt:lpstr>
      <vt:lpstr>9.補上程式碼 (Coding)</vt:lpstr>
      <vt:lpstr>補上程式碼 例子</vt:lpstr>
      <vt:lpstr>Coding</vt:lpstr>
      <vt:lpstr>分隔式 Coding </vt:lpstr>
      <vt:lpstr>嵌入式 Coding</vt:lpstr>
      <vt:lpstr>混合式 Coding</vt:lpstr>
      <vt:lpstr>        No over-documentation</vt:lpstr>
      <vt:lpstr>           Beautify Your Code</vt:lpstr>
      <vt:lpstr> Coding</vt:lpstr>
      <vt:lpstr>Coding (Cont.)</vt:lpstr>
      <vt:lpstr>Coding (Cont.)</vt:lpstr>
      <vt:lpstr>Coding (Cont.)</vt:lpstr>
      <vt:lpstr>10.單元測試 (Unit testing)及 驗收測試 (Acceptance testing)</vt:lpstr>
      <vt:lpstr>單元測試  例子</vt:lpstr>
      <vt:lpstr>myAgile 經驗談</vt:lpstr>
      <vt:lpstr>myAgile 經驗談 (Cont.)</vt:lpstr>
      <vt:lpstr>myAgile 經驗談 (Cont)</vt:lpstr>
      <vt:lpstr>myAgile 經驗談 (Cont)</vt:lpstr>
      <vt:lpstr>Agile 經驗談 </vt:lpstr>
      <vt:lpstr>Agile 經驗談 (Cont.) </vt:lpstr>
      <vt:lpstr>Agile 經驗談 (Cont.)</vt:lpstr>
      <vt:lpstr>Agile 經驗談 (Cont.)</vt:lpstr>
      <vt:lpstr>PowerPoint 簡報</vt:lpstr>
      <vt:lpstr>範例一 Selection Sort </vt:lpstr>
      <vt:lpstr>Test Case</vt:lpstr>
      <vt:lpstr>Test Case (Cont.)</vt:lpstr>
      <vt:lpstr>Test Code 標頭 (header)</vt:lpstr>
      <vt:lpstr>Test Code</vt:lpstr>
      <vt:lpstr>Test Code (Cont.)</vt:lpstr>
      <vt:lpstr> Test Code (Cont.)</vt:lpstr>
      <vt:lpstr>Test Code (Cont.)</vt:lpstr>
      <vt:lpstr>Design Sketch 設計草圖</vt:lpstr>
      <vt:lpstr>Pseudo Code </vt:lpstr>
      <vt:lpstr>Pseudo Code (Cont.)</vt:lpstr>
      <vt:lpstr>Pseudo Code (Cont.)</vt:lpstr>
      <vt:lpstr>抽象精準的思考</vt:lpstr>
      <vt:lpstr>分隔式 Coding </vt:lpstr>
      <vt:lpstr>Unit Testing (Cont.)</vt:lpstr>
      <vt:lpstr>Unit Testing (Cont.)</vt:lpstr>
      <vt:lpstr>Unit Testing (Cont.)</vt:lpstr>
      <vt:lpstr>Unit Testing (Cont.)</vt:lpstr>
      <vt:lpstr>Unit Testing (Cont.)</vt:lpstr>
      <vt:lpstr>Unit Testing (Cont.)</vt:lpstr>
      <vt:lpstr> Maintain 範例一</vt:lpstr>
      <vt:lpstr>Maintained pseudo and source code </vt:lpstr>
      <vt:lpstr>PowerPoint 簡報</vt:lpstr>
      <vt:lpstr>Design Sketch</vt:lpstr>
      <vt:lpstr>Pseudo Code</vt:lpstr>
      <vt:lpstr>Source code</vt:lpstr>
      <vt:lpstr>Shell Sort Design Sketch</vt:lpstr>
      <vt:lpstr>Shell Sort Design Sketch (cont.)</vt:lpstr>
      <vt:lpstr>Shell Sort pseudo code </vt:lpstr>
      <vt:lpstr>Shell Sort source code</vt:lpstr>
      <vt:lpstr>PowerPoint 簡報</vt:lpstr>
      <vt:lpstr>SCRUM</vt:lpstr>
      <vt:lpstr>SCRUM 要身體力行</vt:lpstr>
      <vt:lpstr>SCRUM 343</vt:lpstr>
      <vt:lpstr>3 Roles </vt:lpstr>
      <vt:lpstr>1. Product Owner</vt:lpstr>
      <vt:lpstr>PO is the Manager?</vt:lpstr>
      <vt:lpstr>2. The Team</vt:lpstr>
      <vt:lpstr>Manual</vt:lpstr>
      <vt:lpstr>Team Resource</vt:lpstr>
      <vt:lpstr>Inspect and Adapt</vt:lpstr>
      <vt:lpstr>3. SCRUM Master</vt:lpstr>
      <vt:lpstr>3. SCRUM Master (Cont.)</vt:lpstr>
      <vt:lpstr>4 Meetings to Inspect and Adapt</vt:lpstr>
      <vt:lpstr>1.Sprint Meeting (Cont.) </vt:lpstr>
      <vt:lpstr>1.Sprint Meeting (Cont.) </vt:lpstr>
      <vt:lpstr>2. Sprint Demo</vt:lpstr>
      <vt:lpstr>3. Sprint Retrospective</vt:lpstr>
      <vt:lpstr>4. Daily SCRUM</vt:lpstr>
      <vt:lpstr>3 Artifacts:  1. Increment  </vt:lpstr>
      <vt:lpstr>Definition of “Done”</vt:lpstr>
      <vt:lpstr>An Increment is “Done” when</vt:lpstr>
      <vt:lpstr>When emergencies arise</vt:lpstr>
      <vt:lpstr>Inspection in Manufacturing</vt:lpstr>
      <vt:lpstr>Similarly for Software…</vt:lpstr>
      <vt:lpstr>2. Product Backlog</vt:lpstr>
      <vt:lpstr>3. Sprint Backlog</vt:lpstr>
      <vt:lpstr>Kanban (看板)</vt:lpstr>
      <vt:lpstr>Kanban (看板) (Cont.)</vt:lpstr>
      <vt:lpstr>看板格式 (sticky叫便利貼 寫上開發的功能)</vt:lpstr>
      <vt:lpstr>WIP  Limit</vt:lpstr>
      <vt:lpstr>Backlog 排序</vt:lpstr>
      <vt:lpstr>   Using Kanban to Limit Work in Progress (WIP)</vt:lpstr>
      <vt:lpstr>PowerPoint 簡報</vt:lpstr>
      <vt:lpstr>PowerPoint 簡報</vt:lpstr>
      <vt:lpstr>PowerPoint 簡報</vt:lpstr>
      <vt:lpstr>PowerPoint 簡報</vt:lpstr>
      <vt:lpstr>PowerPoint 簡報</vt:lpstr>
      <vt:lpstr>PowerPoint 簡報</vt:lpstr>
      <vt:lpstr>Kanban 的好處</vt:lpstr>
      <vt:lpstr>Kanban vs Scrum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2013-05-29T06:49:43Z</dcterms:created>
  <dcterms:modified xsi:type="dcterms:W3CDTF">2020-03-01T04:26:56Z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TC034605669991</vt:lpwstr>
  </property>
</Properties>
</file>